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6" r:id="rId2"/>
    <p:sldId id="407" r:id="rId3"/>
    <p:sldId id="409" r:id="rId4"/>
    <p:sldId id="411" r:id="rId5"/>
    <p:sldId id="412" r:id="rId6"/>
    <p:sldId id="413" r:id="rId7"/>
    <p:sldId id="410" r:id="rId8"/>
    <p:sldId id="408" r:id="rId9"/>
    <p:sldId id="418" r:id="rId10"/>
    <p:sldId id="419" r:id="rId11"/>
    <p:sldId id="424" r:id="rId12"/>
    <p:sldId id="425" r:id="rId13"/>
    <p:sldId id="426" r:id="rId14"/>
    <p:sldId id="420" r:id="rId15"/>
    <p:sldId id="429" r:id="rId16"/>
    <p:sldId id="415" r:id="rId17"/>
    <p:sldId id="416" r:id="rId18"/>
    <p:sldId id="427" r:id="rId19"/>
    <p:sldId id="428" r:id="rId20"/>
    <p:sldId id="417" r:id="rId21"/>
    <p:sldId id="430" r:id="rId22"/>
  </p:sldIdLst>
  <p:sldSz cx="9144000" cy="6858000" type="screen4x3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6699FF"/>
    <a:srgbClr val="3399FF"/>
    <a:srgbClr val="0033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5" autoAdjust="0"/>
    <p:restoredTop sz="94686" autoAdjust="0"/>
  </p:normalViewPr>
  <p:slideViewPr>
    <p:cSldViewPr snapToGrid="0">
      <p:cViewPr varScale="1">
        <p:scale>
          <a:sx n="95" d="100"/>
          <a:sy n="95" d="100"/>
        </p:scale>
        <p:origin x="1603" y="6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l" defTabSz="96655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55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l" defTabSz="96655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556">
              <a:defRPr sz="1100" b="0" i="1"/>
            </a:lvl1pPr>
          </a:lstStyle>
          <a:p>
            <a:pPr>
              <a:defRPr/>
            </a:pPr>
            <a:fld id="{2A888AB7-C0C7-4A5A-85C7-65FB70CB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4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l"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l"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541435-78F2-4857-927E-9E1D58020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144" y="4559257"/>
            <a:ext cx="5366914" cy="431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5" tIns="48664" rIns="97325" bIns="486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262213" y="9144782"/>
            <a:ext cx="789118" cy="28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3" tIns="46985" rIns="92293" bIns="46985">
            <a:spAutoFit/>
          </a:bodyPr>
          <a:lstStyle>
            <a:lvl1pPr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E24CC160-ECAA-405D-98EC-16996C141DA0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985B74-63C7-47FD-BC58-83182A3496EE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635E03-C063-4E31-BB0C-C74FA44C15AE}" type="slidenum">
              <a:rPr lang="en-US" altLang="en-US" sz="1100" b="0">
                <a:solidFill>
                  <a:schemeClr val="tx1"/>
                </a:solidFill>
              </a:rPr>
              <a:pPr/>
              <a:t>17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E2A32DA-4190-480C-A576-3A0993FC46F7}" type="slidenum">
              <a:rPr lang="en-US" altLang="en-US" sz="1100" b="0">
                <a:solidFill>
                  <a:schemeClr val="tx1"/>
                </a:solidFill>
              </a:rPr>
              <a:pPr/>
              <a:t>19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BCBBA70-80DA-40E7-934B-25B1A3808D6B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01B72A-AE0D-4958-800A-C1177E67734F}" type="slidenum">
              <a:rPr lang="en-US" altLang="en-US" sz="1100" b="0">
                <a:solidFill>
                  <a:schemeClr val="tx1"/>
                </a:solidFill>
              </a:rPr>
              <a:pPr/>
              <a:t>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558D585-AAE7-4489-8027-277E02DDF7F4}" type="slidenum">
              <a:rPr lang="en-US" altLang="en-US" sz="1100" b="0">
                <a:solidFill>
                  <a:schemeClr val="tx1"/>
                </a:solidFill>
              </a:rPr>
              <a:pPr/>
              <a:t>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47388A-9C40-4547-9C7A-30FB9E512E78}" type="slidenum">
              <a:rPr lang="en-US" altLang="en-US" sz="1100" b="0">
                <a:solidFill>
                  <a:schemeClr val="tx1"/>
                </a:solidFill>
              </a:rPr>
              <a:pPr/>
              <a:t>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DAB9A92-79DD-48E0-BC1F-A8D0D491CEFD}" type="slidenum">
              <a:rPr lang="en-US" altLang="en-US" sz="1100" b="0">
                <a:solidFill>
                  <a:schemeClr val="tx1"/>
                </a:solidFill>
              </a:rPr>
              <a:pPr/>
              <a:t>11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B0E0F9E-2E00-4BA7-A7C5-1EAB365FC3D0}" type="slidenum">
              <a:rPr lang="en-US" altLang="en-US" sz="1100" b="0">
                <a:solidFill>
                  <a:schemeClr val="tx1"/>
                </a:solidFill>
              </a:rPr>
              <a:pPr/>
              <a:t>14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2CF3E8-9D72-4DA3-8012-47E26C0722A2}" type="slidenum">
              <a:rPr lang="en-US" altLang="en-US" sz="1100" b="0">
                <a:solidFill>
                  <a:schemeClr val="tx1"/>
                </a:solidFill>
              </a:rPr>
              <a:pPr/>
              <a:t>15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084E359-93DE-4840-88DB-B8BF23C5AF29}" type="slidenum">
              <a:rPr lang="en-US" altLang="en-US" sz="1100" b="0">
                <a:solidFill>
                  <a:schemeClr val="tx1"/>
                </a:solidFill>
              </a:rPr>
              <a:pPr/>
              <a:t>16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FACD4-83CD-4C68-BCF2-D63480132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895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AB688-C0B5-4BC0-9803-273C38324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94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1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1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62278-FC77-4A8C-B9E2-14C1BF0C6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17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448BB-2757-4FC7-9D5C-BB27172DC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896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B521D-CA07-4124-A902-13E936977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96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28700"/>
            <a:ext cx="4357687" cy="5380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357688" cy="5380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E5B39-AB05-4D3F-A731-E5EFFFC6A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27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DF402-B76A-4C21-AD36-D523E09F1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387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A1E4E-E963-4A80-8A41-60C5CA146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00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97962-FF21-4449-86E7-182958F5F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92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1C72E-2DA6-4FDF-BB73-8967F2D79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168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E2BB7-0FA2-4D1A-9EE4-F32DD8B3C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48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599392"/>
            <a:ext cx="3756025" cy="23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46538" y="6591869"/>
            <a:ext cx="2895600" cy="2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0888" y="6584346"/>
            <a:ext cx="1905000" cy="24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D0FED7-8789-464A-8741-8CFB31603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96838"/>
            <a:ext cx="88931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3" y="1028699"/>
            <a:ext cx="8867775" cy="556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474" y="413080"/>
            <a:ext cx="8201526" cy="3100137"/>
          </a:xfrm>
        </p:spPr>
        <p:txBody>
          <a:bodyPr/>
          <a:lstStyle/>
          <a:p>
            <a:r>
              <a:rPr lang="en-US" altLang="en-US" dirty="0"/>
              <a:t>Introduction to Software Testing</a:t>
            </a:r>
            <a:br>
              <a:rPr lang="en-US" altLang="en-US" dirty="0"/>
            </a:br>
            <a:r>
              <a:rPr lang="en-US" altLang="en-US" sz="2800" dirty="0"/>
              <a:t>(</a:t>
            </a:r>
            <a:r>
              <a:rPr lang="en-US" altLang="en-US" sz="2800" i="1" dirty="0"/>
              <a:t>2nd edition</a:t>
            </a:r>
            <a:r>
              <a:rPr lang="en-US" altLang="en-US" sz="2800" dirty="0"/>
              <a:t>)</a:t>
            </a:r>
            <a:br>
              <a:rPr lang="en-US" altLang="en-US" dirty="0"/>
            </a:br>
            <a:r>
              <a:rPr lang="en-US" altLang="en-US" dirty="0"/>
              <a:t> Chapter 6.4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Graph Coverage for Design Elements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8305" y="3837004"/>
            <a:ext cx="7375358" cy="2335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800" dirty="0"/>
          </a:p>
          <a:p>
            <a:r>
              <a:rPr lang="en-US" altLang="en-US" b="0" dirty="0">
                <a:hlinkClick r:id="rId3"/>
              </a:rPr>
              <a:t>http://www.cs.gmu.edu/~offutt/softwaretest/</a:t>
            </a:r>
            <a:endParaRPr lang="en-US" altLang="en-US" b="0" dirty="0"/>
          </a:p>
          <a:p>
            <a:endParaRPr lang="en-US" altLang="en-US" b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42ABD3-D896-498E-B718-848A5C9C3A83}" type="slidenum">
              <a:rPr lang="en-US" alt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96838"/>
            <a:ext cx="8893175" cy="1290637"/>
          </a:xfrm>
        </p:spPr>
        <p:txBody>
          <a:bodyPr/>
          <a:lstStyle/>
          <a:p>
            <a:r>
              <a:rPr lang="en-US" altLang="en-US" dirty="0"/>
              <a:t>Example Inter-procedural DU Pairs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5800" y="1387475"/>
            <a:ext cx="1905000" cy="17526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68350" y="1447800"/>
            <a:ext cx="331788" cy="396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F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33513" y="1447800"/>
            <a:ext cx="11572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X = 14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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y = G (x)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 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print (y)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5800" y="3978275"/>
            <a:ext cx="1905000" cy="17526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66750" y="3962400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G (a)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368425" y="4038600"/>
            <a:ext cx="12874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print (a)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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b = 42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 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return (b)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09600" y="1006475"/>
            <a:ext cx="1240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rPr>
              <a:t>Caller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09600" y="3581400"/>
            <a:ext cx="1240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 err="1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rPr>
              <a:t>Callee</a:t>
            </a:r>
            <a:endParaRPr kumimoji="1" lang="en-US" altLang="zh-CN" sz="2400" dirty="0">
              <a:solidFill>
                <a:srgbClr val="FFFF00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990600" y="2967038"/>
            <a:ext cx="1074738" cy="2074862"/>
            <a:chOff x="624" y="1978"/>
            <a:chExt cx="720" cy="1200"/>
          </a:xfrm>
        </p:grpSpPr>
        <p:sp>
          <p:nvSpPr>
            <p:cNvPr id="22599" name="Freeform 14"/>
            <p:cNvSpPr>
              <a:spLocks/>
            </p:cNvSpPr>
            <p:nvPr/>
          </p:nvSpPr>
          <p:spPr bwMode="auto">
            <a:xfrm>
              <a:off x="873" y="1978"/>
              <a:ext cx="471" cy="1165"/>
            </a:xfrm>
            <a:custGeom>
              <a:avLst/>
              <a:gdLst>
                <a:gd name="T0" fmla="*/ 231 w 471"/>
                <a:gd name="T1" fmla="*/ 1104 h 1165"/>
                <a:gd name="T2" fmla="*/ 24 w 471"/>
                <a:gd name="T3" fmla="*/ 1029 h 1165"/>
                <a:gd name="T4" fmla="*/ 87 w 471"/>
                <a:gd name="T5" fmla="*/ 288 h 1165"/>
                <a:gd name="T6" fmla="*/ 393 w 471"/>
                <a:gd name="T7" fmla="*/ 174 h 1165"/>
                <a:gd name="T8" fmla="*/ 471 w 471"/>
                <a:gd name="T9" fmla="*/ 0 h 1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1"/>
                <a:gd name="T16" fmla="*/ 0 h 1165"/>
                <a:gd name="T17" fmla="*/ 471 w 471"/>
                <a:gd name="T18" fmla="*/ 1165 h 1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1" h="1165">
                  <a:moveTo>
                    <a:pt x="231" y="1104"/>
                  </a:moveTo>
                  <a:cubicBezTo>
                    <a:pt x="196" y="1091"/>
                    <a:pt x="48" y="1165"/>
                    <a:pt x="24" y="1029"/>
                  </a:cubicBezTo>
                  <a:cubicBezTo>
                    <a:pt x="0" y="893"/>
                    <a:pt x="25" y="431"/>
                    <a:pt x="87" y="288"/>
                  </a:cubicBezTo>
                  <a:cubicBezTo>
                    <a:pt x="149" y="145"/>
                    <a:pt x="329" y="222"/>
                    <a:pt x="393" y="174"/>
                  </a:cubicBezTo>
                  <a:cubicBezTo>
                    <a:pt x="457" y="126"/>
                    <a:pt x="455" y="36"/>
                    <a:pt x="471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0" name="Text Box 25"/>
            <p:cNvSpPr txBox="1">
              <a:spLocks noChangeArrowheads="1"/>
            </p:cNvSpPr>
            <p:nvPr/>
          </p:nvSpPr>
          <p:spPr bwMode="auto">
            <a:xfrm>
              <a:off x="624" y="2842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ea typeface="楷体_GB2312" pitchFamily="49" charset="-122"/>
                </a:rPr>
                <a:t>DU pair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762000" y="1692275"/>
            <a:ext cx="1219200" cy="2435225"/>
            <a:chOff x="480" y="1066"/>
            <a:chExt cx="768" cy="1440"/>
          </a:xfrm>
        </p:grpSpPr>
        <p:sp>
          <p:nvSpPr>
            <p:cNvPr id="22597" name="Freeform 13"/>
            <p:cNvSpPr>
              <a:spLocks/>
            </p:cNvSpPr>
            <p:nvPr/>
          </p:nvSpPr>
          <p:spPr bwMode="auto">
            <a:xfrm>
              <a:off x="837" y="1066"/>
              <a:ext cx="411" cy="1440"/>
            </a:xfrm>
            <a:custGeom>
              <a:avLst/>
              <a:gdLst>
                <a:gd name="T0" fmla="*/ 267 w 411"/>
                <a:gd name="T1" fmla="*/ 0 h 1392"/>
                <a:gd name="T2" fmla="*/ 75 w 411"/>
                <a:gd name="T3" fmla="*/ 118 h 1392"/>
                <a:gd name="T4" fmla="*/ 27 w 411"/>
                <a:gd name="T5" fmla="*/ 647 h 1392"/>
                <a:gd name="T6" fmla="*/ 240 w 411"/>
                <a:gd name="T7" fmla="*/ 1398 h 1392"/>
                <a:gd name="T8" fmla="*/ 411 w 411"/>
                <a:gd name="T9" fmla="*/ 1706 h 1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1"/>
                <a:gd name="T16" fmla="*/ 0 h 1392"/>
                <a:gd name="T17" fmla="*/ 411 w 411"/>
                <a:gd name="T18" fmla="*/ 1392 h 1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1" h="1392">
                  <a:moveTo>
                    <a:pt x="267" y="0"/>
                  </a:moveTo>
                  <a:cubicBezTo>
                    <a:pt x="191" y="4"/>
                    <a:pt x="115" y="8"/>
                    <a:pt x="75" y="96"/>
                  </a:cubicBezTo>
                  <a:cubicBezTo>
                    <a:pt x="35" y="184"/>
                    <a:pt x="0" y="354"/>
                    <a:pt x="27" y="528"/>
                  </a:cubicBezTo>
                  <a:cubicBezTo>
                    <a:pt x="54" y="702"/>
                    <a:pt x="176" y="996"/>
                    <a:pt x="240" y="1140"/>
                  </a:cubicBezTo>
                  <a:cubicBezTo>
                    <a:pt x="304" y="1284"/>
                    <a:pt x="375" y="1340"/>
                    <a:pt x="411" y="139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Text Box 26"/>
            <p:cNvSpPr txBox="1">
              <a:spLocks noChangeArrowheads="1"/>
            </p:cNvSpPr>
            <p:nvPr/>
          </p:nvSpPr>
          <p:spPr bwMode="auto">
            <a:xfrm>
              <a:off x="480" y="1546"/>
              <a:ext cx="5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111111"/>
                  </a:solidFill>
                  <a:ea typeface="楷体_GB2312" pitchFamily="49" charset="-122"/>
                </a:rPr>
                <a:t>DU pair</a:t>
              </a:r>
            </a:p>
          </p:txBody>
        </p:sp>
      </p:grpSp>
      <p:sp>
        <p:nvSpPr>
          <p:cNvPr id="242744" name="Freeform 56"/>
          <p:cNvSpPr>
            <a:spLocks/>
          </p:cNvSpPr>
          <p:nvPr/>
        </p:nvSpPr>
        <p:spPr bwMode="auto">
          <a:xfrm>
            <a:off x="5181600" y="1387475"/>
            <a:ext cx="2590800" cy="3249613"/>
          </a:xfrm>
          <a:custGeom>
            <a:avLst/>
            <a:gdLst>
              <a:gd name="T0" fmla="*/ 0 w 1632"/>
              <a:gd name="T1" fmla="*/ 2147483647 h 2047"/>
              <a:gd name="T2" fmla="*/ 2147483647 w 1632"/>
              <a:gd name="T3" fmla="*/ 2147483647 h 2047"/>
              <a:gd name="T4" fmla="*/ 2147483647 w 1632"/>
              <a:gd name="T5" fmla="*/ 2147483647 h 2047"/>
              <a:gd name="T6" fmla="*/ 2147483647 w 1632"/>
              <a:gd name="T7" fmla="*/ 2147483647 h 2047"/>
              <a:gd name="T8" fmla="*/ 2147483647 w 1632"/>
              <a:gd name="T9" fmla="*/ 2147483647 h 2047"/>
              <a:gd name="T10" fmla="*/ 2147483647 w 1632"/>
              <a:gd name="T11" fmla="*/ 2147483647 h 2047"/>
              <a:gd name="T12" fmla="*/ 2147483647 w 1632"/>
              <a:gd name="T13" fmla="*/ 2147483647 h 20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32"/>
              <a:gd name="T22" fmla="*/ 0 h 2047"/>
              <a:gd name="T23" fmla="*/ 1632 w 1632"/>
              <a:gd name="T24" fmla="*/ 2047 h 20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32" h="2047">
                <a:moveTo>
                  <a:pt x="0" y="1680"/>
                </a:moveTo>
                <a:cubicBezTo>
                  <a:pt x="12" y="1728"/>
                  <a:pt x="23" y="1788"/>
                  <a:pt x="144" y="1824"/>
                </a:cubicBezTo>
                <a:cubicBezTo>
                  <a:pt x="265" y="1860"/>
                  <a:pt x="615" y="2047"/>
                  <a:pt x="729" y="1899"/>
                </a:cubicBezTo>
                <a:cubicBezTo>
                  <a:pt x="843" y="1751"/>
                  <a:pt x="774" y="1228"/>
                  <a:pt x="828" y="936"/>
                </a:cubicBezTo>
                <a:cubicBezTo>
                  <a:pt x="882" y="644"/>
                  <a:pt x="954" y="288"/>
                  <a:pt x="1056" y="144"/>
                </a:cubicBezTo>
                <a:cubicBezTo>
                  <a:pt x="1158" y="0"/>
                  <a:pt x="1344" y="56"/>
                  <a:pt x="1440" y="72"/>
                </a:cubicBezTo>
                <a:cubicBezTo>
                  <a:pt x="1536" y="88"/>
                  <a:pt x="1592" y="205"/>
                  <a:pt x="1632" y="240"/>
                </a:cubicBezTo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6499225" y="1768475"/>
            <a:ext cx="2566988" cy="2141538"/>
            <a:chOff x="4094" y="1114"/>
            <a:chExt cx="1617" cy="1349"/>
          </a:xfrm>
        </p:grpSpPr>
        <p:sp>
          <p:nvSpPr>
            <p:cNvPr id="22576" name="Text Box 66"/>
            <p:cNvSpPr txBox="1">
              <a:spLocks noChangeArrowheads="1"/>
            </p:cNvSpPr>
            <p:nvPr/>
          </p:nvSpPr>
          <p:spPr bwMode="auto">
            <a:xfrm>
              <a:off x="4094" y="16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11</a:t>
              </a:r>
            </a:p>
          </p:txBody>
        </p:sp>
        <p:grpSp>
          <p:nvGrpSpPr>
            <p:cNvPr id="22577" name="Group 88"/>
            <p:cNvGrpSpPr>
              <a:grpSpLocks/>
            </p:cNvGrpSpPr>
            <p:nvPr/>
          </p:nvGrpSpPr>
          <p:grpSpPr bwMode="auto">
            <a:xfrm>
              <a:off x="4319" y="1114"/>
              <a:ext cx="1392" cy="1349"/>
              <a:chOff x="4319" y="1114"/>
              <a:chExt cx="1392" cy="1349"/>
            </a:xfrm>
          </p:grpSpPr>
          <p:grpSp>
            <p:nvGrpSpPr>
              <p:cNvPr id="22578" name="Group 80"/>
              <p:cNvGrpSpPr>
                <a:grpSpLocks/>
              </p:cNvGrpSpPr>
              <p:nvPr/>
            </p:nvGrpSpPr>
            <p:grpSpPr bwMode="auto">
              <a:xfrm>
                <a:off x="4583" y="1114"/>
                <a:ext cx="864" cy="250"/>
                <a:chOff x="4656" y="1114"/>
                <a:chExt cx="864" cy="250"/>
              </a:xfrm>
            </p:grpSpPr>
            <p:sp>
              <p:nvSpPr>
                <p:cNvPr id="22595" name="Rectangle 41"/>
                <p:cNvSpPr>
                  <a:spLocks noChangeArrowheads="1"/>
                </p:cNvSpPr>
                <p:nvPr/>
              </p:nvSpPr>
              <p:spPr bwMode="auto">
                <a:xfrm>
                  <a:off x="4656" y="1119"/>
                  <a:ext cx="864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764" y="1114"/>
                  <a:ext cx="6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B (int y)</a:t>
                  </a:r>
                </a:p>
              </p:txBody>
            </p:sp>
          </p:grpSp>
          <p:grpSp>
            <p:nvGrpSpPr>
              <p:cNvPr id="22579" name="Group 79"/>
              <p:cNvGrpSpPr>
                <a:grpSpLocks/>
              </p:cNvGrpSpPr>
              <p:nvPr/>
            </p:nvGrpSpPr>
            <p:grpSpPr bwMode="auto">
              <a:xfrm>
                <a:off x="4319" y="1677"/>
                <a:ext cx="576" cy="250"/>
                <a:chOff x="4368" y="1677"/>
                <a:chExt cx="576" cy="250"/>
              </a:xfrm>
            </p:grpSpPr>
            <p:sp>
              <p:nvSpPr>
                <p:cNvPr id="22593" name="Rectangle 44"/>
                <p:cNvSpPr>
                  <a:spLocks noChangeArrowheads="1"/>
                </p:cNvSpPr>
                <p:nvPr/>
              </p:nvSpPr>
              <p:spPr bwMode="auto">
                <a:xfrm>
                  <a:off x="4368" y="1683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93" y="1677"/>
                  <a:ext cx="5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Z = y</a:t>
                  </a:r>
                </a:p>
              </p:txBody>
            </p:sp>
          </p:grpSp>
          <p:grpSp>
            <p:nvGrpSpPr>
              <p:cNvPr id="22580" name="Group 77"/>
              <p:cNvGrpSpPr>
                <a:grpSpLocks/>
              </p:cNvGrpSpPr>
              <p:nvPr/>
            </p:nvGrpSpPr>
            <p:grpSpPr bwMode="auto">
              <a:xfrm>
                <a:off x="5135" y="1677"/>
                <a:ext cx="576" cy="250"/>
                <a:chOff x="5184" y="1690"/>
                <a:chExt cx="576" cy="250"/>
              </a:xfrm>
            </p:grpSpPr>
            <p:sp>
              <p:nvSpPr>
                <p:cNvPr id="22591" name="Rectangle 47"/>
                <p:cNvSpPr>
                  <a:spLocks noChangeArrowheads="1"/>
                </p:cNvSpPr>
                <p:nvPr/>
              </p:nvSpPr>
              <p:spPr bwMode="auto">
                <a:xfrm>
                  <a:off x="5184" y="1695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208" y="1690"/>
                  <a:ext cx="52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T = y</a:t>
                  </a:r>
                </a:p>
              </p:txBody>
            </p:sp>
          </p:grpSp>
          <p:grpSp>
            <p:nvGrpSpPr>
              <p:cNvPr id="22581" name="Group 78"/>
              <p:cNvGrpSpPr>
                <a:grpSpLocks/>
              </p:cNvGrpSpPr>
              <p:nvPr/>
            </p:nvGrpSpPr>
            <p:grpSpPr bwMode="auto">
              <a:xfrm>
                <a:off x="4583" y="2213"/>
                <a:ext cx="864" cy="250"/>
                <a:chOff x="4800" y="2218"/>
                <a:chExt cx="864" cy="250"/>
              </a:xfrm>
            </p:grpSpPr>
            <p:sp>
              <p:nvSpPr>
                <p:cNvPr id="22589" name="Rectangle 50"/>
                <p:cNvSpPr>
                  <a:spLocks noChangeArrowheads="1"/>
                </p:cNvSpPr>
                <p:nvPr/>
              </p:nvSpPr>
              <p:spPr bwMode="auto">
                <a:xfrm>
                  <a:off x="4800" y="2223"/>
                  <a:ext cx="864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908" y="2218"/>
                  <a:ext cx="6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print (y)</a:t>
                  </a:r>
                </a:p>
              </p:txBody>
            </p:sp>
          </p:grpSp>
          <p:sp>
            <p:nvSpPr>
              <p:cNvPr id="22582" name="Line 57"/>
              <p:cNvSpPr>
                <a:spLocks noChangeShapeType="1"/>
              </p:cNvSpPr>
              <p:nvPr/>
            </p:nvSpPr>
            <p:spPr bwMode="auto">
              <a:xfrm flipH="1">
                <a:off x="4584" y="1354"/>
                <a:ext cx="25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3" name="Line 58"/>
              <p:cNvSpPr>
                <a:spLocks noChangeShapeType="1"/>
              </p:cNvSpPr>
              <p:nvPr/>
            </p:nvSpPr>
            <p:spPr bwMode="auto">
              <a:xfrm>
                <a:off x="5189" y="1368"/>
                <a:ext cx="239" cy="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4" name="Line 59"/>
              <p:cNvSpPr>
                <a:spLocks noChangeShapeType="1"/>
              </p:cNvSpPr>
              <p:nvPr/>
            </p:nvSpPr>
            <p:spPr bwMode="auto">
              <a:xfrm>
                <a:off x="4582" y="1922"/>
                <a:ext cx="256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5" name="Line 60"/>
              <p:cNvSpPr>
                <a:spLocks noChangeShapeType="1"/>
              </p:cNvSpPr>
              <p:nvPr/>
            </p:nvSpPr>
            <p:spPr bwMode="auto">
              <a:xfrm flipH="1">
                <a:off x="5213" y="1923"/>
                <a:ext cx="214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6" name="Text Box 65"/>
              <p:cNvSpPr txBox="1">
                <a:spLocks noChangeArrowheads="1"/>
              </p:cNvSpPr>
              <p:nvPr/>
            </p:nvSpPr>
            <p:spPr bwMode="auto">
              <a:xfrm>
                <a:off x="4339" y="111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22587" name="Text Box 67"/>
              <p:cNvSpPr txBox="1">
                <a:spLocks noChangeArrowheads="1"/>
              </p:cNvSpPr>
              <p:nvPr/>
            </p:nvSpPr>
            <p:spPr bwMode="auto">
              <a:xfrm>
                <a:off x="4902" y="167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12</a:t>
                </a:r>
              </a:p>
            </p:txBody>
          </p:sp>
          <p:sp>
            <p:nvSpPr>
              <p:cNvPr id="22588" name="Text Box 68"/>
              <p:cNvSpPr txBox="1">
                <a:spLocks noChangeArrowheads="1"/>
              </p:cNvSpPr>
              <p:nvPr/>
            </p:nvSpPr>
            <p:spPr bwMode="auto">
              <a:xfrm>
                <a:off x="4357" y="221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13</a:t>
                </a:r>
              </a:p>
            </p:txBody>
          </p:sp>
        </p:grpSp>
      </p:grpSp>
      <p:sp>
        <p:nvSpPr>
          <p:cNvPr id="242757" name="Text Box 69"/>
          <p:cNvSpPr txBox="1">
            <a:spLocks noChangeArrowheads="1"/>
          </p:cNvSpPr>
          <p:nvPr/>
        </p:nvSpPr>
        <p:spPr bwMode="auto">
          <a:xfrm>
            <a:off x="6617368" y="4435475"/>
            <a:ext cx="2069432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Last </a:t>
            </a:r>
            <a:r>
              <a:rPr kumimoji="1" lang="en-US" altLang="zh-CN" sz="2400" u="sng" dirty="0" err="1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Defs</a:t>
            </a:r>
            <a:br>
              <a:rPr kumimoji="1" lang="en-US" altLang="zh-CN" sz="240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2, 3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First Uses</a:t>
            </a:r>
            <a:br>
              <a:rPr kumimoji="1"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11, 12</a:t>
            </a:r>
          </a:p>
        </p:txBody>
      </p: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47989" y="1438275"/>
            <a:ext cx="1338263" cy="3749675"/>
            <a:chOff x="1857" y="906"/>
            <a:chExt cx="843" cy="2362"/>
          </a:xfrm>
        </p:grpSpPr>
        <p:sp>
          <p:nvSpPr>
            <p:cNvPr id="22571" name="AutoShape 70"/>
            <p:cNvSpPr>
              <a:spLocks/>
            </p:cNvSpPr>
            <p:nvPr/>
          </p:nvSpPr>
          <p:spPr bwMode="auto">
            <a:xfrm>
              <a:off x="1857" y="1334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37546"/>
                <a:gd name="adj4" fmla="val -45028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callsite</a:t>
              </a:r>
            </a:p>
          </p:txBody>
        </p:sp>
        <p:sp>
          <p:nvSpPr>
            <p:cNvPr id="22572" name="AutoShape 71"/>
            <p:cNvSpPr>
              <a:spLocks/>
            </p:cNvSpPr>
            <p:nvPr/>
          </p:nvSpPr>
          <p:spPr bwMode="auto">
            <a:xfrm>
              <a:off x="1857" y="1762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1560"/>
                <a:gd name="adj4" fmla="val -46856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first-use</a:t>
              </a:r>
            </a:p>
          </p:txBody>
        </p:sp>
        <p:sp>
          <p:nvSpPr>
            <p:cNvPr id="22573" name="AutoShape 72"/>
            <p:cNvSpPr>
              <a:spLocks/>
            </p:cNvSpPr>
            <p:nvPr/>
          </p:nvSpPr>
          <p:spPr bwMode="auto">
            <a:xfrm>
              <a:off x="1857" y="2621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7139"/>
                <a:gd name="adj4" fmla="val -39398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first-use</a:t>
              </a:r>
            </a:p>
          </p:txBody>
        </p:sp>
        <p:sp>
          <p:nvSpPr>
            <p:cNvPr id="22574" name="AutoShape 73"/>
            <p:cNvSpPr>
              <a:spLocks/>
            </p:cNvSpPr>
            <p:nvPr/>
          </p:nvSpPr>
          <p:spPr bwMode="auto">
            <a:xfrm>
              <a:off x="1857" y="2999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6764"/>
                <a:gd name="adj4" fmla="val -47773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last-def</a:t>
              </a:r>
            </a:p>
          </p:txBody>
        </p:sp>
        <p:sp>
          <p:nvSpPr>
            <p:cNvPr id="22575" name="AutoShape 74"/>
            <p:cNvSpPr>
              <a:spLocks/>
            </p:cNvSpPr>
            <p:nvPr/>
          </p:nvSpPr>
          <p:spPr bwMode="auto">
            <a:xfrm>
              <a:off x="1857" y="906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42750"/>
                <a:gd name="adj4" fmla="val -55366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dirty="0">
                  <a:latin typeface="Gill Sans MT" panose="020B0502020104020203" pitchFamily="34" charset="0"/>
                </a:rPr>
                <a:t>last-</a:t>
              </a:r>
              <a:r>
                <a:rPr lang="en-US" altLang="en-US" sz="2400" dirty="0" err="1">
                  <a:latin typeface="Gill Sans MT" panose="020B0502020104020203" pitchFamily="34" charset="0"/>
                </a:rPr>
                <a:t>def</a:t>
              </a:r>
              <a:endParaRPr lang="en-US" altLang="en-US" sz="24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4343400" y="1096963"/>
            <a:ext cx="1905000" cy="5268912"/>
            <a:chOff x="2736" y="691"/>
            <a:chExt cx="1200" cy="3319"/>
          </a:xfrm>
        </p:grpSpPr>
        <p:grpSp>
          <p:nvGrpSpPr>
            <p:cNvPr id="22549" name="Group 87"/>
            <p:cNvGrpSpPr>
              <a:grpSpLocks/>
            </p:cNvGrpSpPr>
            <p:nvPr/>
          </p:nvGrpSpPr>
          <p:grpSpPr bwMode="auto">
            <a:xfrm>
              <a:off x="2736" y="778"/>
              <a:ext cx="1200" cy="1786"/>
              <a:chOff x="2736" y="778"/>
              <a:chExt cx="1200" cy="1786"/>
            </a:xfrm>
          </p:grpSpPr>
          <p:grpSp>
            <p:nvGrpSpPr>
              <p:cNvPr id="22551" name="Group 81"/>
              <p:cNvGrpSpPr>
                <a:grpSpLocks/>
              </p:cNvGrpSpPr>
              <p:nvPr/>
            </p:nvGrpSpPr>
            <p:grpSpPr bwMode="auto">
              <a:xfrm>
                <a:off x="2934" y="778"/>
                <a:ext cx="576" cy="250"/>
                <a:chOff x="2928" y="778"/>
                <a:chExt cx="576" cy="250"/>
              </a:xfrm>
            </p:grpSpPr>
            <p:sp>
              <p:nvSpPr>
                <p:cNvPr id="22569" name="Rectangle 29"/>
                <p:cNvSpPr>
                  <a:spLocks noChangeArrowheads="1"/>
                </p:cNvSpPr>
                <p:nvPr/>
              </p:nvSpPr>
              <p:spPr bwMode="auto">
                <a:xfrm>
                  <a:off x="2928" y="783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7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957" y="778"/>
                  <a:ext cx="51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x = 5</a:t>
                  </a:r>
                </a:p>
              </p:txBody>
            </p:sp>
          </p:grpSp>
          <p:grpSp>
            <p:nvGrpSpPr>
              <p:cNvPr id="22552" name="Group 82"/>
              <p:cNvGrpSpPr>
                <a:grpSpLocks/>
              </p:cNvGrpSpPr>
              <p:nvPr/>
            </p:nvGrpSpPr>
            <p:grpSpPr bwMode="auto">
              <a:xfrm>
                <a:off x="2935" y="1306"/>
                <a:ext cx="576" cy="250"/>
                <a:chOff x="2941" y="1306"/>
                <a:chExt cx="576" cy="250"/>
              </a:xfrm>
            </p:grpSpPr>
            <p:sp>
              <p:nvSpPr>
                <p:cNvPr id="22567" name="Rectangle 32"/>
                <p:cNvSpPr>
                  <a:spLocks noChangeArrowheads="1"/>
                </p:cNvSpPr>
                <p:nvPr/>
              </p:nvSpPr>
              <p:spPr bwMode="auto">
                <a:xfrm>
                  <a:off x="2941" y="1311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6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952" y="1306"/>
                  <a:ext cx="55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x = 4</a:t>
                  </a:r>
                </a:p>
              </p:txBody>
            </p:sp>
          </p:grpSp>
          <p:grpSp>
            <p:nvGrpSpPr>
              <p:cNvPr id="22553" name="Group 83"/>
              <p:cNvGrpSpPr>
                <a:grpSpLocks/>
              </p:cNvGrpSpPr>
              <p:nvPr/>
            </p:nvGrpSpPr>
            <p:grpSpPr bwMode="auto">
              <a:xfrm>
                <a:off x="3360" y="1810"/>
                <a:ext cx="576" cy="250"/>
                <a:chOff x="3360" y="1920"/>
                <a:chExt cx="576" cy="250"/>
              </a:xfrm>
            </p:grpSpPr>
            <p:sp>
              <p:nvSpPr>
                <p:cNvPr id="22565" name="Rectangle 35"/>
                <p:cNvSpPr>
                  <a:spLocks noChangeArrowheads="1"/>
                </p:cNvSpPr>
                <p:nvPr/>
              </p:nvSpPr>
              <p:spPr bwMode="auto">
                <a:xfrm>
                  <a:off x="3360" y="1925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6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93" y="1920"/>
                  <a:ext cx="51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x = 3</a:t>
                  </a:r>
                </a:p>
              </p:txBody>
            </p:sp>
          </p:grpSp>
          <p:grpSp>
            <p:nvGrpSpPr>
              <p:cNvPr id="22554" name="Group 84"/>
              <p:cNvGrpSpPr>
                <a:grpSpLocks/>
              </p:cNvGrpSpPr>
              <p:nvPr/>
            </p:nvGrpSpPr>
            <p:grpSpPr bwMode="auto">
              <a:xfrm>
                <a:off x="2934" y="2314"/>
                <a:ext cx="576" cy="250"/>
                <a:chOff x="2928" y="2314"/>
                <a:chExt cx="576" cy="250"/>
              </a:xfrm>
            </p:grpSpPr>
            <p:sp>
              <p:nvSpPr>
                <p:cNvPr id="22563" name="Rectangle 38"/>
                <p:cNvSpPr>
                  <a:spLocks noChangeArrowheads="1"/>
                </p:cNvSpPr>
                <p:nvPr/>
              </p:nvSpPr>
              <p:spPr bwMode="auto">
                <a:xfrm>
                  <a:off x="2928" y="2319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6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000" y="2314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B (x)</a:t>
                  </a:r>
                </a:p>
              </p:txBody>
            </p:sp>
          </p:grpSp>
          <p:sp>
            <p:nvSpPr>
              <p:cNvPr id="22555" name="Line 52"/>
              <p:cNvSpPr>
                <a:spLocks noChangeShapeType="1"/>
              </p:cNvSpPr>
              <p:nvPr/>
            </p:nvSpPr>
            <p:spPr bwMode="auto">
              <a:xfrm>
                <a:off x="3222" y="101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6" name="Line 53"/>
              <p:cNvSpPr>
                <a:spLocks noChangeShapeType="1"/>
              </p:cNvSpPr>
              <p:nvPr/>
            </p:nvSpPr>
            <p:spPr bwMode="auto">
              <a:xfrm>
                <a:off x="3408" y="1546"/>
                <a:ext cx="216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7" name="Line 54"/>
              <p:cNvSpPr>
                <a:spLocks noChangeShapeType="1"/>
              </p:cNvSpPr>
              <p:nvPr/>
            </p:nvSpPr>
            <p:spPr bwMode="auto">
              <a:xfrm>
                <a:off x="3222" y="154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8" name="Line 55"/>
              <p:cNvSpPr>
                <a:spLocks noChangeShapeType="1"/>
              </p:cNvSpPr>
              <p:nvPr/>
            </p:nvSpPr>
            <p:spPr bwMode="auto">
              <a:xfrm flipH="1">
                <a:off x="3360" y="2054"/>
                <a:ext cx="305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9" name="Text Box 61"/>
              <p:cNvSpPr txBox="1">
                <a:spLocks noChangeArrowheads="1"/>
              </p:cNvSpPr>
              <p:nvPr/>
            </p:nvSpPr>
            <p:spPr bwMode="auto">
              <a:xfrm>
                <a:off x="2736" y="778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2560" name="Text Box 62"/>
              <p:cNvSpPr txBox="1">
                <a:spLocks noChangeArrowheads="1"/>
              </p:cNvSpPr>
              <p:nvPr/>
            </p:nvSpPr>
            <p:spPr bwMode="auto">
              <a:xfrm>
                <a:off x="2736" y="130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22561" name="Text Box 63"/>
              <p:cNvSpPr txBox="1">
                <a:spLocks noChangeArrowheads="1"/>
              </p:cNvSpPr>
              <p:nvPr/>
            </p:nvSpPr>
            <p:spPr bwMode="auto">
              <a:xfrm>
                <a:off x="3195" y="1808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22562" name="Text Box 64"/>
              <p:cNvSpPr txBox="1">
                <a:spLocks noChangeArrowheads="1"/>
              </p:cNvSpPr>
              <p:nvPr/>
            </p:nvSpPr>
            <p:spPr bwMode="auto">
              <a:xfrm>
                <a:off x="2736" y="231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4</a:t>
                </a:r>
              </a:p>
            </p:txBody>
          </p:sp>
        </p:grpSp>
        <p:sp>
          <p:nvSpPr>
            <p:cNvPr id="22550" name="Line 91"/>
            <p:cNvSpPr>
              <a:spLocks noChangeShapeType="1"/>
            </p:cNvSpPr>
            <p:nvPr/>
          </p:nvSpPr>
          <p:spPr bwMode="auto">
            <a:xfrm>
              <a:off x="2757" y="691"/>
              <a:ext cx="0" cy="3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8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44" grpId="0" animBg="1"/>
      <p:bldP spid="24275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57A261D-EFED-4D0B-A617-843431E079A0}" type="slidenum">
              <a:rPr lang="en-US" alt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30163" y="968375"/>
            <a:ext cx="4533900" cy="5432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 // Program to compute the quadratic root for two numbers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2 import java.lang.Math;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 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4 class Quadratic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5 {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6  private static float 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Root1, Root2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7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8  public static void main (String[] argv)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9  {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10      int X, Y, Z;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11     boolean ok;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12     int controlFlag = Integer.parseInt (argv[0]);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13     if (controlFlag == 1)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14     {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15          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 = Integer.parseInt (argv[1]);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16          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Y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 = Integer.parseInt (argv[2]);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17          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Z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 = Integer.parseInt (argv[3]);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18      }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19     else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20     {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21           </a:t>
            </a:r>
            <a:r>
              <a:rPr kumimoji="1" lang="en-US" altLang="zh-CN" sz="1600">
                <a:solidFill>
                  <a:schemeClr val="tx2"/>
                </a:solidFill>
                <a:ea typeface="SimSun" pitchFamily="2" charset="-122"/>
              </a:rPr>
              <a:t>X</a:t>
            </a: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 = 10;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22           </a:t>
            </a:r>
            <a:r>
              <a:rPr kumimoji="1" lang="en-US" altLang="zh-CN" sz="1600">
                <a:solidFill>
                  <a:schemeClr val="tx2"/>
                </a:solidFill>
                <a:ea typeface="SimSun" pitchFamily="2" charset="-122"/>
              </a:rPr>
              <a:t>Y</a:t>
            </a: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 = 9;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23           </a:t>
            </a:r>
            <a:r>
              <a:rPr kumimoji="1" lang="en-US" altLang="zh-CN" sz="1600">
                <a:solidFill>
                  <a:schemeClr val="tx2"/>
                </a:solidFill>
                <a:ea typeface="SimSun" pitchFamily="2" charset="-122"/>
              </a:rPr>
              <a:t>Z</a:t>
            </a: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 = 12;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24      }</a:t>
            </a:r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4594225" y="703263"/>
            <a:ext cx="4519613" cy="5961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25              </a:t>
            </a:r>
            <a:r>
              <a:rPr kumimoji="1" lang="en-US" altLang="zh-CN" sz="1600">
                <a:solidFill>
                  <a:schemeClr val="hlink"/>
                </a:solidFill>
                <a:ea typeface="楷体_GB2312" pitchFamily="49" charset="-122"/>
              </a:rPr>
              <a:t>ok = Root (X, Y, Z);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26              if (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ok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)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27                System.out.println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28                      (“Quadratic: ” + 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Root1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 + 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Root2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);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29              else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30                  System.out.println (“No Solution.”);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31    }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32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33 // Three positive integers, finds quadratic root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34    </a:t>
            </a:r>
            <a:r>
              <a:rPr kumimoji="1" lang="en-US" altLang="zh-CN" sz="1600">
                <a:solidFill>
                  <a:schemeClr val="hlink"/>
                </a:solidFill>
                <a:ea typeface="楷体_GB2312" pitchFamily="49" charset="-122"/>
              </a:rPr>
              <a:t>private static </a:t>
            </a:r>
            <a:r>
              <a:rPr kumimoji="1" lang="en-US" altLang="zh-CN" sz="1400">
                <a:solidFill>
                  <a:schemeClr val="hlink"/>
                </a:solidFill>
                <a:ea typeface="楷体_GB2312" pitchFamily="49" charset="-122"/>
              </a:rPr>
              <a:t>boolean</a:t>
            </a:r>
            <a:r>
              <a:rPr kumimoji="1" lang="en-US" altLang="zh-CN" sz="1600">
                <a:solidFill>
                  <a:schemeClr val="hlink"/>
                </a:solidFill>
                <a:ea typeface="楷体_GB2312" pitchFamily="49" charset="-122"/>
              </a:rPr>
              <a:t> Root (int A, int B, int C)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35    {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36        float D;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37        boolean Result;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38        D = (float) Math.pow ((double)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                   (double2-4.0)*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*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C 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);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39        if (D &lt; 0.0)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40        {</a:t>
            </a:r>
            <a:b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41            </a:t>
            </a:r>
            <a:r>
              <a:rPr kumimoji="1" lang="en-US" altLang="zh-CN" sz="1600">
                <a:solidFill>
                  <a:schemeClr val="tx2"/>
                </a:solidFill>
                <a:ea typeface="楷体_GB2312" pitchFamily="49" charset="-122"/>
              </a:rPr>
              <a:t>Result</a:t>
            </a:r>
            <a:r>
              <a:rPr kumimoji="1" lang="en-US" altLang="zh-CN" sz="1600">
                <a:solidFill>
                  <a:schemeClr val="tx1"/>
                </a:solidFill>
                <a:ea typeface="楷体_GB2312" pitchFamily="49" charset="-122"/>
              </a:rPr>
              <a:t> = false;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42            </a:t>
            </a:r>
            <a:r>
              <a:rPr kumimoji="1" lang="en-US" altLang="zh-CN" sz="1600">
                <a:solidFill>
                  <a:schemeClr val="tx2"/>
                </a:solidFill>
                <a:ea typeface="SimSun" pitchFamily="2" charset="-122"/>
              </a:rPr>
              <a:t>return (Result);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43        }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44        </a:t>
            </a:r>
            <a:r>
              <a:rPr kumimoji="1" lang="en-US" altLang="zh-CN" sz="1600">
                <a:solidFill>
                  <a:schemeClr val="tx2"/>
                </a:solidFill>
                <a:ea typeface="SimSun" pitchFamily="2" charset="-122"/>
              </a:rPr>
              <a:t>Root1</a:t>
            </a: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 = (</a:t>
            </a:r>
            <a:r>
              <a:rPr kumimoji="1" lang="en-US" altLang="zh-CN" sz="1400">
                <a:solidFill>
                  <a:schemeClr val="tx1"/>
                </a:solidFill>
                <a:ea typeface="SimSun" pitchFamily="2" charset="-122"/>
              </a:rPr>
              <a:t>float</a:t>
            </a: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) ((-B + </a:t>
            </a:r>
            <a:r>
              <a:rPr kumimoji="1" lang="en-US" altLang="zh-CN" sz="1400">
                <a:solidFill>
                  <a:schemeClr val="tx1"/>
                </a:solidFill>
                <a:ea typeface="SimSun" pitchFamily="2" charset="-122"/>
              </a:rPr>
              <a:t>Math.sqr</a:t>
            </a: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t(D))/(2.0*A));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45        </a:t>
            </a:r>
            <a:r>
              <a:rPr kumimoji="1" lang="en-US" altLang="zh-CN" sz="1600">
                <a:solidFill>
                  <a:schemeClr val="tx2"/>
                </a:solidFill>
                <a:ea typeface="SimSun" pitchFamily="2" charset="-122"/>
              </a:rPr>
              <a:t>Root2</a:t>
            </a: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 = (</a:t>
            </a:r>
            <a:r>
              <a:rPr kumimoji="1" lang="en-US" altLang="zh-CN" sz="1400">
                <a:solidFill>
                  <a:schemeClr val="tx1"/>
                </a:solidFill>
                <a:ea typeface="SimSun" pitchFamily="2" charset="-122"/>
              </a:rPr>
              <a:t>float</a:t>
            </a: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) ((-B – </a:t>
            </a:r>
            <a:r>
              <a:rPr kumimoji="1" lang="en-US" altLang="zh-CN" sz="1400">
                <a:solidFill>
                  <a:schemeClr val="tx1"/>
                </a:solidFill>
                <a:ea typeface="SimSun" pitchFamily="2" charset="-122"/>
              </a:rPr>
              <a:t>Math.sqrt</a:t>
            </a: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(D))/(2.0*A));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46        </a:t>
            </a:r>
            <a:r>
              <a:rPr kumimoji="1" lang="en-US" altLang="zh-CN" sz="1600">
                <a:solidFill>
                  <a:schemeClr val="tx2"/>
                </a:solidFill>
                <a:ea typeface="SimSun" pitchFamily="2" charset="-122"/>
              </a:rPr>
              <a:t>Result</a:t>
            </a: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 = true;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47        </a:t>
            </a:r>
            <a:r>
              <a:rPr kumimoji="1" lang="en-US" altLang="zh-CN" sz="1600">
                <a:solidFill>
                  <a:schemeClr val="tx2"/>
                </a:solidFill>
                <a:ea typeface="SimSun" pitchFamily="2" charset="-122"/>
              </a:rPr>
              <a:t>return (Result);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48    } / /End method Root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49</a:t>
            </a:r>
            <a:b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>
                <a:solidFill>
                  <a:schemeClr val="tx1"/>
                </a:solidFill>
                <a:ea typeface="SimSun" pitchFamily="2" charset="-122"/>
              </a:rPr>
              <a:t>50    } // End class Quadratic</a:t>
            </a:r>
          </a:p>
        </p:txBody>
      </p:sp>
      <p:sp>
        <p:nvSpPr>
          <p:cNvPr id="23558" name="Rectangle 19"/>
          <p:cNvSpPr>
            <a:spLocks noChangeArrowheads="1"/>
          </p:cNvSpPr>
          <p:nvPr/>
        </p:nvSpPr>
        <p:spPr bwMode="auto">
          <a:xfrm>
            <a:off x="685800" y="96838"/>
            <a:ext cx="77724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600">
                <a:solidFill>
                  <a:schemeClr val="tx2"/>
                </a:solidFill>
              </a:rPr>
              <a:t>Example – Quadratic</a:t>
            </a:r>
          </a:p>
        </p:txBody>
      </p:sp>
      <p:sp>
        <p:nvSpPr>
          <p:cNvPr id="23559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AD04CD5-2204-4449-8338-004A7F6C3904}" type="slidenum">
              <a:rPr lang="en-US" alt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524000" y="508000"/>
            <a:ext cx="6191250" cy="5849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 // Program to compute the quadratic root for two numbers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2 import java.lang.Math;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 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4 class Quadratic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5 {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6  private static float 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Root1, Root2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7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8  public static void main (String[] argv)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9  {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10      int X, Y, Z;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11     boolean ok;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12     int controlFlag = Integer.parseInt (argv[0]);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13     if (controlFlag == 1)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14     {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15          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= Integer.parseInt (argv[1]);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16          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Y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= Integer.parseInt (argv[2]);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17          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Z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= Integer.parseInt (argv[3]);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18      }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19     else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20     {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21           </a:t>
            </a:r>
            <a:r>
              <a:rPr kumimoji="1" lang="en-US" altLang="zh-CN" sz="1800">
                <a:solidFill>
                  <a:schemeClr val="tx2"/>
                </a:solidFill>
                <a:ea typeface="SimSun" pitchFamily="2" charset="-122"/>
              </a:rPr>
              <a:t>X</a:t>
            </a: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 = 10;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22           </a:t>
            </a:r>
            <a:r>
              <a:rPr kumimoji="1" lang="en-US" altLang="zh-CN" sz="1800">
                <a:solidFill>
                  <a:schemeClr val="tx2"/>
                </a:solidFill>
                <a:ea typeface="SimSun" pitchFamily="2" charset="-122"/>
              </a:rPr>
              <a:t>Y</a:t>
            </a: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 = 9;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23           </a:t>
            </a:r>
            <a:r>
              <a:rPr kumimoji="1" lang="en-US" altLang="zh-CN" sz="1800">
                <a:solidFill>
                  <a:schemeClr val="tx2"/>
                </a:solidFill>
                <a:ea typeface="SimSun" pitchFamily="2" charset="-122"/>
              </a:rPr>
              <a:t>Z</a:t>
            </a: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 = 12;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24      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538" y="3733800"/>
            <a:ext cx="2663825" cy="2393950"/>
            <a:chOff x="69" y="2352"/>
            <a:chExt cx="1678" cy="1508"/>
          </a:xfrm>
        </p:grpSpPr>
        <p:sp>
          <p:nvSpPr>
            <p:cNvPr id="24587" name="Text Box 4"/>
            <p:cNvSpPr txBox="1">
              <a:spLocks noChangeArrowheads="1"/>
            </p:cNvSpPr>
            <p:nvPr/>
          </p:nvSpPr>
          <p:spPr bwMode="auto">
            <a:xfrm>
              <a:off x="69" y="2475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</a:t>
              </a:r>
              <a:r>
                <a:rPr kumimoji="1" lang="en-US" altLang="zh-CN" sz="2400" dirty="0" err="1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defs</a:t>
              </a:r>
              <a:endParaRPr kumimoji="1"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sp>
          <p:nvSpPr>
            <p:cNvPr id="24588" name="Oval 5"/>
            <p:cNvSpPr>
              <a:spLocks noChangeArrowheads="1"/>
            </p:cNvSpPr>
            <p:nvPr/>
          </p:nvSpPr>
          <p:spPr bwMode="auto">
            <a:xfrm>
              <a:off x="1421" y="2352"/>
              <a:ext cx="296" cy="5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89" name="Line 6"/>
            <p:cNvSpPr>
              <a:spLocks noChangeShapeType="1"/>
            </p:cNvSpPr>
            <p:nvPr/>
          </p:nvSpPr>
          <p:spPr bwMode="auto">
            <a:xfrm flipH="1">
              <a:off x="936" y="2622"/>
              <a:ext cx="46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1451" y="3320"/>
              <a:ext cx="296" cy="5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91" name="Line 8"/>
            <p:cNvSpPr>
              <a:spLocks noChangeShapeType="1"/>
            </p:cNvSpPr>
            <p:nvPr/>
          </p:nvSpPr>
          <p:spPr bwMode="auto">
            <a:xfrm flipH="1" flipV="1">
              <a:off x="924" y="2710"/>
              <a:ext cx="561" cy="68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29013" y="1543050"/>
            <a:ext cx="4732337" cy="889000"/>
            <a:chOff x="2223" y="972"/>
            <a:chExt cx="2981" cy="560"/>
          </a:xfrm>
        </p:grpSpPr>
        <p:sp>
          <p:nvSpPr>
            <p:cNvPr id="24584" name="Text Box 10"/>
            <p:cNvSpPr txBox="1">
              <a:spLocks noChangeArrowheads="1"/>
            </p:cNvSpPr>
            <p:nvPr/>
          </p:nvSpPr>
          <p:spPr bwMode="auto">
            <a:xfrm>
              <a:off x="3678" y="1009"/>
              <a:ext cx="1526" cy="523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shared variables</a:t>
              </a:r>
            </a:p>
          </p:txBody>
        </p:sp>
        <p:sp>
          <p:nvSpPr>
            <p:cNvPr id="24585" name="Oval 11"/>
            <p:cNvSpPr>
              <a:spLocks noChangeArrowheads="1"/>
            </p:cNvSpPr>
            <p:nvPr/>
          </p:nvSpPr>
          <p:spPr bwMode="auto">
            <a:xfrm>
              <a:off x="2223" y="972"/>
              <a:ext cx="1002" cy="37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86" name="Line 12"/>
            <p:cNvSpPr>
              <a:spLocks noChangeShapeType="1"/>
            </p:cNvSpPr>
            <p:nvPr/>
          </p:nvSpPr>
          <p:spPr bwMode="auto">
            <a:xfrm flipH="1">
              <a:off x="3218" y="1159"/>
              <a:ext cx="46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4583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E7A372E-49B1-4C59-9BAB-EF16F0A25833}" type="slidenum">
              <a:rPr lang="en-US" alt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905000" y="274638"/>
            <a:ext cx="6392863" cy="6307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25              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ok = Root (X, Y, Z);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26              if (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ok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)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27                System.out.println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28                      (“Quadratic: ” + 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Root1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+ 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Root2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);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29              else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30                  System.out.println (“No Solution.”);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31    }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32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33    // Three positive integers, finds the quadratic root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34    private static boolean Root (int A, int B, int C)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35    {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36        float D;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37        boolean Result;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38        D = (float) Math.pow ((double)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, (double2-4.0)*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*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);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39        if (D &lt; 0.0)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40        {</a:t>
            </a:r>
            <a:b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41            </a:t>
            </a:r>
            <a:r>
              <a:rPr kumimoji="1" lang="en-US" altLang="zh-CN" sz="1800">
                <a:solidFill>
                  <a:schemeClr val="tx2"/>
                </a:solidFill>
                <a:ea typeface="楷体_GB2312" pitchFamily="49" charset="-122"/>
              </a:rPr>
              <a:t>Result</a:t>
            </a: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= false;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42            </a:t>
            </a:r>
            <a:r>
              <a:rPr kumimoji="1" lang="en-US" altLang="zh-CN" sz="1800">
                <a:solidFill>
                  <a:schemeClr val="tx2"/>
                </a:solidFill>
                <a:ea typeface="SimSun" pitchFamily="2" charset="-122"/>
              </a:rPr>
              <a:t>return (Result);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43        }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44        </a:t>
            </a:r>
            <a:r>
              <a:rPr kumimoji="1" lang="en-US" altLang="zh-CN" sz="1800">
                <a:solidFill>
                  <a:schemeClr val="tx2"/>
                </a:solidFill>
                <a:ea typeface="SimSun" pitchFamily="2" charset="-122"/>
              </a:rPr>
              <a:t>Root1</a:t>
            </a: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 = (float) ((-B + Math.sqrt(D)) / (2.0*A));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45        </a:t>
            </a:r>
            <a:r>
              <a:rPr kumimoji="1" lang="en-US" altLang="zh-CN" sz="1800">
                <a:solidFill>
                  <a:schemeClr val="tx2"/>
                </a:solidFill>
                <a:ea typeface="SimSun" pitchFamily="2" charset="-122"/>
              </a:rPr>
              <a:t>Root2</a:t>
            </a: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 = (float) ((-B – Math.sqrt(D)) / (2.0*A));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46        </a:t>
            </a:r>
            <a:r>
              <a:rPr kumimoji="1" lang="en-US" altLang="zh-CN" sz="1800">
                <a:solidFill>
                  <a:schemeClr val="tx2"/>
                </a:solidFill>
                <a:ea typeface="SimSun" pitchFamily="2" charset="-122"/>
              </a:rPr>
              <a:t>Result</a:t>
            </a: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 = true;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47        </a:t>
            </a:r>
            <a:r>
              <a:rPr kumimoji="1" lang="en-US" altLang="zh-CN" sz="1800">
                <a:solidFill>
                  <a:schemeClr val="tx2"/>
                </a:solidFill>
                <a:ea typeface="SimSun" pitchFamily="2" charset="-122"/>
              </a:rPr>
              <a:t>return (Result);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48    } / /End method Root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49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50 } // End class Quadratic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088" y="3941763"/>
            <a:ext cx="3394075" cy="476250"/>
            <a:chOff x="121" y="2483"/>
            <a:chExt cx="2138" cy="300"/>
          </a:xfrm>
        </p:grpSpPr>
        <p:sp>
          <p:nvSpPr>
            <p:cNvPr id="25623" name="Text Box 4"/>
            <p:cNvSpPr txBox="1">
              <a:spLocks noChangeArrowheads="1"/>
            </p:cNvSpPr>
            <p:nvPr/>
          </p:nvSpPr>
          <p:spPr bwMode="auto">
            <a:xfrm>
              <a:off x="121" y="2483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last-def</a:t>
              </a:r>
            </a:p>
          </p:txBody>
        </p:sp>
        <p:sp>
          <p:nvSpPr>
            <p:cNvPr id="25624" name="Oval 5"/>
            <p:cNvSpPr>
              <a:spLocks noChangeArrowheads="1"/>
            </p:cNvSpPr>
            <p:nvPr/>
          </p:nvSpPr>
          <p:spPr bwMode="auto">
            <a:xfrm>
              <a:off x="1775" y="2486"/>
              <a:ext cx="484" cy="29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5" name="Line 6"/>
            <p:cNvSpPr>
              <a:spLocks noChangeShapeType="1"/>
            </p:cNvSpPr>
            <p:nvPr/>
          </p:nvSpPr>
          <p:spPr bwMode="auto">
            <a:xfrm flipH="1">
              <a:off x="979" y="2633"/>
              <a:ext cx="7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92088" y="436563"/>
            <a:ext cx="6519862" cy="971550"/>
            <a:chOff x="121" y="275"/>
            <a:chExt cx="4107" cy="612"/>
          </a:xfrm>
        </p:grpSpPr>
        <p:sp>
          <p:nvSpPr>
            <p:cNvPr id="25618" name="Text Box 8"/>
            <p:cNvSpPr txBox="1">
              <a:spLocks noChangeArrowheads="1"/>
            </p:cNvSpPr>
            <p:nvPr/>
          </p:nvSpPr>
          <p:spPr bwMode="auto">
            <a:xfrm>
              <a:off x="121" y="275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first-use</a:t>
              </a:r>
            </a:p>
          </p:txBody>
        </p:sp>
        <p:sp>
          <p:nvSpPr>
            <p:cNvPr id="25619" name="Oval 9"/>
            <p:cNvSpPr>
              <a:spLocks noChangeArrowheads="1"/>
            </p:cNvSpPr>
            <p:nvPr/>
          </p:nvSpPr>
          <p:spPr bwMode="auto">
            <a:xfrm>
              <a:off x="2000" y="288"/>
              <a:ext cx="29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0" name="Line 10"/>
            <p:cNvSpPr>
              <a:spLocks noChangeShapeType="1"/>
            </p:cNvSpPr>
            <p:nvPr/>
          </p:nvSpPr>
          <p:spPr bwMode="auto">
            <a:xfrm flipH="1">
              <a:off x="982" y="422"/>
              <a:ext cx="1013" cy="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5621" name="Oval 11"/>
            <p:cNvSpPr>
              <a:spLocks noChangeArrowheads="1"/>
            </p:cNvSpPr>
            <p:nvPr/>
          </p:nvSpPr>
          <p:spPr bwMode="auto">
            <a:xfrm>
              <a:off x="3205" y="571"/>
              <a:ext cx="1023" cy="31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2" name="Line 12"/>
            <p:cNvSpPr>
              <a:spLocks noChangeShapeType="1"/>
            </p:cNvSpPr>
            <p:nvPr/>
          </p:nvSpPr>
          <p:spPr bwMode="auto">
            <a:xfrm flipH="1" flipV="1">
              <a:off x="982" y="504"/>
              <a:ext cx="2218" cy="21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92088" y="2538413"/>
            <a:ext cx="7748587" cy="1144587"/>
            <a:chOff x="121" y="1599"/>
            <a:chExt cx="4881" cy="721"/>
          </a:xfrm>
        </p:grpSpPr>
        <p:sp>
          <p:nvSpPr>
            <p:cNvPr id="25613" name="Oval 14"/>
            <p:cNvSpPr>
              <a:spLocks noChangeArrowheads="1"/>
            </p:cNvSpPr>
            <p:nvPr/>
          </p:nvSpPr>
          <p:spPr bwMode="auto">
            <a:xfrm>
              <a:off x="4576" y="2046"/>
              <a:ext cx="42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4" name="Oval 15"/>
            <p:cNvSpPr>
              <a:spLocks noChangeArrowheads="1"/>
            </p:cNvSpPr>
            <p:nvPr/>
          </p:nvSpPr>
          <p:spPr bwMode="auto">
            <a:xfrm>
              <a:off x="3477" y="2047"/>
              <a:ext cx="29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5" name="Text Box 16"/>
            <p:cNvSpPr txBox="1">
              <a:spLocks noChangeArrowheads="1"/>
            </p:cNvSpPr>
            <p:nvPr/>
          </p:nvSpPr>
          <p:spPr bwMode="auto">
            <a:xfrm>
              <a:off x="121" y="1599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first-use</a:t>
              </a:r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 flipV="1">
              <a:off x="988" y="1823"/>
              <a:ext cx="2495" cy="38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5617" name="Line 18"/>
            <p:cNvSpPr>
              <a:spLocks noChangeShapeType="1"/>
            </p:cNvSpPr>
            <p:nvPr/>
          </p:nvSpPr>
          <p:spPr bwMode="auto">
            <a:xfrm flipH="1" flipV="1">
              <a:off x="979" y="1686"/>
              <a:ext cx="3623" cy="4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2088" y="4738688"/>
            <a:ext cx="3203575" cy="1050925"/>
            <a:chOff x="121" y="2985"/>
            <a:chExt cx="2018" cy="662"/>
          </a:xfrm>
        </p:grpSpPr>
        <p:sp>
          <p:nvSpPr>
            <p:cNvPr id="25610" name="Text Box 20"/>
            <p:cNvSpPr txBox="1">
              <a:spLocks noChangeArrowheads="1"/>
            </p:cNvSpPr>
            <p:nvPr/>
          </p:nvSpPr>
          <p:spPr bwMode="auto">
            <a:xfrm>
              <a:off x="121" y="3166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last-defs</a:t>
              </a:r>
            </a:p>
          </p:txBody>
        </p:sp>
        <p:sp>
          <p:nvSpPr>
            <p:cNvPr id="25611" name="Oval 21"/>
            <p:cNvSpPr>
              <a:spLocks noChangeArrowheads="1"/>
            </p:cNvSpPr>
            <p:nvPr/>
          </p:nvSpPr>
          <p:spPr bwMode="auto">
            <a:xfrm>
              <a:off x="1612" y="2985"/>
              <a:ext cx="527" cy="66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2" name="Line 22"/>
            <p:cNvSpPr>
              <a:spLocks noChangeShapeType="1"/>
            </p:cNvSpPr>
            <p:nvPr/>
          </p:nvSpPr>
          <p:spPr bwMode="auto">
            <a:xfrm flipH="1">
              <a:off x="980" y="3316"/>
              <a:ext cx="6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560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29A125C-AC59-49F1-BD77-7C52A06AFB11}" type="slidenum">
              <a:rPr lang="en-US" alt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Quadratic – Coupling DU-pairs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54243"/>
            <a:ext cx="8867775" cy="5737626"/>
          </a:xfrm>
        </p:spPr>
        <p:txBody>
          <a:bodyPr/>
          <a:lstStyle/>
          <a:p>
            <a:pPr algn="ctr"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ea typeface="SimSun" pitchFamily="2" charset="-122"/>
              </a:rPr>
              <a:t>Pairs of locations</a:t>
            </a:r>
            <a:r>
              <a:rPr kumimoji="1" lang="en-US" altLang="zh-CN" dirty="0">
                <a:ea typeface="SimSun" pitchFamily="2" charset="-122"/>
              </a:rPr>
              <a:t>: </a:t>
            </a:r>
            <a:r>
              <a:rPr kumimoji="1" lang="en-US" altLang="zh-CN" dirty="0">
                <a:solidFill>
                  <a:schemeClr val="tx2"/>
                </a:solidFill>
                <a:ea typeface="SimSun" pitchFamily="2" charset="-122"/>
              </a:rPr>
              <a:t>method</a:t>
            </a:r>
            <a:r>
              <a:rPr kumimoji="1" lang="en-US" altLang="zh-CN" dirty="0">
                <a:ea typeface="SimSun" pitchFamily="2" charset="-122"/>
              </a:rPr>
              <a:t> name, </a:t>
            </a:r>
            <a:r>
              <a:rPr kumimoji="1" lang="en-US" altLang="zh-CN" dirty="0">
                <a:solidFill>
                  <a:schemeClr val="tx2"/>
                </a:solidFill>
                <a:ea typeface="SimSun" pitchFamily="2" charset="-122"/>
              </a:rPr>
              <a:t>variable</a:t>
            </a:r>
            <a:r>
              <a:rPr kumimoji="1" lang="en-US" altLang="zh-CN" dirty="0">
                <a:ea typeface="SimSun" pitchFamily="2" charset="-122"/>
              </a:rPr>
              <a:t> name, </a:t>
            </a:r>
            <a:r>
              <a:rPr kumimoji="1" lang="en-US" altLang="zh-CN" dirty="0">
                <a:solidFill>
                  <a:schemeClr val="tx2"/>
                </a:solidFill>
                <a:ea typeface="SimSun" pitchFamily="2" charset="-122"/>
              </a:rPr>
              <a:t>statement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X, 15) – (Root (), A, 38)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Y, 16) – (Root (), B, 38) 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Z, 17) – (Root (), C, 38)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X, 21) – (Root (), A, 38)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Y, 22) – (Root (), B, 38)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Z, 23) – (Root (), C, 38)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(Root (), Root1, 44) – (main (), Root1, 28)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(Root (), Root2, 45) – (main (), Root2, 28)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(Root (), Result, 41) – ( main (),   ok,   26 )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(Root (), Result, 46) – ( main (),   ok,   26 )</a:t>
            </a:r>
            <a:endParaRPr kumimoji="1" lang="en-US" altLang="en-US" dirty="0">
              <a:latin typeface="Helvetica" charset="0"/>
            </a:endParaRPr>
          </a:p>
        </p:txBody>
      </p:sp>
      <p:sp>
        <p:nvSpPr>
          <p:cNvPr id="2663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2B8C606-0E42-4B95-9906-23965F9A1F93}" type="slidenum">
              <a:rPr lang="en-US" altLang="en-US" sz="9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Coupling Data Flow Notes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517650"/>
            <a:ext cx="8867775" cy="947738"/>
          </a:xfrm>
        </p:spPr>
        <p:txBody>
          <a:bodyPr/>
          <a:lstStyle/>
          <a:p>
            <a:r>
              <a:rPr lang="en-US" altLang="en-US" dirty="0"/>
              <a:t>Only variables that are </a:t>
            </a:r>
            <a:r>
              <a:rPr lang="en-US" altLang="en-US" dirty="0">
                <a:solidFill>
                  <a:schemeClr val="tx2"/>
                </a:solidFill>
              </a:rPr>
              <a:t>used or defined</a:t>
            </a:r>
            <a:r>
              <a:rPr lang="en-US" altLang="en-US" dirty="0"/>
              <a:t> in the </a:t>
            </a:r>
            <a:r>
              <a:rPr lang="en-US" altLang="en-US" dirty="0" err="1"/>
              <a:t>callee</a:t>
            </a:r>
            <a:endParaRPr lang="en-US" altLang="en-US" dirty="0"/>
          </a:p>
          <a:p>
            <a:pPr lvl="1"/>
            <a:endParaRPr lang="en-US" altLang="en-US" sz="2800" dirty="0"/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38113" y="2401888"/>
            <a:ext cx="8867775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Implicit initializations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of class and global variables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Transitive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DU-pairs are too expensive to handle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A calls B, B calls C, and there is a variable defined in A and used in C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Arrays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a reference to one element is considered to be a reference to all elements</a:t>
            </a:r>
          </a:p>
        </p:txBody>
      </p:sp>
      <p:sp>
        <p:nvSpPr>
          <p:cNvPr id="27655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C748F47-063E-4F04-87BB-E470DF2EAE0E}" type="slidenum">
              <a:rPr lang="en-US" alt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168400"/>
          </a:xfrm>
        </p:spPr>
        <p:txBody>
          <a:bodyPr/>
          <a:lstStyle/>
          <a:p>
            <a:r>
              <a:rPr lang="en-US" altLang="en-US"/>
              <a:t>Inheritance, Polymorphism &amp; Dynamic Binding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166797"/>
            <a:ext cx="8867775" cy="974725"/>
          </a:xfrm>
        </p:spPr>
        <p:txBody>
          <a:bodyPr/>
          <a:lstStyle/>
          <a:p>
            <a:r>
              <a:rPr lang="en-US" altLang="en-US" dirty="0"/>
              <a:t>Additional </a:t>
            </a:r>
            <a:r>
              <a:rPr lang="en-US" altLang="en-US" dirty="0">
                <a:solidFill>
                  <a:schemeClr val="tx2"/>
                </a:solidFill>
              </a:rPr>
              <a:t>control and data connections</a:t>
            </a:r>
            <a:r>
              <a:rPr lang="en-US" altLang="en-US" dirty="0"/>
              <a:t> make data flow analysis more complex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38113" y="2116122"/>
            <a:ext cx="8867775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defining and using units may be in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different call hierarchies</a:t>
            </a: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When inheritance hierarchies are used, a </a:t>
            </a:r>
            <a:r>
              <a:rPr lang="en-US" altLang="en-US" sz="2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def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in one unit could reach uses in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any class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in the inheritance hierarchy</a:t>
            </a: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With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dynamic binding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, the same location can reach different uses depending on the current type of the using object</a:t>
            </a: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same location can have different definitions or uses at different points in the execution !</a:t>
            </a:r>
          </a:p>
        </p:txBody>
      </p:sp>
      <p:sp>
        <p:nvSpPr>
          <p:cNvPr id="28679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B390FE-9768-40EC-AC07-851D8F705D98}" type="slidenum">
              <a:rPr lang="en-US" alt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Definitions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26433"/>
            <a:ext cx="8867775" cy="5482306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Inheritance</a:t>
            </a:r>
            <a:r>
              <a:rPr lang="en-US" altLang="en-US" dirty="0"/>
              <a:t> : If class </a:t>
            </a:r>
            <a:r>
              <a:rPr lang="en-US" altLang="en-US" dirty="0">
                <a:solidFill>
                  <a:schemeClr val="tx2"/>
                </a:solidFill>
              </a:rPr>
              <a:t>B</a:t>
            </a:r>
            <a:r>
              <a:rPr lang="en-US" altLang="en-US" dirty="0"/>
              <a:t> </a:t>
            </a:r>
            <a:r>
              <a:rPr lang="en-US" altLang="en-US" i="1" dirty="0"/>
              <a:t>inherits</a:t>
            </a:r>
            <a:r>
              <a:rPr lang="en-US" altLang="en-US" dirty="0"/>
              <a:t> from class </a:t>
            </a:r>
            <a:r>
              <a:rPr lang="en-US" altLang="en-US" dirty="0">
                <a:solidFill>
                  <a:schemeClr val="tx2"/>
                </a:solidFill>
              </a:rPr>
              <a:t>A</a:t>
            </a:r>
            <a:r>
              <a:rPr lang="en-US" altLang="en-US" dirty="0"/>
              <a:t>, then all variables and methods in </a:t>
            </a:r>
            <a:r>
              <a:rPr lang="en-US" altLang="en-US" dirty="0">
                <a:solidFill>
                  <a:schemeClr val="tx2"/>
                </a:solidFill>
              </a:rPr>
              <a:t>A</a:t>
            </a:r>
            <a:r>
              <a:rPr lang="en-US" altLang="en-US" dirty="0"/>
              <a:t> are implicitly in </a:t>
            </a:r>
            <a:r>
              <a:rPr lang="en-US" altLang="en-US" dirty="0">
                <a:solidFill>
                  <a:schemeClr val="tx2"/>
                </a:solidFill>
              </a:rPr>
              <a:t>B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chemeClr val="tx2"/>
                </a:solidFill>
              </a:rPr>
              <a:t>B</a:t>
            </a:r>
            <a:r>
              <a:rPr lang="en-US" altLang="en-US" dirty="0"/>
              <a:t> can add more</a:t>
            </a:r>
          </a:p>
          <a:p>
            <a:pPr lvl="1"/>
            <a:r>
              <a:rPr lang="en-US" altLang="en-US" dirty="0"/>
              <a:t>A is the </a:t>
            </a:r>
            <a:r>
              <a:rPr lang="en-US" altLang="en-US" i="1" dirty="0"/>
              <a:t>parent</a:t>
            </a:r>
            <a:r>
              <a:rPr lang="en-US" altLang="en-US" dirty="0"/>
              <a:t> or </a:t>
            </a:r>
            <a:r>
              <a:rPr lang="en-US" altLang="en-US" i="1" dirty="0"/>
              <a:t>ancestor</a:t>
            </a:r>
          </a:p>
          <a:p>
            <a:pPr lvl="1"/>
            <a:r>
              <a:rPr lang="en-US" altLang="en-US" dirty="0"/>
              <a:t>B is the </a:t>
            </a:r>
            <a:r>
              <a:rPr lang="en-US" altLang="en-US" i="1" dirty="0"/>
              <a:t>child</a:t>
            </a:r>
            <a:r>
              <a:rPr lang="en-US" altLang="en-US" dirty="0"/>
              <a:t> or </a:t>
            </a:r>
            <a:r>
              <a:rPr lang="en-US" altLang="en-US" i="1" dirty="0"/>
              <a:t>descendent</a:t>
            </a:r>
          </a:p>
          <a:p>
            <a:r>
              <a:rPr lang="en-US" altLang="en-US" dirty="0"/>
              <a:t>An object reference </a:t>
            </a:r>
            <a:r>
              <a:rPr lang="en-US" altLang="en-US" i="1" dirty="0" err="1"/>
              <a:t>obj</a:t>
            </a:r>
            <a:r>
              <a:rPr lang="en-US" altLang="en-US" dirty="0"/>
              <a:t> that is declared to be of type </a:t>
            </a:r>
            <a:r>
              <a:rPr lang="en-US" altLang="en-US" i="1" dirty="0"/>
              <a:t>A</a:t>
            </a:r>
            <a:r>
              <a:rPr lang="en-US" altLang="en-US" dirty="0"/>
              <a:t> can be assigned an object of either type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or any of </a:t>
            </a:r>
            <a:r>
              <a:rPr lang="en-US" altLang="en-US" i="1" dirty="0"/>
              <a:t>B</a:t>
            </a:r>
            <a:r>
              <a:rPr lang="en-US" altLang="en-US" dirty="0"/>
              <a:t>’s </a:t>
            </a:r>
            <a:r>
              <a:rPr lang="en-US" altLang="en-US" dirty="0" err="1"/>
              <a:t>descendents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Declared type</a:t>
            </a:r>
            <a:r>
              <a:rPr lang="en-US" altLang="en-US" dirty="0"/>
              <a:t> : Type used in the declaration:  </a:t>
            </a:r>
            <a:r>
              <a:rPr lang="en-US" altLang="en-US" i="1" dirty="0">
                <a:latin typeface="Helvetica" charset="0"/>
              </a:rPr>
              <a:t>A </a:t>
            </a:r>
            <a:r>
              <a:rPr lang="en-US" altLang="en-US" i="1" dirty="0" err="1">
                <a:latin typeface="Helvetica" charset="0"/>
              </a:rPr>
              <a:t>obj</a:t>
            </a:r>
            <a:r>
              <a:rPr lang="en-US" altLang="en-US" i="1" dirty="0">
                <a:latin typeface="Helvetica" charset="0"/>
              </a:rPr>
              <a:t>;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Actual type</a:t>
            </a:r>
            <a:r>
              <a:rPr lang="en-US" altLang="en-US" dirty="0"/>
              <a:t> : Type used in object assignment: </a:t>
            </a:r>
            <a:r>
              <a:rPr lang="en-US" altLang="en-US" i="1" dirty="0" err="1">
                <a:latin typeface="Helvetica" charset="0"/>
              </a:rPr>
              <a:t>obj</a:t>
            </a:r>
            <a:r>
              <a:rPr lang="en-US" altLang="en-US" i="1" dirty="0">
                <a:latin typeface="Helvetica" charset="0"/>
              </a:rPr>
              <a:t> = new B();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Class (State) Variables</a:t>
            </a:r>
            <a:r>
              <a:rPr lang="en-US" altLang="en-US" dirty="0"/>
              <a:t> : The variables declared at the class level, often private</a:t>
            </a:r>
          </a:p>
        </p:txBody>
      </p:sp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18A9199-DA32-4B2A-8FE3-7C2B41D5E5C5}" type="slidenum">
              <a:rPr lang="en-US" alt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Def-Use Pairs</a:t>
            </a:r>
          </a:p>
        </p:txBody>
      </p:sp>
      <p:grpSp>
        <p:nvGrpSpPr>
          <p:cNvPr id="30725" name="Group 85"/>
          <p:cNvGrpSpPr>
            <a:grpSpLocks/>
          </p:cNvGrpSpPr>
          <p:nvPr/>
        </p:nvGrpSpPr>
        <p:grpSpPr bwMode="auto">
          <a:xfrm>
            <a:off x="160338" y="825500"/>
            <a:ext cx="3087687" cy="2555875"/>
            <a:chOff x="101" y="520"/>
            <a:chExt cx="1945" cy="1610"/>
          </a:xfrm>
        </p:grpSpPr>
        <p:grpSp>
          <p:nvGrpSpPr>
            <p:cNvPr id="30793" name="Group 65"/>
            <p:cNvGrpSpPr>
              <a:grpSpLocks/>
            </p:cNvGrpSpPr>
            <p:nvPr/>
          </p:nvGrpSpPr>
          <p:grpSpPr bwMode="auto">
            <a:xfrm>
              <a:off x="714" y="520"/>
              <a:ext cx="720" cy="1200"/>
              <a:chOff x="288" y="816"/>
              <a:chExt cx="720" cy="1200"/>
            </a:xfrm>
          </p:grpSpPr>
          <p:sp>
            <p:nvSpPr>
              <p:cNvPr id="30795" name="Rectangle 4"/>
              <p:cNvSpPr>
                <a:spLocks noChangeArrowheads="1"/>
              </p:cNvSpPr>
              <p:nvPr/>
            </p:nvSpPr>
            <p:spPr bwMode="auto">
              <a:xfrm>
                <a:off x="288" y="816"/>
                <a:ext cx="720" cy="1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796" name="Text Box 5"/>
              <p:cNvSpPr txBox="1">
                <a:spLocks noChangeArrowheads="1"/>
              </p:cNvSpPr>
              <p:nvPr/>
            </p:nvSpPr>
            <p:spPr bwMode="auto">
              <a:xfrm>
                <a:off x="480" y="86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def</a:t>
                </a:r>
              </a:p>
            </p:txBody>
          </p:sp>
          <p:sp>
            <p:nvSpPr>
              <p:cNvPr id="30797" name="Text Box 6"/>
              <p:cNvSpPr txBox="1">
                <a:spLocks noChangeArrowheads="1"/>
              </p:cNvSpPr>
              <p:nvPr/>
            </p:nvSpPr>
            <p:spPr bwMode="auto">
              <a:xfrm>
                <a:off x="456" y="128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use</a:t>
                </a:r>
              </a:p>
            </p:txBody>
          </p:sp>
          <p:sp>
            <p:nvSpPr>
              <p:cNvPr id="30798" name="Text Box 7"/>
              <p:cNvSpPr txBox="1">
                <a:spLocks noChangeArrowheads="1"/>
              </p:cNvSpPr>
              <p:nvPr/>
            </p:nvSpPr>
            <p:spPr bwMode="auto">
              <a:xfrm>
                <a:off x="480" y="176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A ()</a:t>
                </a:r>
              </a:p>
            </p:txBody>
          </p:sp>
          <p:sp>
            <p:nvSpPr>
              <p:cNvPr id="30799" name="Line 8"/>
              <p:cNvSpPr>
                <a:spLocks noChangeShapeType="1"/>
              </p:cNvSpPr>
              <p:nvPr/>
            </p:nvSpPr>
            <p:spPr bwMode="auto">
              <a:xfrm>
                <a:off x="648" y="106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94" name="Text Box 9"/>
            <p:cNvSpPr txBox="1">
              <a:spLocks noChangeArrowheads="1"/>
            </p:cNvSpPr>
            <p:nvPr/>
          </p:nvSpPr>
          <p:spPr bwMode="auto">
            <a:xfrm>
              <a:off x="101" y="1742"/>
              <a:ext cx="194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intra-procedural data flow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(within the same unit)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341313" y="3538538"/>
            <a:ext cx="2819400" cy="3060700"/>
            <a:chOff x="215" y="2229"/>
            <a:chExt cx="1776" cy="1928"/>
          </a:xfrm>
        </p:grpSpPr>
        <p:grpSp>
          <p:nvGrpSpPr>
            <p:cNvPr id="30775" name="Group 79"/>
            <p:cNvGrpSpPr>
              <a:grpSpLocks/>
            </p:cNvGrpSpPr>
            <p:nvPr/>
          </p:nvGrpSpPr>
          <p:grpSpPr bwMode="auto">
            <a:xfrm>
              <a:off x="383" y="2229"/>
              <a:ext cx="1440" cy="1488"/>
              <a:chOff x="192" y="2352"/>
              <a:chExt cx="1440" cy="1488"/>
            </a:xfrm>
          </p:grpSpPr>
          <p:sp>
            <p:nvSpPr>
              <p:cNvPr id="30777" name="Rectangle 25"/>
              <p:cNvSpPr>
                <a:spLocks noChangeArrowheads="1"/>
              </p:cNvSpPr>
              <p:nvPr/>
            </p:nvSpPr>
            <p:spPr bwMode="auto">
              <a:xfrm>
                <a:off x="192" y="2352"/>
                <a:ext cx="1440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0778" name="Group 78"/>
              <p:cNvGrpSpPr>
                <a:grpSpLocks/>
              </p:cNvGrpSpPr>
              <p:nvPr/>
            </p:nvGrpSpPr>
            <p:grpSpPr bwMode="auto">
              <a:xfrm>
                <a:off x="288" y="2448"/>
                <a:ext cx="1248" cy="1296"/>
                <a:chOff x="288" y="2448"/>
                <a:chExt cx="1248" cy="1296"/>
              </a:xfrm>
            </p:grpSpPr>
            <p:grpSp>
              <p:nvGrpSpPr>
                <p:cNvPr id="30779" name="Group 71"/>
                <p:cNvGrpSpPr>
                  <a:grpSpLocks/>
                </p:cNvGrpSpPr>
                <p:nvPr/>
              </p:nvGrpSpPr>
              <p:grpSpPr bwMode="auto">
                <a:xfrm>
                  <a:off x="1056" y="2448"/>
                  <a:ext cx="480" cy="432"/>
                  <a:chOff x="1056" y="2448"/>
                  <a:chExt cx="480" cy="432"/>
                </a:xfrm>
              </p:grpSpPr>
              <p:sp>
                <p:nvSpPr>
                  <p:cNvPr id="3079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448"/>
                    <a:ext cx="432" cy="432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9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462"/>
                    <a:ext cx="48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def</a:t>
                    </a:r>
                    <a:b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</a:b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    A()</a:t>
                    </a:r>
                  </a:p>
                </p:txBody>
              </p:sp>
            </p:grpSp>
            <p:grpSp>
              <p:nvGrpSpPr>
                <p:cNvPr id="30780" name="Group 72"/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480" cy="432"/>
                  <a:chOff x="1056" y="3072"/>
                  <a:chExt cx="480" cy="432"/>
                </a:xfrm>
              </p:grpSpPr>
              <p:sp>
                <p:nvSpPr>
                  <p:cNvPr id="3078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3072"/>
                    <a:ext cx="432" cy="432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9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3086"/>
                    <a:ext cx="48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use</a:t>
                    </a:r>
                    <a:b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</a:b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    B()</a:t>
                    </a:r>
                  </a:p>
                </p:txBody>
              </p:sp>
            </p:grpSp>
            <p:sp>
              <p:nvSpPr>
                <p:cNvPr id="30781" name="Line 32"/>
                <p:cNvSpPr>
                  <a:spLocks noChangeShapeType="1"/>
                </p:cNvSpPr>
                <p:nvPr/>
              </p:nvSpPr>
              <p:spPr bwMode="auto">
                <a:xfrm>
                  <a:off x="1212" y="2696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782" name="Group 70"/>
                <p:cNvGrpSpPr>
                  <a:grpSpLocks/>
                </p:cNvGrpSpPr>
                <p:nvPr/>
              </p:nvGrpSpPr>
              <p:grpSpPr bwMode="auto">
                <a:xfrm>
                  <a:off x="288" y="2448"/>
                  <a:ext cx="453" cy="1296"/>
                  <a:chOff x="288" y="2448"/>
                  <a:chExt cx="453" cy="1296"/>
                </a:xfrm>
              </p:grpSpPr>
              <p:sp>
                <p:nvSpPr>
                  <p:cNvPr id="307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448"/>
                    <a:ext cx="432" cy="1296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8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" y="2553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A()</a:t>
                    </a:r>
                  </a:p>
                </p:txBody>
              </p:sp>
              <p:sp>
                <p:nvSpPr>
                  <p:cNvPr id="3078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" y="3028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B()</a:t>
                    </a:r>
                  </a:p>
                </p:txBody>
              </p:sp>
              <p:sp>
                <p:nvSpPr>
                  <p:cNvPr id="3078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3" y="3504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F ()</a:t>
                    </a:r>
                  </a:p>
                </p:txBody>
              </p:sp>
            </p:grpSp>
            <p:sp>
              <p:nvSpPr>
                <p:cNvPr id="30783" name="Line 45"/>
                <p:cNvSpPr>
                  <a:spLocks noChangeShapeType="1"/>
                </p:cNvSpPr>
                <p:nvPr/>
              </p:nvSpPr>
              <p:spPr bwMode="auto">
                <a:xfrm>
                  <a:off x="638" y="2690"/>
                  <a:ext cx="4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4" name="Line 46"/>
                <p:cNvSpPr>
                  <a:spLocks noChangeShapeType="1"/>
                </p:cNvSpPr>
                <p:nvPr/>
              </p:nvSpPr>
              <p:spPr bwMode="auto">
                <a:xfrm>
                  <a:off x="642" y="3172"/>
                  <a:ext cx="4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776" name="Text Box 62"/>
            <p:cNvSpPr txBox="1">
              <a:spLocks noChangeArrowheads="1"/>
            </p:cNvSpPr>
            <p:nvPr/>
          </p:nvSpPr>
          <p:spPr bwMode="auto">
            <a:xfrm>
              <a:off x="215" y="3715"/>
              <a:ext cx="17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object-oriented </a:t>
              </a:r>
              <a:r>
                <a:rPr kumimoji="1"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direct</a:t>
              </a: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 coupling data flow</a:t>
              </a:r>
            </a:p>
          </p:txBody>
        </p:sp>
      </p:grp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3851275" y="987425"/>
            <a:ext cx="4586288" cy="2362200"/>
            <a:chOff x="2426" y="622"/>
            <a:chExt cx="2889" cy="1488"/>
          </a:xfrm>
        </p:grpSpPr>
        <p:sp>
          <p:nvSpPr>
            <p:cNvPr id="30758" name="Text Box 24"/>
            <p:cNvSpPr txBox="1">
              <a:spLocks noChangeArrowheads="1"/>
            </p:cNvSpPr>
            <p:nvPr/>
          </p:nvSpPr>
          <p:spPr bwMode="auto">
            <a:xfrm>
              <a:off x="4019" y="1145"/>
              <a:ext cx="12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inter-procedural data flow</a:t>
              </a:r>
            </a:p>
          </p:txBody>
        </p:sp>
        <p:grpSp>
          <p:nvGrpSpPr>
            <p:cNvPr id="30759" name="Group 69"/>
            <p:cNvGrpSpPr>
              <a:grpSpLocks/>
            </p:cNvGrpSpPr>
            <p:nvPr/>
          </p:nvGrpSpPr>
          <p:grpSpPr bwMode="auto">
            <a:xfrm>
              <a:off x="2426" y="622"/>
              <a:ext cx="1627" cy="1488"/>
              <a:chOff x="2304" y="672"/>
              <a:chExt cx="1627" cy="1488"/>
            </a:xfrm>
          </p:grpSpPr>
          <p:grpSp>
            <p:nvGrpSpPr>
              <p:cNvPr id="30760" name="Group 66"/>
              <p:cNvGrpSpPr>
                <a:grpSpLocks/>
              </p:cNvGrpSpPr>
              <p:nvPr/>
            </p:nvGrpSpPr>
            <p:grpSpPr bwMode="auto">
              <a:xfrm>
                <a:off x="2304" y="672"/>
                <a:ext cx="1627" cy="1488"/>
                <a:chOff x="2304" y="672"/>
                <a:chExt cx="1627" cy="1488"/>
              </a:xfrm>
            </p:grpSpPr>
            <p:sp>
              <p:nvSpPr>
                <p:cNvPr id="30763" name="Rectangle 63"/>
                <p:cNvSpPr>
                  <a:spLocks noChangeArrowheads="1"/>
                </p:cNvSpPr>
                <p:nvPr/>
              </p:nvSpPr>
              <p:spPr bwMode="auto">
                <a:xfrm>
                  <a:off x="2304" y="672"/>
                  <a:ext cx="1627" cy="14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4" name="Rectangle 11"/>
                <p:cNvSpPr>
                  <a:spLocks noChangeArrowheads="1"/>
                </p:cNvSpPr>
                <p:nvPr/>
              </p:nvSpPr>
              <p:spPr bwMode="auto">
                <a:xfrm>
                  <a:off x="2400" y="7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768"/>
                  <a:ext cx="48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def</a:t>
                  </a:r>
                  <a:b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    A ()</a:t>
                  </a:r>
                </a:p>
              </p:txBody>
            </p:sp>
            <p:sp>
              <p:nvSpPr>
                <p:cNvPr id="30766" name="Rectangle 14"/>
                <p:cNvSpPr>
                  <a:spLocks noChangeArrowheads="1"/>
                </p:cNvSpPr>
                <p:nvPr/>
              </p:nvSpPr>
              <p:spPr bwMode="auto">
                <a:xfrm>
                  <a:off x="2400" y="1392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52" y="1392"/>
                  <a:ext cx="48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  B ()    use</a:t>
                  </a:r>
                </a:p>
              </p:txBody>
            </p:sp>
            <p:sp>
              <p:nvSpPr>
                <p:cNvPr id="3076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768"/>
                  <a:ext cx="591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68" y="768"/>
                  <a:ext cx="66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last-def</a:t>
                  </a:r>
                  <a:b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    A ()</a:t>
                  </a:r>
                </a:p>
              </p:txBody>
            </p:sp>
            <p:sp>
              <p:nvSpPr>
                <p:cNvPr id="30770" name="Rectangle 20"/>
                <p:cNvSpPr>
                  <a:spLocks noChangeArrowheads="1"/>
                </p:cNvSpPr>
                <p:nvPr/>
              </p:nvSpPr>
              <p:spPr bwMode="auto">
                <a:xfrm>
                  <a:off x="3216" y="1392"/>
                  <a:ext cx="61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68" y="1392"/>
                  <a:ext cx="667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first-use</a:t>
                  </a:r>
                  <a:b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    B ()</a:t>
                  </a:r>
                </a:p>
              </p:txBody>
            </p:sp>
            <p:sp>
              <p:nvSpPr>
                <p:cNvPr id="30772" name="Line 22"/>
                <p:cNvSpPr>
                  <a:spLocks noChangeShapeType="1"/>
                </p:cNvSpPr>
                <p:nvPr/>
              </p:nvSpPr>
              <p:spPr bwMode="auto">
                <a:xfrm>
                  <a:off x="2496" y="960"/>
                  <a:ext cx="0" cy="6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3" name="Line 23"/>
                <p:cNvSpPr>
                  <a:spLocks noChangeShapeType="1"/>
                </p:cNvSpPr>
                <p:nvPr/>
              </p:nvSpPr>
              <p:spPr bwMode="auto">
                <a:xfrm>
                  <a:off x="3312" y="960"/>
                  <a:ext cx="0" cy="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4" name="Line 64"/>
                <p:cNvSpPr>
                  <a:spLocks noChangeShapeType="1"/>
                </p:cNvSpPr>
                <p:nvPr/>
              </p:nvSpPr>
              <p:spPr bwMode="auto">
                <a:xfrm>
                  <a:off x="3024" y="672"/>
                  <a:ext cx="0" cy="148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61" name="Text Box 67"/>
              <p:cNvSpPr txBox="1">
                <a:spLocks noChangeArrowheads="1"/>
              </p:cNvSpPr>
              <p:nvPr/>
            </p:nvSpPr>
            <p:spPr bwMode="auto">
              <a:xfrm>
                <a:off x="2307" y="1867"/>
                <a:ext cx="5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full</a:t>
                </a:r>
              </a:p>
            </p:txBody>
          </p:sp>
          <p:sp>
            <p:nvSpPr>
              <p:cNvPr id="30762" name="Text Box 68"/>
              <p:cNvSpPr txBox="1">
                <a:spLocks noChangeArrowheads="1"/>
              </p:cNvSpPr>
              <p:nvPr/>
            </p:nvSpPr>
            <p:spPr bwMode="auto">
              <a:xfrm>
                <a:off x="3136" y="1869"/>
                <a:ext cx="7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coupling</a:t>
                </a:r>
              </a:p>
            </p:txBody>
          </p:sp>
        </p:grp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4354513" y="3535363"/>
            <a:ext cx="3886200" cy="3044825"/>
            <a:chOff x="2743" y="2227"/>
            <a:chExt cx="2448" cy="1918"/>
          </a:xfrm>
        </p:grpSpPr>
        <p:sp>
          <p:nvSpPr>
            <p:cNvPr id="30730" name="Text Box 61"/>
            <p:cNvSpPr txBox="1">
              <a:spLocks noChangeArrowheads="1"/>
            </p:cNvSpPr>
            <p:nvPr/>
          </p:nvSpPr>
          <p:spPr bwMode="auto">
            <a:xfrm>
              <a:off x="3079" y="3699"/>
              <a:ext cx="17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object-oriented </a:t>
              </a:r>
              <a:r>
                <a:rPr kumimoji="1"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indirect</a:t>
              </a: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 coupling data flow</a:t>
              </a:r>
            </a:p>
          </p:txBody>
        </p:sp>
        <p:grpSp>
          <p:nvGrpSpPr>
            <p:cNvPr id="30731" name="Group 83"/>
            <p:cNvGrpSpPr>
              <a:grpSpLocks/>
            </p:cNvGrpSpPr>
            <p:nvPr/>
          </p:nvGrpSpPr>
          <p:grpSpPr bwMode="auto">
            <a:xfrm>
              <a:off x="2743" y="2227"/>
              <a:ext cx="2448" cy="1488"/>
              <a:chOff x="2304" y="2400"/>
              <a:chExt cx="2448" cy="1488"/>
            </a:xfrm>
          </p:grpSpPr>
          <p:sp>
            <p:nvSpPr>
              <p:cNvPr id="30732" name="Rectangle 33"/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2448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0733" name="Group 82"/>
              <p:cNvGrpSpPr>
                <a:grpSpLocks/>
              </p:cNvGrpSpPr>
              <p:nvPr/>
            </p:nvGrpSpPr>
            <p:grpSpPr bwMode="auto">
              <a:xfrm>
                <a:off x="2472" y="2491"/>
                <a:ext cx="2112" cy="1307"/>
                <a:chOff x="2400" y="2496"/>
                <a:chExt cx="2112" cy="1307"/>
              </a:xfrm>
            </p:grpSpPr>
            <p:grpSp>
              <p:nvGrpSpPr>
                <p:cNvPr id="30734" name="Group 80"/>
                <p:cNvGrpSpPr>
                  <a:grpSpLocks/>
                </p:cNvGrpSpPr>
                <p:nvPr/>
              </p:nvGrpSpPr>
              <p:grpSpPr bwMode="auto">
                <a:xfrm>
                  <a:off x="4032" y="2592"/>
                  <a:ext cx="480" cy="1056"/>
                  <a:chOff x="4032" y="2592"/>
                  <a:chExt cx="480" cy="1056"/>
                </a:xfrm>
              </p:grpSpPr>
              <p:grpSp>
                <p:nvGrpSpPr>
                  <p:cNvPr id="30752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4032" y="2592"/>
                    <a:ext cx="480" cy="432"/>
                    <a:chOff x="4032" y="2592"/>
                    <a:chExt cx="480" cy="432"/>
                  </a:xfrm>
                </p:grpSpPr>
                <p:sp>
                  <p:nvSpPr>
                    <p:cNvPr id="30756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6" y="2592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57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2606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def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    A()</a:t>
                      </a:r>
                    </a:p>
                  </p:txBody>
                </p:sp>
              </p:grpSp>
              <p:grpSp>
                <p:nvGrpSpPr>
                  <p:cNvPr id="3075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4032" y="3216"/>
                    <a:ext cx="480" cy="432"/>
                    <a:chOff x="4032" y="3216"/>
                    <a:chExt cx="480" cy="432"/>
                  </a:xfrm>
                </p:grpSpPr>
                <p:sp>
                  <p:nvSpPr>
                    <p:cNvPr id="30754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6" y="3216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55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3230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use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    B()</a:t>
                      </a:r>
                    </a:p>
                  </p:txBody>
                </p:sp>
              </p:grpSp>
            </p:grpSp>
            <p:sp>
              <p:nvSpPr>
                <p:cNvPr id="30735" name="Line 40"/>
                <p:cNvSpPr>
                  <a:spLocks noChangeShapeType="1"/>
                </p:cNvSpPr>
                <p:nvPr/>
              </p:nvSpPr>
              <p:spPr bwMode="auto">
                <a:xfrm>
                  <a:off x="4204" y="2844"/>
                  <a:ext cx="1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736" name="Group 73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453" cy="1307"/>
                  <a:chOff x="2400" y="2496"/>
                  <a:chExt cx="453" cy="1307"/>
                </a:xfrm>
              </p:grpSpPr>
              <p:sp>
                <p:nvSpPr>
                  <p:cNvPr id="30748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496"/>
                    <a:ext cx="432" cy="1296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49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2640"/>
                    <a:ext cx="3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M ()</a:t>
                    </a:r>
                  </a:p>
                </p:txBody>
              </p:sp>
              <p:sp>
                <p:nvSpPr>
                  <p:cNvPr id="3075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2" y="3106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N()</a:t>
                    </a:r>
                  </a:p>
                </p:txBody>
              </p:sp>
              <p:sp>
                <p:nvSpPr>
                  <p:cNvPr id="3075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65" y="3572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F()</a:t>
                    </a:r>
                  </a:p>
                </p:txBody>
              </p:sp>
            </p:grpSp>
            <p:grpSp>
              <p:nvGrpSpPr>
                <p:cNvPr id="30737" name="Group 81"/>
                <p:cNvGrpSpPr>
                  <a:grpSpLocks/>
                </p:cNvGrpSpPr>
                <p:nvPr/>
              </p:nvGrpSpPr>
              <p:grpSpPr bwMode="auto">
                <a:xfrm>
                  <a:off x="3192" y="2592"/>
                  <a:ext cx="480" cy="1056"/>
                  <a:chOff x="3168" y="2592"/>
                  <a:chExt cx="480" cy="1056"/>
                </a:xfrm>
              </p:grpSpPr>
              <p:grpSp>
                <p:nvGrpSpPr>
                  <p:cNvPr id="30742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3168" y="2592"/>
                    <a:ext cx="480" cy="432"/>
                    <a:chOff x="3168" y="2592"/>
                    <a:chExt cx="480" cy="432"/>
                  </a:xfrm>
                </p:grpSpPr>
                <p:sp>
                  <p:nvSpPr>
                    <p:cNvPr id="30746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2" y="2592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47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8" y="2606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A()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    M()</a:t>
                      </a:r>
                    </a:p>
                  </p:txBody>
                </p:sp>
              </p:grpSp>
              <p:grpSp>
                <p:nvGrpSpPr>
                  <p:cNvPr id="30743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168" y="3216"/>
                    <a:ext cx="480" cy="432"/>
                    <a:chOff x="3168" y="3216"/>
                    <a:chExt cx="480" cy="432"/>
                  </a:xfrm>
                </p:grpSpPr>
                <p:sp>
                  <p:nvSpPr>
                    <p:cNvPr id="30744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2" y="3216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45" name="Text Box 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8" y="3230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B()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    N()</a:t>
                      </a:r>
                    </a:p>
                  </p:txBody>
                </p:sp>
              </p:grpSp>
            </p:grpSp>
            <p:sp>
              <p:nvSpPr>
                <p:cNvPr id="30738" name="Line 59"/>
                <p:cNvSpPr>
                  <a:spLocks noChangeShapeType="1"/>
                </p:cNvSpPr>
                <p:nvPr/>
              </p:nvSpPr>
              <p:spPr bwMode="auto">
                <a:xfrm>
                  <a:off x="3556" y="2736"/>
                  <a:ext cx="5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39" name="Line 60"/>
                <p:cNvSpPr>
                  <a:spLocks noChangeShapeType="1"/>
                </p:cNvSpPr>
                <p:nvPr/>
              </p:nvSpPr>
              <p:spPr bwMode="auto">
                <a:xfrm>
                  <a:off x="3536" y="3360"/>
                  <a:ext cx="5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0" name="Line 51"/>
                <p:cNvSpPr>
                  <a:spLocks noChangeShapeType="1"/>
                </p:cNvSpPr>
                <p:nvPr/>
              </p:nvSpPr>
              <p:spPr bwMode="auto">
                <a:xfrm>
                  <a:off x="2804" y="2780"/>
                  <a:ext cx="41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1" name="Line 52"/>
                <p:cNvSpPr>
                  <a:spLocks noChangeShapeType="1"/>
                </p:cNvSpPr>
                <p:nvPr/>
              </p:nvSpPr>
              <p:spPr bwMode="auto">
                <a:xfrm>
                  <a:off x="2760" y="3244"/>
                  <a:ext cx="44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072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34CB54-BFD5-4CCA-9308-BA75F8509397}" type="slidenum">
              <a:rPr lang="en-US" altLang="en-US" sz="9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 Data Flow Summary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dirty="0" err="1"/>
              <a:t>defs</a:t>
            </a:r>
            <a:r>
              <a:rPr lang="en-US" altLang="en-US" sz="2800" dirty="0"/>
              <a:t> and uses could be in the </a:t>
            </a:r>
            <a:r>
              <a:rPr lang="en-US" altLang="en-US" sz="2800" dirty="0">
                <a:solidFill>
                  <a:schemeClr val="tx2"/>
                </a:solidFill>
              </a:rPr>
              <a:t>same class</a:t>
            </a:r>
            <a:r>
              <a:rPr lang="en-US" altLang="en-US" sz="2800" dirty="0"/>
              <a:t>, or </a:t>
            </a:r>
            <a:r>
              <a:rPr lang="en-US" altLang="en-US" sz="2800" dirty="0">
                <a:solidFill>
                  <a:schemeClr val="tx2"/>
                </a:solidFill>
              </a:rPr>
              <a:t>different</a:t>
            </a:r>
            <a:r>
              <a:rPr lang="en-US" altLang="en-US" sz="2800" dirty="0"/>
              <a:t> classes</a:t>
            </a:r>
          </a:p>
          <a:p>
            <a:pPr lvl="1"/>
            <a:endParaRPr lang="en-US" altLang="en-US" dirty="0"/>
          </a:p>
          <a:p>
            <a:r>
              <a:rPr lang="en-US" altLang="en-US" sz="2800" dirty="0">
                <a:solidFill>
                  <a:schemeClr val="tx2"/>
                </a:solidFill>
              </a:rPr>
              <a:t>Researchers</a:t>
            </a:r>
            <a:r>
              <a:rPr lang="en-US" altLang="en-US" sz="2800" dirty="0"/>
              <a:t> have applied data flow testing to the direct coupling OO situation</a:t>
            </a:r>
          </a:p>
          <a:p>
            <a:pPr lvl="1"/>
            <a:r>
              <a:rPr lang="en-US" altLang="en-US" dirty="0"/>
              <a:t>Has not been used in practice</a:t>
            </a:r>
          </a:p>
          <a:p>
            <a:pPr lvl="1"/>
            <a:r>
              <a:rPr lang="en-US" altLang="en-US" dirty="0"/>
              <a:t>No tools available</a:t>
            </a:r>
          </a:p>
          <a:p>
            <a:pPr lvl="1"/>
            <a:endParaRPr lang="en-US" altLang="en-US" dirty="0"/>
          </a:p>
          <a:p>
            <a:r>
              <a:rPr lang="en-US" altLang="en-US" sz="2800" dirty="0"/>
              <a:t>Indirect coupling data flow testing has </a:t>
            </a:r>
            <a:r>
              <a:rPr lang="en-US" altLang="en-US" sz="2800" dirty="0">
                <a:solidFill>
                  <a:schemeClr val="tx2"/>
                </a:solidFill>
              </a:rPr>
              <a:t>not been tried</a:t>
            </a:r>
            <a:r>
              <a:rPr lang="en-US" altLang="en-US" sz="2800" dirty="0"/>
              <a:t> either in research or in practice</a:t>
            </a:r>
          </a:p>
          <a:p>
            <a:pPr lvl="1"/>
            <a:r>
              <a:rPr lang="en-US" altLang="en-US" dirty="0"/>
              <a:t>Analysis cost may be prohibitive</a:t>
            </a:r>
          </a:p>
        </p:txBody>
      </p:sp>
      <p:sp>
        <p:nvSpPr>
          <p:cNvPr id="3175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57E3F24-8265-44EE-8D06-BC303C463E89}" type="slidenum">
              <a:rPr lang="en-US" altLang="en-US" sz="9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 Software and Designs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444625"/>
            <a:ext cx="8867775" cy="4964113"/>
          </a:xfrm>
        </p:spPr>
        <p:txBody>
          <a:bodyPr/>
          <a:lstStyle/>
          <a:p>
            <a:r>
              <a:rPr lang="en-US" altLang="en-US" sz="2800" dirty="0"/>
              <a:t>Emphasis on modularity and reuse puts </a:t>
            </a:r>
            <a:r>
              <a:rPr lang="en-US" altLang="en-US" sz="2800" dirty="0">
                <a:solidFill>
                  <a:schemeClr val="tx2"/>
                </a:solidFill>
              </a:rPr>
              <a:t>complexity</a:t>
            </a:r>
            <a:r>
              <a:rPr lang="en-US" altLang="en-US" sz="2800" dirty="0"/>
              <a:t> in the </a:t>
            </a:r>
            <a:r>
              <a:rPr lang="en-US" altLang="en-US" sz="2800" dirty="0">
                <a:solidFill>
                  <a:schemeClr val="tx2"/>
                </a:solidFill>
              </a:rPr>
              <a:t>design connections</a:t>
            </a: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r>
              <a:rPr lang="en-US" altLang="en-US" sz="2800" dirty="0"/>
              <a:t>Testing </a:t>
            </a:r>
            <a:r>
              <a:rPr lang="en-US" altLang="en-US" sz="2800" dirty="0">
                <a:solidFill>
                  <a:schemeClr val="tx2"/>
                </a:solidFill>
              </a:rPr>
              <a:t>design relationships </a:t>
            </a:r>
            <a:r>
              <a:rPr lang="en-US" altLang="en-US" sz="2800" dirty="0"/>
              <a:t>is more important than before</a:t>
            </a:r>
          </a:p>
          <a:p>
            <a:endParaRPr lang="en-US" altLang="en-US" sz="2800" dirty="0"/>
          </a:p>
          <a:p>
            <a:r>
              <a:rPr lang="en-US" altLang="en-US" sz="2800" dirty="0"/>
              <a:t>Graphs are based on the </a:t>
            </a:r>
            <a:r>
              <a:rPr lang="en-US" altLang="en-US" sz="2800" dirty="0">
                <a:solidFill>
                  <a:schemeClr val="tx2"/>
                </a:solidFill>
              </a:rPr>
              <a:t>connections</a:t>
            </a:r>
            <a:r>
              <a:rPr lang="en-US" altLang="en-US" sz="2800" dirty="0"/>
              <a:t> among the software components</a:t>
            </a:r>
          </a:p>
          <a:p>
            <a:pPr lvl="1"/>
            <a:r>
              <a:rPr lang="en-US" altLang="en-US" dirty="0"/>
              <a:t>Connections are dependency relations, also called </a:t>
            </a:r>
            <a:r>
              <a:rPr lang="en-US" altLang="en-US" dirty="0">
                <a:solidFill>
                  <a:schemeClr val="tx2"/>
                </a:solidFill>
              </a:rPr>
              <a:t>couplings</a:t>
            </a:r>
          </a:p>
        </p:txBody>
      </p:sp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B5553F-FE24-4DAE-B337-5F282EC3030A}" type="slidenum">
              <a:rPr lang="en-US" altLang="en-US" sz="9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96838"/>
            <a:ext cx="8893175" cy="1249362"/>
          </a:xfrm>
        </p:spPr>
        <p:txBody>
          <a:bodyPr/>
          <a:lstStyle/>
          <a:p>
            <a:r>
              <a:rPr kumimoji="1" lang="en-US" altLang="zh-CN" sz="3200">
                <a:solidFill>
                  <a:srgbClr val="FFFF00"/>
                </a:solidFill>
                <a:ea typeface="SimSun" pitchFamily="2" charset="-122"/>
              </a:rPr>
              <a:t>Web Applications and Other Distributed Software</a:t>
            </a:r>
            <a:endParaRPr kumimoji="1" lang="en-US" altLang="en-US" sz="3200">
              <a:solidFill>
                <a:srgbClr val="FFFF00"/>
              </a:solidFill>
            </a:endParaRPr>
          </a:p>
        </p:txBody>
      </p:sp>
      <p:sp>
        <p:nvSpPr>
          <p:cNvPr id="32773" name="Text Box 22"/>
          <p:cNvSpPr txBox="1">
            <a:spLocks noChangeArrowheads="1"/>
          </p:cNvSpPr>
          <p:nvPr/>
        </p:nvSpPr>
        <p:spPr bwMode="auto">
          <a:xfrm>
            <a:off x="2171700" y="3838151"/>
            <a:ext cx="480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distributed software data flow</a:t>
            </a:r>
          </a:p>
        </p:txBody>
      </p:sp>
      <p:grpSp>
        <p:nvGrpSpPr>
          <p:cNvPr id="32774" name="Group 31"/>
          <p:cNvGrpSpPr>
            <a:grpSpLocks/>
          </p:cNvGrpSpPr>
          <p:nvPr/>
        </p:nvGrpSpPr>
        <p:grpSpPr bwMode="auto">
          <a:xfrm>
            <a:off x="2628900" y="1484313"/>
            <a:ext cx="3886200" cy="2362200"/>
            <a:chOff x="1104" y="1152"/>
            <a:chExt cx="2448" cy="1488"/>
          </a:xfrm>
        </p:grpSpPr>
        <p:sp>
          <p:nvSpPr>
            <p:cNvPr id="32777" name="Rectangle 4"/>
            <p:cNvSpPr>
              <a:spLocks noChangeArrowheads="1"/>
            </p:cNvSpPr>
            <p:nvPr/>
          </p:nvSpPr>
          <p:spPr bwMode="auto">
            <a:xfrm>
              <a:off x="1104" y="1152"/>
              <a:ext cx="244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2778" name="Group 30"/>
            <p:cNvGrpSpPr>
              <a:grpSpLocks/>
            </p:cNvGrpSpPr>
            <p:nvPr/>
          </p:nvGrpSpPr>
          <p:grpSpPr bwMode="auto">
            <a:xfrm>
              <a:off x="1304" y="1289"/>
              <a:ext cx="2048" cy="1242"/>
              <a:chOff x="1296" y="1186"/>
              <a:chExt cx="2048" cy="1242"/>
            </a:xfrm>
          </p:grpSpPr>
          <p:grpSp>
            <p:nvGrpSpPr>
              <p:cNvPr id="32779" name="Group 29"/>
              <p:cNvGrpSpPr>
                <a:grpSpLocks/>
              </p:cNvGrpSpPr>
              <p:nvPr/>
            </p:nvGrpSpPr>
            <p:grpSpPr bwMode="auto">
              <a:xfrm>
                <a:off x="2864" y="1968"/>
                <a:ext cx="480" cy="460"/>
                <a:chOff x="2832" y="1968"/>
                <a:chExt cx="480" cy="460"/>
              </a:xfrm>
            </p:grpSpPr>
            <p:sp>
              <p:nvSpPr>
                <p:cNvPr id="32794" name="Rectangle 9"/>
                <p:cNvSpPr>
                  <a:spLocks noChangeArrowheads="1"/>
                </p:cNvSpPr>
                <p:nvPr/>
              </p:nvSpPr>
              <p:spPr bwMode="auto">
                <a:xfrm>
                  <a:off x="2856" y="19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79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32" y="1982"/>
                  <a:ext cx="4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ea typeface="楷体_GB2312" pitchFamily="49" charset="-122"/>
                    </a:rPr>
                    <a:t>use</a:t>
                  </a:r>
                  <a:br>
                    <a:rPr kumimoji="1" lang="en-US" altLang="zh-CN" dirty="0">
                      <a:solidFill>
                        <a:schemeClr val="tx1"/>
                      </a:solidFill>
                      <a:ea typeface="楷体_GB2312" pitchFamily="49" charset="-122"/>
                    </a:rPr>
                  </a:br>
                  <a:r>
                    <a:rPr kumimoji="1" lang="en-US" altLang="zh-CN" dirty="0">
                      <a:solidFill>
                        <a:schemeClr val="tx1"/>
                      </a:solidFill>
                      <a:ea typeface="楷体_GB2312" pitchFamily="49" charset="-122"/>
                    </a:rPr>
                    <a:t>B()</a:t>
                  </a:r>
                </a:p>
              </p:txBody>
            </p:sp>
          </p:grpSp>
          <p:sp>
            <p:nvSpPr>
              <p:cNvPr id="32780" name="Line 11"/>
              <p:cNvSpPr>
                <a:spLocks noChangeShapeType="1"/>
              </p:cNvSpPr>
              <p:nvPr/>
            </p:nvSpPr>
            <p:spPr bwMode="auto">
              <a:xfrm>
                <a:off x="3103" y="1653"/>
                <a:ext cx="1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781" name="Group 25"/>
              <p:cNvGrpSpPr>
                <a:grpSpLocks/>
              </p:cNvGrpSpPr>
              <p:nvPr/>
            </p:nvGrpSpPr>
            <p:grpSpPr bwMode="auto">
              <a:xfrm>
                <a:off x="1296" y="1215"/>
                <a:ext cx="480" cy="434"/>
                <a:chOff x="1296" y="1222"/>
                <a:chExt cx="480" cy="434"/>
              </a:xfrm>
            </p:grpSpPr>
            <p:sp>
              <p:nvSpPr>
                <p:cNvPr id="32792" name="Rectangle 13"/>
                <p:cNvSpPr>
                  <a:spLocks noChangeArrowheads="1"/>
                </p:cNvSpPr>
                <p:nvPr/>
              </p:nvSpPr>
              <p:spPr bwMode="auto">
                <a:xfrm>
                  <a:off x="1320" y="1224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sz="2400"/>
                </a:p>
              </p:txBody>
            </p:sp>
            <p:sp>
              <p:nvSpPr>
                <p:cNvPr id="3279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96" y="1222"/>
                  <a:ext cx="4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P1</a:t>
                  </a:r>
                </a:p>
              </p:txBody>
            </p:sp>
          </p:grpSp>
          <p:grpSp>
            <p:nvGrpSpPr>
              <p:cNvPr id="32782" name="Group 28"/>
              <p:cNvGrpSpPr>
                <a:grpSpLocks/>
              </p:cNvGrpSpPr>
              <p:nvPr/>
            </p:nvGrpSpPr>
            <p:grpSpPr bwMode="auto">
              <a:xfrm>
                <a:off x="1296" y="1968"/>
                <a:ext cx="480" cy="460"/>
                <a:chOff x="1296" y="1968"/>
                <a:chExt cx="480" cy="460"/>
              </a:xfrm>
            </p:grpSpPr>
            <p:sp>
              <p:nvSpPr>
                <p:cNvPr id="32790" name="Rectangle 16"/>
                <p:cNvSpPr>
                  <a:spLocks noChangeArrowheads="1"/>
                </p:cNvSpPr>
                <p:nvPr/>
              </p:nvSpPr>
              <p:spPr bwMode="auto">
                <a:xfrm>
                  <a:off x="1320" y="19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79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96" y="1982"/>
                  <a:ext cx="4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def</a:t>
                  </a:r>
                  <a:b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</a:b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A()</a:t>
                  </a:r>
                </a:p>
              </p:txBody>
            </p:sp>
          </p:grpSp>
          <p:sp>
            <p:nvSpPr>
              <p:cNvPr id="32783" name="Line 18"/>
              <p:cNvSpPr>
                <a:spLocks noChangeShapeType="1"/>
              </p:cNvSpPr>
              <p:nvPr/>
            </p:nvSpPr>
            <p:spPr bwMode="auto">
              <a:xfrm>
                <a:off x="1761" y="2184"/>
                <a:ext cx="11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4" name="Line 19"/>
              <p:cNvSpPr>
                <a:spLocks noChangeShapeType="1"/>
              </p:cNvSpPr>
              <p:nvPr/>
            </p:nvSpPr>
            <p:spPr bwMode="auto">
              <a:xfrm>
                <a:off x="1536" y="1653"/>
                <a:ext cx="0" cy="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5" name="Freeform 20"/>
              <p:cNvSpPr>
                <a:spLocks/>
              </p:cNvSpPr>
              <p:nvPr/>
            </p:nvSpPr>
            <p:spPr bwMode="auto">
              <a:xfrm>
                <a:off x="1755" y="1377"/>
                <a:ext cx="1153" cy="186"/>
              </a:xfrm>
              <a:custGeom>
                <a:avLst/>
                <a:gdLst>
                  <a:gd name="T0" fmla="*/ 0 w 1104"/>
                  <a:gd name="T1" fmla="*/ 2092 h 113"/>
                  <a:gd name="T2" fmla="*/ 124 w 1104"/>
                  <a:gd name="T3" fmla="*/ 181 h 113"/>
                  <a:gd name="T4" fmla="*/ 187 w 1104"/>
                  <a:gd name="T5" fmla="*/ 2092 h 113"/>
                  <a:gd name="T6" fmla="*/ 312 w 1104"/>
                  <a:gd name="T7" fmla="*/ 181 h 113"/>
                  <a:gd name="T8" fmla="*/ 437 w 1104"/>
                  <a:gd name="T9" fmla="*/ 1137 h 113"/>
                  <a:gd name="T10" fmla="*/ 498 w 1104"/>
                  <a:gd name="T11" fmla="*/ 2092 h 113"/>
                  <a:gd name="T12" fmla="*/ 621 w 1104"/>
                  <a:gd name="T13" fmla="*/ 181 h 113"/>
                  <a:gd name="T14" fmla="*/ 748 w 1104"/>
                  <a:gd name="T15" fmla="*/ 2092 h 113"/>
                  <a:gd name="T16" fmla="*/ 849 w 1104"/>
                  <a:gd name="T17" fmla="*/ 0 h 113"/>
                  <a:gd name="T18" fmla="*/ 934 w 1104"/>
                  <a:gd name="T19" fmla="*/ 2092 h 113"/>
                  <a:gd name="T20" fmla="*/ 1059 w 1104"/>
                  <a:gd name="T21" fmla="*/ 181 h 113"/>
                  <a:gd name="T22" fmla="*/ 1182 w 1104"/>
                  <a:gd name="T23" fmla="*/ 2092 h 113"/>
                  <a:gd name="T24" fmla="*/ 1248 w 1104"/>
                  <a:gd name="T25" fmla="*/ 181 h 113"/>
                  <a:gd name="T26" fmla="*/ 1370 w 1104"/>
                  <a:gd name="T27" fmla="*/ 2092 h 113"/>
                  <a:gd name="T28" fmla="*/ 1432 w 1104"/>
                  <a:gd name="T29" fmla="*/ 1137 h 1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04"/>
                  <a:gd name="T46" fmla="*/ 0 h 113"/>
                  <a:gd name="T47" fmla="*/ 1104 w 1104"/>
                  <a:gd name="T48" fmla="*/ 113 h 11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04" h="113">
                    <a:moveTo>
                      <a:pt x="0" y="105"/>
                    </a:moveTo>
                    <a:cubicBezTo>
                      <a:pt x="36" y="57"/>
                      <a:pt x="72" y="9"/>
                      <a:pt x="96" y="9"/>
                    </a:cubicBezTo>
                    <a:cubicBezTo>
                      <a:pt x="120" y="9"/>
                      <a:pt x="120" y="105"/>
                      <a:pt x="144" y="105"/>
                    </a:cubicBezTo>
                    <a:cubicBezTo>
                      <a:pt x="168" y="105"/>
                      <a:pt x="208" y="17"/>
                      <a:pt x="240" y="9"/>
                    </a:cubicBezTo>
                    <a:cubicBezTo>
                      <a:pt x="272" y="1"/>
                      <a:pt x="312" y="41"/>
                      <a:pt x="336" y="57"/>
                    </a:cubicBezTo>
                    <a:cubicBezTo>
                      <a:pt x="360" y="73"/>
                      <a:pt x="360" y="113"/>
                      <a:pt x="384" y="105"/>
                    </a:cubicBezTo>
                    <a:cubicBezTo>
                      <a:pt x="408" y="97"/>
                      <a:pt x="448" y="9"/>
                      <a:pt x="480" y="9"/>
                    </a:cubicBezTo>
                    <a:cubicBezTo>
                      <a:pt x="512" y="9"/>
                      <a:pt x="547" y="107"/>
                      <a:pt x="576" y="105"/>
                    </a:cubicBezTo>
                    <a:cubicBezTo>
                      <a:pt x="605" y="103"/>
                      <a:pt x="630" y="0"/>
                      <a:pt x="654" y="0"/>
                    </a:cubicBezTo>
                    <a:cubicBezTo>
                      <a:pt x="678" y="0"/>
                      <a:pt x="693" y="103"/>
                      <a:pt x="720" y="105"/>
                    </a:cubicBezTo>
                    <a:cubicBezTo>
                      <a:pt x="747" y="107"/>
                      <a:pt x="784" y="9"/>
                      <a:pt x="816" y="9"/>
                    </a:cubicBezTo>
                    <a:cubicBezTo>
                      <a:pt x="848" y="9"/>
                      <a:pt x="888" y="105"/>
                      <a:pt x="912" y="105"/>
                    </a:cubicBezTo>
                    <a:cubicBezTo>
                      <a:pt x="936" y="105"/>
                      <a:pt x="936" y="9"/>
                      <a:pt x="960" y="9"/>
                    </a:cubicBezTo>
                    <a:cubicBezTo>
                      <a:pt x="984" y="9"/>
                      <a:pt x="1032" y="97"/>
                      <a:pt x="1056" y="105"/>
                    </a:cubicBezTo>
                    <a:cubicBezTo>
                      <a:pt x="1080" y="113"/>
                      <a:pt x="1096" y="65"/>
                      <a:pt x="1104" y="5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6" name="Text Box 21"/>
              <p:cNvSpPr txBox="1">
                <a:spLocks noChangeArrowheads="1"/>
              </p:cNvSpPr>
              <p:nvPr/>
            </p:nvSpPr>
            <p:spPr bwMode="auto">
              <a:xfrm>
                <a:off x="1896" y="1186"/>
                <a:ext cx="8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message</a:t>
                </a:r>
                <a:endParaRPr kumimoji="1" lang="en-US" altLang="zh-CN" sz="180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endParaRPr>
              </a:p>
            </p:txBody>
          </p:sp>
          <p:grpSp>
            <p:nvGrpSpPr>
              <p:cNvPr id="32787" name="Group 26"/>
              <p:cNvGrpSpPr>
                <a:grpSpLocks/>
              </p:cNvGrpSpPr>
              <p:nvPr/>
            </p:nvGrpSpPr>
            <p:grpSpPr bwMode="auto">
              <a:xfrm>
                <a:off x="2864" y="1216"/>
                <a:ext cx="480" cy="433"/>
                <a:chOff x="2868" y="1223"/>
                <a:chExt cx="480" cy="433"/>
              </a:xfrm>
            </p:grpSpPr>
            <p:sp>
              <p:nvSpPr>
                <p:cNvPr id="32788" name="Rectangle 6"/>
                <p:cNvSpPr>
                  <a:spLocks noChangeArrowheads="1"/>
                </p:cNvSpPr>
                <p:nvPr/>
              </p:nvSpPr>
              <p:spPr bwMode="auto">
                <a:xfrm>
                  <a:off x="2892" y="1224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78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868" y="1223"/>
                  <a:ext cx="48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P2</a:t>
                  </a:r>
                </a:p>
              </p:txBody>
            </p:sp>
          </p:grpSp>
        </p:grpSp>
      </p:grpSp>
      <p:sp>
        <p:nvSpPr>
          <p:cNvPr id="24067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92505" y="4531558"/>
            <a:ext cx="8758989" cy="1804988"/>
          </a:xfrm>
          <a:noFill/>
        </p:spPr>
        <p:txBody>
          <a:bodyPr/>
          <a:lstStyle/>
          <a:p>
            <a:r>
              <a:rPr kumimoji="1" lang="en-US" altLang="zh-CN" dirty="0">
                <a:ea typeface="SimSun" pitchFamily="2" charset="-122"/>
              </a:rPr>
              <a:t>“message” could be HTTP, RMI, or other mechanism</a:t>
            </a:r>
          </a:p>
          <a:p>
            <a:r>
              <a:rPr kumimoji="1" lang="en-US" altLang="zh-CN" dirty="0">
                <a:ea typeface="SimSun" pitchFamily="2" charset="-122"/>
              </a:rPr>
              <a:t>A() and B() could be in the same class or accessing a</a:t>
            </a:r>
            <a:br>
              <a:rPr kumimoji="1" lang="en-US" altLang="zh-CN" dirty="0">
                <a:ea typeface="SimSun" pitchFamily="2" charset="-122"/>
              </a:rPr>
            </a:br>
            <a:r>
              <a:rPr kumimoji="1" lang="en-US" altLang="zh-CN" dirty="0">
                <a:ea typeface="SimSun" pitchFamily="2" charset="-122"/>
              </a:rPr>
              <a:t>persistent variable such as in a web session</a:t>
            </a:r>
          </a:p>
          <a:p>
            <a:r>
              <a:rPr kumimoji="1" lang="en-US" altLang="zh-CN" dirty="0">
                <a:ea typeface="SimSun" pitchFamily="2" charset="-122"/>
              </a:rPr>
              <a:t>Beyond current technologies</a:t>
            </a:r>
            <a:endParaRPr kumimoji="1" lang="en-US" altLang="en-US" dirty="0"/>
          </a:p>
        </p:txBody>
      </p:sp>
      <p:sp>
        <p:nvSpPr>
          <p:cNvPr id="32776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Summary—What Works?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sz="2800">
                <a:solidFill>
                  <a:schemeClr val="tx2"/>
                </a:solidFill>
              </a:rPr>
              <a:t>Call graphs</a:t>
            </a:r>
            <a:r>
              <a:rPr lang="en-US" altLang="en-US" sz="2800"/>
              <a:t> are common and very useful ways to design integration tests</a:t>
            </a:r>
          </a:p>
          <a:p>
            <a:pPr>
              <a:spcAft>
                <a:spcPts val="1200"/>
              </a:spcAft>
            </a:pPr>
            <a:r>
              <a:rPr lang="en-US" altLang="en-US" sz="2800">
                <a:solidFill>
                  <a:schemeClr val="tx2"/>
                </a:solidFill>
              </a:rPr>
              <a:t>Inter-procedural data flow</a:t>
            </a:r>
            <a:r>
              <a:rPr lang="en-US" altLang="en-US" sz="2800"/>
              <a:t> is relatively easy to compute and results in effective integration tests</a:t>
            </a:r>
          </a:p>
          <a:p>
            <a:pPr>
              <a:spcAft>
                <a:spcPts val="1200"/>
              </a:spcAft>
            </a:pPr>
            <a:r>
              <a:rPr lang="en-US" altLang="en-US" sz="2800"/>
              <a:t>The ideas for </a:t>
            </a:r>
            <a:r>
              <a:rPr lang="en-US" altLang="en-US" sz="2800">
                <a:solidFill>
                  <a:schemeClr val="tx2"/>
                </a:solidFill>
              </a:rPr>
              <a:t>OO software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chemeClr val="tx2"/>
                </a:solidFill>
              </a:rPr>
              <a:t>web applications</a:t>
            </a:r>
            <a:r>
              <a:rPr lang="en-US" altLang="en-US" sz="2800"/>
              <a:t> are preliminary and have not been used much in practice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7883D2F-B6F9-4459-A943-B1624D6AFCFD}" type="slidenum">
              <a:rPr lang="en-US" altLang="en-US" sz="900" b="0" smtClean="0">
                <a:solidFill>
                  <a:schemeClr val="tx1"/>
                </a:solidFill>
              </a:rPr>
              <a:pPr/>
              <a:t>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574BE4F-4E61-4717-A548-B52822D44303}" type="slidenum">
              <a:rPr lang="en-US" altLang="en-US" sz="9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 Graph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28700"/>
            <a:ext cx="8867775" cy="1841500"/>
          </a:xfrm>
        </p:spPr>
        <p:txBody>
          <a:bodyPr/>
          <a:lstStyle/>
          <a:p>
            <a:r>
              <a:rPr lang="en-US" altLang="en-US" dirty="0"/>
              <a:t>The most common graph for structural design testing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Nodes</a:t>
            </a:r>
            <a:r>
              <a:rPr lang="en-US" altLang="en-US" dirty="0"/>
              <a:t> : Units (in Java – methods)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Edges</a:t>
            </a:r>
            <a:r>
              <a:rPr lang="en-US" altLang="en-US" dirty="0"/>
              <a:t> : Calls to units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715963" y="3028951"/>
            <a:ext cx="2760662" cy="2782888"/>
            <a:chOff x="451" y="1893"/>
            <a:chExt cx="1739" cy="1753"/>
          </a:xfrm>
        </p:grpSpPr>
        <p:sp>
          <p:nvSpPr>
            <p:cNvPr id="15370" name="Text Box 27"/>
            <p:cNvSpPr txBox="1">
              <a:spLocks noChangeArrowheads="1"/>
            </p:cNvSpPr>
            <p:nvPr/>
          </p:nvSpPr>
          <p:spPr bwMode="auto">
            <a:xfrm>
              <a:off x="451" y="3045"/>
              <a:ext cx="173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Example call graph</a:t>
              </a:r>
            </a:p>
          </p:txBody>
        </p:sp>
        <p:grpSp>
          <p:nvGrpSpPr>
            <p:cNvPr id="15371" name="Group 50"/>
            <p:cNvGrpSpPr>
              <a:grpSpLocks/>
            </p:cNvGrpSpPr>
            <p:nvPr/>
          </p:nvGrpSpPr>
          <p:grpSpPr bwMode="auto">
            <a:xfrm>
              <a:off x="766" y="1893"/>
              <a:ext cx="1108" cy="1242"/>
              <a:chOff x="766" y="1893"/>
              <a:chExt cx="1108" cy="1242"/>
            </a:xfrm>
          </p:grpSpPr>
          <p:sp>
            <p:nvSpPr>
              <p:cNvPr id="15372" name="Rectangle 5"/>
              <p:cNvSpPr>
                <a:spLocks noChangeArrowheads="1"/>
              </p:cNvSpPr>
              <p:nvPr/>
            </p:nvSpPr>
            <p:spPr bwMode="auto">
              <a:xfrm>
                <a:off x="1209" y="1935"/>
                <a:ext cx="221" cy="166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3" name="Text Box 6"/>
              <p:cNvSpPr txBox="1">
                <a:spLocks noChangeArrowheads="1"/>
              </p:cNvSpPr>
              <p:nvPr/>
            </p:nvSpPr>
            <p:spPr bwMode="auto">
              <a:xfrm>
                <a:off x="1209" y="1893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5374" name="Rectangle 8"/>
              <p:cNvSpPr>
                <a:spLocks noChangeArrowheads="1"/>
              </p:cNvSpPr>
              <p:nvPr/>
            </p:nvSpPr>
            <p:spPr bwMode="auto">
              <a:xfrm>
                <a:off x="766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5" name="Text Box 9"/>
              <p:cNvSpPr txBox="1">
                <a:spLocks noChangeArrowheads="1"/>
              </p:cNvSpPr>
              <p:nvPr/>
            </p:nvSpPr>
            <p:spPr bwMode="auto">
              <a:xfrm>
                <a:off x="766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5376" name="Rectangle 11"/>
              <p:cNvSpPr>
                <a:spLocks noChangeArrowheads="1"/>
              </p:cNvSpPr>
              <p:nvPr/>
            </p:nvSpPr>
            <p:spPr bwMode="auto">
              <a:xfrm>
                <a:off x="1209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7" name="Text Box 12"/>
              <p:cNvSpPr txBox="1">
                <a:spLocks noChangeArrowheads="1"/>
              </p:cNvSpPr>
              <p:nvPr/>
            </p:nvSpPr>
            <p:spPr bwMode="auto">
              <a:xfrm>
                <a:off x="1209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15378" name="Rectangle 14"/>
              <p:cNvSpPr>
                <a:spLocks noChangeArrowheads="1"/>
              </p:cNvSpPr>
              <p:nvPr/>
            </p:nvSpPr>
            <p:spPr bwMode="auto">
              <a:xfrm>
                <a:off x="1652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9" name="Text Box 15"/>
              <p:cNvSpPr txBox="1">
                <a:spLocks noChangeArrowheads="1"/>
              </p:cNvSpPr>
              <p:nvPr/>
            </p:nvSpPr>
            <p:spPr bwMode="auto">
              <a:xfrm>
                <a:off x="1652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D</a:t>
                </a:r>
              </a:p>
            </p:txBody>
          </p:sp>
          <p:grpSp>
            <p:nvGrpSpPr>
              <p:cNvPr id="15380" name="Group 32"/>
              <p:cNvGrpSpPr>
                <a:grpSpLocks/>
              </p:cNvGrpSpPr>
              <p:nvPr/>
            </p:nvGrpSpPr>
            <p:grpSpPr bwMode="auto">
              <a:xfrm>
                <a:off x="1475" y="2844"/>
                <a:ext cx="221" cy="291"/>
                <a:chOff x="1475" y="2844"/>
                <a:chExt cx="221" cy="291"/>
              </a:xfrm>
            </p:grpSpPr>
            <p:sp>
              <p:nvSpPr>
                <p:cNvPr id="15390" name="Rectangle 20"/>
                <p:cNvSpPr>
                  <a:spLocks noChangeArrowheads="1"/>
                </p:cNvSpPr>
                <p:nvPr/>
              </p:nvSpPr>
              <p:spPr bwMode="auto">
                <a:xfrm>
                  <a:off x="1475" y="2886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9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75" y="2844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F</a:t>
                  </a:r>
                </a:p>
              </p:txBody>
            </p:sp>
          </p:grpSp>
          <p:grpSp>
            <p:nvGrpSpPr>
              <p:cNvPr id="15381" name="Group 33"/>
              <p:cNvGrpSpPr>
                <a:grpSpLocks/>
              </p:cNvGrpSpPr>
              <p:nvPr/>
            </p:nvGrpSpPr>
            <p:grpSpPr bwMode="auto">
              <a:xfrm>
                <a:off x="943" y="2844"/>
                <a:ext cx="222" cy="291"/>
                <a:chOff x="943" y="2844"/>
                <a:chExt cx="222" cy="291"/>
              </a:xfrm>
            </p:grpSpPr>
            <p:sp>
              <p:nvSpPr>
                <p:cNvPr id="15388" name="Rectangle 17"/>
                <p:cNvSpPr>
                  <a:spLocks noChangeArrowheads="1"/>
                </p:cNvSpPr>
                <p:nvPr/>
              </p:nvSpPr>
              <p:spPr bwMode="auto">
                <a:xfrm>
                  <a:off x="943" y="2886"/>
                  <a:ext cx="222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2844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E</a:t>
                  </a:r>
                </a:p>
              </p:txBody>
            </p:sp>
          </p:grp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H="1">
                <a:off x="938" y="2102"/>
                <a:ext cx="326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>
                <a:off x="1320" y="2100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1362" y="2100"/>
                <a:ext cx="334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flipH="1">
                <a:off x="1076" y="2551"/>
                <a:ext cx="205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1370" y="2559"/>
                <a:ext cx="194" cy="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7" name="Line 46"/>
              <p:cNvSpPr>
                <a:spLocks noChangeShapeType="1"/>
              </p:cNvSpPr>
              <p:nvPr/>
            </p:nvSpPr>
            <p:spPr bwMode="auto">
              <a:xfrm flipH="1">
                <a:off x="1605" y="2561"/>
                <a:ext cx="19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232496" name="Text Box 48"/>
          <p:cNvSpPr txBox="1">
            <a:spLocks noChangeArrowheads="1"/>
          </p:cNvSpPr>
          <p:nvPr/>
        </p:nvSpPr>
        <p:spPr bwMode="auto">
          <a:xfrm>
            <a:off x="3960310" y="3154363"/>
            <a:ext cx="4959350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Node coverage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call every unit at least once (method coverage)</a:t>
            </a:r>
          </a:p>
        </p:txBody>
      </p:sp>
      <p:sp>
        <p:nvSpPr>
          <p:cNvPr id="232497" name="Text Box 49"/>
          <p:cNvSpPr txBox="1">
            <a:spLocks noChangeArrowheads="1"/>
          </p:cNvSpPr>
          <p:nvPr/>
        </p:nvSpPr>
        <p:spPr bwMode="auto">
          <a:xfrm>
            <a:off x="3960310" y="4473575"/>
            <a:ext cx="4959350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Edge coverage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execute every call at least once (call coverage)</a:t>
            </a:r>
          </a:p>
        </p:txBody>
      </p:sp>
      <p:sp>
        <p:nvSpPr>
          <p:cNvPr id="15369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96" grpId="0" animBg="1"/>
      <p:bldP spid="2324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AF9D10-CE46-42B0-A49C-0E472FF84664}" type="slidenum">
              <a:rPr lang="en-US" altLang="en-US" sz="9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 Graphs on Classes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28700"/>
            <a:ext cx="8867775" cy="1555750"/>
          </a:xfrm>
        </p:spPr>
        <p:txBody>
          <a:bodyPr/>
          <a:lstStyle/>
          <a:p>
            <a:r>
              <a:rPr lang="en-US" altLang="en-US" dirty="0"/>
              <a:t>Node and edge coverage of class call graphs often do not work very well</a:t>
            </a:r>
          </a:p>
          <a:p>
            <a:r>
              <a:rPr lang="en-US" altLang="en-US" dirty="0"/>
              <a:t>Individual methods might not call each other at all!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204788" y="2640013"/>
            <a:ext cx="4310062" cy="1323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u="sng" dirty="0">
                <a:solidFill>
                  <a:schemeClr val="tx1"/>
                </a:solidFill>
                <a:latin typeface="Helvetica" charset="0"/>
              </a:rPr>
              <a:t>Class stack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public void push (Object o)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public Object pop ( )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public </a:t>
            </a:r>
            <a:r>
              <a:rPr lang="en-US" altLang="en-US" dirty="0" err="1">
                <a:solidFill>
                  <a:schemeClr val="tx1"/>
                </a:solidFill>
                <a:latin typeface="Helvetica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Helvetica" charset="0"/>
              </a:rPr>
              <a:t>isEmpty</a:t>
            </a:r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 (Object o)</a:t>
            </a: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587375" y="5324381"/>
            <a:ext cx="7967663" cy="954107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Other types of testing are needed – do </a:t>
            </a:r>
            <a:r>
              <a:rPr lang="en-US" sz="2800" u="sng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not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use graph criteria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05325" y="3060700"/>
            <a:ext cx="4325938" cy="1801813"/>
            <a:chOff x="2838" y="1928"/>
            <a:chExt cx="2725" cy="1135"/>
          </a:xfrm>
        </p:grpSpPr>
        <p:grpSp>
          <p:nvGrpSpPr>
            <p:cNvPr id="16394" name="Group 14"/>
            <p:cNvGrpSpPr>
              <a:grpSpLocks/>
            </p:cNvGrpSpPr>
            <p:nvPr/>
          </p:nvGrpSpPr>
          <p:grpSpPr bwMode="auto">
            <a:xfrm>
              <a:off x="2838" y="2463"/>
              <a:ext cx="2725" cy="600"/>
              <a:chOff x="2896" y="2622"/>
              <a:chExt cx="2725" cy="600"/>
            </a:xfrm>
          </p:grpSpPr>
          <p:grpSp>
            <p:nvGrpSpPr>
              <p:cNvPr id="16396" name="Group 12"/>
              <p:cNvGrpSpPr>
                <a:grpSpLocks/>
              </p:cNvGrpSpPr>
              <p:nvPr/>
            </p:nvGrpSpPr>
            <p:grpSpPr bwMode="auto">
              <a:xfrm>
                <a:off x="3855" y="2622"/>
                <a:ext cx="807" cy="600"/>
                <a:chOff x="3221" y="2910"/>
                <a:chExt cx="807" cy="600"/>
              </a:xfrm>
            </p:grpSpPr>
            <p:sp>
              <p:nvSpPr>
                <p:cNvPr id="1640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221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chemeClr val="tx1"/>
                      </a:solidFill>
                      <a:latin typeface="Helvetica" charset="0"/>
                    </a:rPr>
                    <a:t>pop</a:t>
                  </a:r>
                </a:p>
              </p:txBody>
            </p:sp>
            <p:sp>
              <p:nvSpPr>
                <p:cNvPr id="16404" name="Line 8"/>
                <p:cNvSpPr>
                  <a:spLocks noChangeShapeType="1"/>
                </p:cNvSpPr>
                <p:nvPr/>
              </p:nvSpPr>
              <p:spPr bwMode="auto">
                <a:xfrm>
                  <a:off x="3625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7" name="Group 11"/>
              <p:cNvGrpSpPr>
                <a:grpSpLocks/>
              </p:cNvGrpSpPr>
              <p:nvPr/>
            </p:nvGrpSpPr>
            <p:grpSpPr bwMode="auto">
              <a:xfrm>
                <a:off x="2896" y="2622"/>
                <a:ext cx="807" cy="600"/>
                <a:chOff x="2262" y="2910"/>
                <a:chExt cx="807" cy="600"/>
              </a:xfrm>
            </p:grpSpPr>
            <p:sp>
              <p:nvSpPr>
                <p:cNvPr id="164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262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chemeClr val="tx1"/>
                      </a:solidFill>
                      <a:latin typeface="Helvetica" charset="0"/>
                    </a:rPr>
                    <a:t>push</a:t>
                  </a:r>
                </a:p>
              </p:txBody>
            </p:sp>
            <p:sp>
              <p:nvSpPr>
                <p:cNvPr id="16402" name="Line 9"/>
                <p:cNvSpPr>
                  <a:spLocks noChangeShapeType="1"/>
                </p:cNvSpPr>
                <p:nvPr/>
              </p:nvSpPr>
              <p:spPr bwMode="auto">
                <a:xfrm>
                  <a:off x="2666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3"/>
              <p:cNvGrpSpPr>
                <a:grpSpLocks/>
              </p:cNvGrpSpPr>
              <p:nvPr/>
            </p:nvGrpSpPr>
            <p:grpSpPr bwMode="auto">
              <a:xfrm>
                <a:off x="4814" y="2622"/>
                <a:ext cx="807" cy="600"/>
                <a:chOff x="4180" y="2910"/>
                <a:chExt cx="807" cy="600"/>
              </a:xfrm>
            </p:grpSpPr>
            <p:sp>
              <p:nvSpPr>
                <p:cNvPr id="1639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180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chemeClr val="tx1"/>
                      </a:solidFill>
                      <a:latin typeface="Helvetica" charset="0"/>
                    </a:rPr>
                    <a:t>isEmpty</a:t>
                  </a:r>
                </a:p>
              </p:txBody>
            </p:sp>
            <p:sp>
              <p:nvSpPr>
                <p:cNvPr id="16400" name="Line 10"/>
                <p:cNvSpPr>
                  <a:spLocks noChangeShapeType="1"/>
                </p:cNvSpPr>
                <p:nvPr/>
              </p:nvSpPr>
              <p:spPr bwMode="auto">
                <a:xfrm>
                  <a:off x="4584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395" name="AutoShape 16"/>
            <p:cNvSpPr>
              <a:spLocks noChangeArrowheads="1"/>
            </p:cNvSpPr>
            <p:nvPr/>
          </p:nvSpPr>
          <p:spPr bwMode="auto">
            <a:xfrm>
              <a:off x="3084" y="1928"/>
              <a:ext cx="2233" cy="425"/>
            </a:xfrm>
            <a:prstGeom prst="cloudCallout">
              <a:avLst>
                <a:gd name="adj1" fmla="val -23491"/>
                <a:gd name="adj2" fmla="val 24352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? ? ?</a:t>
              </a:r>
            </a:p>
          </p:txBody>
        </p:sp>
      </p:grpSp>
      <p:sp>
        <p:nvSpPr>
          <p:cNvPr id="16393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/>
      <p:bldP spid="2345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576EDF-2F2D-4691-9471-0B3BED0243ED}" type="slidenum">
              <a:rPr lang="en-US" altLang="en-US" sz="9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&amp; Polymorphism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Caution</a:t>
            </a:r>
            <a:r>
              <a:rPr lang="en-US" altLang="en-US" dirty="0"/>
              <a:t> : Ideas are preliminary and not widely used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165100" y="1758950"/>
            <a:ext cx="2978150" cy="3738563"/>
            <a:chOff x="104" y="1108"/>
            <a:chExt cx="1876" cy="2355"/>
          </a:xfrm>
        </p:grpSpPr>
        <p:sp>
          <p:nvSpPr>
            <p:cNvPr id="17468" name="Text Box 5"/>
            <p:cNvSpPr txBox="1">
              <a:spLocks noChangeArrowheads="1"/>
            </p:cNvSpPr>
            <p:nvPr/>
          </p:nvSpPr>
          <p:spPr bwMode="auto">
            <a:xfrm>
              <a:off x="104" y="2591"/>
              <a:ext cx="1876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Example inheritance hierarchy graph</a:t>
              </a:r>
            </a:p>
          </p:txBody>
        </p:sp>
        <p:grpSp>
          <p:nvGrpSpPr>
            <p:cNvPr id="17469" name="Group 52"/>
            <p:cNvGrpSpPr>
              <a:grpSpLocks/>
            </p:cNvGrpSpPr>
            <p:nvPr/>
          </p:nvGrpSpPr>
          <p:grpSpPr bwMode="auto">
            <a:xfrm>
              <a:off x="616" y="1108"/>
              <a:ext cx="852" cy="1438"/>
              <a:chOff x="309" y="1598"/>
              <a:chExt cx="852" cy="1438"/>
            </a:xfrm>
          </p:grpSpPr>
          <p:grpSp>
            <p:nvGrpSpPr>
              <p:cNvPr id="17470" name="Group 27"/>
              <p:cNvGrpSpPr>
                <a:grpSpLocks/>
              </p:cNvGrpSpPr>
              <p:nvPr/>
            </p:nvGrpSpPr>
            <p:grpSpPr bwMode="auto">
              <a:xfrm>
                <a:off x="625" y="1598"/>
                <a:ext cx="221" cy="291"/>
                <a:chOff x="1209" y="1908"/>
                <a:chExt cx="221" cy="291"/>
              </a:xfrm>
            </p:grpSpPr>
            <p:sp>
              <p:nvSpPr>
                <p:cNvPr id="17499" name="Rectangle 7"/>
                <p:cNvSpPr>
                  <a:spLocks noChangeArrowheads="1"/>
                </p:cNvSpPr>
                <p:nvPr/>
              </p:nvSpPr>
              <p:spPr bwMode="auto">
                <a:xfrm>
                  <a:off x="1209" y="1950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5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09" y="1908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A</a:t>
                  </a:r>
                </a:p>
              </p:txBody>
            </p:sp>
          </p:grpSp>
          <p:grpSp>
            <p:nvGrpSpPr>
              <p:cNvPr id="17471" name="Group 28"/>
              <p:cNvGrpSpPr>
                <a:grpSpLocks/>
              </p:cNvGrpSpPr>
              <p:nvPr/>
            </p:nvGrpSpPr>
            <p:grpSpPr bwMode="auto">
              <a:xfrm>
                <a:off x="624" y="2171"/>
                <a:ext cx="222" cy="291"/>
                <a:chOff x="766" y="2363"/>
                <a:chExt cx="222" cy="291"/>
              </a:xfrm>
            </p:grpSpPr>
            <p:sp>
              <p:nvSpPr>
                <p:cNvPr id="17497" name="Rectangle 9"/>
                <p:cNvSpPr>
                  <a:spLocks noChangeArrowheads="1"/>
                </p:cNvSpPr>
                <p:nvPr/>
              </p:nvSpPr>
              <p:spPr bwMode="auto">
                <a:xfrm>
                  <a:off x="766" y="2405"/>
                  <a:ext cx="222" cy="165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49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66" y="2363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B</a:t>
                  </a:r>
                </a:p>
              </p:txBody>
            </p:sp>
          </p:grpSp>
          <p:grpSp>
            <p:nvGrpSpPr>
              <p:cNvPr id="17472" name="Group 31"/>
              <p:cNvGrpSpPr>
                <a:grpSpLocks/>
              </p:cNvGrpSpPr>
              <p:nvPr/>
            </p:nvGrpSpPr>
            <p:grpSpPr bwMode="auto">
              <a:xfrm>
                <a:off x="309" y="2744"/>
                <a:ext cx="852" cy="292"/>
                <a:chOff x="309" y="2744"/>
                <a:chExt cx="852" cy="292"/>
              </a:xfrm>
            </p:grpSpPr>
            <p:grpSp>
              <p:nvGrpSpPr>
                <p:cNvPr id="17491" name="Group 29"/>
                <p:cNvGrpSpPr>
                  <a:grpSpLocks/>
                </p:cNvGrpSpPr>
                <p:nvPr/>
              </p:nvGrpSpPr>
              <p:grpSpPr bwMode="auto">
                <a:xfrm>
                  <a:off x="309" y="2745"/>
                  <a:ext cx="222" cy="291"/>
                  <a:chOff x="1209" y="2363"/>
                  <a:chExt cx="222" cy="291"/>
                </a:xfrm>
              </p:grpSpPr>
              <p:sp>
                <p:nvSpPr>
                  <p:cNvPr id="174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209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9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C</a:t>
                    </a:r>
                  </a:p>
                </p:txBody>
              </p:sp>
            </p:grpSp>
            <p:grpSp>
              <p:nvGrpSpPr>
                <p:cNvPr id="17492" name="Group 30"/>
                <p:cNvGrpSpPr>
                  <a:grpSpLocks/>
                </p:cNvGrpSpPr>
                <p:nvPr/>
              </p:nvGrpSpPr>
              <p:grpSpPr bwMode="auto">
                <a:xfrm>
                  <a:off x="939" y="2744"/>
                  <a:ext cx="222" cy="291"/>
                  <a:chOff x="1652" y="2363"/>
                  <a:chExt cx="222" cy="291"/>
                </a:xfrm>
              </p:grpSpPr>
              <p:sp>
                <p:nvSpPr>
                  <p:cNvPr id="1749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D</a:t>
                    </a:r>
                  </a:p>
                </p:txBody>
              </p:sp>
            </p:grpSp>
          </p:grpSp>
          <p:grpSp>
            <p:nvGrpSpPr>
              <p:cNvPr id="17473" name="Group 39"/>
              <p:cNvGrpSpPr>
                <a:grpSpLocks/>
              </p:cNvGrpSpPr>
              <p:nvPr/>
            </p:nvGrpSpPr>
            <p:grpSpPr bwMode="auto">
              <a:xfrm>
                <a:off x="693" y="1812"/>
                <a:ext cx="84" cy="399"/>
                <a:chOff x="678" y="1812"/>
                <a:chExt cx="84" cy="399"/>
              </a:xfrm>
            </p:grpSpPr>
            <p:grpSp>
              <p:nvGrpSpPr>
                <p:cNvPr id="17486" name="Group 37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8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9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0" name="Line 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87" name="Line 38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74" name="Group 40"/>
              <p:cNvGrpSpPr>
                <a:grpSpLocks/>
              </p:cNvGrpSpPr>
              <p:nvPr/>
            </p:nvGrpSpPr>
            <p:grpSpPr bwMode="auto">
              <a:xfrm rot="1671610">
                <a:off x="541" y="2360"/>
                <a:ext cx="84" cy="443"/>
                <a:chOff x="678" y="1812"/>
                <a:chExt cx="84" cy="399"/>
              </a:xfrm>
            </p:grpSpPr>
            <p:grpSp>
              <p:nvGrpSpPr>
                <p:cNvPr id="17481" name="Group 41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8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4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5" name="Line 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82" name="Line 45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75" name="Group 46"/>
              <p:cNvGrpSpPr>
                <a:grpSpLocks/>
              </p:cNvGrpSpPr>
              <p:nvPr/>
            </p:nvGrpSpPr>
            <p:grpSpPr bwMode="auto">
              <a:xfrm rot="-1420113">
                <a:off x="841" y="2360"/>
                <a:ext cx="84" cy="443"/>
                <a:chOff x="678" y="1812"/>
                <a:chExt cx="84" cy="399"/>
              </a:xfrm>
            </p:grpSpPr>
            <p:grpSp>
              <p:nvGrpSpPr>
                <p:cNvPr id="17476" name="Group 47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7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7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0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77" name="Line 51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</p:grpSp>
      </p:grpSp>
      <p:sp>
        <p:nvSpPr>
          <p:cNvPr id="235573" name="Text Box 53"/>
          <p:cNvSpPr txBox="1">
            <a:spLocks noChangeArrowheads="1"/>
          </p:cNvSpPr>
          <p:nvPr/>
        </p:nvSpPr>
        <p:spPr bwMode="auto">
          <a:xfrm>
            <a:off x="2878138" y="1619407"/>
            <a:ext cx="5351462" cy="156966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Classes are not executable, so this graph is not directly testable</a:t>
            </a:r>
          </a:p>
          <a:p>
            <a:pPr algn="l"/>
            <a:endParaRPr lang="en-US" altLang="en-US" sz="24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We need </a:t>
            </a:r>
            <a:r>
              <a:rPr lang="en-US" altLang="en-US" sz="2400" u="sng">
                <a:solidFill>
                  <a:schemeClr val="tx1"/>
                </a:solidFill>
                <a:latin typeface="Gill Sans MT" panose="020B0502020104020203" pitchFamily="34" charset="0"/>
              </a:rPr>
              <a:t>objects</a:t>
            </a: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67013" y="3489325"/>
            <a:ext cx="4043362" cy="2681288"/>
            <a:chOff x="1649" y="2198"/>
            <a:chExt cx="2547" cy="1689"/>
          </a:xfrm>
        </p:grpSpPr>
        <p:grpSp>
          <p:nvGrpSpPr>
            <p:cNvPr id="17419" name="Group 55"/>
            <p:cNvGrpSpPr>
              <a:grpSpLocks/>
            </p:cNvGrpSpPr>
            <p:nvPr/>
          </p:nvGrpSpPr>
          <p:grpSpPr bwMode="auto">
            <a:xfrm>
              <a:off x="2058" y="2198"/>
              <a:ext cx="852" cy="1438"/>
              <a:chOff x="309" y="1598"/>
              <a:chExt cx="852" cy="1438"/>
            </a:xfrm>
          </p:grpSpPr>
          <p:grpSp>
            <p:nvGrpSpPr>
              <p:cNvPr id="17437" name="Group 56"/>
              <p:cNvGrpSpPr>
                <a:grpSpLocks/>
              </p:cNvGrpSpPr>
              <p:nvPr/>
            </p:nvGrpSpPr>
            <p:grpSpPr bwMode="auto">
              <a:xfrm>
                <a:off x="625" y="1598"/>
                <a:ext cx="221" cy="291"/>
                <a:chOff x="1209" y="1908"/>
                <a:chExt cx="221" cy="291"/>
              </a:xfrm>
            </p:grpSpPr>
            <p:sp>
              <p:nvSpPr>
                <p:cNvPr id="17466" name="Rectangle 57"/>
                <p:cNvSpPr>
                  <a:spLocks noChangeArrowheads="1"/>
                </p:cNvSpPr>
                <p:nvPr/>
              </p:nvSpPr>
              <p:spPr bwMode="auto">
                <a:xfrm>
                  <a:off x="1209" y="1950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/>
                </a:p>
              </p:txBody>
            </p:sp>
            <p:sp>
              <p:nvSpPr>
                <p:cNvPr id="1746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209" y="1908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ea typeface="楷体_GB2312" pitchFamily="49" charset="-122"/>
                    </a:rPr>
                    <a:t>A</a:t>
                  </a:r>
                </a:p>
              </p:txBody>
            </p:sp>
          </p:grpSp>
          <p:grpSp>
            <p:nvGrpSpPr>
              <p:cNvPr id="17438" name="Group 59"/>
              <p:cNvGrpSpPr>
                <a:grpSpLocks/>
              </p:cNvGrpSpPr>
              <p:nvPr/>
            </p:nvGrpSpPr>
            <p:grpSpPr bwMode="auto">
              <a:xfrm>
                <a:off x="624" y="2171"/>
                <a:ext cx="222" cy="291"/>
                <a:chOff x="766" y="2363"/>
                <a:chExt cx="222" cy="291"/>
              </a:xfrm>
            </p:grpSpPr>
            <p:sp>
              <p:nvSpPr>
                <p:cNvPr id="17464" name="Rectangle 60"/>
                <p:cNvSpPr>
                  <a:spLocks noChangeArrowheads="1"/>
                </p:cNvSpPr>
                <p:nvPr/>
              </p:nvSpPr>
              <p:spPr bwMode="auto">
                <a:xfrm>
                  <a:off x="766" y="2405"/>
                  <a:ext cx="222" cy="165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/>
                </a:p>
              </p:txBody>
            </p:sp>
            <p:sp>
              <p:nvSpPr>
                <p:cNvPr id="1746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66" y="2363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ea typeface="楷体_GB2312" pitchFamily="49" charset="-122"/>
                    </a:rPr>
                    <a:t>B</a:t>
                  </a:r>
                </a:p>
              </p:txBody>
            </p:sp>
          </p:grpSp>
          <p:grpSp>
            <p:nvGrpSpPr>
              <p:cNvPr id="17439" name="Group 62"/>
              <p:cNvGrpSpPr>
                <a:grpSpLocks/>
              </p:cNvGrpSpPr>
              <p:nvPr/>
            </p:nvGrpSpPr>
            <p:grpSpPr bwMode="auto">
              <a:xfrm>
                <a:off x="309" y="2744"/>
                <a:ext cx="852" cy="292"/>
                <a:chOff x="309" y="2744"/>
                <a:chExt cx="852" cy="292"/>
              </a:xfrm>
            </p:grpSpPr>
            <p:grpSp>
              <p:nvGrpSpPr>
                <p:cNvPr id="17458" name="Group 63"/>
                <p:cNvGrpSpPr>
                  <a:grpSpLocks/>
                </p:cNvGrpSpPr>
                <p:nvPr/>
              </p:nvGrpSpPr>
              <p:grpSpPr bwMode="auto">
                <a:xfrm>
                  <a:off x="309" y="2745"/>
                  <a:ext cx="222" cy="291"/>
                  <a:chOff x="1209" y="2363"/>
                  <a:chExt cx="222" cy="291"/>
                </a:xfrm>
              </p:grpSpPr>
              <p:sp>
                <p:nvSpPr>
                  <p:cNvPr id="1746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209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/>
                  </a:p>
                </p:txBody>
              </p:sp>
              <p:sp>
                <p:nvSpPr>
                  <p:cNvPr id="1746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9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C</a:t>
                    </a:r>
                  </a:p>
                </p:txBody>
              </p:sp>
            </p:grpSp>
            <p:grpSp>
              <p:nvGrpSpPr>
                <p:cNvPr id="17459" name="Group 66"/>
                <p:cNvGrpSpPr>
                  <a:grpSpLocks/>
                </p:cNvGrpSpPr>
                <p:nvPr/>
              </p:nvGrpSpPr>
              <p:grpSpPr bwMode="auto">
                <a:xfrm>
                  <a:off x="939" y="2744"/>
                  <a:ext cx="222" cy="291"/>
                  <a:chOff x="1652" y="2363"/>
                  <a:chExt cx="222" cy="291"/>
                </a:xfrm>
              </p:grpSpPr>
              <p:sp>
                <p:nvSpPr>
                  <p:cNvPr id="1746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/>
                  </a:p>
                </p:txBody>
              </p:sp>
              <p:sp>
                <p:nvSpPr>
                  <p:cNvPr id="1746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D</a:t>
                    </a:r>
                  </a:p>
                </p:txBody>
              </p:sp>
            </p:grpSp>
          </p:grpSp>
          <p:grpSp>
            <p:nvGrpSpPr>
              <p:cNvPr id="17440" name="Group 69"/>
              <p:cNvGrpSpPr>
                <a:grpSpLocks/>
              </p:cNvGrpSpPr>
              <p:nvPr/>
            </p:nvGrpSpPr>
            <p:grpSpPr bwMode="auto">
              <a:xfrm>
                <a:off x="693" y="1812"/>
                <a:ext cx="84" cy="399"/>
                <a:chOff x="678" y="1812"/>
                <a:chExt cx="84" cy="399"/>
              </a:xfrm>
            </p:grpSpPr>
            <p:grpSp>
              <p:nvGrpSpPr>
                <p:cNvPr id="17453" name="Group 70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5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56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57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7454" name="Line 74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7441" name="Group 75"/>
              <p:cNvGrpSpPr>
                <a:grpSpLocks/>
              </p:cNvGrpSpPr>
              <p:nvPr/>
            </p:nvGrpSpPr>
            <p:grpSpPr bwMode="auto">
              <a:xfrm rot="1671610">
                <a:off x="541" y="2360"/>
                <a:ext cx="84" cy="443"/>
                <a:chOff x="678" y="1812"/>
                <a:chExt cx="84" cy="399"/>
              </a:xfrm>
            </p:grpSpPr>
            <p:grpSp>
              <p:nvGrpSpPr>
                <p:cNvPr id="17448" name="Group 76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5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51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52" name="Line 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7449" name="Line 80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7442" name="Group 81"/>
              <p:cNvGrpSpPr>
                <a:grpSpLocks/>
              </p:cNvGrpSpPr>
              <p:nvPr/>
            </p:nvGrpSpPr>
            <p:grpSpPr bwMode="auto">
              <a:xfrm rot="-1420113">
                <a:off x="841" y="2360"/>
                <a:ext cx="84" cy="443"/>
                <a:chOff x="678" y="1812"/>
                <a:chExt cx="84" cy="399"/>
              </a:xfrm>
            </p:grpSpPr>
            <p:grpSp>
              <p:nvGrpSpPr>
                <p:cNvPr id="17443" name="Group 82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45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46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47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7444" name="Line 86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grpSp>
          <p:nvGrpSpPr>
            <p:cNvPr id="17420" name="Group 90"/>
            <p:cNvGrpSpPr>
              <a:grpSpLocks/>
            </p:cNvGrpSpPr>
            <p:nvPr/>
          </p:nvGrpSpPr>
          <p:grpSpPr bwMode="auto">
            <a:xfrm>
              <a:off x="2706" y="2464"/>
              <a:ext cx="307" cy="293"/>
              <a:chOff x="2815" y="2355"/>
              <a:chExt cx="307" cy="293"/>
            </a:xfrm>
          </p:grpSpPr>
          <p:sp>
            <p:nvSpPr>
              <p:cNvPr id="17435" name="Oval 88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7436" name="Text Box 89"/>
              <p:cNvSpPr txBox="1">
                <a:spLocks noChangeArrowheads="1"/>
              </p:cNvSpPr>
              <p:nvPr/>
            </p:nvSpPr>
            <p:spPr bwMode="auto">
              <a:xfrm>
                <a:off x="2853" y="2357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17421" name="Group 91"/>
            <p:cNvGrpSpPr>
              <a:grpSpLocks/>
            </p:cNvGrpSpPr>
            <p:nvPr/>
          </p:nvGrpSpPr>
          <p:grpSpPr bwMode="auto">
            <a:xfrm>
              <a:off x="2769" y="2969"/>
              <a:ext cx="307" cy="293"/>
              <a:chOff x="2815" y="2355"/>
              <a:chExt cx="307" cy="293"/>
            </a:xfrm>
          </p:grpSpPr>
          <p:sp>
            <p:nvSpPr>
              <p:cNvPr id="17433" name="Oval 92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7434" name="Text Box 93"/>
              <p:cNvSpPr txBox="1">
                <a:spLocks noChangeArrowheads="1"/>
              </p:cNvSpPr>
              <p:nvPr/>
            </p:nvSpPr>
            <p:spPr bwMode="auto">
              <a:xfrm>
                <a:off x="2842" y="2357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grpSp>
          <p:nvGrpSpPr>
            <p:cNvPr id="17422" name="Group 94"/>
            <p:cNvGrpSpPr>
              <a:grpSpLocks/>
            </p:cNvGrpSpPr>
            <p:nvPr/>
          </p:nvGrpSpPr>
          <p:grpSpPr bwMode="auto">
            <a:xfrm>
              <a:off x="3064" y="3548"/>
              <a:ext cx="307" cy="293"/>
              <a:chOff x="2815" y="2355"/>
              <a:chExt cx="307" cy="293"/>
            </a:xfrm>
          </p:grpSpPr>
          <p:sp>
            <p:nvSpPr>
              <p:cNvPr id="17431" name="Oval 95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7432" name="Text Box 96"/>
              <p:cNvSpPr txBox="1">
                <a:spLocks noChangeArrowheads="1"/>
              </p:cNvSpPr>
              <p:nvPr/>
            </p:nvSpPr>
            <p:spPr bwMode="auto">
              <a:xfrm>
                <a:off x="2842" y="2357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grpSp>
          <p:nvGrpSpPr>
            <p:cNvPr id="17423" name="Group 97"/>
            <p:cNvGrpSpPr>
              <a:grpSpLocks/>
            </p:cNvGrpSpPr>
            <p:nvPr/>
          </p:nvGrpSpPr>
          <p:grpSpPr bwMode="auto">
            <a:xfrm>
              <a:off x="1649" y="3594"/>
              <a:ext cx="307" cy="293"/>
              <a:chOff x="2815" y="2355"/>
              <a:chExt cx="307" cy="293"/>
            </a:xfrm>
          </p:grpSpPr>
          <p:sp>
            <p:nvSpPr>
              <p:cNvPr id="17429" name="Oval 98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7430" name="Text Box 99"/>
              <p:cNvSpPr txBox="1">
                <a:spLocks noChangeArrowheads="1"/>
              </p:cNvSpPr>
              <p:nvPr/>
            </p:nvSpPr>
            <p:spPr bwMode="auto">
              <a:xfrm>
                <a:off x="2864" y="2357"/>
                <a:ext cx="20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sp>
          <p:nvSpPr>
            <p:cNvPr id="17424" name="Line 100"/>
            <p:cNvSpPr>
              <a:spLocks noChangeShapeType="1"/>
            </p:cNvSpPr>
            <p:nvPr/>
          </p:nvSpPr>
          <p:spPr bwMode="auto">
            <a:xfrm>
              <a:off x="2592" y="2390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/>
            </a:p>
          </p:txBody>
        </p:sp>
        <p:sp>
          <p:nvSpPr>
            <p:cNvPr id="17425" name="Line 101"/>
            <p:cNvSpPr>
              <a:spLocks noChangeShapeType="1"/>
            </p:cNvSpPr>
            <p:nvPr/>
          </p:nvSpPr>
          <p:spPr bwMode="auto">
            <a:xfrm flipH="1">
              <a:off x="1910" y="3509"/>
              <a:ext cx="144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/>
            </a:p>
          </p:txBody>
        </p:sp>
        <p:sp>
          <p:nvSpPr>
            <p:cNvPr id="17426" name="Line 102"/>
            <p:cNvSpPr>
              <a:spLocks noChangeShapeType="1"/>
            </p:cNvSpPr>
            <p:nvPr/>
          </p:nvSpPr>
          <p:spPr bwMode="auto">
            <a:xfrm>
              <a:off x="2920" y="3511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/>
            </a:p>
          </p:txBody>
        </p:sp>
        <p:sp>
          <p:nvSpPr>
            <p:cNvPr id="17427" name="Line 103"/>
            <p:cNvSpPr>
              <a:spLocks noChangeShapeType="1"/>
            </p:cNvSpPr>
            <p:nvPr/>
          </p:nvSpPr>
          <p:spPr bwMode="auto">
            <a:xfrm>
              <a:off x="2607" y="2952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/>
            </a:p>
          </p:txBody>
        </p:sp>
        <p:sp>
          <p:nvSpPr>
            <p:cNvPr id="17428" name="Text Box 104"/>
            <p:cNvSpPr txBox="1">
              <a:spLocks noChangeArrowheads="1"/>
            </p:cNvSpPr>
            <p:nvPr/>
          </p:nvSpPr>
          <p:spPr bwMode="auto">
            <a:xfrm>
              <a:off x="3202" y="2646"/>
              <a:ext cx="9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FF00"/>
                  </a:solidFill>
                  <a:ea typeface="楷体_GB2312" pitchFamily="49" charset="-122"/>
                </a:rPr>
                <a:t>objects</a:t>
              </a:r>
            </a:p>
          </p:txBody>
        </p:sp>
      </p:grpSp>
      <p:sp>
        <p:nvSpPr>
          <p:cNvPr id="235626" name="Text Box 106"/>
          <p:cNvSpPr txBox="1">
            <a:spLocks noChangeArrowheads="1"/>
          </p:cNvSpPr>
          <p:nvPr/>
        </p:nvSpPr>
        <p:spPr bwMode="auto">
          <a:xfrm>
            <a:off x="5977102" y="5294313"/>
            <a:ext cx="2926263" cy="830997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What is coverage on this graph ?</a:t>
            </a:r>
            <a:endParaRPr lang="en-US" altLang="en-US" sz="2400" u="sng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7418" name="Date Placeholder 9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3" grpId="0" animBg="1"/>
      <p:bldP spid="2356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1961CFF-1139-49FB-B3A7-5C7C61B33D75}" type="slidenum">
              <a:rPr lang="en-US" altLang="en-US" sz="9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Coverage on Inheritance Graph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74738"/>
            <a:ext cx="8867775" cy="1770062"/>
          </a:xfrm>
        </p:spPr>
        <p:txBody>
          <a:bodyPr/>
          <a:lstStyle/>
          <a:p>
            <a:r>
              <a:rPr lang="en-US" altLang="en-US" sz="2800" dirty="0"/>
              <a:t>Create an object for each class ?</a:t>
            </a:r>
          </a:p>
          <a:p>
            <a:pPr lvl="1"/>
            <a:r>
              <a:rPr lang="en-US" altLang="en-US" dirty="0"/>
              <a:t>This seems weak because there is no execution</a:t>
            </a:r>
          </a:p>
          <a:p>
            <a:r>
              <a:rPr lang="en-US" altLang="en-US" sz="2400" dirty="0"/>
              <a:t>Cr</a:t>
            </a:r>
            <a:r>
              <a:rPr lang="en-US" altLang="en-US" sz="2800" dirty="0"/>
              <a:t>eate an object for each class and apply call coverage?</a:t>
            </a:r>
          </a:p>
        </p:txBody>
      </p:sp>
      <p:sp>
        <p:nvSpPr>
          <p:cNvPr id="236580" name="Text Box 36"/>
          <p:cNvSpPr txBox="1">
            <a:spLocks noChangeArrowheads="1"/>
          </p:cNvSpPr>
          <p:nvPr/>
        </p:nvSpPr>
        <p:spPr bwMode="auto">
          <a:xfrm>
            <a:off x="439738" y="2832595"/>
            <a:ext cx="8262937" cy="12065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OO Call Coverage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TR contains each reachable node in the call graph of an object instantiated for each class in the class hierarchy.</a:t>
            </a:r>
          </a:p>
        </p:txBody>
      </p:sp>
      <p:sp>
        <p:nvSpPr>
          <p:cNvPr id="236581" name="Text Box 37"/>
          <p:cNvSpPr txBox="1">
            <a:spLocks noChangeArrowheads="1"/>
          </p:cNvSpPr>
          <p:nvPr/>
        </p:nvSpPr>
        <p:spPr bwMode="auto">
          <a:xfrm>
            <a:off x="441325" y="4218483"/>
            <a:ext cx="8262938" cy="12065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OO Object Call Coverage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TR contains each reachable node in the call graph of </a:t>
            </a: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every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object instantiated for each class in the class hierarchy.</a:t>
            </a:r>
          </a:p>
        </p:txBody>
      </p:sp>
      <p:sp>
        <p:nvSpPr>
          <p:cNvPr id="236582" name="Rectangle 38"/>
          <p:cNvSpPr>
            <a:spLocks noChangeArrowheads="1"/>
          </p:cNvSpPr>
          <p:nvPr/>
        </p:nvSpPr>
        <p:spPr bwMode="auto">
          <a:xfrm>
            <a:off x="276225" y="5786438"/>
            <a:ext cx="8867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Data flow is probably more appropriate …</a:t>
            </a:r>
          </a:p>
        </p:txBody>
      </p:sp>
      <p:sp>
        <p:nvSpPr>
          <p:cNvPr id="18441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0" grpId="0" animBg="1" autoUpdateAnimBg="0"/>
      <p:bldP spid="236581" grpId="0" animBg="1" autoUpdateAnimBg="0"/>
      <p:bldP spid="2365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C7AD4B0-3CB0-4B01-9BB0-446BEDF09286}" type="slidenum">
              <a:rPr lang="en-US" altLang="en-US" sz="9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Flow at the Design Level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94084"/>
            <a:ext cx="8867775" cy="3165141"/>
          </a:xfrm>
        </p:spPr>
        <p:txBody>
          <a:bodyPr/>
          <a:lstStyle/>
          <a:p>
            <a:r>
              <a:rPr lang="en-US" altLang="en-US" dirty="0"/>
              <a:t>Data flow couplings among units and classes </a:t>
            </a:r>
            <a:r>
              <a:rPr lang="en-US" altLang="en-US" dirty="0">
                <a:solidFill>
                  <a:schemeClr val="tx2"/>
                </a:solidFill>
              </a:rPr>
              <a:t>are more complicated</a:t>
            </a:r>
            <a:r>
              <a:rPr lang="en-US" altLang="en-US" dirty="0"/>
              <a:t> than control flow couplings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When values are passed, they “change names”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Many different ways to share data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Finding </a:t>
            </a:r>
            <a:r>
              <a:rPr lang="en-US" altLang="en-US" dirty="0" err="1"/>
              <a:t>defs</a:t>
            </a:r>
            <a:r>
              <a:rPr lang="en-US" altLang="en-US" dirty="0"/>
              <a:t> and uses can be difficult – finding which uses a </a:t>
            </a:r>
            <a:r>
              <a:rPr lang="en-US" altLang="en-US" dirty="0" err="1"/>
              <a:t>def</a:t>
            </a:r>
            <a:r>
              <a:rPr lang="en-US" altLang="en-US" dirty="0"/>
              <a:t> can reach is very difficult</a:t>
            </a:r>
          </a:p>
          <a:p>
            <a:r>
              <a:rPr lang="en-US" altLang="en-US" dirty="0"/>
              <a:t>When software gets complicated … testers should get interested</a:t>
            </a:r>
          </a:p>
          <a:p>
            <a:pPr lvl="1"/>
            <a:r>
              <a:rPr lang="en-US" altLang="en-US" dirty="0"/>
              <a:t>That’s where the faults are!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38113" y="4246241"/>
            <a:ext cx="8867775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Caller</a:t>
            </a:r>
            <a:r>
              <a:rPr lang="en-US" altLang="en-US" sz="2400" dirty="0">
                <a:solidFill>
                  <a:schemeClr val="tx1"/>
                </a:solidFill>
              </a:rPr>
              <a:t> : A unit that invokes another unit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dirty="0" err="1">
                <a:solidFill>
                  <a:schemeClr val="tx2"/>
                </a:solidFill>
              </a:rPr>
              <a:t>Callee</a:t>
            </a:r>
            <a:r>
              <a:rPr lang="en-US" altLang="en-US" sz="2400" dirty="0">
                <a:solidFill>
                  <a:schemeClr val="tx1"/>
                </a:solidFill>
              </a:rPr>
              <a:t> : The unit that is called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dirty="0" err="1">
                <a:solidFill>
                  <a:schemeClr val="tx2"/>
                </a:solidFill>
              </a:rPr>
              <a:t>Callsite</a:t>
            </a:r>
            <a:r>
              <a:rPr lang="en-US" altLang="en-US" sz="2400" dirty="0">
                <a:solidFill>
                  <a:schemeClr val="tx1"/>
                </a:solidFill>
              </a:rPr>
              <a:t> : Statement or node where the call appears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Actual parameter</a:t>
            </a:r>
            <a:r>
              <a:rPr lang="en-US" altLang="en-US" sz="2400" dirty="0">
                <a:solidFill>
                  <a:schemeClr val="tx1"/>
                </a:solidFill>
              </a:rPr>
              <a:t> : Variable in the caller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Formal parameter</a:t>
            </a:r>
            <a:r>
              <a:rPr lang="en-US" altLang="en-US" sz="2400" dirty="0">
                <a:solidFill>
                  <a:schemeClr val="tx1"/>
                </a:solidFill>
              </a:rPr>
              <a:t> : Variable in the </a:t>
            </a:r>
            <a:r>
              <a:rPr lang="en-US" altLang="en-US" sz="2400" dirty="0" err="1">
                <a:solidFill>
                  <a:schemeClr val="tx1"/>
                </a:solidFill>
              </a:rPr>
              <a:t>callee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9463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92CC7F0-DA81-42A4-B852-A9EF987262AE}" type="slidenum">
              <a:rPr lang="en-US" altLang="en-US" sz="9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Call Site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005553" y="1105898"/>
            <a:ext cx="1100139" cy="3231654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</a:rPr>
              <a:t>A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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 B (x)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 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end A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B (Y)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 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end B</a:t>
            </a:r>
          </a:p>
        </p:txBody>
      </p:sp>
      <p:sp>
        <p:nvSpPr>
          <p:cNvPr id="231440" name="AutoShape 16"/>
          <p:cNvSpPr>
            <a:spLocks/>
          </p:cNvSpPr>
          <p:nvPr/>
        </p:nvSpPr>
        <p:spPr bwMode="auto">
          <a:xfrm>
            <a:off x="5918200" y="1221786"/>
            <a:ext cx="914400" cy="427037"/>
          </a:xfrm>
          <a:prstGeom prst="borderCallout1">
            <a:avLst>
              <a:gd name="adj1" fmla="val 26764"/>
              <a:gd name="adj2" fmla="val -8333"/>
              <a:gd name="adj3" fmla="val 29741"/>
              <a:gd name="adj4" fmla="val -257120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>
                <a:latin typeface="Gill Sans MT" panose="020B0502020104020203" pitchFamily="34" charset="0"/>
              </a:rPr>
              <a:t>Caller</a:t>
            </a:r>
          </a:p>
        </p:txBody>
      </p:sp>
      <p:sp>
        <p:nvSpPr>
          <p:cNvPr id="231441" name="AutoShape 17"/>
          <p:cNvSpPr>
            <a:spLocks/>
          </p:cNvSpPr>
          <p:nvPr/>
        </p:nvSpPr>
        <p:spPr bwMode="auto">
          <a:xfrm>
            <a:off x="5375275" y="1945686"/>
            <a:ext cx="1692275" cy="723900"/>
          </a:xfrm>
          <a:prstGeom prst="borderCallout1">
            <a:avLst>
              <a:gd name="adj1" fmla="val 15792"/>
              <a:gd name="adj2" fmla="val -4505"/>
              <a:gd name="adj3" fmla="val 20616"/>
              <a:gd name="adj4" fmla="val -87056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</a:rPr>
              <a:t>Actual Parameter</a:t>
            </a:r>
          </a:p>
        </p:txBody>
      </p:sp>
      <p:sp>
        <p:nvSpPr>
          <p:cNvPr id="231442" name="AutoShape 18"/>
          <p:cNvSpPr>
            <a:spLocks/>
          </p:cNvSpPr>
          <p:nvPr/>
        </p:nvSpPr>
        <p:spPr bwMode="auto">
          <a:xfrm>
            <a:off x="5627688" y="3456986"/>
            <a:ext cx="1692275" cy="723900"/>
          </a:xfrm>
          <a:prstGeom prst="borderCallout1">
            <a:avLst>
              <a:gd name="adj1" fmla="val 15792"/>
              <a:gd name="adj2" fmla="val -4505"/>
              <a:gd name="adj3" fmla="val -10963"/>
              <a:gd name="adj4" fmla="val -102347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</a:rPr>
              <a:t>Formal Parameter</a:t>
            </a:r>
          </a:p>
        </p:txBody>
      </p:sp>
      <p:sp>
        <p:nvSpPr>
          <p:cNvPr id="231443" name="AutoShape 19"/>
          <p:cNvSpPr>
            <a:spLocks/>
          </p:cNvSpPr>
          <p:nvPr/>
        </p:nvSpPr>
        <p:spPr bwMode="auto">
          <a:xfrm>
            <a:off x="5049846" y="2834686"/>
            <a:ext cx="1096962" cy="381000"/>
          </a:xfrm>
          <a:prstGeom prst="borderCallout2">
            <a:avLst>
              <a:gd name="adj1" fmla="val 30000"/>
              <a:gd name="adj2" fmla="val -8333"/>
              <a:gd name="adj3" fmla="val 30000"/>
              <a:gd name="adj4" fmla="val -86287"/>
              <a:gd name="adj5" fmla="val 90000"/>
              <a:gd name="adj6" fmla="val -167190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 err="1">
                <a:latin typeface="Gill Sans MT" panose="020B0502020104020203" pitchFamily="34" charset="0"/>
              </a:rPr>
              <a:t>Callee</a:t>
            </a:r>
            <a:endParaRPr lang="en-US" altLang="en-US" dirty="0">
              <a:latin typeface="Gill Sans MT" panose="020B0502020104020203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46163" y="1829798"/>
            <a:ext cx="3095626" cy="1793875"/>
            <a:chOff x="169" y="1376"/>
            <a:chExt cx="1950" cy="1130"/>
          </a:xfrm>
        </p:grpSpPr>
        <p:sp>
          <p:nvSpPr>
            <p:cNvPr id="20493" name="Text Box 7"/>
            <p:cNvSpPr txBox="1">
              <a:spLocks noChangeArrowheads="1"/>
            </p:cNvSpPr>
            <p:nvPr/>
          </p:nvSpPr>
          <p:spPr bwMode="auto">
            <a:xfrm>
              <a:off x="169" y="1794"/>
              <a:ext cx="935" cy="29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interface</a:t>
              </a:r>
            </a:p>
          </p:txBody>
        </p:sp>
        <p:sp>
          <p:nvSpPr>
            <p:cNvPr id="20494" name="Oval 21"/>
            <p:cNvSpPr>
              <a:spLocks noChangeArrowheads="1"/>
            </p:cNvSpPr>
            <p:nvPr/>
          </p:nvSpPr>
          <p:spPr bwMode="auto">
            <a:xfrm>
              <a:off x="1362" y="1376"/>
              <a:ext cx="757" cy="113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H="1">
              <a:off x="1121" y="1941"/>
              <a:ext cx="22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1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138113" y="4493458"/>
            <a:ext cx="8867775" cy="188753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Applying data flow criteria to </a:t>
            </a:r>
            <a:r>
              <a:rPr lang="en-US" altLang="en-US" dirty="0" err="1"/>
              <a:t>def</a:t>
            </a:r>
            <a:r>
              <a:rPr lang="en-US" altLang="en-US" dirty="0"/>
              <a:t>-use pairs between units is </a:t>
            </a:r>
            <a:r>
              <a:rPr lang="en-US" altLang="en-US" dirty="0">
                <a:solidFill>
                  <a:schemeClr val="tx2"/>
                </a:solidFill>
              </a:rPr>
              <a:t>too expensive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Too many possibilities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But this is integration testing, and we really only care about the </a:t>
            </a:r>
            <a:r>
              <a:rPr lang="en-US" altLang="en-US" dirty="0">
                <a:solidFill>
                  <a:schemeClr val="tx2"/>
                </a:solidFill>
              </a:rPr>
              <a:t>interface</a:t>
            </a:r>
            <a:r>
              <a:rPr lang="en-US" altLang="en-US" dirty="0"/>
              <a:t> …</a:t>
            </a:r>
          </a:p>
        </p:txBody>
      </p:sp>
      <p:sp>
        <p:nvSpPr>
          <p:cNvPr id="20492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0" grpId="0" animBg="1"/>
      <p:bldP spid="231441" grpId="0" animBg="1"/>
      <p:bldP spid="231442" grpId="0" animBg="1"/>
      <p:bldP spid="2314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9C7A38-3401-4E50-8B28-21D6C6E9C607}" type="slidenum">
              <a:rPr lang="en-US" altLang="en-US" sz="9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Inter-procedural DU Pairs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we focus on the interface, then we just need to consider the </a:t>
            </a:r>
            <a:r>
              <a:rPr lang="en-US" altLang="en-US" dirty="0">
                <a:solidFill>
                  <a:schemeClr val="tx2"/>
                </a:solidFill>
              </a:rPr>
              <a:t>last definitions</a:t>
            </a:r>
            <a:r>
              <a:rPr lang="en-US" altLang="en-US" dirty="0"/>
              <a:t> of variables before calls and returns and </a:t>
            </a:r>
            <a:r>
              <a:rPr lang="en-US" altLang="en-US" dirty="0">
                <a:solidFill>
                  <a:schemeClr val="tx2"/>
                </a:solidFill>
              </a:rPr>
              <a:t>first uses</a:t>
            </a:r>
            <a:r>
              <a:rPr lang="en-US" altLang="en-US" dirty="0"/>
              <a:t> inside units and after calls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Last-</a:t>
            </a:r>
            <a:r>
              <a:rPr lang="en-US" altLang="en-US" dirty="0" err="1">
                <a:solidFill>
                  <a:schemeClr val="tx2"/>
                </a:solidFill>
              </a:rPr>
              <a:t>def</a:t>
            </a:r>
            <a:r>
              <a:rPr lang="en-US" altLang="en-US" dirty="0"/>
              <a:t> : The set of nodes that define a variable </a:t>
            </a:r>
            <a:r>
              <a:rPr lang="en-US" altLang="en-US" i="1" dirty="0"/>
              <a:t>x</a:t>
            </a:r>
            <a:r>
              <a:rPr lang="en-US" altLang="en-US" dirty="0"/>
              <a:t> and has a </a:t>
            </a:r>
            <a:r>
              <a:rPr lang="en-US" altLang="en-US" dirty="0" err="1"/>
              <a:t>def</a:t>
            </a:r>
            <a:r>
              <a:rPr lang="en-US" altLang="en-US" dirty="0"/>
              <a:t>-clear path from the node through a </a:t>
            </a:r>
            <a:r>
              <a:rPr lang="en-US" altLang="en-US" dirty="0" err="1"/>
              <a:t>callsite</a:t>
            </a:r>
            <a:r>
              <a:rPr lang="en-US" altLang="en-US" dirty="0"/>
              <a:t> to a use in the other unit</a:t>
            </a:r>
          </a:p>
          <a:p>
            <a:pPr lvl="1"/>
            <a:r>
              <a:rPr lang="en-US" altLang="en-US" dirty="0"/>
              <a:t>Can be from caller to </a:t>
            </a:r>
            <a:r>
              <a:rPr lang="en-US" altLang="en-US" dirty="0" err="1"/>
              <a:t>callee</a:t>
            </a:r>
            <a:r>
              <a:rPr lang="en-US" altLang="en-US" dirty="0"/>
              <a:t> (parameter or shared variable) or from </a:t>
            </a:r>
            <a:r>
              <a:rPr lang="en-US" altLang="en-US" dirty="0" err="1"/>
              <a:t>callee</a:t>
            </a:r>
            <a:r>
              <a:rPr lang="en-US" altLang="en-US" dirty="0"/>
              <a:t> to caller as a return value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First-use</a:t>
            </a:r>
            <a:r>
              <a:rPr lang="en-US" altLang="en-US" dirty="0"/>
              <a:t> : The set of nodes that have uses of a variable </a:t>
            </a:r>
            <a:r>
              <a:rPr lang="en-US" altLang="en-US" i="1" dirty="0"/>
              <a:t>y</a:t>
            </a:r>
            <a:r>
              <a:rPr lang="en-US" altLang="en-US" dirty="0"/>
              <a:t> and for which there is a </a:t>
            </a:r>
            <a:r>
              <a:rPr lang="en-US" altLang="en-US" dirty="0" err="1"/>
              <a:t>def</a:t>
            </a:r>
            <a:r>
              <a:rPr lang="en-US" altLang="en-US" dirty="0"/>
              <a:t>-clear and use-clear path from the </a:t>
            </a:r>
            <a:r>
              <a:rPr lang="en-US" altLang="en-US" dirty="0" err="1"/>
              <a:t>callsite</a:t>
            </a:r>
            <a:r>
              <a:rPr lang="en-US" altLang="en-US" dirty="0"/>
              <a:t> to the nodes</a:t>
            </a:r>
          </a:p>
        </p:txBody>
      </p:sp>
      <p:sp>
        <p:nvSpPr>
          <p:cNvPr id="2151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89</TotalTime>
  <Pages>49</Pages>
  <Words>2503</Words>
  <Application>Microsoft Office PowerPoint</Application>
  <PresentationFormat>On-screen Show (4:3)</PresentationFormat>
  <Paragraphs>294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Gill Sans MT</vt:lpstr>
      <vt:lpstr>Helvetica</vt:lpstr>
      <vt:lpstr>Times New Roman</vt:lpstr>
      <vt:lpstr>Verdana</vt:lpstr>
      <vt:lpstr>Wingdings</vt:lpstr>
      <vt:lpstr>intro</vt:lpstr>
      <vt:lpstr>Introduction to Software Testing (2nd edition)  Chapter 6.4   Graph Coverage for Design Elements</vt:lpstr>
      <vt:lpstr>OO Software and Designs</vt:lpstr>
      <vt:lpstr>Call Graph</vt:lpstr>
      <vt:lpstr>Call Graphs on Classes</vt:lpstr>
      <vt:lpstr>Inheritance &amp; Polymorphism</vt:lpstr>
      <vt:lpstr>Coverage on Inheritance Graph</vt:lpstr>
      <vt:lpstr>Data Flow at the Design Level</vt:lpstr>
      <vt:lpstr>Example Call Site</vt:lpstr>
      <vt:lpstr>Inter-procedural DU Pairs</vt:lpstr>
      <vt:lpstr>Example Inter-procedural DU Pairs</vt:lpstr>
      <vt:lpstr>PowerPoint Presentation</vt:lpstr>
      <vt:lpstr>PowerPoint Presentation</vt:lpstr>
      <vt:lpstr>PowerPoint Presentation</vt:lpstr>
      <vt:lpstr>Quadratic – Coupling DU-pairs</vt:lpstr>
      <vt:lpstr>Coupling Data Flow Notes</vt:lpstr>
      <vt:lpstr>Inheritance, Polymorphism &amp; Dynamic Binding</vt:lpstr>
      <vt:lpstr>Additional Definitions</vt:lpstr>
      <vt:lpstr>Types of Def-Use Pairs</vt:lpstr>
      <vt:lpstr>OO Data Flow Summary</vt:lpstr>
      <vt:lpstr>Web Applications and Other Distributed Software</vt:lpstr>
      <vt:lpstr>Summary—What Works?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Design Elements</dc:title>
  <dc:creator>Jeff Offutt</dc:creator>
  <cp:lastModifiedBy>asus</cp:lastModifiedBy>
  <cp:revision>206</cp:revision>
  <cp:lastPrinted>2013-09-25T12:58:37Z</cp:lastPrinted>
  <dcterms:created xsi:type="dcterms:W3CDTF">1996-06-15T03:21:08Z</dcterms:created>
  <dcterms:modified xsi:type="dcterms:W3CDTF">2023-03-10T04:10:00Z</dcterms:modified>
</cp:coreProperties>
</file>