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8D09-7F3F-444D-8DF4-12FD895BBEB9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D5E3-5B49-4063-B9C4-3FA53D1A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AD5E3-5B49-4063-B9C4-3FA53D1AF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726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10" Type="http://schemas.openxmlformats.org/officeDocument/2006/relationships/image" Target="../media/image5.png"/><Relationship Id="rId4" Type="http://schemas.openxmlformats.org/officeDocument/2006/relationships/slide" Target="slide8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18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18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32.xml"/><Relationship Id="rId10" Type="http://schemas.openxmlformats.org/officeDocument/2006/relationships/image" Target="../media/image10.png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slide" Target="slide18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slide" Target="slide18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10" Type="http://schemas.openxmlformats.org/officeDocument/2006/relationships/image" Target="../media/image9.png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11.png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32.xml"/><Relationship Id="rId10" Type="http://schemas.openxmlformats.org/officeDocument/2006/relationships/image" Target="../media/image12.png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8.xml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8.png"/><Relationship Id="rId4" Type="http://schemas.openxmlformats.org/officeDocument/2006/relationships/slide" Target="slide18.xml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10" Type="http://schemas.openxmlformats.org/officeDocument/2006/relationships/image" Target="../media/image9.png"/><Relationship Id="rId4" Type="http://schemas.openxmlformats.org/officeDocument/2006/relationships/slide" Target="slide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11" Type="http://schemas.openxmlformats.org/officeDocument/2006/relationships/image" Target="../media/image9.png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10" Type="http://schemas.openxmlformats.org/officeDocument/2006/relationships/image" Target="../media/image8.png"/><Relationship Id="rId4" Type="http://schemas.openxmlformats.org/officeDocument/2006/relationships/slide" Target="slide8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slide" Target="slide18.xml"/><Relationship Id="rId10" Type="http://schemas.openxmlformats.org/officeDocument/2006/relationships/image" Target="../media/image11.png"/><Relationship Id="rId4" Type="http://schemas.openxmlformats.org/officeDocument/2006/relationships/slide" Target="slide8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18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5105" y="116585"/>
            <a:ext cx="142240" cy="41275"/>
            <a:chOff x="3535105" y="116585"/>
            <a:chExt cx="142240" cy="41275"/>
          </a:xfrm>
        </p:grpSpPr>
        <p:sp>
          <p:nvSpPr>
            <p:cNvPr id="32" name="object 32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09193" y="1812492"/>
            <a:ext cx="4040504" cy="529590"/>
            <a:chOff x="309193" y="1812492"/>
            <a:chExt cx="4040504" cy="529590"/>
          </a:xfrm>
        </p:grpSpPr>
        <p:sp>
          <p:nvSpPr>
            <p:cNvPr id="38" name="object 38"/>
            <p:cNvSpPr/>
            <p:nvPr/>
          </p:nvSpPr>
          <p:spPr>
            <a:xfrm>
              <a:off x="309193" y="181249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94" y="2240241"/>
              <a:ext cx="101600" cy="101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94" y="2227541"/>
              <a:ext cx="3938802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8846" y="1863051"/>
              <a:ext cx="50751" cy="37718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09193" y="1856912"/>
              <a:ext cx="3989704" cy="434340"/>
            </a:xfrm>
            <a:custGeom>
              <a:avLst/>
              <a:gdLst/>
              <a:ahLst/>
              <a:cxnLst/>
              <a:rect l="l" t="t" r="r" b="b"/>
              <a:pathLst>
                <a:path w="3989704" h="434339">
                  <a:moveTo>
                    <a:pt x="3989652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3938852" y="434129"/>
                  </a:lnTo>
                  <a:lnTo>
                    <a:pt x="3958576" y="430121"/>
                  </a:lnTo>
                  <a:lnTo>
                    <a:pt x="3974729" y="419207"/>
                  </a:lnTo>
                  <a:lnTo>
                    <a:pt x="3985644" y="403054"/>
                  </a:lnTo>
                  <a:lnTo>
                    <a:pt x="3989652" y="3833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98846" y="1901149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8846" y="1888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98846" y="18757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8846" y="18630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87919" y="1915068"/>
            <a:ext cx="1833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Space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Partitioning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4498" y="2501124"/>
            <a:ext cx="2218690" cy="589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Meenakshi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D’Souza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12700" marR="5080" algn="ctr">
              <a:lnSpc>
                <a:spcPts val="950"/>
              </a:lnSpc>
            </a:pPr>
            <a:r>
              <a:rPr sz="800" spc="-5" dirty="0">
                <a:latin typeface="Tahoma"/>
                <a:cs typeface="Tahoma"/>
              </a:rPr>
              <a:t>International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Institute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Information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Technology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Bangalore.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Interface-based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modelling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364513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726374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1916188"/>
            <a:ext cx="52590" cy="5259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371674"/>
            <a:ext cx="52590" cy="5259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47294" y="1027249"/>
            <a:ext cx="3913504" cy="1741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isolation.</a:t>
            </a:r>
            <a:endParaRPr sz="1100">
              <a:latin typeface="Tahoma"/>
              <a:cs typeface="Tahoma"/>
            </a:endParaRPr>
          </a:p>
          <a:p>
            <a:pPr marL="289560" marR="1905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Strengths: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easy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easy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65" dirty="0">
                <a:latin typeface="Tahoma"/>
                <a:cs typeface="Tahoma"/>
              </a:rPr>
              <a:t>Weaknesses:</a:t>
            </a:r>
            <a:endParaRPr sz="1100">
              <a:latin typeface="Tahoma"/>
              <a:cs typeface="Tahoma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5" dirty="0">
                <a:latin typeface="Tahoma"/>
                <a:cs typeface="Tahoma"/>
              </a:rPr>
              <a:t>Not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information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available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test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engineer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will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reflected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interface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domain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model,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incomplete.</a:t>
            </a:r>
            <a:endParaRPr sz="1000">
              <a:latin typeface="Tahoma"/>
              <a:cs typeface="Tahoma"/>
            </a:endParaRPr>
          </a:p>
          <a:p>
            <a:pPr marL="566420" marR="22860">
              <a:lnSpc>
                <a:spcPts val="1200"/>
              </a:lnSpc>
              <a:spcBef>
                <a:spcPts val="25"/>
              </a:spcBef>
            </a:pPr>
            <a:r>
              <a:rPr sz="1000" spc="-50" dirty="0">
                <a:latin typeface="Tahoma"/>
                <a:cs typeface="Tahoma"/>
              </a:rPr>
              <a:t>Some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parts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functionality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depend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 combinations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specific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several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interface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parameters.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Analysing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isolation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will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miss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combinations.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modelling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556829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1746643"/>
            <a:ext cx="52590" cy="525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050300"/>
            <a:ext cx="52590" cy="5259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379243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569057"/>
            <a:ext cx="52590" cy="5259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872714"/>
            <a:ext cx="52590" cy="5259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47294" y="939443"/>
            <a:ext cx="3823970" cy="2026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33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identifies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overall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functionality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system/function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interface.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40" dirty="0">
                <a:latin typeface="Tahoma"/>
                <a:cs typeface="Tahoma"/>
              </a:rPr>
              <a:t>Strengths:</a:t>
            </a:r>
            <a:endParaRPr sz="1100">
              <a:latin typeface="Tahoma"/>
              <a:cs typeface="Tahoma"/>
            </a:endParaRPr>
          </a:p>
          <a:p>
            <a:pPr marL="566420" marR="37465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There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wide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spread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belief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approach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yields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better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results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interface-based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approach.</a:t>
            </a:r>
            <a:endParaRPr sz="1000">
              <a:latin typeface="Tahoma"/>
              <a:cs typeface="Tahoma"/>
            </a:endParaRPr>
          </a:p>
          <a:p>
            <a:pPr marL="566420" marR="47625">
              <a:lnSpc>
                <a:spcPts val="1200"/>
              </a:lnSpc>
              <a:spcBef>
                <a:spcPts val="30"/>
              </a:spcBef>
            </a:pPr>
            <a:r>
              <a:rPr sz="1000" spc="-30" dirty="0">
                <a:latin typeface="Tahoma"/>
                <a:cs typeface="Tahoma"/>
              </a:rPr>
              <a:t>Since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based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requirements,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test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case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design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start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early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development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lifecycle.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sz="1100" spc="-65" dirty="0">
                <a:latin typeface="Tahoma"/>
                <a:cs typeface="Tahoma"/>
              </a:rPr>
              <a:t>Weaknesses:</a:t>
            </a:r>
            <a:endParaRPr sz="1100">
              <a:latin typeface="Tahoma"/>
              <a:cs typeface="Tahoma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Since</a:t>
            </a:r>
            <a:r>
              <a:rPr sz="1000" spc="15" dirty="0">
                <a:latin typeface="Tahoma"/>
                <a:cs typeface="Tahoma"/>
              </a:rPr>
              <a:t> it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based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functionality,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identifying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characteristics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trivial.</a:t>
            </a:r>
            <a:endParaRPr sz="1000">
              <a:latin typeface="Tahoma"/>
              <a:cs typeface="Tahoma"/>
            </a:endParaRPr>
          </a:p>
          <a:p>
            <a:pPr marL="566420">
              <a:lnSpc>
                <a:spcPts val="1190"/>
              </a:lnSpc>
            </a:pPr>
            <a:r>
              <a:rPr sz="1000" spc="-10" dirty="0">
                <a:latin typeface="Tahoma"/>
                <a:cs typeface="Tahoma"/>
              </a:rPr>
              <a:t>This,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turn,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makes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case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design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difficult.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7294" y="1415147"/>
            <a:ext cx="3911600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given):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00" spc="20" dirty="0">
                <a:latin typeface="SimSun"/>
                <a:cs typeface="SimSun"/>
              </a:rPr>
              <a:t>public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boolean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findElement(List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list,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Object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element)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20" dirty="0">
                <a:latin typeface="SimSun"/>
                <a:cs typeface="SimSun"/>
              </a:rPr>
              <a:t>//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Effects: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If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list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or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element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null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throw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NullPointerException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0" dirty="0">
                <a:latin typeface="SimSun"/>
                <a:cs typeface="SimSun"/>
              </a:rPr>
              <a:t>//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else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returns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true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if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element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is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in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the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list,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false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spc="20" dirty="0">
                <a:latin typeface="SimSun"/>
                <a:cs typeface="SimSun"/>
              </a:rPr>
              <a:t>otherwise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interface-based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351356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733461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095322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285136"/>
            <a:ext cx="52590" cy="5259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436965"/>
            <a:ext cx="52590" cy="5259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98995" y="1267903"/>
            <a:ext cx="368300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Characteristics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easy,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directly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individual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inputs.</a:t>
            </a:r>
            <a:endParaRPr sz="1100">
              <a:latin typeface="Tahoma"/>
              <a:cs typeface="Tahoma"/>
            </a:endParaRPr>
          </a:p>
          <a:p>
            <a:pPr marL="38100" marR="34671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Inputs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obtained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specifications,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hence,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black-box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list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null: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i="1" spc="10" dirty="0">
                <a:latin typeface="Arial"/>
                <a:cs typeface="Arial"/>
              </a:rPr>
              <a:t>b</a:t>
            </a:r>
            <a:r>
              <a:rPr sz="1050" spc="15" baseline="-11904" dirty="0">
                <a:latin typeface="Tahoma"/>
                <a:cs typeface="Tahoma"/>
              </a:rPr>
              <a:t>1</a:t>
            </a:r>
            <a:r>
              <a:rPr sz="1000" spc="10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True,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10" dirty="0">
                <a:latin typeface="Arial"/>
                <a:cs typeface="Arial"/>
              </a:rPr>
              <a:t>b</a:t>
            </a:r>
            <a:r>
              <a:rPr sz="1050" spc="15" baseline="-11904" dirty="0">
                <a:latin typeface="Tahoma"/>
                <a:cs typeface="Tahoma"/>
              </a:rPr>
              <a:t>2</a:t>
            </a:r>
            <a:r>
              <a:rPr sz="1000" spc="10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False.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sz="1000" spc="-10" dirty="0">
                <a:latin typeface="Tahoma"/>
                <a:cs typeface="Tahoma"/>
              </a:rPr>
              <a:t>list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empty: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1</a:t>
            </a:r>
            <a:r>
              <a:rPr sz="1050" spc="232" baseline="-11904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True,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2 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False.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functionality-based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24851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506956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89061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099094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288882"/>
            <a:ext cx="65265" cy="652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478697"/>
            <a:ext cx="52590" cy="5259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782354"/>
            <a:ext cx="52590" cy="5259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98995" y="1041398"/>
            <a:ext cx="3596640" cy="18345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455295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Pre-conditions,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post-conditions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typical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sources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functionality-based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characteristics.</a:t>
            </a:r>
            <a:endParaRPr sz="1100">
              <a:latin typeface="Tahoma"/>
              <a:cs typeface="Tahoma"/>
            </a:endParaRPr>
          </a:p>
          <a:p>
            <a:pPr marL="38100" marR="37592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Implicit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explicit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relationships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source.</a:t>
            </a:r>
            <a:endParaRPr sz="1100">
              <a:latin typeface="Tahoma"/>
              <a:cs typeface="Tahoma"/>
            </a:endParaRPr>
          </a:p>
          <a:p>
            <a:pPr marL="38100" marR="89408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Missing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functionality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Domain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knowledge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Number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occurrences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list: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1</a:t>
            </a:r>
            <a:r>
              <a:rPr sz="1050" spc="232" baseline="-11904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2 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3</a:t>
            </a:r>
            <a:endParaRPr sz="1050" baseline="-11904">
              <a:latin typeface="Tahoma"/>
              <a:cs typeface="Tahoma"/>
            </a:endParaRPr>
          </a:p>
          <a:p>
            <a:pPr marL="314960">
              <a:lnSpc>
                <a:spcPts val="1195"/>
              </a:lnSpc>
            </a:pP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More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than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sz="1000" spc="-30" dirty="0">
                <a:latin typeface="Tahoma"/>
                <a:cs typeface="Tahoma"/>
              </a:rPr>
              <a:t>Element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occurs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first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list: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1 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True,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50" spc="-44" baseline="-11904" dirty="0">
                <a:latin typeface="Tahoma"/>
                <a:cs typeface="Tahoma"/>
              </a:rPr>
              <a:t>2 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False.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Choosing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252232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125002"/>
            <a:ext cx="3571875" cy="1553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step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  <a:p>
            <a:pPr marL="12700" marR="49530" algn="just">
              <a:lnSpc>
                <a:spcPct val="102699"/>
              </a:lnSpc>
              <a:spcBef>
                <a:spcPts val="295"/>
              </a:spcBef>
            </a:pPr>
            <a:r>
              <a:rPr sz="1100" spc="-3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a </a:t>
            </a:r>
            <a:r>
              <a:rPr sz="1100" spc="-45" dirty="0">
                <a:latin typeface="Tahoma"/>
                <a:cs typeface="Tahoma"/>
              </a:rPr>
              <a:t>balance </a:t>
            </a:r>
            <a:r>
              <a:rPr sz="1100" spc="-70" dirty="0">
                <a:latin typeface="Tahoma"/>
                <a:cs typeface="Tahoma"/>
              </a:rPr>
              <a:t>between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partitions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effectiveness.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characteristic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i="1" spc="-5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partitions,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total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 </a:t>
            </a:r>
            <a:r>
              <a:rPr sz="1100" spc="-55" dirty="0">
                <a:latin typeface="Tahoma"/>
                <a:cs typeface="Tahoma"/>
              </a:rPr>
              <a:t>increases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factor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i="1" spc="-50" dirty="0">
                <a:latin typeface="Arial"/>
                <a:cs typeface="Arial"/>
              </a:rPr>
              <a:t>n </a:t>
            </a:r>
            <a:r>
              <a:rPr sz="1100" spc="-25" dirty="0">
                <a:latin typeface="Tahoma"/>
                <a:cs typeface="Tahoma"/>
              </a:rPr>
              <a:t>in functionality </a:t>
            </a:r>
            <a:r>
              <a:rPr sz="1100" spc="-65" dirty="0">
                <a:latin typeface="Tahoma"/>
                <a:cs typeface="Tahoma"/>
              </a:rPr>
              <a:t>based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approach.</a:t>
            </a:r>
            <a:endParaRPr sz="1100">
              <a:latin typeface="Tahoma"/>
              <a:cs typeface="Tahoma"/>
            </a:endParaRPr>
          </a:p>
          <a:p>
            <a:pPr marL="12700" marR="272415" algn="just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Lesser </a:t>
            </a:r>
            <a:r>
              <a:rPr sz="1100" spc="-35" dirty="0">
                <a:latin typeface="Tahoma"/>
                <a:cs typeface="Tahoma"/>
              </a:rPr>
              <a:t>combinations </a:t>
            </a:r>
            <a:r>
              <a:rPr sz="1100" spc="-30" dirty="0">
                <a:latin typeface="Tahoma"/>
                <a:cs typeface="Tahoma"/>
              </a:rPr>
              <a:t>might </a:t>
            </a:r>
            <a:r>
              <a:rPr sz="1100" spc="-35" dirty="0">
                <a:latin typeface="Tahoma"/>
                <a:cs typeface="Tahoma"/>
              </a:rPr>
              <a:t>result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less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faults.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62265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44370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39856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312420"/>
            <a:chOff x="0" y="295224"/>
            <a:chExt cx="4608195" cy="31242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3570"/>
              <a:ext cx="4608004" cy="33743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965784"/>
            <a:ext cx="65265" cy="652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175816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729994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112098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322131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704249"/>
            <a:ext cx="65265" cy="652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3086354"/>
            <a:ext cx="65265" cy="6526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0" y="310360"/>
            <a:ext cx="4608195" cy="3056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Identifying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 marL="359410">
              <a:lnSpc>
                <a:spcPct val="100000"/>
              </a:lnSpc>
              <a:spcBef>
                <a:spcPts val="1125"/>
              </a:spcBef>
            </a:pPr>
            <a:r>
              <a:rPr sz="1100" spc="-55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strategies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334"/>
              </a:spcBef>
            </a:pPr>
            <a:r>
              <a:rPr sz="1100" i="1" spc="-30" dirty="0">
                <a:latin typeface="Arial"/>
                <a:cs typeface="Arial"/>
              </a:rPr>
              <a:t>Valid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values</a:t>
            </a:r>
            <a:r>
              <a:rPr sz="1100" spc="-7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Include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636905" marR="488315">
              <a:lnSpc>
                <a:spcPct val="102600"/>
              </a:lnSpc>
              <a:spcBef>
                <a:spcPts val="300"/>
              </a:spcBef>
            </a:pPr>
            <a:r>
              <a:rPr sz="1100" i="1" spc="-35" dirty="0">
                <a:latin typeface="Arial"/>
                <a:cs typeface="Arial"/>
              </a:rPr>
              <a:t>Sub-partitions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further </a:t>
            </a:r>
            <a:r>
              <a:rPr sz="1100" spc="-30" dirty="0">
                <a:latin typeface="Tahoma"/>
                <a:cs typeface="Tahoma"/>
              </a:rPr>
              <a:t> partitioned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sub-partition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exercises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functionality.</a:t>
            </a:r>
            <a:endParaRPr sz="1100">
              <a:latin typeface="Tahoma"/>
              <a:cs typeface="Tahoma"/>
            </a:endParaRPr>
          </a:p>
          <a:p>
            <a:pPr marL="636905" marR="621665">
              <a:lnSpc>
                <a:spcPct val="102699"/>
              </a:lnSpc>
              <a:spcBef>
                <a:spcPts val="295"/>
              </a:spcBef>
            </a:pPr>
            <a:r>
              <a:rPr sz="1100" i="1" spc="-65" dirty="0">
                <a:latin typeface="Arial"/>
                <a:cs typeface="Arial"/>
              </a:rPr>
              <a:t>Boundaries</a:t>
            </a:r>
            <a:r>
              <a:rPr sz="1100" spc="-65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Include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close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boundaries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(BVA).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335"/>
              </a:spcBef>
            </a:pPr>
            <a:r>
              <a:rPr sz="1100" i="1" spc="-30" dirty="0">
                <a:latin typeface="Arial"/>
                <a:cs typeface="Arial"/>
              </a:rPr>
              <a:t>Invalid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values</a:t>
            </a:r>
            <a:r>
              <a:rPr sz="1100" spc="-7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Include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636905" marR="454659">
              <a:lnSpc>
                <a:spcPct val="102600"/>
              </a:lnSpc>
              <a:spcBef>
                <a:spcPts val="300"/>
              </a:spcBef>
            </a:pPr>
            <a:r>
              <a:rPr sz="1100" i="1" spc="-65" dirty="0">
                <a:latin typeface="Arial"/>
                <a:cs typeface="Arial"/>
              </a:rPr>
              <a:t>Balance</a:t>
            </a:r>
            <a:r>
              <a:rPr sz="1100" spc="-6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cheap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  <a:p>
            <a:pPr marL="636905" marR="516890">
              <a:lnSpc>
                <a:spcPct val="102600"/>
              </a:lnSpc>
              <a:spcBef>
                <a:spcPts val="300"/>
              </a:spcBef>
            </a:pPr>
            <a:r>
              <a:rPr sz="1100" i="1" spc="-45" dirty="0">
                <a:latin typeface="Arial"/>
                <a:cs typeface="Arial"/>
              </a:rPr>
              <a:t>Missing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partitions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Union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  <a:p>
            <a:pPr marL="636905" marR="755015">
              <a:lnSpc>
                <a:spcPct val="102600"/>
              </a:lnSpc>
              <a:spcBef>
                <a:spcPts val="300"/>
              </a:spcBef>
            </a:pPr>
            <a:r>
              <a:rPr sz="1100" i="1" spc="-45" dirty="0">
                <a:latin typeface="Arial"/>
                <a:cs typeface="Arial"/>
              </a:rPr>
              <a:t>Overlapping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partitions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no </a:t>
            </a:r>
            <a:r>
              <a:rPr sz="1100" spc="-45" dirty="0">
                <a:latin typeface="Tahoma"/>
                <a:cs typeface="Tahoma"/>
              </a:rPr>
              <a:t>overlapping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68222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84769"/>
            <a:ext cx="3622675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74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Typically,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45" dirty="0">
                <a:latin typeface="Tahoma"/>
                <a:cs typeface="Tahoma"/>
              </a:rPr>
              <a:t>domain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-55" dirty="0">
                <a:latin typeface="Tahoma"/>
                <a:cs typeface="Tahoma"/>
              </a:rPr>
              <a:t> several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5" dirty="0">
                <a:latin typeface="Tahoma"/>
                <a:cs typeface="Tahoma"/>
              </a:rPr>
              <a:t>inputs,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partitioned.</a:t>
            </a:r>
            <a:endParaRPr sz="1100">
              <a:latin typeface="Tahoma"/>
              <a:cs typeface="Tahoma"/>
            </a:endParaRPr>
          </a:p>
          <a:p>
            <a:pPr marL="12700" marR="139065">
              <a:lnSpc>
                <a:spcPct val="102699"/>
              </a:lnSpc>
              <a:spcBef>
                <a:spcPts val="300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addition,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ways.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interface-based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ISP,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separately.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functionality-based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ISP,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cutting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across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45" dirty="0">
                <a:latin typeface="Arial"/>
                <a:cs typeface="Arial"/>
              </a:rPr>
              <a:t>combinations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amongst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multiple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partitions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550327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932432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142464"/>
            <a:ext cx="65265" cy="652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52458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strategies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28356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638388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848421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058454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268486"/>
            <a:ext cx="65265" cy="652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78519"/>
            <a:ext cx="65265" cy="6526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47294" y="962798"/>
            <a:ext cx="3913504" cy="2006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5904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domains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their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289560" marR="1560830">
              <a:lnSpc>
                <a:spcPct val="125299"/>
              </a:lnSpc>
            </a:pPr>
            <a:r>
              <a:rPr sz="1100" spc="25" dirty="0">
                <a:latin typeface="Tahoma"/>
                <a:cs typeface="Tahoma"/>
              </a:rPr>
              <a:t>All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Coverage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(ACoC)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Choice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(ECC)</a:t>
            </a:r>
            <a:endParaRPr sz="1100">
              <a:latin typeface="Tahoma"/>
              <a:cs typeface="Tahoma"/>
            </a:endParaRPr>
          </a:p>
          <a:p>
            <a:pPr marL="289560" marR="191262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Pair-Wise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(PWC)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T-Wise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(TWC)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Base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Choice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Coverage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(BCC)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Tahoma"/>
                <a:cs typeface="Tahoma"/>
              </a:rPr>
              <a:t>Multiple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(MBCC)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artifact.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Combinations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(ACoC)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824077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740624"/>
            <a:ext cx="3352165" cy="2198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858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Combinations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(ACoC)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Example: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[A,B],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[1,2,3]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[x,y],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ACoC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twelve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tests: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Tahoma"/>
                <a:cs typeface="Tahoma"/>
              </a:rPr>
              <a:t>(A,1,x)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(B,1,x)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(A,1,y)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(B,1,y)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(A,2,x)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(B,2,x)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(A,2,y)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(B,2,y)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(A,3,x)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(B,3,x)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(A,3,y)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(B,3,y)</a:t>
            </a:r>
            <a:endParaRPr sz="1100">
              <a:latin typeface="Tahoma"/>
              <a:cs typeface="Tahoma"/>
            </a:endParaRPr>
          </a:p>
          <a:p>
            <a:pPr marL="12700" marR="220345">
              <a:lnSpc>
                <a:spcPct val="102600"/>
              </a:lnSpc>
              <a:spcBef>
                <a:spcPts val="29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ACoC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unique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206182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658694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3040799"/>
            <a:ext cx="65265" cy="6526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98995" y="2957346"/>
            <a:ext cx="34372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otal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60" dirty="0">
                <a:latin typeface="Tahoma"/>
                <a:cs typeface="Tahoma"/>
              </a:rPr>
              <a:t>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Π</a:t>
            </a:r>
            <a:r>
              <a:rPr sz="1200" i="1" spc="-15" baseline="27777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   </a:t>
            </a:r>
            <a:r>
              <a:rPr sz="1200" i="1" spc="127" baseline="27777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6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60" dirty="0">
                <a:latin typeface="Tahoma"/>
                <a:cs typeface="Tahoma"/>
              </a:rPr>
              <a:t>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4395" y="3035933"/>
            <a:ext cx="3218180" cy="28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9920" algn="ctr">
              <a:lnSpc>
                <a:spcPts val="844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1205"/>
              </a:lnSpc>
            </a:pPr>
            <a:r>
              <a:rPr sz="1100" spc="-30" dirty="0">
                <a:latin typeface="Tahoma"/>
                <a:cs typeface="Tahoma"/>
              </a:rPr>
              <a:t>blocks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944448"/>
            <a:ext cx="65265" cy="6526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1286090"/>
            <a:ext cx="52590" cy="5259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1437919"/>
            <a:ext cx="52590" cy="52590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560895" y="860995"/>
            <a:ext cx="3681095" cy="85851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5565" marR="252095">
              <a:lnSpc>
                <a:spcPts val="1200"/>
              </a:lnSpc>
              <a:spcBef>
                <a:spcPts val="229"/>
              </a:spcBef>
            </a:pP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partition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MingLiU_HKSCS-ExtB"/>
                <a:cs typeface="MingLiU_HKSCS-ExtB"/>
              </a:rPr>
              <a:t>{</a:t>
            </a: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-10416" dirty="0">
                <a:latin typeface="Tahoma"/>
                <a:cs typeface="Tahoma"/>
              </a:rPr>
              <a:t>1</a:t>
            </a:r>
            <a:r>
              <a:rPr sz="1100" i="1" spc="-5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65" dirty="0">
                <a:latin typeface="Arial"/>
                <a:cs typeface="Arial"/>
              </a:rPr>
              <a:t>S</a:t>
            </a:r>
            <a:r>
              <a:rPr sz="1200" spc="-97" baseline="-10416" dirty="0">
                <a:latin typeface="Tahoma"/>
                <a:cs typeface="Tahoma"/>
              </a:rPr>
              <a:t>2</a:t>
            </a:r>
            <a:r>
              <a:rPr sz="1100" i="1" spc="-6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200" i="1" spc="-44" baseline="-10416" dirty="0">
                <a:latin typeface="Arial"/>
                <a:cs typeface="Arial"/>
              </a:rPr>
              <a:t>n</a:t>
            </a:r>
            <a:r>
              <a:rPr sz="1100" spc="-30" dirty="0">
                <a:latin typeface="MingLiU_HKSCS-ExtB"/>
                <a:cs typeface="MingLiU_HKSCS-ExtB"/>
              </a:rPr>
              <a:t>}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subsets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353060" marR="43180">
              <a:lnSpc>
                <a:spcPct val="100000"/>
              </a:lnSpc>
              <a:spcBef>
                <a:spcPts val="150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subsets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i="1" spc="-75" baseline="-11904" dirty="0">
                <a:latin typeface="Arial"/>
                <a:cs typeface="Arial"/>
              </a:rPr>
              <a:t>i</a:t>
            </a:r>
            <a:r>
              <a:rPr sz="1050" i="1" spc="142" baseline="-11904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i="1" spc="-114" dirty="0">
                <a:latin typeface="Arial"/>
                <a:cs typeface="Arial"/>
              </a:rPr>
              <a:t>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80" dirty="0"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pair-wise </a:t>
            </a:r>
            <a:r>
              <a:rPr sz="1000" spc="-25" dirty="0">
                <a:solidFill>
                  <a:srgbClr val="0000FF"/>
                </a:solidFill>
                <a:latin typeface="Tahoma"/>
                <a:cs typeface="Tahoma"/>
              </a:rPr>
              <a:t>disjoint</a:t>
            </a:r>
            <a:r>
              <a:rPr sz="1000" spc="-25" dirty="0">
                <a:latin typeface="Tahoma"/>
                <a:cs typeface="Tahoma"/>
              </a:rPr>
              <a:t>, </a:t>
            </a:r>
            <a:r>
              <a:rPr sz="1000" spc="-35" dirty="0">
                <a:latin typeface="Tahoma"/>
                <a:cs typeface="Tahoma"/>
              </a:rPr>
              <a:t>i.e.,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i="1" spc="-75" baseline="-11904" dirty="0">
                <a:latin typeface="Arial"/>
                <a:cs typeface="Arial"/>
              </a:rPr>
              <a:t>i</a:t>
            </a:r>
            <a:r>
              <a:rPr sz="1050" i="1" spc="359" baseline="-11904" dirty="0">
                <a:latin typeface="Arial"/>
                <a:cs typeface="Arial"/>
              </a:rPr>
              <a:t> </a:t>
            </a:r>
            <a:r>
              <a:rPr sz="1000" spc="-340" dirty="0">
                <a:latin typeface="MingLiU_HKSCS-ExtB"/>
                <a:cs typeface="MingLiU_HKSCS-ExtB"/>
              </a:rPr>
              <a:t>∩</a:t>
            </a:r>
            <a:r>
              <a:rPr sz="1000" spc="-180" dirty="0">
                <a:latin typeface="MingLiU_HKSCS-ExtB"/>
                <a:cs typeface="MingLiU_HKSCS-ExtB"/>
              </a:rPr>
              <a:t> </a:t>
            </a:r>
            <a:r>
              <a:rPr sz="1000" i="1" spc="-40" dirty="0">
                <a:latin typeface="Arial"/>
                <a:cs typeface="Arial"/>
              </a:rPr>
              <a:t>S</a:t>
            </a:r>
            <a:r>
              <a:rPr sz="1050" i="1" spc="-60" baseline="-11904" dirty="0">
                <a:latin typeface="Arial"/>
                <a:cs typeface="Arial"/>
              </a:rPr>
              <a:t>j</a:t>
            </a:r>
            <a:r>
              <a:rPr sz="1050" i="1" spc="405" baseline="-11904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65" dirty="0">
                <a:latin typeface="MingLiU_HKSCS-ExtB"/>
                <a:cs typeface="MingLiU_HKSCS-ExtB"/>
              </a:rPr>
              <a:t>∅</a:t>
            </a:r>
            <a:r>
              <a:rPr sz="1000" spc="-265" dirty="0">
                <a:latin typeface="Tahoma"/>
                <a:cs typeface="Tahoma"/>
              </a:rPr>
              <a:t>. </a:t>
            </a:r>
            <a:r>
              <a:rPr sz="1000" spc="-26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union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subsets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i="1" spc="-75" baseline="-11904" dirty="0">
                <a:latin typeface="Arial"/>
                <a:cs typeface="Arial"/>
              </a:rPr>
              <a:t>i</a:t>
            </a:r>
            <a:r>
              <a:rPr sz="1050" i="1" spc="-44" baseline="-11904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entire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14" dirty="0">
                <a:latin typeface="Arial"/>
                <a:cs typeface="Arial"/>
              </a:rPr>
              <a:t>S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i.e.,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60" dirty="0">
                <a:latin typeface="MingLiU_HKSCS-ExtB"/>
                <a:cs typeface="MingLiU_HKSCS-ExtB"/>
              </a:rPr>
              <a:t>∪</a:t>
            </a:r>
            <a:r>
              <a:rPr sz="1050" i="1" spc="-240" baseline="-11904" dirty="0">
                <a:latin typeface="Arial"/>
                <a:cs typeface="Arial"/>
              </a:rPr>
              <a:t>i</a:t>
            </a:r>
            <a:r>
              <a:rPr sz="1050" i="1" spc="-217" baseline="-11904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i="1" spc="-75" baseline="-11904" dirty="0">
                <a:latin typeface="Arial"/>
                <a:cs typeface="Arial"/>
              </a:rPr>
              <a:t>i</a:t>
            </a:r>
            <a:r>
              <a:rPr sz="1050" i="1" spc="89" baseline="-11904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14" dirty="0">
                <a:latin typeface="Arial"/>
                <a:cs typeface="Arial"/>
              </a:rPr>
              <a:t>S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898525">
              <a:lnSpc>
                <a:spcPct val="100000"/>
              </a:lnSpc>
              <a:spcBef>
                <a:spcPts val="155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34561" y="1830246"/>
            <a:ext cx="2016125" cy="1260475"/>
          </a:xfrm>
          <a:custGeom>
            <a:avLst/>
            <a:gdLst/>
            <a:ahLst/>
            <a:cxnLst/>
            <a:rect l="l" t="t" r="r" b="b"/>
            <a:pathLst>
              <a:path w="2016125" h="1260475">
                <a:moveTo>
                  <a:pt x="0" y="604737"/>
                </a:moveTo>
                <a:lnTo>
                  <a:pt x="1116" y="604737"/>
                </a:lnTo>
                <a:lnTo>
                  <a:pt x="3919" y="604182"/>
                </a:lnTo>
                <a:lnTo>
                  <a:pt x="8959" y="603622"/>
                </a:lnTo>
                <a:lnTo>
                  <a:pt x="16797" y="602500"/>
                </a:lnTo>
                <a:lnTo>
                  <a:pt x="27433" y="601379"/>
                </a:lnTo>
                <a:lnTo>
                  <a:pt x="41994" y="599141"/>
                </a:lnTo>
                <a:lnTo>
                  <a:pt x="59913" y="596900"/>
                </a:lnTo>
                <a:lnTo>
                  <a:pt x="80630" y="594100"/>
                </a:lnTo>
                <a:lnTo>
                  <a:pt x="104705" y="590743"/>
                </a:lnTo>
                <a:lnTo>
                  <a:pt x="131023" y="587378"/>
                </a:lnTo>
                <a:lnTo>
                  <a:pt x="159584" y="582899"/>
                </a:lnTo>
                <a:lnTo>
                  <a:pt x="189820" y="578420"/>
                </a:lnTo>
                <a:lnTo>
                  <a:pt x="220617" y="573944"/>
                </a:lnTo>
                <a:lnTo>
                  <a:pt x="252531" y="568905"/>
                </a:lnTo>
                <a:lnTo>
                  <a:pt x="283889" y="563864"/>
                </a:lnTo>
                <a:lnTo>
                  <a:pt x="315247" y="558824"/>
                </a:lnTo>
                <a:lnTo>
                  <a:pt x="345484" y="553223"/>
                </a:lnTo>
                <a:lnTo>
                  <a:pt x="374600" y="548182"/>
                </a:lnTo>
                <a:lnTo>
                  <a:pt x="402599" y="542587"/>
                </a:lnTo>
                <a:lnTo>
                  <a:pt x="429473" y="536986"/>
                </a:lnTo>
                <a:lnTo>
                  <a:pt x="455229" y="531945"/>
                </a:lnTo>
                <a:lnTo>
                  <a:pt x="479310" y="526350"/>
                </a:lnTo>
                <a:lnTo>
                  <a:pt x="501709" y="520188"/>
                </a:lnTo>
                <a:lnTo>
                  <a:pt x="522986" y="514587"/>
                </a:lnTo>
                <a:lnTo>
                  <a:pt x="562182" y="502829"/>
                </a:lnTo>
                <a:lnTo>
                  <a:pt x="613697" y="483235"/>
                </a:lnTo>
                <a:lnTo>
                  <a:pt x="657929" y="461396"/>
                </a:lnTo>
                <a:lnTo>
                  <a:pt x="701606" y="433957"/>
                </a:lnTo>
                <a:lnTo>
                  <a:pt x="743605" y="399801"/>
                </a:lnTo>
                <a:lnTo>
                  <a:pt x="783917" y="357807"/>
                </a:lnTo>
                <a:lnTo>
                  <a:pt x="811356" y="323645"/>
                </a:lnTo>
                <a:lnTo>
                  <a:pt x="839351" y="285010"/>
                </a:lnTo>
                <a:lnTo>
                  <a:pt x="868471" y="241334"/>
                </a:lnTo>
                <a:lnTo>
                  <a:pt x="898708" y="193183"/>
                </a:lnTo>
                <a:lnTo>
                  <a:pt x="913264" y="168542"/>
                </a:lnTo>
                <a:lnTo>
                  <a:pt x="927824" y="144466"/>
                </a:lnTo>
                <a:lnTo>
                  <a:pt x="941824" y="120387"/>
                </a:lnTo>
                <a:lnTo>
                  <a:pt x="954703" y="97431"/>
                </a:lnTo>
                <a:lnTo>
                  <a:pt x="966459" y="76154"/>
                </a:lnTo>
                <a:lnTo>
                  <a:pt x="977100" y="57114"/>
                </a:lnTo>
                <a:lnTo>
                  <a:pt x="986055" y="40317"/>
                </a:lnTo>
                <a:lnTo>
                  <a:pt x="993339" y="26878"/>
                </a:lnTo>
                <a:lnTo>
                  <a:pt x="998934" y="16242"/>
                </a:lnTo>
                <a:lnTo>
                  <a:pt x="1003413" y="8958"/>
                </a:lnTo>
                <a:lnTo>
                  <a:pt x="1005656" y="3919"/>
                </a:lnTo>
                <a:lnTo>
                  <a:pt x="1007338" y="1120"/>
                </a:lnTo>
                <a:lnTo>
                  <a:pt x="1007893" y="0"/>
                </a:lnTo>
              </a:path>
              <a:path w="2016125" h="1260475">
                <a:moveTo>
                  <a:pt x="705525" y="453552"/>
                </a:moveTo>
                <a:lnTo>
                  <a:pt x="706645" y="454673"/>
                </a:lnTo>
                <a:lnTo>
                  <a:pt x="708888" y="458033"/>
                </a:lnTo>
                <a:lnTo>
                  <a:pt x="712807" y="463073"/>
                </a:lnTo>
                <a:lnTo>
                  <a:pt x="718964" y="471472"/>
                </a:lnTo>
                <a:lnTo>
                  <a:pt x="726801" y="482673"/>
                </a:lnTo>
                <a:lnTo>
                  <a:pt x="737442" y="497229"/>
                </a:lnTo>
                <a:lnTo>
                  <a:pt x="749200" y="514027"/>
                </a:lnTo>
                <a:lnTo>
                  <a:pt x="762639" y="533067"/>
                </a:lnTo>
                <a:lnTo>
                  <a:pt x="777200" y="553783"/>
                </a:lnTo>
                <a:lnTo>
                  <a:pt x="791755" y="575622"/>
                </a:lnTo>
                <a:lnTo>
                  <a:pt x="806316" y="597460"/>
                </a:lnTo>
                <a:lnTo>
                  <a:pt x="820876" y="619859"/>
                </a:lnTo>
                <a:lnTo>
                  <a:pt x="834316" y="641136"/>
                </a:lnTo>
                <a:lnTo>
                  <a:pt x="846633" y="661852"/>
                </a:lnTo>
                <a:lnTo>
                  <a:pt x="858391" y="682009"/>
                </a:lnTo>
                <a:lnTo>
                  <a:pt x="868471" y="701048"/>
                </a:lnTo>
                <a:lnTo>
                  <a:pt x="877986" y="718968"/>
                </a:lnTo>
                <a:lnTo>
                  <a:pt x="898147" y="767684"/>
                </a:lnTo>
                <a:lnTo>
                  <a:pt x="908783" y="811361"/>
                </a:lnTo>
                <a:lnTo>
                  <a:pt x="911586" y="839915"/>
                </a:lnTo>
                <a:lnTo>
                  <a:pt x="911586" y="853354"/>
                </a:lnTo>
                <a:lnTo>
                  <a:pt x="907107" y="894228"/>
                </a:lnTo>
                <a:lnTo>
                  <a:pt x="895344" y="939025"/>
                </a:lnTo>
                <a:lnTo>
                  <a:pt x="882466" y="973181"/>
                </a:lnTo>
                <a:lnTo>
                  <a:pt x="875188" y="991661"/>
                </a:lnTo>
                <a:lnTo>
                  <a:pt x="866229" y="1010696"/>
                </a:lnTo>
                <a:lnTo>
                  <a:pt x="856708" y="1031417"/>
                </a:lnTo>
                <a:lnTo>
                  <a:pt x="846072" y="1052695"/>
                </a:lnTo>
                <a:lnTo>
                  <a:pt x="834871" y="1074533"/>
                </a:lnTo>
                <a:lnTo>
                  <a:pt x="823113" y="1097488"/>
                </a:lnTo>
                <a:lnTo>
                  <a:pt x="810795" y="1119886"/>
                </a:lnTo>
                <a:lnTo>
                  <a:pt x="798477" y="1142285"/>
                </a:lnTo>
                <a:lnTo>
                  <a:pt x="786160" y="1164123"/>
                </a:lnTo>
                <a:lnTo>
                  <a:pt x="774397" y="1184840"/>
                </a:lnTo>
                <a:lnTo>
                  <a:pt x="764321" y="1203319"/>
                </a:lnTo>
                <a:lnTo>
                  <a:pt x="754801" y="1219556"/>
                </a:lnTo>
                <a:lnTo>
                  <a:pt x="746962" y="1232995"/>
                </a:lnTo>
                <a:lnTo>
                  <a:pt x="740802" y="1243637"/>
                </a:lnTo>
                <a:lnTo>
                  <a:pt x="736322" y="1250914"/>
                </a:lnTo>
                <a:lnTo>
                  <a:pt x="732963" y="1255955"/>
                </a:lnTo>
                <a:lnTo>
                  <a:pt x="731282" y="1258753"/>
                </a:lnTo>
                <a:lnTo>
                  <a:pt x="730725" y="1259874"/>
                </a:lnTo>
              </a:path>
              <a:path w="2016125" h="1260475">
                <a:moveTo>
                  <a:pt x="932304" y="831517"/>
                </a:moveTo>
                <a:lnTo>
                  <a:pt x="933425" y="830955"/>
                </a:lnTo>
                <a:lnTo>
                  <a:pt x="936223" y="830395"/>
                </a:lnTo>
                <a:lnTo>
                  <a:pt x="941824" y="828719"/>
                </a:lnTo>
                <a:lnTo>
                  <a:pt x="950222" y="825916"/>
                </a:lnTo>
                <a:lnTo>
                  <a:pt x="961420" y="822557"/>
                </a:lnTo>
                <a:lnTo>
                  <a:pt x="976540" y="818078"/>
                </a:lnTo>
                <a:lnTo>
                  <a:pt x="994459" y="813037"/>
                </a:lnTo>
                <a:lnTo>
                  <a:pt x="1015176" y="806320"/>
                </a:lnTo>
                <a:lnTo>
                  <a:pt x="1038690" y="799598"/>
                </a:lnTo>
                <a:lnTo>
                  <a:pt x="1063887" y="792321"/>
                </a:lnTo>
                <a:lnTo>
                  <a:pt x="1090765" y="784482"/>
                </a:lnTo>
                <a:lnTo>
                  <a:pt x="1118205" y="776083"/>
                </a:lnTo>
                <a:lnTo>
                  <a:pt x="1145643" y="768245"/>
                </a:lnTo>
                <a:lnTo>
                  <a:pt x="1173078" y="760402"/>
                </a:lnTo>
                <a:lnTo>
                  <a:pt x="1199956" y="753123"/>
                </a:lnTo>
                <a:lnTo>
                  <a:pt x="1226274" y="745846"/>
                </a:lnTo>
                <a:lnTo>
                  <a:pt x="1251470" y="738563"/>
                </a:lnTo>
                <a:lnTo>
                  <a:pt x="1274995" y="732407"/>
                </a:lnTo>
                <a:lnTo>
                  <a:pt x="1297944" y="726245"/>
                </a:lnTo>
                <a:lnTo>
                  <a:pt x="1319788" y="721205"/>
                </a:lnTo>
                <a:lnTo>
                  <a:pt x="1340502" y="716170"/>
                </a:lnTo>
                <a:lnTo>
                  <a:pt x="1360098" y="711130"/>
                </a:lnTo>
                <a:lnTo>
                  <a:pt x="1379135" y="707210"/>
                </a:lnTo>
                <a:lnTo>
                  <a:pt x="1397614" y="703291"/>
                </a:lnTo>
                <a:lnTo>
                  <a:pt x="1414975" y="699928"/>
                </a:lnTo>
                <a:lnTo>
                  <a:pt x="1432336" y="696569"/>
                </a:lnTo>
                <a:lnTo>
                  <a:pt x="1449125" y="693771"/>
                </a:lnTo>
                <a:lnTo>
                  <a:pt x="1465927" y="690968"/>
                </a:lnTo>
                <a:lnTo>
                  <a:pt x="1482729" y="688731"/>
                </a:lnTo>
                <a:lnTo>
                  <a:pt x="1498973" y="686489"/>
                </a:lnTo>
                <a:lnTo>
                  <a:pt x="1515762" y="684251"/>
                </a:lnTo>
                <a:lnTo>
                  <a:pt x="1566714" y="679771"/>
                </a:lnTo>
                <a:lnTo>
                  <a:pt x="1622150" y="676413"/>
                </a:lnTo>
                <a:lnTo>
                  <a:pt x="1642864" y="675853"/>
                </a:lnTo>
                <a:lnTo>
                  <a:pt x="1663590" y="675292"/>
                </a:lnTo>
                <a:lnTo>
                  <a:pt x="1685980" y="675292"/>
                </a:lnTo>
                <a:lnTo>
                  <a:pt x="1708942" y="674731"/>
                </a:lnTo>
                <a:lnTo>
                  <a:pt x="1758776" y="674731"/>
                </a:lnTo>
                <a:lnTo>
                  <a:pt x="1784532" y="675292"/>
                </a:lnTo>
                <a:lnTo>
                  <a:pt x="1810859" y="675292"/>
                </a:lnTo>
                <a:lnTo>
                  <a:pt x="1837732" y="675853"/>
                </a:lnTo>
                <a:lnTo>
                  <a:pt x="1889802" y="676973"/>
                </a:lnTo>
                <a:lnTo>
                  <a:pt x="1936284" y="678089"/>
                </a:lnTo>
                <a:lnTo>
                  <a:pt x="1973800" y="679211"/>
                </a:lnTo>
                <a:lnTo>
                  <a:pt x="1987796" y="679211"/>
                </a:lnTo>
                <a:lnTo>
                  <a:pt x="1998997" y="679771"/>
                </a:lnTo>
                <a:lnTo>
                  <a:pt x="2006833" y="679771"/>
                </a:lnTo>
                <a:lnTo>
                  <a:pt x="2011875" y="680332"/>
                </a:lnTo>
                <a:lnTo>
                  <a:pt x="2015786" y="680332"/>
                </a:lnTo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34561" y="1830246"/>
            <a:ext cx="2016125" cy="12604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00330">
              <a:lnSpc>
                <a:spcPts val="1155"/>
              </a:lnSpc>
              <a:spcBef>
                <a:spcPts val="680"/>
              </a:spcBef>
            </a:pP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spc="-112" baseline="-10416" dirty="0">
                <a:latin typeface="Tahoma"/>
                <a:cs typeface="Tahoma"/>
              </a:rPr>
              <a:t>1</a:t>
            </a:r>
            <a:endParaRPr sz="1200" baseline="-10416">
              <a:latin typeface="Tahoma"/>
              <a:cs typeface="Tahoma"/>
            </a:endParaRPr>
          </a:p>
          <a:p>
            <a:pPr marL="433070" algn="ctr">
              <a:lnSpc>
                <a:spcPts val="1155"/>
              </a:lnSpc>
            </a:pP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spc="-112" baseline="-10416" dirty="0">
                <a:latin typeface="Tahoma"/>
                <a:cs typeface="Tahoma"/>
              </a:rPr>
              <a:t>3</a:t>
            </a:r>
            <a:endParaRPr sz="1200" baseline="-10416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150495">
              <a:lnSpc>
                <a:spcPts val="1155"/>
              </a:lnSpc>
            </a:pP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spc="-112" baseline="-10416" dirty="0">
                <a:latin typeface="Tahoma"/>
                <a:cs typeface="Tahoma"/>
              </a:rPr>
              <a:t>2</a:t>
            </a:r>
            <a:endParaRPr sz="1200" baseline="-10416">
              <a:latin typeface="Tahoma"/>
              <a:cs typeface="Tahoma"/>
            </a:endParaRPr>
          </a:p>
          <a:p>
            <a:pPr marL="433070" algn="ctr">
              <a:lnSpc>
                <a:spcPts val="1155"/>
              </a:lnSpc>
            </a:pP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spc="-112" baseline="-10416" dirty="0">
                <a:latin typeface="Tahoma"/>
                <a:cs typeface="Tahoma"/>
              </a:rPr>
              <a:t>4</a:t>
            </a:r>
            <a:endParaRPr sz="1200" baseline="-10416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ACoC,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contd.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14577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31124"/>
            <a:ext cx="3534410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10" dirty="0">
                <a:latin typeface="Tahoma"/>
                <a:cs typeface="Tahoma"/>
              </a:rPr>
              <a:t>ACoC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just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exhaustive </a:t>
            </a:r>
            <a:r>
              <a:rPr sz="1100" spc="-35" dirty="0">
                <a:latin typeface="Tahoma"/>
                <a:cs typeface="Tahoma"/>
              </a:rPr>
              <a:t>testing of </a:t>
            </a:r>
            <a:r>
              <a:rPr sz="1100" spc="-45" dirty="0">
                <a:latin typeface="Tahoma"/>
                <a:cs typeface="Tahoma"/>
              </a:rPr>
              <a:t>considering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45" dirty="0">
                <a:latin typeface="Tahoma"/>
                <a:cs typeface="Tahoma"/>
              </a:rPr>
              <a:t>possible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45" dirty="0">
                <a:latin typeface="Tahoma"/>
                <a:cs typeface="Tahoma"/>
              </a:rPr>
              <a:t>domain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5" dirty="0">
                <a:latin typeface="Tahoma"/>
                <a:cs typeface="Tahoma"/>
              </a:rPr>
              <a:t>combination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  <a:p>
            <a:pPr marL="12700" marR="10922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Apart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themselves,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ACoC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advantages,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exhaustive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respect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10" dirty="0">
                <a:latin typeface="Tahoma"/>
                <a:cs typeface="Tahoma"/>
              </a:rPr>
              <a:t>ACoC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necessary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12700" marR="10541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various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define </a:t>
            </a:r>
            <a:r>
              <a:rPr sz="1100" spc="-70" dirty="0">
                <a:latin typeface="Tahoma"/>
                <a:cs typeface="Tahoma"/>
              </a:rPr>
              <a:t>now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668754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222944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3297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Choice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(ECC)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030566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98995" y="947113"/>
            <a:ext cx="368554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8923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Choice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case.</a:t>
            </a:r>
            <a:endParaRPr sz="1100">
              <a:latin typeface="Tahoma"/>
              <a:cs typeface="Tahoma"/>
            </a:endParaRPr>
          </a:p>
          <a:p>
            <a:pPr marL="38100" marR="255904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Example: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[A,B],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[1,2,3]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[x,y],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ECC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tests: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(A,1,x),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(B,2,y)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(A,3,x).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50" dirty="0">
                <a:latin typeface="Tahoma"/>
                <a:cs typeface="Tahoma"/>
              </a:rPr>
              <a:t>rogram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p</a:t>
            </a:r>
            <a:r>
              <a:rPr sz="1100" spc="-80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rameters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q</a:t>
            </a:r>
            <a:r>
              <a:rPr sz="1200" spc="52" baseline="-10416" dirty="0">
                <a:latin typeface="Tahoma"/>
                <a:cs typeface="Tahom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q</a:t>
            </a:r>
            <a:r>
              <a:rPr sz="1200" spc="52" baseline="-10416" dirty="0">
                <a:latin typeface="Tahoma"/>
                <a:cs typeface="Tahoma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q</a:t>
            </a:r>
            <a:r>
              <a:rPr sz="1200" i="1" spc="75" baseline="-10416" dirty="0">
                <a:latin typeface="Arial"/>
                <a:cs typeface="Arial"/>
              </a:rPr>
              <a:t>n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and 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q</a:t>
            </a:r>
            <a:r>
              <a:rPr sz="1200" i="1" spc="-22" baseline="-10416" dirty="0">
                <a:latin typeface="Arial"/>
                <a:cs typeface="Arial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200" i="1" spc="7" baseline="-10416" dirty="0">
                <a:latin typeface="Arial"/>
                <a:cs typeface="Arial"/>
              </a:rPr>
              <a:t>i</a:t>
            </a:r>
            <a:r>
              <a:rPr sz="1200" i="1" spc="67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blocks,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ECC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12672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966849"/>
            <a:ext cx="65265" cy="6526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98995" y="2227553"/>
            <a:ext cx="2112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Max</a:t>
            </a:r>
            <a:r>
              <a:rPr sz="1200" i="1" spc="-7" baseline="31250" dirty="0">
                <a:latin typeface="Arial"/>
                <a:cs typeface="Arial"/>
              </a:rPr>
              <a:t>n</a:t>
            </a:r>
            <a:r>
              <a:rPr sz="1200" i="1" spc="794" baseline="3125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200" i="1" spc="7" baseline="-10416" dirty="0">
                <a:latin typeface="Arial"/>
                <a:cs typeface="Arial"/>
              </a:rPr>
              <a:t>i 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395" y="2288673"/>
            <a:ext cx="3636645" cy="7232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854075" algn="ctr">
              <a:lnSpc>
                <a:spcPct val="100000"/>
              </a:lnSpc>
              <a:spcBef>
                <a:spcPts val="18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85"/>
              </a:spcBef>
            </a:pPr>
            <a:r>
              <a:rPr sz="1100" spc="35" dirty="0">
                <a:latin typeface="Tahoma"/>
                <a:cs typeface="Tahoma"/>
              </a:rPr>
              <a:t>ECC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i="1" spc="-80" dirty="0">
                <a:latin typeface="Arial"/>
                <a:cs typeface="Arial"/>
              </a:rPr>
              <a:t>weak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criterion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lot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choice available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choose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35" dirty="0">
                <a:latin typeface="Tahoma"/>
                <a:cs typeface="Tahoma"/>
              </a:rPr>
              <a:t>ECC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arbitrary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521038"/>
            <a:ext cx="65265" cy="6526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9031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Pair-wise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85709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402269"/>
            <a:ext cx="357759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368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Pair-wise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suite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039899"/>
            <a:ext cx="65265" cy="6526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573654" y="2201226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8995" y="2128518"/>
            <a:ext cx="2887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Max</a:t>
            </a:r>
            <a:r>
              <a:rPr sz="1200" i="1" spc="-7" baseline="31250" dirty="0">
                <a:latin typeface="Arial"/>
                <a:cs typeface="Arial"/>
              </a:rPr>
              <a:t>n</a:t>
            </a:r>
            <a:r>
              <a:rPr sz="1200" i="1" spc="817" baseline="3125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200" i="1" spc="7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200" spc="-15" baseline="27777" dirty="0">
                <a:latin typeface="Tahoma"/>
                <a:cs typeface="Tahoma"/>
              </a:rPr>
              <a:t>2</a:t>
            </a:r>
            <a:r>
              <a:rPr sz="1200" spc="240" baseline="27777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312420"/>
            <a:chOff x="0" y="295224"/>
            <a:chExt cx="4608195" cy="31242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3570"/>
              <a:ext cx="4608004" cy="33743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772375"/>
            <a:ext cx="65265" cy="652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201253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0" y="310360"/>
            <a:ext cx="4608195" cy="3058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PWC,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contd.</a:t>
            </a:r>
            <a:endParaRPr sz="1400">
              <a:latin typeface="Tahoma"/>
              <a:cs typeface="Tahoma"/>
            </a:endParaRPr>
          </a:p>
          <a:p>
            <a:pPr marL="636905" marR="387985">
              <a:lnSpc>
                <a:spcPct val="102600"/>
              </a:lnSpc>
              <a:spcBef>
                <a:spcPts val="122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e.g.,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[A,B],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[1,2,3]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[x,y],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sixteen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combinations: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240"/>
              </a:spcBef>
            </a:pPr>
            <a:r>
              <a:rPr sz="1100" spc="-5" dirty="0">
                <a:latin typeface="Tahoma"/>
                <a:cs typeface="Tahoma"/>
              </a:rPr>
              <a:t>(A,1)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(B,1)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(1,x)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(A,2) (B,2)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(1,y)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(A,3)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(B,3)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(2,x)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(A,x)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(B,x)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(2,y)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ahoma"/>
                <a:cs typeface="Tahoma"/>
              </a:rPr>
              <a:t>(A,y)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(B,y)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(3,x)</a:t>
            </a:r>
            <a:endParaRPr sz="1100">
              <a:latin typeface="Tahoma"/>
              <a:cs typeface="Tahoma"/>
            </a:endParaRPr>
          </a:p>
          <a:p>
            <a:pPr marR="2974975" algn="r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(3,y)</a:t>
            </a:r>
            <a:endParaRPr sz="1100">
              <a:latin typeface="Tahoma"/>
              <a:cs typeface="Tahoma"/>
            </a:endParaRPr>
          </a:p>
          <a:p>
            <a:pPr marL="636905" marR="749935">
              <a:lnSpc>
                <a:spcPct val="102600"/>
              </a:lnSpc>
              <a:spcBef>
                <a:spcPts val="209"/>
              </a:spcBef>
            </a:pP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unique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values.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ways.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240"/>
              </a:spcBef>
            </a:pPr>
            <a:r>
              <a:rPr sz="1100" spc="-15" dirty="0">
                <a:latin typeface="Tahoma"/>
                <a:cs typeface="Tahoma"/>
              </a:rPr>
              <a:t>(A,1,x)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(B,1,y)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(A,2,x)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(B,2,y)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(A,3,x)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(B,3,y)</a:t>
            </a:r>
            <a:endParaRPr sz="110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Tahoma"/>
                <a:cs typeface="Tahoma"/>
              </a:rPr>
              <a:t>(A,-,y)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(B,-,x)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T-wise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099388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15948"/>
            <a:ext cx="357124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extension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instead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T-Wise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group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combined.</a:t>
            </a:r>
            <a:endParaRPr sz="1100">
              <a:latin typeface="Tahoma"/>
              <a:cs typeface="Tahoma"/>
            </a:endParaRPr>
          </a:p>
          <a:p>
            <a:pPr marL="12700" marR="123189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chosen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partitions,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TWC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ACoC.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81505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63610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245715"/>
            <a:ext cx="65265" cy="6526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812476" y="2234970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8995" y="2162262"/>
            <a:ext cx="3670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TWC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Max</a:t>
            </a:r>
            <a:r>
              <a:rPr sz="1200" i="1" spc="-7" baseline="31250" dirty="0">
                <a:latin typeface="Arial"/>
                <a:cs typeface="Arial"/>
              </a:rPr>
              <a:t>n</a:t>
            </a:r>
            <a:r>
              <a:rPr sz="1200" i="1" spc="817" baseline="3125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200" i="1" spc="7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40" dirty="0">
                <a:latin typeface="Tahoma"/>
                <a:cs typeface="Tahoma"/>
              </a:rPr>
              <a:t>)</a:t>
            </a:r>
            <a:r>
              <a:rPr sz="1200" i="1" spc="60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4395" y="2290557"/>
            <a:ext cx="3576954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45" dirty="0">
                <a:latin typeface="Tahoma"/>
                <a:cs typeface="Tahoma"/>
              </a:rPr>
              <a:t>TWC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expensive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empirical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studies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going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beyond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mostly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useful.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627820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Ways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considering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combinations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347025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263572"/>
            <a:ext cx="363347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3555">
              <a:lnSpc>
                <a:spcPct val="102600"/>
              </a:lnSpc>
              <a:spcBef>
                <a:spcPts val="55"/>
              </a:spcBef>
            </a:pPr>
            <a:r>
              <a:rPr sz="1100" spc="10" dirty="0">
                <a:latin typeface="Tahoma"/>
                <a:cs typeface="Tahoma"/>
              </a:rPr>
              <a:t>ACoC </a:t>
            </a:r>
            <a:r>
              <a:rPr sz="1100" spc="-50" dirty="0">
                <a:latin typeface="Tahoma"/>
                <a:cs typeface="Tahoma"/>
              </a:rPr>
              <a:t>considers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ECC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TWC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blindly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regard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combined.</a:t>
            </a:r>
            <a:endParaRPr sz="1100">
              <a:latin typeface="Tahoma"/>
              <a:cs typeface="Tahoma"/>
            </a:endParaRPr>
          </a:p>
          <a:p>
            <a:pPr marL="12700" marR="4508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going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important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0000FF"/>
                </a:solidFill>
                <a:latin typeface="Tahoma"/>
                <a:cs typeface="Tahoma"/>
              </a:rPr>
              <a:t>base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choice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729130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11123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Choice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055204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971751"/>
            <a:ext cx="3606800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Base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Choice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chosen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Subsequent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chosen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holding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60" dirty="0">
                <a:latin typeface="Tahoma"/>
                <a:cs typeface="Tahoma"/>
              </a:rPr>
              <a:t>non-base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  <a:p>
            <a:pPr marL="12700" marR="762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e.g.,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suppose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choices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A,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x.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(A,1,x)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additional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needed: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(B,1,x),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(A,2,x),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(A,3,x),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(A,1,y).</a:t>
            </a:r>
            <a:endParaRPr sz="1100">
              <a:latin typeface="Tahoma"/>
              <a:cs typeface="Tahoma"/>
            </a:endParaRPr>
          </a:p>
          <a:p>
            <a:pPr marL="12700" marR="80645">
              <a:lnSpc>
                <a:spcPct val="102600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suite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satisfies </a:t>
            </a:r>
            <a:r>
              <a:rPr sz="1100" spc="50" dirty="0">
                <a:latin typeface="Tahoma"/>
                <a:cs typeface="Tahoma"/>
              </a:rPr>
              <a:t>BCC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test, </a:t>
            </a:r>
            <a:r>
              <a:rPr sz="1100" spc="-45" dirty="0">
                <a:latin typeface="Tahoma"/>
                <a:cs typeface="Tahoma"/>
              </a:rPr>
              <a:t>plus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remaining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Totally,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953539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507716"/>
            <a:ext cx="65265" cy="6526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963053" y="2846995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8995" y="2768420"/>
            <a:ext cx="1113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200" i="1" spc="-15" baseline="27777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   </a:t>
            </a:r>
            <a:r>
              <a:rPr sz="1200" i="1" spc="12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spc="-310" dirty="0">
                <a:latin typeface="MingLiU_HKSCS-ExtB"/>
                <a:cs typeface="MingLiU_HKSCS-ExtB"/>
              </a:rPr>
              <a:t> </a:t>
            </a:r>
            <a:r>
              <a:rPr sz="1100" spc="-30" dirty="0">
                <a:latin typeface="Tahoma"/>
                <a:cs typeface="Tahoma"/>
              </a:rPr>
              <a:t>1).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Choices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071702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598995" y="988249"/>
            <a:ext cx="3604895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71755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Sometimes,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trouble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choosing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choice;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choices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Multiple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Base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Choice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Coverage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possibly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chosen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characteristic,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once.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Subsequent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chosen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holding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 </a:t>
            </a:r>
            <a:r>
              <a:rPr sz="1100" spc="-35" dirty="0">
                <a:latin typeface="Tahoma"/>
                <a:cs typeface="Tahoma"/>
              </a:rPr>
              <a:t>constant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non-base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40" dirty="0">
                <a:latin typeface="Tahoma"/>
                <a:cs typeface="Tahoma"/>
              </a:rPr>
              <a:t>Assuming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m</a:t>
            </a:r>
            <a:r>
              <a:rPr sz="1200" i="1" spc="-22" baseline="-10416" dirty="0">
                <a:latin typeface="Arial"/>
                <a:cs typeface="Arial"/>
              </a:rPr>
              <a:t>i</a:t>
            </a:r>
            <a:r>
              <a:rPr sz="1200" i="1" spc="97" baseline="-10416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choices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total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53807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2524213"/>
            <a:ext cx="65265" cy="6526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944367" y="2691420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30" dirty="0">
                <a:latin typeface="Tahoma"/>
                <a:cs typeface="Tahoma"/>
              </a:rPr>
              <a:t>=1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8995" y="2612845"/>
            <a:ext cx="35102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MBCC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200" i="1" spc="-15" baseline="27777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   </a:t>
            </a:r>
            <a:r>
              <a:rPr sz="1200" i="1" spc="12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555" dirty="0">
                <a:latin typeface="MingLiU_HKSCS-ExtB"/>
                <a:cs typeface="MingLiU_HKSCS-ExtB"/>
              </a:rPr>
              <a:t>∗</a:t>
            </a:r>
            <a:r>
              <a:rPr sz="1100" spc="-310" dirty="0">
                <a:latin typeface="MingLiU_HKSCS-ExtB"/>
                <a:cs typeface="MingLiU_HKSCS-ExtB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12" baseline="-10416" dirty="0">
                <a:latin typeface="Arial"/>
                <a:cs typeface="Arial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spc="-310" dirty="0">
                <a:latin typeface="MingLiU_HKSCS-ExtB"/>
                <a:cs typeface="MingLiU_HKSCS-ExtB"/>
              </a:rPr>
              <a:t>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4395" y="2784918"/>
            <a:ext cx="332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tests.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ISP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criteria: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Subsumption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relations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617931" y="1163589"/>
            <a:ext cx="450215" cy="216535"/>
            <a:chOff x="1617931" y="1163589"/>
            <a:chExt cx="450215" cy="216535"/>
          </a:xfrm>
        </p:grpSpPr>
        <p:sp>
          <p:nvSpPr>
            <p:cNvPr id="43" name="object 43"/>
            <p:cNvSpPr/>
            <p:nvPr/>
          </p:nvSpPr>
          <p:spPr>
            <a:xfrm>
              <a:off x="1619906" y="1165390"/>
              <a:ext cx="446405" cy="212725"/>
            </a:xfrm>
            <a:custGeom>
              <a:avLst/>
              <a:gdLst/>
              <a:ahLst/>
              <a:cxnLst/>
              <a:rect l="l" t="t" r="r" b="b"/>
              <a:pathLst>
                <a:path w="446405" h="212725">
                  <a:moveTo>
                    <a:pt x="446284" y="0"/>
                  </a:moveTo>
                  <a:lnTo>
                    <a:pt x="79330" y="174739"/>
                  </a:lnTo>
                </a:path>
                <a:path w="446405" h="212725">
                  <a:moveTo>
                    <a:pt x="79330" y="174739"/>
                  </a:moveTo>
                  <a:lnTo>
                    <a:pt x="0" y="212515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19731" y="1340129"/>
              <a:ext cx="58419" cy="38100"/>
            </a:xfrm>
            <a:custGeom>
              <a:avLst/>
              <a:gdLst/>
              <a:ahLst/>
              <a:cxnLst/>
              <a:rect l="l" t="t" r="r" b="b"/>
              <a:pathLst>
                <a:path w="58419" h="38100">
                  <a:moveTo>
                    <a:pt x="45605" y="0"/>
                  </a:moveTo>
                  <a:lnTo>
                    <a:pt x="0" y="37922"/>
                  </a:lnTo>
                  <a:lnTo>
                    <a:pt x="58087" y="259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496442" y="1163589"/>
            <a:ext cx="428625" cy="216535"/>
            <a:chOff x="2496442" y="1163589"/>
            <a:chExt cx="428625" cy="216535"/>
          </a:xfrm>
        </p:grpSpPr>
        <p:sp>
          <p:nvSpPr>
            <p:cNvPr id="46" name="object 46"/>
            <p:cNvSpPr/>
            <p:nvPr/>
          </p:nvSpPr>
          <p:spPr>
            <a:xfrm>
              <a:off x="2498242" y="1165390"/>
              <a:ext cx="424815" cy="212725"/>
            </a:xfrm>
            <a:custGeom>
              <a:avLst/>
              <a:gdLst/>
              <a:ahLst/>
              <a:cxnLst/>
              <a:rect l="l" t="t" r="r" b="b"/>
              <a:pathLst>
                <a:path w="424814" h="212725">
                  <a:moveTo>
                    <a:pt x="0" y="0"/>
                  </a:moveTo>
                  <a:lnTo>
                    <a:pt x="399415" y="199707"/>
                  </a:lnTo>
                </a:path>
                <a:path w="424814" h="212725">
                  <a:moveTo>
                    <a:pt x="399415" y="199707"/>
                  </a:moveTo>
                  <a:lnTo>
                    <a:pt x="424202" y="212101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65005" y="1339176"/>
              <a:ext cx="58419" cy="39370"/>
            </a:xfrm>
            <a:custGeom>
              <a:avLst/>
              <a:gdLst/>
              <a:ahLst/>
              <a:cxnLst/>
              <a:rect l="l" t="t" r="r" b="b"/>
              <a:pathLst>
                <a:path w="58419" h="39369">
                  <a:moveTo>
                    <a:pt x="0" y="25920"/>
                  </a:moveTo>
                  <a:lnTo>
                    <a:pt x="58089" y="38874"/>
                  </a:lnTo>
                  <a:lnTo>
                    <a:pt x="12966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619731" y="2179759"/>
            <a:ext cx="29209" cy="57785"/>
          </a:xfrm>
          <a:custGeom>
            <a:avLst/>
            <a:gdLst/>
            <a:ahLst/>
            <a:cxnLst/>
            <a:rect l="l" t="t" r="r" b="b"/>
            <a:pathLst>
              <a:path w="29210" h="57785">
                <a:moveTo>
                  <a:pt x="0" y="0"/>
                </a:moveTo>
                <a:lnTo>
                  <a:pt x="14400" y="57605"/>
                </a:lnTo>
                <a:lnTo>
                  <a:pt x="28802" y="0"/>
                </a:lnTo>
              </a:path>
            </a:pathLst>
          </a:custGeom>
          <a:ln w="3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15894" y="2179759"/>
            <a:ext cx="29209" cy="57785"/>
          </a:xfrm>
          <a:custGeom>
            <a:avLst/>
            <a:gdLst/>
            <a:ahLst/>
            <a:cxnLst/>
            <a:rect l="l" t="t" r="r" b="b"/>
            <a:pathLst>
              <a:path w="29210" h="57785">
                <a:moveTo>
                  <a:pt x="0" y="0"/>
                </a:moveTo>
                <a:lnTo>
                  <a:pt x="14401" y="57605"/>
                </a:lnTo>
                <a:lnTo>
                  <a:pt x="28803" y="0"/>
                </a:lnTo>
              </a:path>
            </a:pathLst>
          </a:custGeom>
          <a:ln w="3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632331" y="2675778"/>
            <a:ext cx="428625" cy="216535"/>
            <a:chOff x="1632331" y="2675778"/>
            <a:chExt cx="428625" cy="216535"/>
          </a:xfrm>
        </p:grpSpPr>
        <p:sp>
          <p:nvSpPr>
            <p:cNvPr id="51" name="object 51"/>
            <p:cNvSpPr/>
            <p:nvPr/>
          </p:nvSpPr>
          <p:spPr>
            <a:xfrm>
              <a:off x="1634131" y="2677579"/>
              <a:ext cx="424815" cy="212725"/>
            </a:xfrm>
            <a:custGeom>
              <a:avLst/>
              <a:gdLst/>
              <a:ahLst/>
              <a:cxnLst/>
              <a:rect l="l" t="t" r="r" b="b"/>
              <a:pathLst>
                <a:path w="424814" h="212725">
                  <a:moveTo>
                    <a:pt x="0" y="0"/>
                  </a:moveTo>
                  <a:lnTo>
                    <a:pt x="399404" y="199702"/>
                  </a:lnTo>
                </a:path>
                <a:path w="424814" h="212725">
                  <a:moveTo>
                    <a:pt x="399404" y="199702"/>
                  </a:moveTo>
                  <a:lnTo>
                    <a:pt x="424198" y="212099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00898" y="2851360"/>
              <a:ext cx="58419" cy="39370"/>
            </a:xfrm>
            <a:custGeom>
              <a:avLst/>
              <a:gdLst/>
              <a:ahLst/>
              <a:cxnLst/>
              <a:rect l="l" t="t" r="r" b="b"/>
              <a:pathLst>
                <a:path w="58419" h="39369">
                  <a:moveTo>
                    <a:pt x="0" y="25920"/>
                  </a:moveTo>
                  <a:lnTo>
                    <a:pt x="58088" y="38883"/>
                  </a:lnTo>
                  <a:lnTo>
                    <a:pt x="12962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503643" y="2675778"/>
            <a:ext cx="428625" cy="216535"/>
            <a:chOff x="2503643" y="2675778"/>
            <a:chExt cx="428625" cy="216535"/>
          </a:xfrm>
        </p:grpSpPr>
        <p:sp>
          <p:nvSpPr>
            <p:cNvPr id="54" name="object 54"/>
            <p:cNvSpPr/>
            <p:nvPr/>
          </p:nvSpPr>
          <p:spPr>
            <a:xfrm>
              <a:off x="2506080" y="2677579"/>
              <a:ext cx="424815" cy="212725"/>
            </a:xfrm>
            <a:custGeom>
              <a:avLst/>
              <a:gdLst/>
              <a:ahLst/>
              <a:cxnLst/>
              <a:rect l="l" t="t" r="r" b="b"/>
              <a:pathLst>
                <a:path w="424814" h="212725">
                  <a:moveTo>
                    <a:pt x="424216" y="0"/>
                  </a:moveTo>
                  <a:lnTo>
                    <a:pt x="76656" y="173781"/>
                  </a:lnTo>
                </a:path>
                <a:path w="424814" h="212725">
                  <a:moveTo>
                    <a:pt x="76656" y="173781"/>
                  </a:moveTo>
                  <a:lnTo>
                    <a:pt x="0" y="21211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05443" y="2851360"/>
              <a:ext cx="57785" cy="39370"/>
            </a:xfrm>
            <a:custGeom>
              <a:avLst/>
              <a:gdLst/>
              <a:ahLst/>
              <a:cxnLst/>
              <a:rect l="l" t="t" r="r" b="b"/>
              <a:pathLst>
                <a:path w="57785" h="39369">
                  <a:moveTo>
                    <a:pt x="44653" y="0"/>
                  </a:moveTo>
                  <a:lnTo>
                    <a:pt x="0" y="38883"/>
                  </a:lnTo>
                  <a:lnTo>
                    <a:pt x="57607" y="2592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50161" y="2893608"/>
            <a:ext cx="864235" cy="432434"/>
          </a:xfrm>
          <a:prstGeom prst="rect">
            <a:avLst/>
          </a:prstGeom>
          <a:ln w="3600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15900" marR="154305" indent="-86995">
              <a:lnSpc>
                <a:spcPct val="116700"/>
              </a:lnSpc>
              <a:spcBef>
                <a:spcPts val="680"/>
              </a:spcBef>
            </a:pPr>
            <a:r>
              <a:rPr sz="850" b="1" spc="-10" dirty="0">
                <a:latin typeface="Times New Roman"/>
                <a:cs typeface="Times New Roman"/>
              </a:rPr>
              <a:t>Each</a:t>
            </a:r>
            <a:r>
              <a:rPr sz="850" b="1" spc="-5" dirty="0">
                <a:latin typeface="Times New Roman"/>
                <a:cs typeface="Times New Roman"/>
              </a:rPr>
              <a:t> Choice  Coverage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06955" y="733337"/>
            <a:ext cx="950594" cy="432434"/>
          </a:xfrm>
          <a:prstGeom prst="rect">
            <a:avLst/>
          </a:prstGeom>
          <a:ln w="36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37490" marR="95885" indent="-194945">
              <a:lnSpc>
                <a:spcPct val="116700"/>
              </a:lnSpc>
              <a:spcBef>
                <a:spcPts val="340"/>
              </a:spcBef>
            </a:pPr>
            <a:r>
              <a:rPr sz="850" b="1" spc="-5" dirty="0">
                <a:latin typeface="Times New Roman"/>
                <a:cs typeface="Times New Roman"/>
              </a:rPr>
              <a:t>All Combinations  Coverage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200279" y="1379613"/>
          <a:ext cx="86995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7">
                <a:tc gridSpan="2">
                  <a:txBody>
                    <a:bodyPr/>
                    <a:lstStyle/>
                    <a:p>
                      <a:pPr marL="172720" marR="250825" indent="64769">
                        <a:lnSpc>
                          <a:spcPct val="116700"/>
                        </a:lnSpc>
                        <a:spcBef>
                          <a:spcPts val="340"/>
                        </a:spcBef>
                      </a:pP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T−wise 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 Coverage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2">
                <a:tc gridSpan="2">
                  <a:txBody>
                    <a:bodyPr/>
                    <a:lstStyle/>
                    <a:p>
                      <a:pPr marL="172720" marR="231140">
                        <a:lnSpc>
                          <a:spcPct val="116700"/>
                        </a:lnSpc>
                        <a:spcBef>
                          <a:spcPts val="340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Pair−wise  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Coverage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2453238" y="1379613"/>
          <a:ext cx="95250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7">
                <a:tc gridSpan="2">
                  <a:txBody>
                    <a:bodyPr/>
                    <a:lstStyle/>
                    <a:p>
                      <a:pPr marL="43180" marR="69850" indent="86360">
                        <a:lnSpc>
                          <a:spcPct val="116700"/>
                        </a:lnSpc>
                        <a:spcBef>
                          <a:spcPts val="340"/>
                        </a:spcBef>
                      </a:pP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Multiple Base 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 Choice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Coverage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2">
                <a:tc gridSpan="2">
                  <a:txBody>
                    <a:bodyPr/>
                    <a:lstStyle/>
                    <a:p>
                      <a:pPr marL="215900" marR="159385" indent="-43815">
                        <a:lnSpc>
                          <a:spcPct val="133400"/>
                        </a:lnSpc>
                        <a:spcBef>
                          <a:spcPts val="170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Choice  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Coverage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TriTyp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ACoC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criterion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854583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08772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770634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112276"/>
            <a:ext cx="52590" cy="5259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415933"/>
            <a:ext cx="52590" cy="5259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719590"/>
            <a:ext cx="52590" cy="5259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3023260"/>
            <a:ext cx="52590" cy="5259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624395" y="771142"/>
            <a:ext cx="3639185" cy="2497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85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length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side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being </a:t>
            </a:r>
            <a:r>
              <a:rPr sz="1100" spc="-50" dirty="0">
                <a:latin typeface="Tahoma"/>
                <a:cs typeface="Tahoma"/>
              </a:rPr>
              <a:t>greater </a:t>
            </a:r>
            <a:r>
              <a:rPr sz="1100" spc="-25" dirty="0">
                <a:latin typeface="Tahoma"/>
                <a:cs typeface="Tahoma"/>
              </a:rPr>
              <a:t>than/equal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50" dirty="0">
                <a:latin typeface="Tahoma"/>
                <a:cs typeface="Tahoma"/>
              </a:rPr>
              <a:t>and equal </a:t>
            </a:r>
            <a:r>
              <a:rPr sz="1100" spc="-20" dirty="0">
                <a:latin typeface="Tahoma"/>
                <a:cs typeface="Tahoma"/>
              </a:rPr>
              <a:t>to/less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2700" marR="48260" algn="just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64 </a:t>
            </a:r>
            <a:r>
              <a:rPr sz="1100" spc="-40" dirty="0">
                <a:latin typeface="Tahoma"/>
                <a:cs typeface="Tahoma"/>
              </a:rPr>
              <a:t>different tests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satisfy </a:t>
            </a:r>
            <a:r>
              <a:rPr sz="1100" spc="25" dirty="0">
                <a:latin typeface="Tahoma"/>
                <a:cs typeface="Tahoma"/>
              </a:rPr>
              <a:t>All </a:t>
            </a:r>
            <a:r>
              <a:rPr sz="1100" spc="-35" dirty="0">
                <a:latin typeface="Tahoma"/>
                <a:cs typeface="Tahoma"/>
              </a:rPr>
              <a:t>Combinations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  <a:p>
            <a:pPr marL="12700" marR="40005" algn="just">
              <a:lnSpc>
                <a:spcPts val="1200"/>
              </a:lnSpc>
              <a:spcBef>
                <a:spcPts val="315"/>
              </a:spcBef>
            </a:pPr>
            <a:r>
              <a:rPr sz="1100" spc="-50" dirty="0">
                <a:latin typeface="Tahoma"/>
                <a:cs typeface="Tahoma"/>
              </a:rPr>
              <a:t>Here </a:t>
            </a:r>
            <a:r>
              <a:rPr sz="1100" spc="-70" dirty="0">
                <a:latin typeface="Tahoma"/>
                <a:cs typeface="Tahoma"/>
              </a:rPr>
              <a:t>are some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tests from the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table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earlier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slide: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sz="1000" spc="-30" dirty="0">
                <a:latin typeface="Tahoma"/>
                <a:cs typeface="Tahoma"/>
              </a:rPr>
              <a:t>(2,2,2),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(2,2,1),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(2,2,0,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(2,2,-1),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(2,1,2),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r>
              <a:rPr sz="1000" spc="1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(totally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16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40" dirty="0">
                <a:latin typeface="Tahoma"/>
                <a:cs typeface="Tahoma"/>
              </a:rPr>
              <a:t>them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beginning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2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length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1).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30" dirty="0">
                <a:latin typeface="Tahoma"/>
                <a:cs typeface="Tahoma"/>
              </a:rPr>
              <a:t>(1,2,2),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(1,2,1),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(1,2,0),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(1,2,-1),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(1,1,2)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(totally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16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40" dirty="0">
                <a:latin typeface="Tahoma"/>
                <a:cs typeface="Tahoma"/>
              </a:rPr>
              <a:t>them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beginning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length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1).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30" dirty="0">
                <a:latin typeface="Tahoma"/>
                <a:cs typeface="Tahoma"/>
              </a:rPr>
              <a:t>(0,2,2),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(0,2,1),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(0,2,0),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(0,2,-1),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(0,1,2)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(totally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16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40" dirty="0">
                <a:latin typeface="Tahoma"/>
                <a:cs typeface="Tahoma"/>
              </a:rPr>
              <a:t>them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beginning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length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1).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30" dirty="0">
                <a:latin typeface="Tahoma"/>
                <a:cs typeface="Tahoma"/>
              </a:rPr>
              <a:t>(-1,2,2),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(-1,2,1),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(-1,2,0),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(-1,2,-1),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(-1,1,2)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(totally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16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40" dirty="0">
                <a:latin typeface="Tahoma"/>
                <a:cs typeface="Tahoma"/>
              </a:rPr>
              <a:t>them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beginning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-1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length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1).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042669"/>
            <a:ext cx="65265" cy="65265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624395" y="959217"/>
            <a:ext cx="3626485" cy="2026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314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split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doing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  <a:p>
            <a:pPr marL="12700" marR="9271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characteristic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  <a:p>
            <a:pPr marL="12700" marR="825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underlying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equivalence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relation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popularly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equivalence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(domain)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1" name="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24775"/>
            <a:ext cx="65265" cy="6526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978952"/>
            <a:ext cx="65265" cy="6526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53314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TriTyp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PWC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criterion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26680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43227"/>
            <a:ext cx="3637279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length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side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being </a:t>
            </a:r>
            <a:r>
              <a:rPr sz="1100" spc="-50" dirty="0">
                <a:latin typeface="Tahoma"/>
                <a:cs typeface="Tahoma"/>
              </a:rPr>
              <a:t>greater </a:t>
            </a:r>
            <a:r>
              <a:rPr sz="1100" spc="-25" dirty="0">
                <a:latin typeface="Tahoma"/>
                <a:cs typeface="Tahoma"/>
              </a:rPr>
              <a:t>than/equal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50" dirty="0">
                <a:latin typeface="Tahoma"/>
                <a:cs typeface="Tahoma"/>
              </a:rPr>
              <a:t>and equal </a:t>
            </a:r>
            <a:r>
              <a:rPr sz="1100" spc="-20" dirty="0">
                <a:latin typeface="Tahoma"/>
                <a:cs typeface="Tahoma"/>
              </a:rPr>
              <a:t>to/less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2700" marR="51752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16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satisfy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Pair-wise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  <a:p>
            <a:pPr marL="12700" marR="4064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earlier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slide: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MingLiU_HKSCS-ExtB"/>
                <a:cs typeface="MingLiU_HKSCS-ExtB"/>
              </a:rPr>
              <a:t>{</a:t>
            </a:r>
            <a:r>
              <a:rPr sz="1100" spc="-30" dirty="0">
                <a:latin typeface="Tahoma"/>
                <a:cs typeface="Tahoma"/>
              </a:rPr>
              <a:t>(2,2,2),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(2,1,1),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(2,0,0),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(2,-1,-1),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(1,1,2),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(1,0,-1),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(1,-1,0),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(0,2,0),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(0,1,-1),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(0,0,2),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(0,-1,1),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(-1,2,-1),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(-1,1,0),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(-1,0,1),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(-1,-1,2)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" dirty="0">
                <a:latin typeface="MingLiU_HKSCS-ExtB"/>
                <a:cs typeface="MingLiU_HKSCS-ExtB"/>
              </a:rPr>
              <a:t>}</a:t>
            </a:r>
            <a:endParaRPr sz="1100">
              <a:latin typeface="MingLiU_HKSCS-ExtB"/>
              <a:cs typeface="MingLiU_HKSCS-ExtB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680857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06297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TriTyp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4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MBCC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criterion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11491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28051"/>
            <a:ext cx="3637279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four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length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side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being </a:t>
            </a:r>
            <a:r>
              <a:rPr sz="1100" spc="-50" dirty="0">
                <a:latin typeface="Tahoma"/>
                <a:cs typeface="Tahoma"/>
              </a:rPr>
              <a:t>greater </a:t>
            </a:r>
            <a:r>
              <a:rPr sz="1100" spc="-25" dirty="0">
                <a:latin typeface="Tahoma"/>
                <a:cs typeface="Tahoma"/>
              </a:rPr>
              <a:t>than/equal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50" dirty="0">
                <a:latin typeface="Tahoma"/>
                <a:cs typeface="Tahoma"/>
              </a:rPr>
              <a:t>and equal </a:t>
            </a:r>
            <a:r>
              <a:rPr sz="1100" spc="-20" dirty="0">
                <a:latin typeface="Tahoma"/>
                <a:cs typeface="Tahoma"/>
              </a:rPr>
              <a:t>to/less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2700" marR="59055" algn="just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1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base </a:t>
            </a:r>
            <a:r>
              <a:rPr sz="1100" spc="-45" dirty="0">
                <a:latin typeface="Tahoma"/>
                <a:cs typeface="Tahoma"/>
              </a:rPr>
              <a:t>choices for </a:t>
            </a:r>
            <a:r>
              <a:rPr sz="1100" spc="-55" dirty="0">
                <a:latin typeface="Tahoma"/>
                <a:cs typeface="Tahoma"/>
              </a:rPr>
              <a:t>side </a:t>
            </a:r>
            <a:r>
              <a:rPr sz="1100" spc="-45" dirty="0">
                <a:latin typeface="Tahoma"/>
                <a:cs typeface="Tahoma"/>
              </a:rPr>
              <a:t>1.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55" dirty="0">
                <a:latin typeface="Tahoma"/>
                <a:cs typeface="Tahoma"/>
              </a:rPr>
              <a:t>gives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tests: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(2,2,2)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(1,2,2).</a:t>
            </a:r>
            <a:endParaRPr sz="1100">
              <a:latin typeface="Tahoma"/>
              <a:cs typeface="Tahoma"/>
            </a:endParaRPr>
          </a:p>
          <a:p>
            <a:pPr marL="12700" marR="285115" algn="just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get </a:t>
            </a:r>
            <a:r>
              <a:rPr sz="1100" spc="-15" dirty="0">
                <a:latin typeface="Tahoma"/>
                <a:cs typeface="Tahoma"/>
              </a:rPr>
              <a:t>totally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45" dirty="0">
                <a:latin typeface="Tahoma"/>
                <a:cs typeface="Tahoma"/>
              </a:rPr>
              <a:t>(base)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spc="-55" dirty="0">
                <a:latin typeface="Tahoma"/>
                <a:cs typeface="Tahoma"/>
              </a:rPr>
              <a:t>6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spc="-55" dirty="0">
                <a:latin typeface="Tahoma"/>
                <a:cs typeface="Tahoma"/>
              </a:rPr>
              <a:t>6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spc="-55" dirty="0">
                <a:latin typeface="Tahoma"/>
                <a:cs typeface="Tahoma"/>
              </a:rPr>
              <a:t>6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55" dirty="0">
                <a:latin typeface="Tahoma"/>
                <a:cs typeface="Tahoma"/>
              </a:rPr>
              <a:t>20 </a:t>
            </a:r>
            <a:r>
              <a:rPr sz="1100" spc="-40" dirty="0">
                <a:latin typeface="Tahoma"/>
                <a:cs typeface="Tahoma"/>
              </a:rPr>
              <a:t>tests. </a:t>
            </a:r>
            <a:r>
              <a:rPr sz="1100" spc="-30" dirty="0">
                <a:latin typeface="Tahoma"/>
                <a:cs typeface="Tahoma"/>
              </a:rPr>
              <a:t>Four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redundant.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totally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16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MingLiU_HKSCS-ExtB"/>
                <a:cs typeface="MingLiU_HKSCS-ExtB"/>
              </a:rPr>
              <a:t>{</a:t>
            </a:r>
            <a:r>
              <a:rPr sz="1100" spc="-30" dirty="0">
                <a:latin typeface="Tahoma"/>
                <a:cs typeface="Tahoma"/>
              </a:rPr>
              <a:t>(2,2,2),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(1,2,2)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(2,1,2),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(2,0,2),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(2,-1,2),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(2,2,1),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(2,2,0),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(2,2,-1),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(0,2,2),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(-1,2,2),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(1,2,0),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(1,2,-1),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(1,1,2),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(1,0,2),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(1,-1,2)</a:t>
            </a:r>
            <a:r>
              <a:rPr sz="1100" spc="-35" dirty="0">
                <a:latin typeface="MingLiU_HKSCS-ExtB"/>
                <a:cs typeface="MingLiU_HKSCS-ExtB"/>
              </a:rPr>
              <a:t>}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665681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047786"/>
            <a:ext cx="65265" cy="6526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2989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2" name="object 32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Infeasible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combinations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131265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047824"/>
            <a:ext cx="3624579" cy="791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infeasible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12700" marR="217804">
              <a:lnSpc>
                <a:spcPct val="80400"/>
              </a:lnSpc>
              <a:spcBef>
                <a:spcPts val="18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e.g.,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boolean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findElement(list,element) </a:t>
            </a:r>
            <a:r>
              <a:rPr sz="1100" spc="-45" dirty="0">
                <a:latin typeface="Tahoma"/>
                <a:cs typeface="Tahoma"/>
              </a:rPr>
              <a:t>method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partitions: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61503"/>
            <a:ext cx="65265" cy="65265"/>
          </a:xfrm>
          <a:prstGeom prst="rect">
            <a:avLst/>
          </a:prstGeom>
        </p:spPr>
      </p:pic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34568" y="1838413"/>
          <a:ext cx="3832225" cy="8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260">
                <a:tc gridSpan="5">
                  <a:txBody>
                    <a:bodyPr/>
                    <a:lstStyle/>
                    <a:p>
                      <a:pPr marL="827405" algn="ctr">
                        <a:lnSpc>
                          <a:spcPts val="840"/>
                        </a:lnSpc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Partitions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44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-35" dirty="0">
                          <a:latin typeface="Arial"/>
                          <a:cs typeface="Arial"/>
                        </a:rPr>
                        <a:t>Characteristics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length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and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element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&gt;</a:t>
                      </a:r>
                      <a:r>
                        <a:rPr sz="800" i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than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&gt;</a:t>
                      </a:r>
                      <a:r>
                        <a:rPr sz="800" i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than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&gt;</a:t>
                      </a:r>
                      <a:r>
                        <a:rPr sz="800" i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than </a:t>
                      </a:r>
                      <a:r>
                        <a:rPr sz="800" spc="-20" dirty="0">
                          <a:latin typeface="Tahoma"/>
                          <a:cs typeface="Tahoma"/>
                        </a:rPr>
                        <a:t>one,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33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Tahoma"/>
                          <a:cs typeface="Tahoma"/>
                        </a:rPr>
                        <a:t>contents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20" dirty="0">
                          <a:latin typeface="Tahoma"/>
                          <a:cs typeface="Tahoma"/>
                        </a:rPr>
                        <a:t>one,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unsorted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20" dirty="0">
                          <a:latin typeface="Tahoma"/>
                          <a:cs typeface="Tahoma"/>
                        </a:rPr>
                        <a:t>one,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 sorted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identical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26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800" spc="-25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match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15" dirty="0">
                          <a:latin typeface="Tahoma"/>
                          <a:cs typeface="Tahoma"/>
                        </a:rPr>
                        <a:t>element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15" dirty="0">
                          <a:latin typeface="Tahoma"/>
                          <a:cs typeface="Tahoma"/>
                        </a:rPr>
                        <a:t>element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15" dirty="0">
                          <a:latin typeface="Tahoma"/>
                          <a:cs typeface="Tahoma"/>
                        </a:rPr>
                        <a:t>element</a:t>
                      </a:r>
                      <a:r>
                        <a:rPr sz="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found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Tahoma"/>
                          <a:cs typeface="Tahoma"/>
                        </a:rPr>
                        <a:t>–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5" dirty="0">
                          <a:latin typeface="Tahoma"/>
                          <a:cs typeface="Tahoma"/>
                        </a:rPr>
                        <a:t>not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0" dirty="0">
                          <a:latin typeface="Tahoma"/>
                          <a:cs typeface="Tahoma"/>
                        </a:rPr>
                        <a:t>found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835"/>
                        </a:lnSpc>
                      </a:pPr>
                      <a:r>
                        <a:rPr sz="800" spc="-10" dirty="0">
                          <a:latin typeface="Tahoma"/>
                          <a:cs typeface="Tahoma"/>
                        </a:rPr>
                        <a:t>found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 once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Tahoma"/>
                          <a:cs typeface="Tahoma"/>
                        </a:rPr>
                        <a:t>more</a:t>
                      </a:r>
                      <a:r>
                        <a:rPr sz="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dirty="0">
                          <a:latin typeface="Tahoma"/>
                          <a:cs typeface="Tahoma"/>
                        </a:rPr>
                        <a:t>than</a:t>
                      </a:r>
                      <a:r>
                        <a:rPr sz="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15" dirty="0">
                          <a:latin typeface="Tahoma"/>
                          <a:cs typeface="Tahoma"/>
                        </a:rPr>
                        <a:t>once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753715"/>
            <a:ext cx="65265" cy="6526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24395" y="2707588"/>
            <a:ext cx="2197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Tahoma"/>
                <a:cs typeface="Tahoma"/>
              </a:rPr>
              <a:t>Invalid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combinations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are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(</a:t>
            </a:r>
            <a:r>
              <a:rPr sz="800" b="1" spc="5" dirty="0">
                <a:latin typeface="Arial"/>
                <a:cs typeface="Arial"/>
              </a:rPr>
              <a:t>A1</a:t>
            </a:r>
            <a:r>
              <a:rPr sz="800" spc="5" dirty="0">
                <a:latin typeface="Tahoma"/>
                <a:cs typeface="Tahoma"/>
              </a:rPr>
              <a:t>,</a:t>
            </a:r>
            <a:r>
              <a:rPr sz="800" b="1" spc="5" dirty="0">
                <a:latin typeface="Arial"/>
                <a:cs typeface="Arial"/>
              </a:rPr>
              <a:t>B3</a:t>
            </a:r>
            <a:r>
              <a:rPr sz="800" spc="5" dirty="0">
                <a:latin typeface="Tahoma"/>
                <a:cs typeface="Tahoma"/>
              </a:rPr>
              <a:t>)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b="1" dirty="0">
                <a:latin typeface="Arial"/>
                <a:cs typeface="Arial"/>
              </a:rPr>
              <a:t>A4</a:t>
            </a:r>
            <a:r>
              <a:rPr sz="800" dirty="0">
                <a:latin typeface="Tahoma"/>
                <a:cs typeface="Tahoma"/>
              </a:rPr>
              <a:t>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dirty="0">
                <a:latin typeface="Arial"/>
                <a:cs typeface="Arial"/>
              </a:rPr>
              <a:t>B2</a:t>
            </a:r>
            <a:r>
              <a:rPr sz="800" dirty="0">
                <a:latin typeface="Tahoma"/>
                <a:cs typeface="Tahoma"/>
              </a:rPr>
              <a:t>).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2" name="object 32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Constraints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392567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754441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1944242"/>
            <a:ext cx="52590" cy="5259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247912"/>
            <a:ext cx="52590" cy="5259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624395" y="1309127"/>
            <a:ext cx="3446145" cy="1184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937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Constraints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 </a:t>
            </a:r>
            <a:r>
              <a:rPr sz="1100" spc="-40" dirty="0">
                <a:latin typeface="Tahoma"/>
                <a:cs typeface="Tahoma"/>
              </a:rPr>
              <a:t>from different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20" dirty="0">
                <a:latin typeface="Tahoma"/>
                <a:cs typeface="Tahoma"/>
              </a:rPr>
              <a:t>Two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kinds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constraints: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block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characteristic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Arial"/>
                <a:cs typeface="Arial"/>
              </a:rPr>
              <a:t>cannot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combined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block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another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characteristic.</a:t>
            </a:r>
            <a:endParaRPr sz="1000">
              <a:latin typeface="Tahoma"/>
              <a:cs typeface="Tahoma"/>
            </a:endParaRPr>
          </a:p>
          <a:p>
            <a:pPr marL="289560" marR="101600">
              <a:lnSpc>
                <a:spcPts val="1200"/>
              </a:lnSpc>
              <a:spcBef>
                <a:spcPts val="30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block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characteristic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Arial"/>
                <a:cs typeface="Arial"/>
              </a:rPr>
              <a:t>must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be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combined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block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another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characteristic.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6" name="object 16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2" name="object 32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ISP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coverage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constraints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99869"/>
            <a:ext cx="65265" cy="6526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24395" y="1416417"/>
            <a:ext cx="353123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605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ACoC,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PWC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TWC,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option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drop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infeasible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consideration.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Constraints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better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BCC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MBCC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criteria.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case(s)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altered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infeasible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constraints.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8197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73175"/>
            <a:ext cx="3847211" cy="215444"/>
          </a:xfrm>
        </p:spPr>
        <p:txBody>
          <a:bodyPr/>
          <a:lstStyle/>
          <a:p>
            <a:r>
              <a:rPr lang="en-US" sz="1400" dirty="0"/>
              <a:t>COURTESY:MEENAKSHI DSOUZA,IIIT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19250"/>
            <a:ext cx="65265" cy="6526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781111"/>
            <a:ext cx="65265" cy="6526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1970925"/>
            <a:ext cx="52590" cy="5259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122754"/>
            <a:ext cx="52590" cy="52590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624395" y="1335797"/>
            <a:ext cx="3592195" cy="1092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characteristic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program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tested.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45" dirty="0">
                <a:latin typeface="Tahoma"/>
                <a:cs typeface="Tahoma"/>
              </a:rPr>
              <a:t>Examples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characteristics: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Input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null.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30" dirty="0">
                <a:latin typeface="Tahoma"/>
                <a:cs typeface="Tahoma"/>
              </a:rPr>
              <a:t>Order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file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F</a:t>
            </a:r>
            <a:r>
              <a:rPr sz="1000" i="1" spc="20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(sorted,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inverse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sorted,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arbitrary)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4" name="object 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32011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Partitions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02041"/>
            <a:ext cx="65265" cy="6526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612074"/>
            <a:ext cx="65265" cy="6526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2011895"/>
            <a:ext cx="65265" cy="6526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201710"/>
            <a:ext cx="52590" cy="5259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353538"/>
            <a:ext cx="52590" cy="5259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505367"/>
            <a:ext cx="52590" cy="52590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321894" y="936484"/>
            <a:ext cx="3964304" cy="2033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Characteristics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properties:</a:t>
            </a:r>
            <a:endParaRPr sz="1100">
              <a:latin typeface="Tahoma"/>
              <a:cs typeface="Tahoma"/>
            </a:endParaRPr>
          </a:p>
          <a:p>
            <a:pPr marL="314960" marR="178435">
              <a:lnSpc>
                <a:spcPct val="125299"/>
              </a:lnSpc>
            </a:pP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completeness</a:t>
            </a:r>
            <a:r>
              <a:rPr sz="1100" spc="-5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cover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entire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disjoint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overlap.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85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e.g.,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6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</a:t>
            </a:r>
            <a:r>
              <a:rPr sz="1100" spc="-8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racteristic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“Order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35" dirty="0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latin typeface="Tahoma"/>
                <a:cs typeface="Tahoma"/>
              </a:rPr>
              <a:t>Order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591820" marR="1710055">
              <a:lnSpc>
                <a:spcPct val="100000"/>
              </a:lnSpc>
              <a:spcBef>
                <a:spcPts val="175"/>
              </a:spcBef>
            </a:pPr>
            <a:r>
              <a:rPr sz="1000" i="1" spc="-55" dirty="0">
                <a:latin typeface="Arial"/>
                <a:cs typeface="Arial"/>
              </a:rPr>
              <a:t>S</a:t>
            </a:r>
            <a:r>
              <a:rPr sz="1050" spc="-82" baseline="-11904" dirty="0">
                <a:latin typeface="Tahoma"/>
                <a:cs typeface="Tahoma"/>
              </a:rPr>
              <a:t>1</a:t>
            </a:r>
            <a:r>
              <a:rPr sz="1000" spc="-55" dirty="0">
                <a:latin typeface="Tahoma"/>
                <a:cs typeface="Tahoma"/>
              </a:rPr>
              <a:t>:</a:t>
            </a:r>
            <a:r>
              <a:rPr sz="1000" spc="114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ascending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order.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55" dirty="0">
                <a:latin typeface="Arial"/>
                <a:cs typeface="Arial"/>
              </a:rPr>
              <a:t>S</a:t>
            </a:r>
            <a:r>
              <a:rPr sz="1050" spc="-82" baseline="-11904" dirty="0">
                <a:latin typeface="Tahoma"/>
                <a:cs typeface="Tahoma"/>
              </a:rPr>
              <a:t>2</a:t>
            </a:r>
            <a:r>
              <a:rPr sz="1000" spc="-55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descending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order.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i="1" spc="-55" dirty="0">
                <a:latin typeface="Arial"/>
                <a:cs typeface="Arial"/>
              </a:rPr>
              <a:t>S</a:t>
            </a:r>
            <a:r>
              <a:rPr sz="1050" spc="-82" baseline="-11904" dirty="0">
                <a:latin typeface="Tahoma"/>
                <a:cs typeface="Tahoma"/>
              </a:rPr>
              <a:t>3</a:t>
            </a:r>
            <a:r>
              <a:rPr sz="1000" spc="-55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Arbitrary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order.</a:t>
            </a:r>
            <a:endParaRPr sz="1000">
              <a:latin typeface="Tahoma"/>
              <a:cs typeface="Tahoma"/>
            </a:endParaRPr>
          </a:p>
          <a:p>
            <a:pPr marL="314960" marR="252729">
              <a:lnSpc>
                <a:spcPct val="102600"/>
              </a:lnSpc>
              <a:spcBef>
                <a:spcPts val="210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not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length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belong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Space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Partitioning:</a:t>
            </a:r>
            <a:r>
              <a:rPr sz="14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691170"/>
            <a:ext cx="65265" cy="6526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901202"/>
            <a:ext cx="65265" cy="6526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283307"/>
            <a:ext cx="65265" cy="65265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47294" y="1225612"/>
            <a:ext cx="3913504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9550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computes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adjusted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gross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(AGI)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30" dirty="0">
                <a:latin typeface="Times New Roman"/>
                <a:cs typeface="Times New Roman"/>
              </a:rPr>
              <a:t>$</a:t>
            </a: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29,500,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22%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  <a:p>
            <a:pPr marL="289560" marR="30480">
              <a:lnSpc>
                <a:spcPct val="102600"/>
              </a:lnSpc>
              <a:spcBef>
                <a:spcPts val="295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29,501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58,500,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27%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58,501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850" spc="-15" dirty="0">
                <a:latin typeface="Times New Roman"/>
                <a:cs typeface="Times New Roman"/>
              </a:rPr>
              <a:t>$</a:t>
            </a:r>
            <a:r>
              <a:rPr sz="1100" spc="-15" dirty="0">
                <a:latin typeface="Tahoma"/>
                <a:cs typeface="Tahoma"/>
              </a:rPr>
              <a:t>100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due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30%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358384"/>
            <a:ext cx="203200" cy="55880"/>
            <a:chOff x="3260445" y="3358384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3609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3672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357119"/>
            <a:ext cx="203200" cy="58419"/>
            <a:chOff x="3531425" y="3357119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37361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360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357119"/>
            <a:ext cx="203200" cy="58419"/>
            <a:chOff x="3802393" y="335711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3609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36726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9901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358384"/>
            <a:ext cx="238760" cy="57150"/>
            <a:chOff x="4326582" y="3358384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3913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3649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3609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328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Space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32" name="object 32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Input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domain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44" name="object 44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60" name="object 60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6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Space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Partitioning:</a:t>
            </a:r>
            <a:r>
              <a:rPr sz="14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Example,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contd.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409128"/>
            <a:ext cx="65265" cy="6526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619161"/>
            <a:ext cx="65265" cy="6526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551" y="1829193"/>
            <a:ext cx="65265" cy="6526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039226"/>
            <a:ext cx="65265" cy="6526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249259"/>
            <a:ext cx="65265" cy="65265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347294" y="1071865"/>
            <a:ext cx="3817620" cy="16681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below:</a:t>
            </a:r>
            <a:endParaRPr sz="1100">
              <a:latin typeface="Tahoma"/>
              <a:cs typeface="Tahoma"/>
            </a:endParaRPr>
          </a:p>
          <a:p>
            <a:pPr marL="289560" marR="1670685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3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G</a:t>
            </a:r>
            <a:r>
              <a:rPr sz="1100" spc="-45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-60" dirty="0">
                <a:latin typeface="Tahoma"/>
                <a:cs typeface="Tahoma"/>
              </a:rPr>
              <a:t>29,500: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V</a:t>
            </a:r>
            <a:r>
              <a:rPr sz="1100" spc="-25" dirty="0">
                <a:latin typeface="Tahoma"/>
                <a:cs typeface="Tahoma"/>
              </a:rPr>
              <a:t>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 </a:t>
            </a:r>
            <a:r>
              <a:rPr sz="1100" spc="-10" dirty="0">
                <a:latin typeface="Tahoma"/>
                <a:cs typeface="Tahoma"/>
              </a:rPr>
              <a:t>AG1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75" dirty="0">
                <a:latin typeface="Tahoma"/>
                <a:cs typeface="Tahoma"/>
              </a:rPr>
              <a:t>1: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289560" marR="1141095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29,501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3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G</a:t>
            </a:r>
            <a:r>
              <a:rPr sz="1100" spc="-45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-60" dirty="0">
                <a:latin typeface="Tahoma"/>
                <a:cs typeface="Tahoma"/>
              </a:rPr>
              <a:t>58,500: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V</a:t>
            </a:r>
            <a:r>
              <a:rPr sz="1100" spc="-15" dirty="0">
                <a:latin typeface="Tahoma"/>
                <a:cs typeface="Tahoma"/>
              </a:rPr>
              <a:t>ali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 </a:t>
            </a:r>
            <a:r>
              <a:rPr sz="1100" spc="-55" dirty="0">
                <a:latin typeface="Tahoma"/>
                <a:cs typeface="Tahoma"/>
              </a:rPr>
              <a:t>58,501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3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G</a:t>
            </a:r>
            <a:r>
              <a:rPr sz="1100" spc="-45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≤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V</a:t>
            </a:r>
            <a:r>
              <a:rPr sz="1100" spc="-25" dirty="0">
                <a:latin typeface="Tahoma"/>
                <a:cs typeface="Tahoma"/>
              </a:rPr>
              <a:t>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Five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suffice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300" y="310360"/>
            <a:ext cx="1784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modelling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47294" y="935112"/>
            <a:ext cx="3199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steps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modelling.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1199270"/>
            <a:ext cx="114214" cy="11421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73379" y="118633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395" y="1101367"/>
            <a:ext cx="3583304" cy="18980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ahoma"/>
                <a:cs typeface="Tahoma"/>
              </a:rPr>
              <a:t>Identification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testable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functions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64769" algn="just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Identify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parameters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affect </a:t>
            </a:r>
            <a:r>
              <a:rPr sz="1100" spc="-75" dirty="0">
                <a:latin typeface="Tahoma"/>
                <a:cs typeface="Tahoma"/>
              </a:rPr>
              <a:t>he </a:t>
            </a:r>
            <a:r>
              <a:rPr sz="1100" spc="-45" dirty="0">
                <a:latin typeface="Tahoma"/>
                <a:cs typeface="Tahoma"/>
              </a:rPr>
              <a:t>behaviour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given </a:t>
            </a:r>
            <a:r>
              <a:rPr sz="1100" spc="-40" dirty="0">
                <a:latin typeface="Tahoma"/>
                <a:cs typeface="Tahoma"/>
              </a:rPr>
              <a:t>testable </a:t>
            </a:r>
            <a:r>
              <a:rPr sz="1100" spc="-30" dirty="0">
                <a:latin typeface="Tahoma"/>
                <a:cs typeface="Tahoma"/>
              </a:rPr>
              <a:t>function. </a:t>
            </a:r>
            <a:r>
              <a:rPr sz="1100" spc="-45" dirty="0">
                <a:latin typeface="Tahoma"/>
                <a:cs typeface="Tahoma"/>
              </a:rPr>
              <a:t>These </a:t>
            </a:r>
            <a:r>
              <a:rPr sz="1100" spc="-55" dirty="0">
                <a:latin typeface="Tahoma"/>
                <a:cs typeface="Tahoma"/>
              </a:rPr>
              <a:t>parameters </a:t>
            </a:r>
            <a:r>
              <a:rPr sz="1100" spc="-45" dirty="0">
                <a:latin typeface="Tahoma"/>
                <a:cs typeface="Tahoma"/>
              </a:rPr>
              <a:t>together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input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domain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under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Modelling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identified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step: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characteristics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  <a:p>
            <a:pPr marL="12700" marR="40005" algn="just">
              <a:lnSpc>
                <a:spcPct val="102600"/>
              </a:lnSpc>
              <a:spcBef>
                <a:spcPts val="295"/>
              </a:spcBef>
            </a:pPr>
            <a:r>
              <a:rPr sz="1100" spc="-30" dirty="0">
                <a:latin typeface="Tahoma"/>
                <a:cs typeface="Tahoma"/>
              </a:rPr>
              <a:t>Get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inputs: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tuple of </a:t>
            </a:r>
            <a:r>
              <a:rPr sz="1100" spc="-50" dirty="0">
                <a:latin typeface="Tahoma"/>
                <a:cs typeface="Tahoma"/>
              </a:rPr>
              <a:t>values,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0" dirty="0">
                <a:latin typeface="Tahoma"/>
                <a:cs typeface="Tahoma"/>
              </a:rPr>
              <a:t>parameter.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45" dirty="0">
                <a:latin typeface="Tahoma"/>
                <a:cs typeface="Tahoma"/>
              </a:rPr>
              <a:t>should belong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exactly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characteristic.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1409303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73379" y="139637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1963480"/>
            <a:ext cx="114214" cy="11421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473379" y="195054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2517657"/>
            <a:ext cx="114214" cy="11421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473379" y="250473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8458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Input</a:t>
            </a: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 Space 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2" action="ppaction://hlinksldjump"/>
              </a:rPr>
              <a:t>Partitioning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4869" y="116575"/>
            <a:ext cx="495300" cy="41275"/>
            <a:chOff x="1314869" y="116575"/>
            <a:chExt cx="495300" cy="41275"/>
          </a:xfrm>
        </p:grpSpPr>
        <p:sp>
          <p:nvSpPr>
            <p:cNvPr id="4" name="object 4"/>
            <p:cNvSpPr/>
            <p:nvPr/>
          </p:nvSpPr>
          <p:spPr>
            <a:xfrm>
              <a:off x="131740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8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82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861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0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8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02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60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100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92059" y="0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Input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domain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modelling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0927" y="116575"/>
            <a:ext cx="696595" cy="41275"/>
            <a:chOff x="2490927" y="116575"/>
            <a:chExt cx="696595" cy="41275"/>
          </a:xfrm>
        </p:grpSpPr>
        <p:sp>
          <p:nvSpPr>
            <p:cNvPr id="17" name="object 17"/>
            <p:cNvSpPr/>
            <p:nvPr/>
          </p:nvSpPr>
          <p:spPr>
            <a:xfrm>
              <a:off x="24934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3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42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6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5067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54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58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2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66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7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74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7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826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486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68117" y="0"/>
            <a:ext cx="608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Coverage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4" action="ppaction://hlinksldjump"/>
              </a:rPr>
              <a:t>Criteria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35095" y="116575"/>
            <a:ext cx="142240" cy="41275"/>
            <a:chOff x="3535095" y="116575"/>
            <a:chExt cx="142240" cy="41275"/>
          </a:xfrm>
        </p:grpSpPr>
        <p:sp>
          <p:nvSpPr>
            <p:cNvPr id="33" name="object 33"/>
            <p:cNvSpPr/>
            <p:nvPr/>
          </p:nvSpPr>
          <p:spPr>
            <a:xfrm>
              <a:off x="35376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8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3843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12273" y="0"/>
            <a:ext cx="1000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Constraints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among</a:t>
            </a:r>
            <a:r>
              <a:rPr sz="600" spc="5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Tahoma"/>
                <a:cs typeface="Tahoma"/>
                <a:hlinkClick r:id="rId5" action="ppaction://hlinksldjump"/>
              </a:rPr>
              <a:t>partitions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modelling:</a:t>
            </a:r>
            <a:r>
              <a:rPr sz="14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approaches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420190"/>
            <a:ext cx="65265" cy="652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802295"/>
            <a:ext cx="65265" cy="65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" y="1992084"/>
            <a:ext cx="65265" cy="6526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327" y="2181885"/>
            <a:ext cx="52590" cy="5259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2327" y="2333726"/>
            <a:ext cx="52590" cy="5259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24395" y="1336737"/>
            <a:ext cx="361759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ways,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extensive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knowledge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domain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78485">
              <a:lnSpc>
                <a:spcPct val="113199"/>
              </a:lnSpc>
              <a:spcBef>
                <a:spcPts val="160"/>
              </a:spcBef>
            </a:pPr>
            <a:r>
              <a:rPr sz="1100" dirty="0">
                <a:latin typeface="Tahoma"/>
                <a:cs typeface="Tahoma"/>
              </a:rPr>
              <a:t>Both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invalid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broad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approaches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available:</a:t>
            </a:r>
            <a:endParaRPr sz="1100">
              <a:latin typeface="Tahoma"/>
              <a:cs typeface="Tahoma"/>
            </a:endParaRPr>
          </a:p>
          <a:p>
            <a:pPr marL="289560" marR="1779905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solidFill>
                  <a:srgbClr val="0000FF"/>
                </a:solidFill>
                <a:latin typeface="Tahoma"/>
                <a:cs typeface="Tahoma"/>
              </a:rPr>
              <a:t>Interface-based</a:t>
            </a:r>
            <a:r>
              <a:rPr sz="10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approach </a:t>
            </a:r>
            <a:r>
              <a:rPr sz="1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Tahoma"/>
                <a:cs typeface="Tahoma"/>
              </a:rPr>
              <a:t>Functionality-based</a:t>
            </a: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ahoma"/>
                <a:cs typeface="Tahoma"/>
              </a:rPr>
              <a:t>approach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3546</Words>
  <Application>Microsoft Office PowerPoint</Application>
  <PresentationFormat>Custom</PresentationFormat>
  <Paragraphs>394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MingLiU_HKSCS-ExtB</vt:lpstr>
      <vt:lpstr>SimSun</vt:lpstr>
      <vt:lpstr>Arial</vt:lpstr>
      <vt:lpstr>Calibri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Space Partitioning</dc:title>
  <dc:creator>Meenakshi D'Souza</dc:creator>
  <cp:lastModifiedBy>asus</cp:lastModifiedBy>
  <cp:revision>2</cp:revision>
  <dcterms:created xsi:type="dcterms:W3CDTF">2023-04-02T14:50:26Z</dcterms:created>
  <dcterms:modified xsi:type="dcterms:W3CDTF">2023-04-02T18:21:32Z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