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336" r:id="rId2"/>
    <p:sldId id="513" r:id="rId3"/>
    <p:sldId id="471" r:id="rId4"/>
    <p:sldId id="454" r:id="rId5"/>
    <p:sldId id="259" r:id="rId6"/>
    <p:sldId id="629" r:id="rId7"/>
    <p:sldId id="473" r:id="rId8"/>
    <p:sldId id="474" r:id="rId9"/>
    <p:sldId id="558" r:id="rId10"/>
    <p:sldId id="475" r:id="rId11"/>
    <p:sldId id="557" r:id="rId12"/>
    <p:sldId id="476" r:id="rId13"/>
    <p:sldId id="477" r:id="rId14"/>
    <p:sldId id="478" r:id="rId15"/>
    <p:sldId id="479" r:id="rId16"/>
    <p:sldId id="370" r:id="rId17"/>
    <p:sldId id="267" r:id="rId18"/>
    <p:sldId id="268" r:id="rId19"/>
    <p:sldId id="482" r:id="rId20"/>
    <p:sldId id="430" r:id="rId21"/>
    <p:sldId id="431" r:id="rId22"/>
    <p:sldId id="434" r:id="rId23"/>
    <p:sldId id="435" r:id="rId24"/>
    <p:sldId id="436" r:id="rId25"/>
    <p:sldId id="437" r:id="rId26"/>
    <p:sldId id="438" r:id="rId27"/>
    <p:sldId id="440" r:id="rId28"/>
    <p:sldId id="483" r:id="rId29"/>
    <p:sldId id="442" r:id="rId30"/>
    <p:sldId id="443" r:id="rId31"/>
    <p:sldId id="444" r:id="rId32"/>
    <p:sldId id="486" r:id="rId33"/>
    <p:sldId id="487" r:id="rId34"/>
    <p:sldId id="630" r:id="rId35"/>
    <p:sldId id="257" r:id="rId36"/>
    <p:sldId id="299" r:id="rId37"/>
    <p:sldId id="520" r:id="rId38"/>
    <p:sldId id="300" r:id="rId39"/>
    <p:sldId id="260" r:id="rId40"/>
    <p:sldId id="265" r:id="rId41"/>
    <p:sldId id="266" r:id="rId42"/>
    <p:sldId id="413" r:id="rId43"/>
    <p:sldId id="385" r:id="rId44"/>
    <p:sldId id="380" r:id="rId45"/>
    <p:sldId id="381" r:id="rId46"/>
    <p:sldId id="377" r:id="rId47"/>
    <p:sldId id="378" r:id="rId48"/>
    <p:sldId id="403" r:id="rId49"/>
    <p:sldId id="404" r:id="rId50"/>
    <p:sldId id="405" r:id="rId51"/>
    <p:sldId id="406" r:id="rId52"/>
    <p:sldId id="407" r:id="rId53"/>
    <p:sldId id="408" r:id="rId54"/>
    <p:sldId id="521" r:id="rId55"/>
    <p:sldId id="466" r:id="rId56"/>
    <p:sldId id="547" r:id="rId57"/>
    <p:sldId id="559" r:id="rId58"/>
    <p:sldId id="560" r:id="rId59"/>
    <p:sldId id="556" r:id="rId60"/>
    <p:sldId id="549" r:id="rId61"/>
    <p:sldId id="491" r:id="rId62"/>
    <p:sldId id="577" r:id="rId63"/>
    <p:sldId id="550" r:id="rId64"/>
    <p:sldId id="551" r:id="rId65"/>
    <p:sldId id="553" r:id="rId66"/>
    <p:sldId id="579" r:id="rId67"/>
    <p:sldId id="615" r:id="rId68"/>
    <p:sldId id="610" r:id="rId69"/>
    <p:sldId id="589" r:id="rId70"/>
    <p:sldId id="611" r:id="rId71"/>
    <p:sldId id="616" r:id="rId72"/>
    <p:sldId id="620" r:id="rId73"/>
    <p:sldId id="617" r:id="rId74"/>
    <p:sldId id="618" r:id="rId75"/>
    <p:sldId id="619" r:id="rId76"/>
    <p:sldId id="621" r:id="rId77"/>
    <p:sldId id="261" r:id="rId78"/>
    <p:sldId id="622" r:id="rId79"/>
    <p:sldId id="262" r:id="rId80"/>
    <p:sldId id="263" r:id="rId81"/>
    <p:sldId id="264" r:id="rId82"/>
    <p:sldId id="628" r:id="rId83"/>
    <p:sldId id="623" r:id="rId84"/>
    <p:sldId id="624" r:id="rId85"/>
    <p:sldId id="625" r:id="rId86"/>
    <p:sldId id="651" r:id="rId87"/>
    <p:sldId id="626" r:id="rId88"/>
    <p:sldId id="627" r:id="rId89"/>
    <p:sldId id="631" r:id="rId90"/>
    <p:sldId id="632" r:id="rId91"/>
    <p:sldId id="633" r:id="rId92"/>
    <p:sldId id="634" r:id="rId93"/>
    <p:sldId id="635" r:id="rId94"/>
    <p:sldId id="636" r:id="rId95"/>
    <p:sldId id="637" r:id="rId96"/>
    <p:sldId id="638" r:id="rId97"/>
    <p:sldId id="643" r:id="rId98"/>
    <p:sldId id="639" r:id="rId99"/>
    <p:sldId id="644" r:id="rId100"/>
    <p:sldId id="645" r:id="rId101"/>
    <p:sldId id="646" r:id="rId102"/>
    <p:sldId id="647" r:id="rId103"/>
    <p:sldId id="649" r:id="rId104"/>
    <p:sldId id="650" r:id="rId105"/>
    <p:sldId id="648" r:id="rId106"/>
    <p:sldId id="640" r:id="rId107"/>
    <p:sldId id="641" r:id="rId108"/>
    <p:sldId id="642"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5-16T15:16:23.135"/>
    </inkml:context>
    <inkml:brush xml:id="br0">
      <inkml:brushProperty name="width" value="0.05292" units="cm"/>
      <inkml:brushProperty name="height" value="0.05292" units="cm"/>
      <inkml:brushProperty name="color" value="#FF0000"/>
    </inkml:brush>
  </inkml:definitions>
  <inkml:trace contextRef="#ctx0" brushRef="#br0">22225 10021 0,'0'-25'156,"-25"25"-156,0 0 16,1 50 15,-1 24-31,-25-49 16,50 0-16,-74 25 15,74-1-15,-25 1 16,-25 24 0,50-24 15,-24 24-15,-1 25-1,0 1 1,0-1-1,0-25 1,1-49 0,24 25-1,-25 24 1,0 50 0,-25-25-1,50-49 1,-25-25-1,1 24 1,-1 1 0,0 0-1,25 49 1,-74 25 15,49 0-15,0-50-1,-25 1 1,26 49 0,-51-50-1,75-24 1,-25 24 0,25 1-1,-24-1 1,-1 0-1,0 26 17,25-26-17,0-24 1,-25-1 0,0 1-1,25-25 1,-24-1-1,24 1-15,0 50 16,0-26 0,-50 1-1,50-1 1,0-24 0,-25 25-1,25-25 1,0 24 15,0-24-31,-25-25 16,1 25-1</inkml:trace>
  <inkml:trace contextRef="#ctx0" brushRef="#br0" timeOffset="4902.54">24358 6548 0,'-25'0'188,"1"0"-173,-1 25 1,-25-25-16,50 25 16,-25-25-1,1 0 1,24 25-1,-25-25 1,-25 49 15,1-24-15,24 0-16,-25 25 16,1-26-1,-1 51 1,0-75-1,50 50 1,-74 24 0,49-49-1,0 24 1,-24 1 0,49-25-1,0 24 1,-50 51 15,50-26-15,0-24-1,0 74 1,0-75 0,0 1-1,0 24 1,25-24-1,24-1 1,-24 1-16,25 49 16,-25-99-16,-1 25 15,76 50 1,-51-26 0,1-24-1,24 0 1,1-25-1,-26 25 1,51-25 15,-26 49-15,0-49 0,26 0-1,48 0 1,-98 0-1,24 0 1,1 0 0,99 0-1,-100 0-15,-49 0 16,49 0-16,1 0 16,-26 0-16,26-25 15,24 1 1,-74 24-1,-1 0 1,26-25 15,-25 25-15,49-50 0,1 1-1,-51 49 1,76-75-1,-51 50 1,-24-24 15,25-1-31,-1 0 16,-49 1 0,25 24-1,0-49 1,0 24-1,-25-24 1,49 24 15,-49-99-15,0 75 0,0 24-1,-24-24 1,-26-75-1,0 50 1,-24 24 0,0 1-1,24 24 1,0-24 0,25 74-1,1-25 1,-150-49-1,-49-1 1,49 26 0,-24 49 15,99 0-15,49-50-1,25 50 1,0 0 109</inkml:trace>
  <inkml:trace contextRef="#ctx0" brushRef="#br0" timeOffset="5959.88">24309 8037 0,'-25'0'109,"-25"25"-93,50 24-1,-49 26-15,-1-1 16,50-24-16,-50 24 15,26-49-15,-1 99 16,-50 49 0,-24-49-1,25 25 17,74-74-17,-50 49 1,25-25-1,0-49 1,1-50 0</inkml:trace>
  <inkml:trace contextRef="#ctx0" brushRef="#br0" timeOffset="6942.53">23664 9153 0,'0'74'141,"0"-24"-125,0 0-16,0-26 15,0 26-15,0 0 16,0-1-1,0 26 1,0-51 47,0 1-48,0 0 1,0 0-1,24-25 95,1 0-79,0 0-15,0 0-16,0 0 15,-1 0-15,26-25 16,-25 0 0,49 0-1,-49-24-15,25 24 16,-1-25-16,-24 50 15,0-24 1,0 24 0,-25-25-1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5-16T15:17:28.486"/>
    </inkml:context>
    <inkml:brush xml:id="br0">
      <inkml:brushProperty name="width" value="0.05292" units="cm"/>
      <inkml:brushProperty name="height" value="0.05292" units="cm"/>
      <inkml:brushProperty name="color" value="#FF0000"/>
    </inkml:brush>
  </inkml:definitions>
  <inkml:trace contextRef="#ctx0" brushRef="#br0">8880 10021 0,'-25'-25'31,"-24"25"-15,24-49-16,-99 24 15,-50-50 1,25 26 0,100 24-1,49 0 48,-50 25-48,25 0-15,-24 50 16,-100 74 0,74-25-1,-24 25 1,99-49 0,-25 24-1,25-50 1,0 26-1,0-50 1,0-1-16,0 26 16,25-25-1,50 74 17,-51-49-17,76 49 1,-1 0-1,0 25 1,25-50 0,-74-49-1,-1 50 1,51-26 0,73 75-1,1-49 1,24 24-1,-74-74 1,25 24 0,-50-49-1,-24 25 1,-1-25 15,-49 0-15,25 0-1,49-25 1,99-123 0,-123 48-1,-26-24 1,-24 50 0,-25-25-1,0 24 1,0 1-1,0 24 1,-25-74 0,-49 50-1,-1-50 17,-49 49-17,75 51-15,24-1 31,-25 0-31,26 0 32</inkml:trace>
  <inkml:trace contextRef="#ctx0" brushRef="#br0" timeOffset="11102.56">11088 13915 0,'24'25'109,"26"25"-109,0 24 16,-1 1-16,1-51 15,0 26-15,-26 24 16,26-24 0,-25 0-16,24 24 15,-24-24-15,0-50 16,0 74-1,0-74 1,-1 25 0,26 25-1,-50-1 1,74 26 0,-24-1-1,24 25 1,-49-74-1,25 49 1,-50-24 0,25 0-1,-1-1 1,-24-24 0,25 25-1,0-1 1,25 51-1,-26-76 1,1 26 0,-25 0-1,25-50 1,-25 24 0,0 1-1,25 50 1,-25-51-1,25-24 1,-25 25 15,25-25-31,-25 25 47</inkml:trace>
  <inkml:trace contextRef="#ctx0" brushRef="#br0" timeOffset="14199.67">10939 14015 0,'0'24'47,"0"1"-31,0 0-1,0 0 1,0 0 15,0-1-31,0 1 16,0 25-1,0-25 32,-25-1-31,25 1-16,-25 0 16,-24 25-1,-26 24 1,26-49-1,-75 25 1,74-50 0,-99 24 15,25-24-15,50 0-16,-75 0 15,0 0 1,25-49-1,-74-50 1,98 24 0,1 1-1,-25-50 1,-49-100 0,24-24-1,25 25 1,49 50-1,50-26 1,1 1 15,24 123-15,0 1-16,0 24 16,0-49-1,0 74 1,0-99-1,0 25 1,0-75 0,0-173-1,0 25 1,0 74 0,24 24-1,1-49 1,-25 149 15,25 50-15,0 49-1,0 0 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133A1-B76C-4AC1-8215-37C9E5EA27CB}" type="datetimeFigureOut">
              <a:rPr lang="en-IN" smtClean="0"/>
              <a:t>31-05-2022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68FFC7-5363-44B0-951D-DC75FFDC5FC2}" type="slidenum">
              <a:rPr lang="en-IN" smtClean="0"/>
              <a:t>‹#›</a:t>
            </a:fld>
            <a:endParaRPr lang="en-IN"/>
          </a:p>
        </p:txBody>
      </p:sp>
    </p:spTree>
    <p:extLst>
      <p:ext uri="{BB962C8B-B14F-4D97-AF65-F5344CB8AC3E}">
        <p14:creationId xmlns:p14="http://schemas.microsoft.com/office/powerpoint/2010/main" val="843229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A9AD9FC2-6BD3-9DDD-AEAC-DD4F958208DE}"/>
              </a:ext>
            </a:extLst>
          </p:cNvPr>
          <p:cNvSpPr>
            <a:spLocks noGrp="1" noRot="1" noChangeAspect="1" noChangeArrowheads="1" noTextEdit="1"/>
          </p:cNvSpPr>
          <p:nvPr>
            <p:ph type="sldImg"/>
          </p:nvPr>
        </p:nvSpPr>
        <p:spPr>
          <a:ln/>
        </p:spPr>
      </p:sp>
      <p:sp>
        <p:nvSpPr>
          <p:cNvPr id="6147" name="Notes Placeholder 2">
            <a:extLst>
              <a:ext uri="{FF2B5EF4-FFF2-40B4-BE49-F238E27FC236}">
                <a16:creationId xmlns:a16="http://schemas.microsoft.com/office/drawing/2014/main" id="{3086EF3D-7EA7-5C68-4488-7EF5614DA1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8" name="Slide Number Placeholder 3">
            <a:extLst>
              <a:ext uri="{FF2B5EF4-FFF2-40B4-BE49-F238E27FC236}">
                <a16:creationId xmlns:a16="http://schemas.microsoft.com/office/drawing/2014/main" id="{CD4F70A9-A644-BD16-3123-8DAE316ABD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alibri" panose="020F0502020204030204" pitchFamily="34" charset="0"/>
              </a:defRPr>
            </a:lvl1pPr>
            <a:lvl2pPr marL="742950" indent="-285750" defTabSz="966788">
              <a:defRPr>
                <a:solidFill>
                  <a:schemeClr val="tx1"/>
                </a:solidFill>
                <a:latin typeface="Calibri" panose="020F0502020204030204" pitchFamily="34" charset="0"/>
              </a:defRPr>
            </a:lvl2pPr>
            <a:lvl3pPr marL="1143000" indent="-228600" defTabSz="966788">
              <a:defRPr>
                <a:solidFill>
                  <a:schemeClr val="tx1"/>
                </a:solidFill>
                <a:latin typeface="Calibri" panose="020F0502020204030204" pitchFamily="34" charset="0"/>
              </a:defRPr>
            </a:lvl3pPr>
            <a:lvl4pPr marL="1600200" indent="-228600" defTabSz="966788">
              <a:defRPr>
                <a:solidFill>
                  <a:schemeClr val="tx1"/>
                </a:solidFill>
                <a:latin typeface="Calibri" panose="020F0502020204030204" pitchFamily="34" charset="0"/>
              </a:defRPr>
            </a:lvl4pPr>
            <a:lvl5pPr marL="2057400" indent="-228600" defTabSz="966788">
              <a:defRPr>
                <a:solidFill>
                  <a:schemeClr val="tx1"/>
                </a:solidFill>
                <a:latin typeface="Calibri" panose="020F0502020204030204" pitchFamily="34" charset="0"/>
              </a:defRPr>
            </a:lvl5pPr>
            <a:lvl6pPr marL="2514600" indent="-228600" defTabSz="966788" fontAlgn="base">
              <a:spcBef>
                <a:spcPct val="0"/>
              </a:spcBef>
              <a:spcAft>
                <a:spcPct val="0"/>
              </a:spcAft>
              <a:defRPr>
                <a:solidFill>
                  <a:schemeClr val="tx1"/>
                </a:solidFill>
                <a:latin typeface="Calibri" panose="020F0502020204030204" pitchFamily="34" charset="0"/>
              </a:defRPr>
            </a:lvl6pPr>
            <a:lvl7pPr marL="2971800" indent="-228600" defTabSz="966788" fontAlgn="base">
              <a:spcBef>
                <a:spcPct val="0"/>
              </a:spcBef>
              <a:spcAft>
                <a:spcPct val="0"/>
              </a:spcAft>
              <a:defRPr>
                <a:solidFill>
                  <a:schemeClr val="tx1"/>
                </a:solidFill>
                <a:latin typeface="Calibri" panose="020F0502020204030204" pitchFamily="34" charset="0"/>
              </a:defRPr>
            </a:lvl7pPr>
            <a:lvl8pPr marL="3429000" indent="-228600" defTabSz="966788" fontAlgn="base">
              <a:spcBef>
                <a:spcPct val="0"/>
              </a:spcBef>
              <a:spcAft>
                <a:spcPct val="0"/>
              </a:spcAft>
              <a:defRPr>
                <a:solidFill>
                  <a:schemeClr val="tx1"/>
                </a:solidFill>
                <a:latin typeface="Calibri" panose="020F0502020204030204" pitchFamily="34" charset="0"/>
              </a:defRPr>
            </a:lvl8pPr>
            <a:lvl9pPr marL="3886200" indent="-228600" defTabSz="966788"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F5C6380-68CB-4C83-BE87-BE23ADD3EC56}" type="slidenum">
              <a:rPr lang="en-US" altLang="en-US" smtClean="0">
                <a:latin typeface="Times New Roman" panose="02020603050405020304" pitchFamily="18" charset="0"/>
              </a:rPr>
              <a:pPr fontAlgn="base">
                <a:spcBef>
                  <a:spcPct val="0"/>
                </a:spcBef>
                <a:spcAft>
                  <a:spcPct val="0"/>
                </a:spcAft>
              </a:pPr>
              <a:t>1</a:t>
            </a:fld>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9B80FBF6-2FFD-27BE-181A-B377041B34F9}"/>
              </a:ext>
            </a:extLst>
          </p:cNvPr>
          <p:cNvSpPr>
            <a:spLocks noGrp="1" noRot="1" noChangeAspect="1" noChangeArrowheads="1" noTextEdit="1"/>
          </p:cNvSpPr>
          <p:nvPr>
            <p:ph type="sldImg"/>
          </p:nvPr>
        </p:nvSpPr>
        <p:spPr>
          <a:ln/>
        </p:spPr>
      </p:sp>
      <p:sp>
        <p:nvSpPr>
          <p:cNvPr id="64515" name="Notes Placeholder 2">
            <a:extLst>
              <a:ext uri="{FF2B5EF4-FFF2-40B4-BE49-F238E27FC236}">
                <a16:creationId xmlns:a16="http://schemas.microsoft.com/office/drawing/2014/main" id="{7A89AC17-51A4-F49B-5BC1-A76D35C6D0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4516" name="Slide Number Placeholder 3">
            <a:extLst>
              <a:ext uri="{FF2B5EF4-FFF2-40B4-BE49-F238E27FC236}">
                <a16:creationId xmlns:a16="http://schemas.microsoft.com/office/drawing/2014/main" id="{30733513-9ADB-F935-5BA6-DE8157F65D8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alibri" panose="020F0502020204030204" pitchFamily="34" charset="0"/>
              </a:defRPr>
            </a:lvl1pPr>
            <a:lvl2pPr marL="742950" indent="-285750" defTabSz="966788">
              <a:defRPr>
                <a:solidFill>
                  <a:schemeClr val="tx1"/>
                </a:solidFill>
                <a:latin typeface="Calibri" panose="020F0502020204030204" pitchFamily="34" charset="0"/>
              </a:defRPr>
            </a:lvl2pPr>
            <a:lvl3pPr marL="1143000" indent="-228600" defTabSz="966788">
              <a:defRPr>
                <a:solidFill>
                  <a:schemeClr val="tx1"/>
                </a:solidFill>
                <a:latin typeface="Calibri" panose="020F0502020204030204" pitchFamily="34" charset="0"/>
              </a:defRPr>
            </a:lvl3pPr>
            <a:lvl4pPr marL="1600200" indent="-228600" defTabSz="966788">
              <a:defRPr>
                <a:solidFill>
                  <a:schemeClr val="tx1"/>
                </a:solidFill>
                <a:latin typeface="Calibri" panose="020F0502020204030204" pitchFamily="34" charset="0"/>
              </a:defRPr>
            </a:lvl4pPr>
            <a:lvl5pPr marL="2057400" indent="-228600" defTabSz="966788">
              <a:defRPr>
                <a:solidFill>
                  <a:schemeClr val="tx1"/>
                </a:solidFill>
                <a:latin typeface="Calibri" panose="020F0502020204030204" pitchFamily="34" charset="0"/>
              </a:defRPr>
            </a:lvl5pPr>
            <a:lvl6pPr marL="2514600" indent="-228600" defTabSz="966788" fontAlgn="base">
              <a:spcBef>
                <a:spcPct val="0"/>
              </a:spcBef>
              <a:spcAft>
                <a:spcPct val="0"/>
              </a:spcAft>
              <a:defRPr>
                <a:solidFill>
                  <a:schemeClr val="tx1"/>
                </a:solidFill>
                <a:latin typeface="Calibri" panose="020F0502020204030204" pitchFamily="34" charset="0"/>
              </a:defRPr>
            </a:lvl6pPr>
            <a:lvl7pPr marL="2971800" indent="-228600" defTabSz="966788" fontAlgn="base">
              <a:spcBef>
                <a:spcPct val="0"/>
              </a:spcBef>
              <a:spcAft>
                <a:spcPct val="0"/>
              </a:spcAft>
              <a:defRPr>
                <a:solidFill>
                  <a:schemeClr val="tx1"/>
                </a:solidFill>
                <a:latin typeface="Calibri" panose="020F0502020204030204" pitchFamily="34" charset="0"/>
              </a:defRPr>
            </a:lvl7pPr>
            <a:lvl8pPr marL="3429000" indent="-228600" defTabSz="966788" fontAlgn="base">
              <a:spcBef>
                <a:spcPct val="0"/>
              </a:spcBef>
              <a:spcAft>
                <a:spcPct val="0"/>
              </a:spcAft>
              <a:defRPr>
                <a:solidFill>
                  <a:schemeClr val="tx1"/>
                </a:solidFill>
                <a:latin typeface="Calibri" panose="020F0502020204030204" pitchFamily="34" charset="0"/>
              </a:defRPr>
            </a:lvl8pPr>
            <a:lvl9pPr marL="3886200" indent="-228600" defTabSz="966788"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447A1B3-2B31-4307-9715-0E72C418D6B2}" type="slidenum">
              <a:rPr lang="en-US" altLang="en-US" smtClean="0">
                <a:latin typeface="Times New Roman" panose="02020603050405020304" pitchFamily="18" charset="0"/>
              </a:rPr>
              <a:pPr fontAlgn="base">
                <a:spcBef>
                  <a:spcPct val="0"/>
                </a:spcBef>
                <a:spcAft>
                  <a:spcPct val="0"/>
                </a:spcAft>
              </a:pPr>
              <a:t>47</a:t>
            </a:fld>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47B8C6A4-7882-4ED1-BF46-611F8E8FBC50}" type="slidenum">
              <a:rPr lang="en-US" sz="1200" b="0">
                <a:solidFill>
                  <a:schemeClr val="tx1"/>
                </a:solidFill>
              </a:rPr>
              <a:pPr/>
              <a:t>48</a:t>
            </a:fld>
            <a:endParaRPr lang="en-US" sz="1200" b="0" dirty="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539FF093-77DE-4EEA-9E48-ED6D7438DC41}" type="slidenum">
              <a:rPr lang="en-US" sz="1200" b="0">
                <a:solidFill>
                  <a:schemeClr val="tx1"/>
                </a:solidFill>
              </a:rPr>
              <a:pPr/>
              <a:t>49</a:t>
            </a:fld>
            <a:endParaRPr lang="en-US" sz="1200" b="0" dirty="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6264078F-FE4B-4656-9E68-9DD4C4A1D576}" type="slidenum">
              <a:rPr lang="en-US" sz="1200" b="0">
                <a:solidFill>
                  <a:schemeClr val="tx1"/>
                </a:solidFill>
              </a:rPr>
              <a:pPr/>
              <a:t>50</a:t>
            </a:fld>
            <a:endParaRPr lang="en-US" sz="1200" b="0" dirty="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E5BAE39E-47E4-4CC3-85A8-14F1A9589D19}" type="slidenum">
              <a:rPr lang="en-US" sz="1200" b="0">
                <a:solidFill>
                  <a:schemeClr val="tx1"/>
                </a:solidFill>
              </a:rPr>
              <a:pPr/>
              <a:t>51</a:t>
            </a:fld>
            <a:endParaRPr lang="en-US" sz="1200" b="0" dirty="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E11115EC-066B-47F5-A3AE-B4E35BE54408}" type="slidenum">
              <a:rPr lang="en-US" sz="1200" b="0">
                <a:solidFill>
                  <a:schemeClr val="tx1"/>
                </a:solidFill>
              </a:rPr>
              <a:pPr/>
              <a:t>52</a:t>
            </a:fld>
            <a:endParaRPr lang="en-US" sz="1200" b="0" dirty="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C49A233B-3A20-4DCE-838A-11417D8A9314}" type="slidenum">
              <a:rPr lang="en-US" sz="1200" b="0">
                <a:solidFill>
                  <a:schemeClr val="tx1"/>
                </a:solidFill>
              </a:rPr>
              <a:pPr/>
              <a:t>53</a:t>
            </a:fld>
            <a:endParaRPr lang="en-US" sz="1200" b="0" dirty="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4F7B323A-C264-4927-B995-9F9E50231A96}" type="slidenum">
              <a:rPr lang="en-US" sz="1100" b="0" smtClean="0">
                <a:solidFill>
                  <a:schemeClr val="tx1"/>
                </a:solidFill>
              </a:rPr>
              <a:pPr/>
              <a:t>57</a:t>
            </a:fld>
            <a:endParaRPr lang="en-US" sz="1100" b="0" dirty="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52BD05C9-1463-4D92-8693-C0A510BFADAF}" type="slidenum">
              <a:rPr lang="en-US" sz="1100" b="0" smtClean="0">
                <a:solidFill>
                  <a:schemeClr val="tx1"/>
                </a:solidFill>
              </a:rPr>
              <a:pPr/>
              <a:t>58</a:t>
            </a:fld>
            <a:endParaRPr lang="en-US" sz="1100" b="0" dirty="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failures can be revealed when the observed final program state has overlap with the incorrect final program state.</a:t>
            </a:r>
          </a:p>
          <a:p>
            <a:r>
              <a:rPr lang="en-US" baseline="0" dirty="0"/>
              <a:t>The question is: should testers check the entire program state? How to observe the incorrect program state in a cost-effective manner.</a:t>
            </a:r>
          </a:p>
          <a:p>
            <a:r>
              <a:rPr lang="en-US" baseline="0" dirty="0"/>
              <a:t>Getting the overlap as big as possible and use the cost as small as possible.</a:t>
            </a:r>
            <a:endParaRPr lang="en-US" dirty="0"/>
          </a:p>
        </p:txBody>
      </p:sp>
      <p:sp>
        <p:nvSpPr>
          <p:cNvPr id="4" name="Slide Number Placeholder 3"/>
          <p:cNvSpPr>
            <a:spLocks noGrp="1"/>
          </p:cNvSpPr>
          <p:nvPr>
            <p:ph type="sldNum" sz="quarter" idx="10"/>
          </p:nvPr>
        </p:nvSpPr>
        <p:spPr/>
        <p:txBody>
          <a:bodyPr/>
          <a:lstStyle/>
          <a:p>
            <a:fld id="{F34AA23D-2477-604E-A752-CB22A82737C6}" type="slidenum">
              <a:rPr lang="en-US" smtClean="0"/>
              <a:t>59</a:t>
            </a:fld>
            <a:endParaRPr lang="en-US"/>
          </a:p>
        </p:txBody>
      </p:sp>
    </p:spTree>
    <p:extLst>
      <p:ext uri="{BB962C8B-B14F-4D97-AF65-F5344CB8AC3E}">
        <p14:creationId xmlns:p14="http://schemas.microsoft.com/office/powerpoint/2010/main" val="886609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40D141BC-421F-808A-0E4F-3F76F0A194EB}"/>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7006BA27-DAEC-9F88-4EA1-5B54DD4516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1508" name="Slide Number Placeholder 3">
            <a:extLst>
              <a:ext uri="{FF2B5EF4-FFF2-40B4-BE49-F238E27FC236}">
                <a16:creationId xmlns:a16="http://schemas.microsoft.com/office/drawing/2014/main" id="{6395B984-AA15-6185-5BDE-1EF707C780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alibri" panose="020F0502020204030204" pitchFamily="34" charset="0"/>
              </a:defRPr>
            </a:lvl1pPr>
            <a:lvl2pPr marL="742950" indent="-285750" defTabSz="966788">
              <a:defRPr>
                <a:solidFill>
                  <a:schemeClr val="tx1"/>
                </a:solidFill>
                <a:latin typeface="Calibri" panose="020F0502020204030204" pitchFamily="34" charset="0"/>
              </a:defRPr>
            </a:lvl2pPr>
            <a:lvl3pPr marL="1143000" indent="-228600" defTabSz="966788">
              <a:defRPr>
                <a:solidFill>
                  <a:schemeClr val="tx1"/>
                </a:solidFill>
                <a:latin typeface="Calibri" panose="020F0502020204030204" pitchFamily="34" charset="0"/>
              </a:defRPr>
            </a:lvl3pPr>
            <a:lvl4pPr marL="1600200" indent="-228600" defTabSz="966788">
              <a:defRPr>
                <a:solidFill>
                  <a:schemeClr val="tx1"/>
                </a:solidFill>
                <a:latin typeface="Calibri" panose="020F0502020204030204" pitchFamily="34" charset="0"/>
              </a:defRPr>
            </a:lvl4pPr>
            <a:lvl5pPr marL="2057400" indent="-228600" defTabSz="966788">
              <a:defRPr>
                <a:solidFill>
                  <a:schemeClr val="tx1"/>
                </a:solidFill>
                <a:latin typeface="Calibri" panose="020F0502020204030204" pitchFamily="34" charset="0"/>
              </a:defRPr>
            </a:lvl5pPr>
            <a:lvl6pPr marL="2514600" indent="-228600" defTabSz="966788" fontAlgn="base">
              <a:spcBef>
                <a:spcPct val="0"/>
              </a:spcBef>
              <a:spcAft>
                <a:spcPct val="0"/>
              </a:spcAft>
              <a:defRPr>
                <a:solidFill>
                  <a:schemeClr val="tx1"/>
                </a:solidFill>
                <a:latin typeface="Calibri" panose="020F0502020204030204" pitchFamily="34" charset="0"/>
              </a:defRPr>
            </a:lvl6pPr>
            <a:lvl7pPr marL="2971800" indent="-228600" defTabSz="966788" fontAlgn="base">
              <a:spcBef>
                <a:spcPct val="0"/>
              </a:spcBef>
              <a:spcAft>
                <a:spcPct val="0"/>
              </a:spcAft>
              <a:defRPr>
                <a:solidFill>
                  <a:schemeClr val="tx1"/>
                </a:solidFill>
                <a:latin typeface="Calibri" panose="020F0502020204030204" pitchFamily="34" charset="0"/>
              </a:defRPr>
            </a:lvl7pPr>
            <a:lvl8pPr marL="3429000" indent="-228600" defTabSz="966788" fontAlgn="base">
              <a:spcBef>
                <a:spcPct val="0"/>
              </a:spcBef>
              <a:spcAft>
                <a:spcPct val="0"/>
              </a:spcAft>
              <a:defRPr>
                <a:solidFill>
                  <a:schemeClr val="tx1"/>
                </a:solidFill>
                <a:latin typeface="Calibri" panose="020F0502020204030204" pitchFamily="34" charset="0"/>
              </a:defRPr>
            </a:lvl8pPr>
            <a:lvl9pPr marL="3886200" indent="-228600" defTabSz="966788"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8CFA98D-6A8F-44D3-A4A1-A680E0FD0574}" type="slidenum">
              <a:rPr lang="en-US" altLang="en-US" smtClean="0">
                <a:latin typeface="Times New Roman" panose="02020603050405020304" pitchFamily="18" charset="0"/>
              </a:rPr>
              <a:pPr fontAlgn="base">
                <a:spcBef>
                  <a:spcPct val="0"/>
                </a:spcBef>
                <a:spcAft>
                  <a:spcPct val="0"/>
                </a:spcAft>
              </a:pPr>
              <a:t>16</a:t>
            </a:fld>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539">
              <a:defRPr sz="1900" b="1">
                <a:solidFill>
                  <a:srgbClr val="FAFD00"/>
                </a:solidFill>
                <a:latin typeface="Times New Roman" pitchFamily="18" charset="0"/>
              </a:defRPr>
            </a:lvl1pPr>
            <a:lvl2pPr marL="710483" indent="-273263" defTabSz="924539">
              <a:defRPr sz="1900" b="1">
                <a:solidFill>
                  <a:srgbClr val="FAFD00"/>
                </a:solidFill>
                <a:latin typeface="Times New Roman" pitchFamily="18" charset="0"/>
              </a:defRPr>
            </a:lvl2pPr>
            <a:lvl3pPr marL="1093051" indent="-218610" defTabSz="924539">
              <a:defRPr sz="1900" b="1">
                <a:solidFill>
                  <a:srgbClr val="FAFD00"/>
                </a:solidFill>
                <a:latin typeface="Times New Roman" pitchFamily="18" charset="0"/>
              </a:defRPr>
            </a:lvl3pPr>
            <a:lvl4pPr marL="1530271" indent="-218610" defTabSz="924539">
              <a:defRPr sz="1900" b="1">
                <a:solidFill>
                  <a:srgbClr val="FAFD00"/>
                </a:solidFill>
                <a:latin typeface="Times New Roman" pitchFamily="18" charset="0"/>
              </a:defRPr>
            </a:lvl4pPr>
            <a:lvl5pPr marL="1967492" indent="-218610" defTabSz="924539">
              <a:defRPr sz="1900" b="1">
                <a:solidFill>
                  <a:srgbClr val="FAFD00"/>
                </a:solidFill>
                <a:latin typeface="Times New Roman" pitchFamily="18" charset="0"/>
              </a:defRPr>
            </a:lvl5pPr>
            <a:lvl6pPr marL="2404712" indent="-218610" defTabSz="924539" eaLnBrk="0" fontAlgn="base" hangingPunct="0">
              <a:spcBef>
                <a:spcPct val="0"/>
              </a:spcBef>
              <a:spcAft>
                <a:spcPct val="0"/>
              </a:spcAft>
              <a:defRPr sz="1900" b="1">
                <a:solidFill>
                  <a:srgbClr val="FAFD00"/>
                </a:solidFill>
                <a:latin typeface="Times New Roman" pitchFamily="18" charset="0"/>
              </a:defRPr>
            </a:lvl6pPr>
            <a:lvl7pPr marL="2841932" indent="-218610" defTabSz="924539" eaLnBrk="0" fontAlgn="base" hangingPunct="0">
              <a:spcBef>
                <a:spcPct val="0"/>
              </a:spcBef>
              <a:spcAft>
                <a:spcPct val="0"/>
              </a:spcAft>
              <a:defRPr sz="1900" b="1">
                <a:solidFill>
                  <a:srgbClr val="FAFD00"/>
                </a:solidFill>
                <a:latin typeface="Times New Roman" pitchFamily="18" charset="0"/>
              </a:defRPr>
            </a:lvl7pPr>
            <a:lvl8pPr marL="3279153" indent="-218610" defTabSz="924539" eaLnBrk="0" fontAlgn="base" hangingPunct="0">
              <a:spcBef>
                <a:spcPct val="0"/>
              </a:spcBef>
              <a:spcAft>
                <a:spcPct val="0"/>
              </a:spcAft>
              <a:defRPr sz="1900" b="1">
                <a:solidFill>
                  <a:srgbClr val="FAFD00"/>
                </a:solidFill>
                <a:latin typeface="Times New Roman" pitchFamily="18" charset="0"/>
              </a:defRPr>
            </a:lvl8pPr>
            <a:lvl9pPr marL="3716373" indent="-218610" defTabSz="924539" eaLnBrk="0" fontAlgn="base" hangingPunct="0">
              <a:spcBef>
                <a:spcPct val="0"/>
              </a:spcBef>
              <a:spcAft>
                <a:spcPct val="0"/>
              </a:spcAft>
              <a:defRPr sz="1900" b="1">
                <a:solidFill>
                  <a:srgbClr val="FAFD00"/>
                </a:solidFill>
                <a:latin typeface="Times New Roman" pitchFamily="18" charset="0"/>
              </a:defRPr>
            </a:lvl9pPr>
          </a:lstStyle>
          <a:p>
            <a:fld id="{AB063EEA-8DEB-4E4D-8215-F1854CFB801C}" type="slidenum">
              <a:rPr lang="en-US" sz="1100" b="0">
                <a:solidFill>
                  <a:schemeClr val="tx1"/>
                </a:solidFill>
              </a:rPr>
              <a:pPr/>
              <a:t>62</a:t>
            </a:fld>
            <a:endParaRPr lang="en-US" sz="1100" b="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539">
              <a:defRPr sz="1900" b="1">
                <a:solidFill>
                  <a:srgbClr val="FAFD00"/>
                </a:solidFill>
                <a:latin typeface="Times New Roman" pitchFamily="18" charset="0"/>
              </a:defRPr>
            </a:lvl1pPr>
            <a:lvl2pPr marL="710483" indent="-273263" defTabSz="924539">
              <a:defRPr sz="1900" b="1">
                <a:solidFill>
                  <a:srgbClr val="FAFD00"/>
                </a:solidFill>
                <a:latin typeface="Times New Roman" pitchFamily="18" charset="0"/>
              </a:defRPr>
            </a:lvl2pPr>
            <a:lvl3pPr marL="1093051" indent="-218610" defTabSz="924539">
              <a:defRPr sz="1900" b="1">
                <a:solidFill>
                  <a:srgbClr val="FAFD00"/>
                </a:solidFill>
                <a:latin typeface="Times New Roman" pitchFamily="18" charset="0"/>
              </a:defRPr>
            </a:lvl3pPr>
            <a:lvl4pPr marL="1530271" indent="-218610" defTabSz="924539">
              <a:defRPr sz="1900" b="1">
                <a:solidFill>
                  <a:srgbClr val="FAFD00"/>
                </a:solidFill>
                <a:latin typeface="Times New Roman" pitchFamily="18" charset="0"/>
              </a:defRPr>
            </a:lvl4pPr>
            <a:lvl5pPr marL="1967492" indent="-218610" defTabSz="924539">
              <a:defRPr sz="1900" b="1">
                <a:solidFill>
                  <a:srgbClr val="FAFD00"/>
                </a:solidFill>
                <a:latin typeface="Times New Roman" pitchFamily="18" charset="0"/>
              </a:defRPr>
            </a:lvl5pPr>
            <a:lvl6pPr marL="2404712" indent="-218610" defTabSz="924539" eaLnBrk="0" fontAlgn="base" hangingPunct="0">
              <a:spcBef>
                <a:spcPct val="0"/>
              </a:spcBef>
              <a:spcAft>
                <a:spcPct val="0"/>
              </a:spcAft>
              <a:defRPr sz="1900" b="1">
                <a:solidFill>
                  <a:srgbClr val="FAFD00"/>
                </a:solidFill>
                <a:latin typeface="Times New Roman" pitchFamily="18" charset="0"/>
              </a:defRPr>
            </a:lvl6pPr>
            <a:lvl7pPr marL="2841932" indent="-218610" defTabSz="924539" eaLnBrk="0" fontAlgn="base" hangingPunct="0">
              <a:spcBef>
                <a:spcPct val="0"/>
              </a:spcBef>
              <a:spcAft>
                <a:spcPct val="0"/>
              </a:spcAft>
              <a:defRPr sz="1900" b="1">
                <a:solidFill>
                  <a:srgbClr val="FAFD00"/>
                </a:solidFill>
                <a:latin typeface="Times New Roman" pitchFamily="18" charset="0"/>
              </a:defRPr>
            </a:lvl7pPr>
            <a:lvl8pPr marL="3279153" indent="-218610" defTabSz="924539" eaLnBrk="0" fontAlgn="base" hangingPunct="0">
              <a:spcBef>
                <a:spcPct val="0"/>
              </a:spcBef>
              <a:spcAft>
                <a:spcPct val="0"/>
              </a:spcAft>
              <a:defRPr sz="1900" b="1">
                <a:solidFill>
                  <a:srgbClr val="FAFD00"/>
                </a:solidFill>
                <a:latin typeface="Times New Roman" pitchFamily="18" charset="0"/>
              </a:defRPr>
            </a:lvl8pPr>
            <a:lvl9pPr marL="3716373" indent="-218610" defTabSz="924539" eaLnBrk="0" fontAlgn="base" hangingPunct="0">
              <a:spcBef>
                <a:spcPct val="0"/>
              </a:spcBef>
              <a:spcAft>
                <a:spcPct val="0"/>
              </a:spcAft>
              <a:defRPr sz="1900" b="1">
                <a:solidFill>
                  <a:srgbClr val="FAFD00"/>
                </a:solidFill>
                <a:latin typeface="Times New Roman" pitchFamily="18" charset="0"/>
              </a:defRPr>
            </a:lvl9pPr>
          </a:lstStyle>
          <a:p>
            <a:fld id="{2858C853-593F-481C-8C11-4871F2DFBE62}" type="slidenum">
              <a:rPr lang="en-US" sz="1100" b="0">
                <a:solidFill>
                  <a:schemeClr val="tx1"/>
                </a:solidFill>
              </a:rPr>
              <a:pPr/>
              <a:t>69</a:t>
            </a:fld>
            <a:endParaRPr lang="en-US" sz="1100" b="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26D5C5-6A63-E5A7-44FC-F03EAB804424}"/>
              </a:ext>
            </a:extLst>
          </p:cNvPr>
          <p:cNvSpPr>
            <a:spLocks noGrp="1" noChangeArrowheads="1"/>
          </p:cNvSpPr>
          <p:nvPr>
            <p:ph type="sldNum" sz="quarter" idx="5"/>
          </p:nvPr>
        </p:nvSpPr>
        <p:spPr>
          <a:ln/>
        </p:spPr>
        <p:txBody>
          <a:bodyPr/>
          <a:lstStyle/>
          <a:p>
            <a:fld id="{CB2108CD-5293-420A-8F6F-256971F270FE}" type="slidenum">
              <a:rPr lang="en-US" altLang="en-US"/>
              <a:pPr/>
              <a:t>77</a:t>
            </a:fld>
            <a:endParaRPr lang="en-US" altLang="en-US"/>
          </a:p>
        </p:txBody>
      </p:sp>
      <p:sp>
        <p:nvSpPr>
          <p:cNvPr id="104450" name="Rectangle 2">
            <a:extLst>
              <a:ext uri="{FF2B5EF4-FFF2-40B4-BE49-F238E27FC236}">
                <a16:creationId xmlns:a16="http://schemas.microsoft.com/office/drawing/2014/main" id="{45F30318-B4CE-4E4F-D3E1-D75C9F96D4E9}"/>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06D35D96-483E-EB4D-E22F-30FE47B63926}"/>
              </a:ext>
            </a:extLst>
          </p:cNvPr>
          <p:cNvSpPr>
            <a:spLocks noGrp="1" noChangeArrowheads="1"/>
          </p:cNvSpPr>
          <p:nvPr>
            <p:ph type="body" idx="1"/>
          </p:nvPr>
        </p:nvSpPr>
        <p:spPr/>
        <p:txBody>
          <a:bodyPr/>
          <a:lstStyle/>
          <a:p>
            <a:r>
              <a:rPr lang="en-US" altLang="en-US"/>
              <a:t>When unit tests are done on a white box basis, they are essentially path test. The idea is to focus on a relatively small segment of code and aim to exercise a high percentage of the internal paths.  The simplest approach is to ensure that every statement is exercised at least once. A more stringent criterion is to require coverage of every path within a program. </a:t>
            </a:r>
          </a:p>
          <a:p>
            <a:endParaRPr lang="en-US" altLang="en-US"/>
          </a:p>
          <a:p>
            <a:r>
              <a:rPr lang="en-US" altLang="en-US"/>
              <a:t>One disadvantage of white box testing is that the tester may be biased by previous experience. The tests are often designed by the programmers who produced the code since they may be the only ones who understand it. Unfortunately, those who created the programs’ faults are least likely to recognize them. Even though all the paths and variable of the program have gone through by the testing program, it could not guarantee all possible values of the variables have been tested.</a:t>
            </a:r>
          </a:p>
          <a:p>
            <a:endParaRPr lang="en-US" altLang="en-US"/>
          </a:p>
          <a:p>
            <a:r>
              <a:rPr lang="en-US" altLang="en-US"/>
              <a:t>While its disadvantages are significant, white box testing generally has the highest error yield of all testing techniques.</a:t>
            </a:r>
          </a:p>
          <a:p>
            <a:endParaRPr lang="en-US" altLang="en-US"/>
          </a:p>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77F015-5C51-835F-1CB5-E3ABEE11BE67}"/>
              </a:ext>
            </a:extLst>
          </p:cNvPr>
          <p:cNvSpPr>
            <a:spLocks noGrp="1" noChangeArrowheads="1"/>
          </p:cNvSpPr>
          <p:nvPr>
            <p:ph type="sldNum" sz="quarter" idx="5"/>
          </p:nvPr>
        </p:nvSpPr>
        <p:spPr>
          <a:ln/>
        </p:spPr>
        <p:txBody>
          <a:bodyPr/>
          <a:lstStyle/>
          <a:p>
            <a:fld id="{41A4B9A0-0D10-42AC-8372-E75F9FC3ACFB}" type="slidenum">
              <a:rPr lang="en-US" altLang="en-US"/>
              <a:pPr/>
              <a:t>79</a:t>
            </a:fld>
            <a:endParaRPr lang="en-US" altLang="en-US"/>
          </a:p>
        </p:txBody>
      </p:sp>
      <p:sp>
        <p:nvSpPr>
          <p:cNvPr id="107522" name="Rectangle 2">
            <a:extLst>
              <a:ext uri="{FF2B5EF4-FFF2-40B4-BE49-F238E27FC236}">
                <a16:creationId xmlns:a16="http://schemas.microsoft.com/office/drawing/2014/main" id="{A9072A89-0281-A890-3588-F8DA963F0F7D}"/>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A8C1FBEB-3EC8-F8CA-3023-27052EA7BDFE}"/>
              </a:ext>
            </a:extLst>
          </p:cNvPr>
          <p:cNvSpPr>
            <a:spLocks noGrp="1" noChangeArrowheads="1"/>
          </p:cNvSpPr>
          <p:nvPr>
            <p:ph type="body" idx="1"/>
          </p:nvPr>
        </p:nvSpPr>
        <p:spPr/>
        <p:txBody>
          <a:bodyPr/>
          <a:lstStyle/>
          <a:p>
            <a:r>
              <a:rPr lang="en-US" altLang="en-US"/>
              <a:t>This phase involves testing of modules which have been integrated in sub-system. A module is a collection of dependent components such as object class, and abstract data type of some looser collection of procedures and functions.</a:t>
            </a:r>
          </a:p>
          <a:p>
            <a:endParaRPr lang="en-US" altLang="en-US"/>
          </a:p>
          <a:p>
            <a:r>
              <a:rPr lang="en-US" altLang="en-US"/>
              <a:t>On very large system it is often wise to do integration testing in several steps. Such systems generally have several relatively large components that can be built and integrated separately before combination into a full system.</a:t>
            </a:r>
          </a:p>
          <a:p>
            <a:endParaRPr lang="en-US" altLang="en-US"/>
          </a:p>
          <a:p>
            <a:r>
              <a:rPr lang="en-US" altLang="en-US"/>
              <a:t>Integration Testing is divided into </a:t>
            </a:r>
            <a:r>
              <a:rPr lang="en-US" altLang="en-US">
                <a:latin typeface="Comic Sans MS" panose="030F0702030302020204" pitchFamily="66" charset="0"/>
              </a:rPr>
              <a:t>Top-down Integration Test and Bottom-up Integration Test.</a:t>
            </a:r>
          </a:p>
          <a:p>
            <a:endParaRPr lang="en-US" altLang="en-US">
              <a:latin typeface="Comic Sans MS" panose="030F0702030302020204" pitchFamily="66" charset="0"/>
            </a:endParaRPr>
          </a:p>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B9DFAA-0D8F-5460-501C-D81D116106BF}"/>
              </a:ext>
            </a:extLst>
          </p:cNvPr>
          <p:cNvSpPr>
            <a:spLocks noGrp="1" noChangeArrowheads="1"/>
          </p:cNvSpPr>
          <p:nvPr>
            <p:ph type="sldNum" sz="quarter" idx="5"/>
          </p:nvPr>
        </p:nvSpPr>
        <p:spPr>
          <a:ln/>
        </p:spPr>
        <p:txBody>
          <a:bodyPr/>
          <a:lstStyle/>
          <a:p>
            <a:fld id="{E20FC20C-8E3D-41FD-B9F3-4D8A4CBB54B2}" type="slidenum">
              <a:rPr lang="en-US" altLang="en-US"/>
              <a:pPr/>
              <a:t>80</a:t>
            </a:fld>
            <a:endParaRPr lang="en-US" altLang="en-US"/>
          </a:p>
        </p:txBody>
      </p:sp>
      <p:sp>
        <p:nvSpPr>
          <p:cNvPr id="108546" name="Rectangle 2">
            <a:extLst>
              <a:ext uri="{FF2B5EF4-FFF2-40B4-BE49-F238E27FC236}">
                <a16:creationId xmlns:a16="http://schemas.microsoft.com/office/drawing/2014/main" id="{07590A74-3D5F-C162-9A94-33EAA3AD136C}"/>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7C787B38-A76E-0DDC-D2FF-CCE89EC084B3}"/>
              </a:ext>
            </a:extLst>
          </p:cNvPr>
          <p:cNvSpPr>
            <a:spLocks noGrp="1" noChangeArrowheads="1"/>
          </p:cNvSpPr>
          <p:nvPr>
            <p:ph type="body" idx="1"/>
          </p:nvPr>
        </p:nvSpPr>
        <p:spPr/>
        <p:txBody>
          <a:bodyPr/>
          <a:lstStyle/>
          <a:p>
            <a:r>
              <a:rPr lang="en-US" altLang="en-US">
                <a:latin typeface="Comic Sans MS" panose="030F0702030302020204" pitchFamily="66" charset="0"/>
              </a:rPr>
              <a:t>Top-down Integration Test starts with the most abstract components and works downwards.</a:t>
            </a:r>
          </a:p>
          <a:p>
            <a:r>
              <a:rPr lang="en-US" altLang="en-US">
                <a:latin typeface="Comic Sans MS" panose="030F0702030302020204" pitchFamily="66" charset="0"/>
              </a:rPr>
              <a:t>It tests the high levels of a system before testing its detailed components. The program is represented as a single abstract component with sub-components represented by stubs.</a:t>
            </a:r>
          </a:p>
          <a:p>
            <a:endParaRPr lang="en-US" altLang="en-US">
              <a:latin typeface="Comic Sans MS" panose="030F0702030302020204" pitchFamily="66" charset="0"/>
            </a:endParaRPr>
          </a:p>
          <a:p>
            <a:r>
              <a:rPr lang="en-US" altLang="en-US">
                <a:latin typeface="Comic Sans MS" panose="030F0702030302020204" pitchFamily="66" charset="0"/>
              </a:rPr>
              <a:t>Top-down Integration Test is essentially a prototyping philosophy. The initial tests establish a basic system skeleton from the top and each new module adds capability. The problem is that functions of the lower-level modules that are not initially present must by simulated by program stubs. While producing such stubs may at first seem easy, it would be more difficult as more stub add on it. It may be difficult or impossible to test certain logical conditions such as error handling.</a:t>
            </a:r>
          </a:p>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A050BE-858E-6DDB-B1EE-26933CD355BB}"/>
              </a:ext>
            </a:extLst>
          </p:cNvPr>
          <p:cNvSpPr>
            <a:spLocks noGrp="1" noChangeArrowheads="1"/>
          </p:cNvSpPr>
          <p:nvPr>
            <p:ph type="sldNum" sz="quarter" idx="5"/>
          </p:nvPr>
        </p:nvSpPr>
        <p:spPr>
          <a:ln/>
        </p:spPr>
        <p:txBody>
          <a:bodyPr/>
          <a:lstStyle/>
          <a:p>
            <a:fld id="{5081901A-4924-4A55-A381-D58E5C9025BF}" type="slidenum">
              <a:rPr lang="en-US" altLang="en-US"/>
              <a:pPr/>
              <a:t>81</a:t>
            </a:fld>
            <a:endParaRPr lang="en-US" altLang="en-US"/>
          </a:p>
        </p:txBody>
      </p:sp>
      <p:sp>
        <p:nvSpPr>
          <p:cNvPr id="110594" name="Rectangle 2">
            <a:extLst>
              <a:ext uri="{FF2B5EF4-FFF2-40B4-BE49-F238E27FC236}">
                <a16:creationId xmlns:a16="http://schemas.microsoft.com/office/drawing/2014/main" id="{D33F80B0-0996-F607-253F-E338E7F84BE2}"/>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6AC77E6-B402-20B4-4C15-8D7603145B16}"/>
              </a:ext>
            </a:extLst>
          </p:cNvPr>
          <p:cNvSpPr>
            <a:spLocks noGrp="1" noChangeArrowheads="1"/>
          </p:cNvSpPr>
          <p:nvPr>
            <p:ph type="body" idx="1"/>
          </p:nvPr>
        </p:nvSpPr>
        <p:spPr/>
        <p:txBody>
          <a:bodyPr/>
          <a:lstStyle/>
          <a:p>
            <a:endParaRPr lang="en-US" altLang="en-US"/>
          </a:p>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8120CF4-0423-13AF-E133-7F6FA3CED90B}"/>
              </a:ext>
            </a:extLst>
          </p:cNvPr>
          <p:cNvSpPr>
            <a:spLocks noGrp="1" noChangeArrowheads="1"/>
          </p:cNvSpPr>
          <p:nvPr>
            <p:ph type="sldNum" sz="quarter" idx="5"/>
          </p:nvPr>
        </p:nvSpPr>
        <p:spPr>
          <a:ln/>
        </p:spPr>
        <p:txBody>
          <a:bodyPr/>
          <a:lstStyle/>
          <a:p>
            <a:fld id="{34A2FD97-0FB4-4219-81BC-B4C81C3A3345}" type="slidenum">
              <a:rPr lang="en-US" altLang="en-US"/>
              <a:pPr/>
              <a:t>82</a:t>
            </a:fld>
            <a:endParaRPr lang="en-US" altLang="en-US"/>
          </a:p>
        </p:txBody>
      </p:sp>
      <p:sp>
        <p:nvSpPr>
          <p:cNvPr id="115714" name="Rectangle 2">
            <a:extLst>
              <a:ext uri="{FF2B5EF4-FFF2-40B4-BE49-F238E27FC236}">
                <a16:creationId xmlns:a16="http://schemas.microsoft.com/office/drawing/2014/main" id="{48747AF4-9B66-9DCC-A128-9274FBECB71E}"/>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5D53AB6F-9A8A-5DB5-067B-0D45EC97B0C9}"/>
              </a:ext>
            </a:extLst>
          </p:cNvPr>
          <p:cNvSpPr>
            <a:spLocks noGrp="1" noChangeArrowheads="1"/>
          </p:cNvSpPr>
          <p:nvPr>
            <p:ph type="body" idx="1"/>
          </p:nvPr>
        </p:nvSpPr>
        <p:spPr/>
        <p:txBody>
          <a:bodyPr/>
          <a:lstStyle/>
          <a:p>
            <a:r>
              <a:rPr lang="en-US" altLang="en-US"/>
              <a:t>Bottom-up testing is the converse of top-down testing. It involves testing the modules at the lower levels in the hierarchy, and then working up the hierarchy of modules until the final module is tested.</a:t>
            </a: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7EE3C43-39DF-3005-3606-594EB8349318}"/>
              </a:ext>
            </a:extLst>
          </p:cNvPr>
          <p:cNvSpPr>
            <a:spLocks noGrp="1" noChangeArrowheads="1"/>
          </p:cNvSpPr>
          <p:nvPr>
            <p:ph type="sldNum" sz="quarter" idx="5"/>
          </p:nvPr>
        </p:nvSpPr>
        <p:spPr>
          <a:ln/>
        </p:spPr>
        <p:txBody>
          <a:bodyPr/>
          <a:lstStyle/>
          <a:p>
            <a:fld id="{BC936798-0BF6-4288-9B6D-AF7FD36E1FA6}" type="slidenum">
              <a:rPr lang="en-US" altLang="en-US"/>
              <a:pPr/>
              <a:t>35</a:t>
            </a:fld>
            <a:endParaRPr lang="en-US" altLang="en-US"/>
          </a:p>
        </p:txBody>
      </p:sp>
      <p:sp>
        <p:nvSpPr>
          <p:cNvPr id="98306" name="Rectangle 2">
            <a:extLst>
              <a:ext uri="{FF2B5EF4-FFF2-40B4-BE49-F238E27FC236}">
                <a16:creationId xmlns:a16="http://schemas.microsoft.com/office/drawing/2014/main" id="{705ACD45-2F56-A3F3-590B-4843037328D6}"/>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E4CA91EB-BFB8-C954-0D31-0C8C628C1DD6}"/>
              </a:ext>
            </a:extLst>
          </p:cNvPr>
          <p:cNvSpPr>
            <a:spLocks noGrp="1" noChangeArrowheads="1"/>
          </p:cNvSpPr>
          <p:nvPr>
            <p:ph type="body" idx="1"/>
          </p:nvPr>
        </p:nvSpPr>
        <p:spPr/>
        <p:txBody>
          <a:bodyPr/>
          <a:lstStyle/>
          <a:p>
            <a:pPr marL="228600" indent="-228600"/>
            <a:r>
              <a:rPr lang="en-US" altLang="en-US"/>
              <a:t>Software testing is defined as the execution of a program to find its faults. While more time typically is spent on testing than in any other phase of software development, there is considerable confusion about its purpose. Many software professionals, for example, believe that tests are run to show that the program works rather than to learn about its faults.</a:t>
            </a:r>
          </a:p>
          <a:p>
            <a:pPr marL="228600" indent="-228600"/>
            <a:endParaRPr lang="en-US" altLang="en-US"/>
          </a:p>
          <a:p>
            <a:pPr marL="228600" indent="-228600"/>
            <a:r>
              <a:rPr lang="en-US" altLang="en-US"/>
              <a:t>Myers has provided some useful testing definitions:</a:t>
            </a:r>
          </a:p>
          <a:p>
            <a:pPr marL="228600" indent="-228600">
              <a:buFontTx/>
              <a:buChar char="•"/>
            </a:pPr>
            <a:r>
              <a:rPr lang="en-US" altLang="en-US"/>
              <a:t>Testing</a:t>
            </a:r>
          </a:p>
          <a:p>
            <a:pPr marL="228600" indent="-228600"/>
            <a:r>
              <a:rPr lang="en-US" altLang="en-US"/>
              <a:t>The process of executing a program (or part of a program) with the intention of finding errors.</a:t>
            </a:r>
          </a:p>
          <a:p>
            <a:pPr marL="228600" indent="-228600">
              <a:buFontTx/>
              <a:buChar char="•"/>
            </a:pPr>
            <a:r>
              <a:rPr lang="en-US" altLang="en-US"/>
              <a:t>Verification</a:t>
            </a:r>
          </a:p>
          <a:p>
            <a:pPr marL="228600" indent="-228600"/>
            <a:r>
              <a:rPr lang="en-US" altLang="en-US"/>
              <a:t>An attempt to find errors by executing a program in a test or simulated environment (it is now preferable to view verification as the process of proving the program’s correctness)</a:t>
            </a:r>
          </a:p>
          <a:p>
            <a:pPr marL="228600" indent="-228600">
              <a:buFontTx/>
              <a:buChar char="•"/>
            </a:pPr>
            <a:r>
              <a:rPr lang="en-US" altLang="en-US"/>
              <a:t>Validation</a:t>
            </a:r>
          </a:p>
          <a:p>
            <a:pPr marL="228600" indent="-228600"/>
            <a:r>
              <a:rPr lang="en-US" altLang="en-US"/>
              <a:t>An attempt to find errors by executing a program in a real environment.</a:t>
            </a:r>
          </a:p>
          <a:p>
            <a:pPr marL="228600" indent="-228600">
              <a:buFontTx/>
              <a:buChar char="•"/>
            </a:pPr>
            <a:r>
              <a:rPr lang="en-US" altLang="en-US"/>
              <a:t>Debugging</a:t>
            </a:r>
          </a:p>
          <a:p>
            <a:pPr marL="228600" indent="-228600"/>
            <a:r>
              <a:rPr lang="en-US" altLang="en-US"/>
              <a:t>Diagnosing the precise nature of a known error and then correcting it (debugging is a correction and not a testing activity)</a:t>
            </a:r>
          </a:p>
          <a:p>
            <a:pPr marL="228600" indent="-228600"/>
            <a:endParaRPr lang="en-US" altLang="en-US"/>
          </a:p>
          <a:p>
            <a:pPr marL="228600" indent="-228600"/>
            <a:r>
              <a:rPr lang="en-US" altLang="en-US"/>
              <a:t>Verification and validation are sometimes confused. They are, in fact, different activities. The difference between them is succinctly summarized by Boehm:</a:t>
            </a:r>
          </a:p>
          <a:p>
            <a:pPr marL="228600" indent="-228600">
              <a:buFontTx/>
              <a:buAutoNum type="alphaLcParenR"/>
            </a:pPr>
            <a:r>
              <a:rPr lang="en-US" altLang="en-US"/>
              <a:t>‘Validation: Are we building the right product?’</a:t>
            </a:r>
          </a:p>
          <a:p>
            <a:pPr marL="228600" indent="-228600">
              <a:buFontTx/>
              <a:buAutoNum type="alphaLcParenR"/>
            </a:pPr>
            <a:r>
              <a:rPr lang="en-US" altLang="en-US"/>
              <a:t>‘Verification: Are we building the product right?’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689F780F-824B-23F7-B9A3-79EC65D6A4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53955B9C-3D4B-5D36-062A-E946844032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Verification and validation  can be carried out during the development of the software work products. Software work products can be business scenarios or use cases, requirements specifications, design documents and code</a:t>
            </a:r>
          </a:p>
        </p:txBody>
      </p:sp>
      <p:sp>
        <p:nvSpPr>
          <p:cNvPr id="46084" name="Slide Number Placeholder 3">
            <a:extLst>
              <a:ext uri="{FF2B5EF4-FFF2-40B4-BE49-F238E27FC236}">
                <a16:creationId xmlns:a16="http://schemas.microsoft.com/office/drawing/2014/main" id="{C3B5B609-1C59-3173-6539-0D229AB71B2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434952-DDBB-4D9E-A91E-F6725D816865}" type="slidenum">
              <a:rPr lang="en-US" altLang="en-US">
                <a:latin typeface="Calibri" panose="020F0502020204030204" pitchFamily="34" charset="0"/>
              </a:rPr>
              <a:pPr eaLnBrk="1" hangingPunct="1"/>
              <a:t>39</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1853021B-B88A-6D2E-11CF-335C6BD5E61A}"/>
              </a:ext>
            </a:extLst>
          </p:cNvPr>
          <p:cNvSpPr>
            <a:spLocks noGrp="1" noRot="1" noChangeAspect="1" noChangeArrowheads="1" noTextEdit="1"/>
          </p:cNvSpPr>
          <p:nvPr>
            <p:ph type="sldImg"/>
          </p:nvPr>
        </p:nvSpPr>
        <p:spPr>
          <a:ln/>
        </p:spPr>
      </p:sp>
      <p:sp>
        <p:nvSpPr>
          <p:cNvPr id="54275" name="Notes Placeholder 2">
            <a:extLst>
              <a:ext uri="{FF2B5EF4-FFF2-40B4-BE49-F238E27FC236}">
                <a16:creationId xmlns:a16="http://schemas.microsoft.com/office/drawing/2014/main" id="{25894E91-5968-7A35-5917-9D103D8BBA7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Slide Number Placeholder 3">
            <a:extLst>
              <a:ext uri="{FF2B5EF4-FFF2-40B4-BE49-F238E27FC236}">
                <a16:creationId xmlns:a16="http://schemas.microsoft.com/office/drawing/2014/main" id="{EC4605A6-3FBC-FFFC-264A-9E22BF8592F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alibri" panose="020F0502020204030204" pitchFamily="34" charset="0"/>
              </a:defRPr>
            </a:lvl1pPr>
            <a:lvl2pPr marL="742950" indent="-285750" defTabSz="966788">
              <a:defRPr>
                <a:solidFill>
                  <a:schemeClr val="tx1"/>
                </a:solidFill>
                <a:latin typeface="Calibri" panose="020F0502020204030204" pitchFamily="34" charset="0"/>
              </a:defRPr>
            </a:lvl2pPr>
            <a:lvl3pPr marL="1143000" indent="-228600" defTabSz="966788">
              <a:defRPr>
                <a:solidFill>
                  <a:schemeClr val="tx1"/>
                </a:solidFill>
                <a:latin typeface="Calibri" panose="020F0502020204030204" pitchFamily="34" charset="0"/>
              </a:defRPr>
            </a:lvl3pPr>
            <a:lvl4pPr marL="1600200" indent="-228600" defTabSz="966788">
              <a:defRPr>
                <a:solidFill>
                  <a:schemeClr val="tx1"/>
                </a:solidFill>
                <a:latin typeface="Calibri" panose="020F0502020204030204" pitchFamily="34" charset="0"/>
              </a:defRPr>
            </a:lvl4pPr>
            <a:lvl5pPr marL="2057400" indent="-228600" defTabSz="966788">
              <a:defRPr>
                <a:solidFill>
                  <a:schemeClr val="tx1"/>
                </a:solidFill>
                <a:latin typeface="Calibri" panose="020F0502020204030204" pitchFamily="34" charset="0"/>
              </a:defRPr>
            </a:lvl5pPr>
            <a:lvl6pPr marL="2514600" indent="-228600" defTabSz="966788" fontAlgn="base">
              <a:spcBef>
                <a:spcPct val="0"/>
              </a:spcBef>
              <a:spcAft>
                <a:spcPct val="0"/>
              </a:spcAft>
              <a:defRPr>
                <a:solidFill>
                  <a:schemeClr val="tx1"/>
                </a:solidFill>
                <a:latin typeface="Calibri" panose="020F0502020204030204" pitchFamily="34" charset="0"/>
              </a:defRPr>
            </a:lvl6pPr>
            <a:lvl7pPr marL="2971800" indent="-228600" defTabSz="966788" fontAlgn="base">
              <a:spcBef>
                <a:spcPct val="0"/>
              </a:spcBef>
              <a:spcAft>
                <a:spcPct val="0"/>
              </a:spcAft>
              <a:defRPr>
                <a:solidFill>
                  <a:schemeClr val="tx1"/>
                </a:solidFill>
                <a:latin typeface="Calibri" panose="020F0502020204030204" pitchFamily="34" charset="0"/>
              </a:defRPr>
            </a:lvl7pPr>
            <a:lvl8pPr marL="3429000" indent="-228600" defTabSz="966788" fontAlgn="base">
              <a:spcBef>
                <a:spcPct val="0"/>
              </a:spcBef>
              <a:spcAft>
                <a:spcPct val="0"/>
              </a:spcAft>
              <a:defRPr>
                <a:solidFill>
                  <a:schemeClr val="tx1"/>
                </a:solidFill>
                <a:latin typeface="Calibri" panose="020F0502020204030204" pitchFamily="34" charset="0"/>
              </a:defRPr>
            </a:lvl8pPr>
            <a:lvl9pPr marL="3886200" indent="-228600" defTabSz="966788"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E2BFD6E-B1E3-45D8-B888-1EB40FAB37F3}" type="slidenum">
              <a:rPr lang="en-US" altLang="en-US" smtClean="0">
                <a:latin typeface="Times New Roman" panose="02020603050405020304" pitchFamily="18" charset="0"/>
              </a:rPr>
              <a:pPr fontAlgn="base">
                <a:spcBef>
                  <a:spcPct val="0"/>
                </a:spcBef>
                <a:spcAft>
                  <a:spcPct val="0"/>
                </a:spcAft>
              </a:pPr>
              <a:t>42</a:t>
            </a:fld>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a:extLst>
              <a:ext uri="{FF2B5EF4-FFF2-40B4-BE49-F238E27FC236}">
                <a16:creationId xmlns:a16="http://schemas.microsoft.com/office/drawing/2014/main" id="{E7220B70-067C-AFFD-B57C-1CD36ED23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alibri" panose="020F0502020204030204" pitchFamily="34" charset="0"/>
              </a:defRPr>
            </a:lvl1pPr>
            <a:lvl2pPr marL="742950" indent="-285750" defTabSz="966788">
              <a:defRPr>
                <a:solidFill>
                  <a:schemeClr val="tx1"/>
                </a:solidFill>
                <a:latin typeface="Calibri" panose="020F0502020204030204" pitchFamily="34" charset="0"/>
              </a:defRPr>
            </a:lvl2pPr>
            <a:lvl3pPr marL="1143000" indent="-228600" defTabSz="966788">
              <a:defRPr>
                <a:solidFill>
                  <a:schemeClr val="tx1"/>
                </a:solidFill>
                <a:latin typeface="Calibri" panose="020F0502020204030204" pitchFamily="34" charset="0"/>
              </a:defRPr>
            </a:lvl3pPr>
            <a:lvl4pPr marL="1600200" indent="-228600" defTabSz="966788">
              <a:defRPr>
                <a:solidFill>
                  <a:schemeClr val="tx1"/>
                </a:solidFill>
                <a:latin typeface="Calibri" panose="020F0502020204030204" pitchFamily="34" charset="0"/>
              </a:defRPr>
            </a:lvl4pPr>
            <a:lvl5pPr marL="2057400" indent="-228600" defTabSz="966788">
              <a:defRPr>
                <a:solidFill>
                  <a:schemeClr val="tx1"/>
                </a:solidFill>
                <a:latin typeface="Calibri" panose="020F0502020204030204" pitchFamily="34" charset="0"/>
              </a:defRPr>
            </a:lvl5pPr>
            <a:lvl6pPr marL="2514600" indent="-228600" defTabSz="966788" fontAlgn="base">
              <a:spcBef>
                <a:spcPct val="0"/>
              </a:spcBef>
              <a:spcAft>
                <a:spcPct val="0"/>
              </a:spcAft>
              <a:defRPr>
                <a:solidFill>
                  <a:schemeClr val="tx1"/>
                </a:solidFill>
                <a:latin typeface="Calibri" panose="020F0502020204030204" pitchFamily="34" charset="0"/>
              </a:defRPr>
            </a:lvl6pPr>
            <a:lvl7pPr marL="2971800" indent="-228600" defTabSz="966788" fontAlgn="base">
              <a:spcBef>
                <a:spcPct val="0"/>
              </a:spcBef>
              <a:spcAft>
                <a:spcPct val="0"/>
              </a:spcAft>
              <a:defRPr>
                <a:solidFill>
                  <a:schemeClr val="tx1"/>
                </a:solidFill>
                <a:latin typeface="Calibri" panose="020F0502020204030204" pitchFamily="34" charset="0"/>
              </a:defRPr>
            </a:lvl7pPr>
            <a:lvl8pPr marL="3429000" indent="-228600" defTabSz="966788" fontAlgn="base">
              <a:spcBef>
                <a:spcPct val="0"/>
              </a:spcBef>
              <a:spcAft>
                <a:spcPct val="0"/>
              </a:spcAft>
              <a:defRPr>
                <a:solidFill>
                  <a:schemeClr val="tx1"/>
                </a:solidFill>
                <a:latin typeface="Calibri" panose="020F0502020204030204" pitchFamily="34" charset="0"/>
              </a:defRPr>
            </a:lvl8pPr>
            <a:lvl9pPr marL="3886200" indent="-228600" defTabSz="966788"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09F1DB1-541D-4EAB-B020-1AA73FC5634F}" type="slidenum">
              <a:rPr lang="en-US" altLang="en-US" smtClean="0">
                <a:latin typeface="Times New Roman" panose="02020603050405020304" pitchFamily="18" charset="0"/>
              </a:rPr>
              <a:pPr fontAlgn="base">
                <a:spcBef>
                  <a:spcPct val="0"/>
                </a:spcBef>
                <a:spcAft>
                  <a:spcPct val="0"/>
                </a:spcAft>
              </a:pPr>
              <a:t>43</a:t>
            </a:fld>
            <a:endParaRPr lang="en-US" altLang="en-US">
              <a:latin typeface="Times New Roman" panose="02020603050405020304" pitchFamily="18" charset="0"/>
            </a:endParaRPr>
          </a:p>
        </p:txBody>
      </p:sp>
      <p:sp>
        <p:nvSpPr>
          <p:cNvPr id="56323" name="Rectangle 2">
            <a:extLst>
              <a:ext uri="{FF2B5EF4-FFF2-40B4-BE49-F238E27FC236}">
                <a16:creationId xmlns:a16="http://schemas.microsoft.com/office/drawing/2014/main" id="{FCA8305F-1DC7-82B0-B2C5-34C57250661C}"/>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20FE3D62-CE49-BE46-14C7-6DD4B6775A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D3F570C6-BCEA-2D6E-4D70-0C60C474C975}"/>
              </a:ext>
            </a:extLst>
          </p:cNvPr>
          <p:cNvSpPr>
            <a:spLocks noGrp="1" noRot="1" noChangeAspect="1" noChangeArrowheads="1" noTextEdit="1"/>
          </p:cNvSpPr>
          <p:nvPr>
            <p:ph type="sldImg"/>
          </p:nvPr>
        </p:nvSpPr>
        <p:spPr>
          <a:ln/>
        </p:spPr>
      </p:sp>
      <p:sp>
        <p:nvSpPr>
          <p:cNvPr id="58371" name="Notes Placeholder 2">
            <a:extLst>
              <a:ext uri="{FF2B5EF4-FFF2-40B4-BE49-F238E27FC236}">
                <a16:creationId xmlns:a16="http://schemas.microsoft.com/office/drawing/2014/main" id="{66E64579-F7CC-7D94-121B-23C259C14BA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8372" name="Slide Number Placeholder 3">
            <a:extLst>
              <a:ext uri="{FF2B5EF4-FFF2-40B4-BE49-F238E27FC236}">
                <a16:creationId xmlns:a16="http://schemas.microsoft.com/office/drawing/2014/main" id="{D1039894-8EA7-C1DC-E0C5-0ABFCE46106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alibri" panose="020F0502020204030204" pitchFamily="34" charset="0"/>
              </a:defRPr>
            </a:lvl1pPr>
            <a:lvl2pPr marL="742950" indent="-285750" defTabSz="966788">
              <a:defRPr>
                <a:solidFill>
                  <a:schemeClr val="tx1"/>
                </a:solidFill>
                <a:latin typeface="Calibri" panose="020F0502020204030204" pitchFamily="34" charset="0"/>
              </a:defRPr>
            </a:lvl2pPr>
            <a:lvl3pPr marL="1143000" indent="-228600" defTabSz="966788">
              <a:defRPr>
                <a:solidFill>
                  <a:schemeClr val="tx1"/>
                </a:solidFill>
                <a:latin typeface="Calibri" panose="020F0502020204030204" pitchFamily="34" charset="0"/>
              </a:defRPr>
            </a:lvl3pPr>
            <a:lvl4pPr marL="1600200" indent="-228600" defTabSz="966788">
              <a:defRPr>
                <a:solidFill>
                  <a:schemeClr val="tx1"/>
                </a:solidFill>
                <a:latin typeface="Calibri" panose="020F0502020204030204" pitchFamily="34" charset="0"/>
              </a:defRPr>
            </a:lvl4pPr>
            <a:lvl5pPr marL="2057400" indent="-228600" defTabSz="966788">
              <a:defRPr>
                <a:solidFill>
                  <a:schemeClr val="tx1"/>
                </a:solidFill>
                <a:latin typeface="Calibri" panose="020F0502020204030204" pitchFamily="34" charset="0"/>
              </a:defRPr>
            </a:lvl5pPr>
            <a:lvl6pPr marL="2514600" indent="-228600" defTabSz="966788" fontAlgn="base">
              <a:spcBef>
                <a:spcPct val="0"/>
              </a:spcBef>
              <a:spcAft>
                <a:spcPct val="0"/>
              </a:spcAft>
              <a:defRPr>
                <a:solidFill>
                  <a:schemeClr val="tx1"/>
                </a:solidFill>
                <a:latin typeface="Calibri" panose="020F0502020204030204" pitchFamily="34" charset="0"/>
              </a:defRPr>
            </a:lvl6pPr>
            <a:lvl7pPr marL="2971800" indent="-228600" defTabSz="966788" fontAlgn="base">
              <a:spcBef>
                <a:spcPct val="0"/>
              </a:spcBef>
              <a:spcAft>
                <a:spcPct val="0"/>
              </a:spcAft>
              <a:defRPr>
                <a:solidFill>
                  <a:schemeClr val="tx1"/>
                </a:solidFill>
                <a:latin typeface="Calibri" panose="020F0502020204030204" pitchFamily="34" charset="0"/>
              </a:defRPr>
            </a:lvl7pPr>
            <a:lvl8pPr marL="3429000" indent="-228600" defTabSz="966788" fontAlgn="base">
              <a:spcBef>
                <a:spcPct val="0"/>
              </a:spcBef>
              <a:spcAft>
                <a:spcPct val="0"/>
              </a:spcAft>
              <a:defRPr>
                <a:solidFill>
                  <a:schemeClr val="tx1"/>
                </a:solidFill>
                <a:latin typeface="Calibri" panose="020F0502020204030204" pitchFamily="34" charset="0"/>
              </a:defRPr>
            </a:lvl8pPr>
            <a:lvl9pPr marL="3886200" indent="-228600" defTabSz="966788"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FE2B331-48F7-4B34-9237-C2C71BE03BE2}" type="slidenum">
              <a:rPr lang="en-US" altLang="en-US" smtClean="0">
                <a:latin typeface="Times New Roman" panose="02020603050405020304" pitchFamily="18" charset="0"/>
              </a:rPr>
              <a:pPr fontAlgn="base">
                <a:spcBef>
                  <a:spcPct val="0"/>
                </a:spcBef>
                <a:spcAft>
                  <a:spcPct val="0"/>
                </a:spcAft>
              </a:pPr>
              <a:t>44</a:t>
            </a:fld>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BBDF3796-B337-165E-BBE3-6C1D9711798D}"/>
              </a:ext>
            </a:extLst>
          </p:cNvPr>
          <p:cNvSpPr>
            <a:spLocks noGrp="1" noRot="1" noChangeAspect="1" noChangeArrowheads="1" noTextEdit="1"/>
          </p:cNvSpPr>
          <p:nvPr>
            <p:ph type="sldImg"/>
          </p:nvPr>
        </p:nvSpPr>
        <p:spPr>
          <a:ln/>
        </p:spPr>
      </p:sp>
      <p:sp>
        <p:nvSpPr>
          <p:cNvPr id="60419" name="Notes Placeholder 2">
            <a:extLst>
              <a:ext uri="{FF2B5EF4-FFF2-40B4-BE49-F238E27FC236}">
                <a16:creationId xmlns:a16="http://schemas.microsoft.com/office/drawing/2014/main" id="{894149E1-4D2B-BF06-3815-99B9002E6E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0420" name="Slide Number Placeholder 3">
            <a:extLst>
              <a:ext uri="{FF2B5EF4-FFF2-40B4-BE49-F238E27FC236}">
                <a16:creationId xmlns:a16="http://schemas.microsoft.com/office/drawing/2014/main" id="{9A9B8D4E-D835-D386-7ACE-F7DDD702438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alibri" panose="020F0502020204030204" pitchFamily="34" charset="0"/>
              </a:defRPr>
            </a:lvl1pPr>
            <a:lvl2pPr marL="742950" indent="-285750" defTabSz="966788">
              <a:defRPr>
                <a:solidFill>
                  <a:schemeClr val="tx1"/>
                </a:solidFill>
                <a:latin typeface="Calibri" panose="020F0502020204030204" pitchFamily="34" charset="0"/>
              </a:defRPr>
            </a:lvl2pPr>
            <a:lvl3pPr marL="1143000" indent="-228600" defTabSz="966788">
              <a:defRPr>
                <a:solidFill>
                  <a:schemeClr val="tx1"/>
                </a:solidFill>
                <a:latin typeface="Calibri" panose="020F0502020204030204" pitchFamily="34" charset="0"/>
              </a:defRPr>
            </a:lvl3pPr>
            <a:lvl4pPr marL="1600200" indent="-228600" defTabSz="966788">
              <a:defRPr>
                <a:solidFill>
                  <a:schemeClr val="tx1"/>
                </a:solidFill>
                <a:latin typeface="Calibri" panose="020F0502020204030204" pitchFamily="34" charset="0"/>
              </a:defRPr>
            </a:lvl4pPr>
            <a:lvl5pPr marL="2057400" indent="-228600" defTabSz="966788">
              <a:defRPr>
                <a:solidFill>
                  <a:schemeClr val="tx1"/>
                </a:solidFill>
                <a:latin typeface="Calibri" panose="020F0502020204030204" pitchFamily="34" charset="0"/>
              </a:defRPr>
            </a:lvl5pPr>
            <a:lvl6pPr marL="2514600" indent="-228600" defTabSz="966788" fontAlgn="base">
              <a:spcBef>
                <a:spcPct val="0"/>
              </a:spcBef>
              <a:spcAft>
                <a:spcPct val="0"/>
              </a:spcAft>
              <a:defRPr>
                <a:solidFill>
                  <a:schemeClr val="tx1"/>
                </a:solidFill>
                <a:latin typeface="Calibri" panose="020F0502020204030204" pitchFamily="34" charset="0"/>
              </a:defRPr>
            </a:lvl6pPr>
            <a:lvl7pPr marL="2971800" indent="-228600" defTabSz="966788" fontAlgn="base">
              <a:spcBef>
                <a:spcPct val="0"/>
              </a:spcBef>
              <a:spcAft>
                <a:spcPct val="0"/>
              </a:spcAft>
              <a:defRPr>
                <a:solidFill>
                  <a:schemeClr val="tx1"/>
                </a:solidFill>
                <a:latin typeface="Calibri" panose="020F0502020204030204" pitchFamily="34" charset="0"/>
              </a:defRPr>
            </a:lvl7pPr>
            <a:lvl8pPr marL="3429000" indent="-228600" defTabSz="966788" fontAlgn="base">
              <a:spcBef>
                <a:spcPct val="0"/>
              </a:spcBef>
              <a:spcAft>
                <a:spcPct val="0"/>
              </a:spcAft>
              <a:defRPr>
                <a:solidFill>
                  <a:schemeClr val="tx1"/>
                </a:solidFill>
                <a:latin typeface="Calibri" panose="020F0502020204030204" pitchFamily="34" charset="0"/>
              </a:defRPr>
            </a:lvl8pPr>
            <a:lvl9pPr marL="3886200" indent="-228600" defTabSz="966788"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B5C0E28-4566-4732-98CB-5CBC8A9CDFC6}" type="slidenum">
              <a:rPr lang="en-US" altLang="en-US" smtClean="0">
                <a:latin typeface="Times New Roman" panose="02020603050405020304" pitchFamily="18" charset="0"/>
              </a:rPr>
              <a:pPr fontAlgn="base">
                <a:spcBef>
                  <a:spcPct val="0"/>
                </a:spcBef>
                <a:spcAft>
                  <a:spcPct val="0"/>
                </a:spcAft>
              </a:pPr>
              <a:t>45</a:t>
            </a:fld>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64C191DD-B71A-A68C-5424-93D45225D244}"/>
              </a:ext>
            </a:extLst>
          </p:cNvPr>
          <p:cNvSpPr>
            <a:spLocks noGrp="1" noRot="1" noChangeAspect="1" noChangeArrowheads="1" noTextEdit="1"/>
          </p:cNvSpPr>
          <p:nvPr>
            <p:ph type="sldImg"/>
          </p:nvPr>
        </p:nvSpPr>
        <p:spPr>
          <a:ln/>
        </p:spPr>
      </p:sp>
      <p:sp>
        <p:nvSpPr>
          <p:cNvPr id="62467" name="Notes Placeholder 2">
            <a:extLst>
              <a:ext uri="{FF2B5EF4-FFF2-40B4-BE49-F238E27FC236}">
                <a16:creationId xmlns:a16="http://schemas.microsoft.com/office/drawing/2014/main" id="{C8AB0E06-CA7E-010E-2ED8-657BAB8978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2468" name="Slide Number Placeholder 3">
            <a:extLst>
              <a:ext uri="{FF2B5EF4-FFF2-40B4-BE49-F238E27FC236}">
                <a16:creationId xmlns:a16="http://schemas.microsoft.com/office/drawing/2014/main" id="{782B08E0-A594-35B3-403D-552641BC2BE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alibri" panose="020F0502020204030204" pitchFamily="34" charset="0"/>
              </a:defRPr>
            </a:lvl1pPr>
            <a:lvl2pPr marL="742950" indent="-285750" defTabSz="966788">
              <a:defRPr>
                <a:solidFill>
                  <a:schemeClr val="tx1"/>
                </a:solidFill>
                <a:latin typeface="Calibri" panose="020F0502020204030204" pitchFamily="34" charset="0"/>
              </a:defRPr>
            </a:lvl2pPr>
            <a:lvl3pPr marL="1143000" indent="-228600" defTabSz="966788">
              <a:defRPr>
                <a:solidFill>
                  <a:schemeClr val="tx1"/>
                </a:solidFill>
                <a:latin typeface="Calibri" panose="020F0502020204030204" pitchFamily="34" charset="0"/>
              </a:defRPr>
            </a:lvl3pPr>
            <a:lvl4pPr marL="1600200" indent="-228600" defTabSz="966788">
              <a:defRPr>
                <a:solidFill>
                  <a:schemeClr val="tx1"/>
                </a:solidFill>
                <a:latin typeface="Calibri" panose="020F0502020204030204" pitchFamily="34" charset="0"/>
              </a:defRPr>
            </a:lvl4pPr>
            <a:lvl5pPr marL="2057400" indent="-228600" defTabSz="966788">
              <a:defRPr>
                <a:solidFill>
                  <a:schemeClr val="tx1"/>
                </a:solidFill>
                <a:latin typeface="Calibri" panose="020F0502020204030204" pitchFamily="34" charset="0"/>
              </a:defRPr>
            </a:lvl5pPr>
            <a:lvl6pPr marL="2514600" indent="-228600" defTabSz="966788" fontAlgn="base">
              <a:spcBef>
                <a:spcPct val="0"/>
              </a:spcBef>
              <a:spcAft>
                <a:spcPct val="0"/>
              </a:spcAft>
              <a:defRPr>
                <a:solidFill>
                  <a:schemeClr val="tx1"/>
                </a:solidFill>
                <a:latin typeface="Calibri" panose="020F0502020204030204" pitchFamily="34" charset="0"/>
              </a:defRPr>
            </a:lvl6pPr>
            <a:lvl7pPr marL="2971800" indent="-228600" defTabSz="966788" fontAlgn="base">
              <a:spcBef>
                <a:spcPct val="0"/>
              </a:spcBef>
              <a:spcAft>
                <a:spcPct val="0"/>
              </a:spcAft>
              <a:defRPr>
                <a:solidFill>
                  <a:schemeClr val="tx1"/>
                </a:solidFill>
                <a:latin typeface="Calibri" panose="020F0502020204030204" pitchFamily="34" charset="0"/>
              </a:defRPr>
            </a:lvl7pPr>
            <a:lvl8pPr marL="3429000" indent="-228600" defTabSz="966788" fontAlgn="base">
              <a:spcBef>
                <a:spcPct val="0"/>
              </a:spcBef>
              <a:spcAft>
                <a:spcPct val="0"/>
              </a:spcAft>
              <a:defRPr>
                <a:solidFill>
                  <a:schemeClr val="tx1"/>
                </a:solidFill>
                <a:latin typeface="Calibri" panose="020F0502020204030204" pitchFamily="34" charset="0"/>
              </a:defRPr>
            </a:lvl8pPr>
            <a:lvl9pPr marL="3886200" indent="-228600" defTabSz="966788"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397DB76-AC05-4C2C-9832-10361324A888}" type="slidenum">
              <a:rPr lang="en-US" altLang="en-US" smtClean="0">
                <a:latin typeface="Times New Roman" panose="02020603050405020304" pitchFamily="18" charset="0"/>
              </a:rPr>
              <a:pPr fontAlgn="base">
                <a:spcBef>
                  <a:spcPct val="0"/>
                </a:spcBef>
                <a:spcAft>
                  <a:spcPct val="0"/>
                </a:spcAft>
              </a:pPr>
              <a:t>46</a:t>
            </a:fld>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1798-927B-193A-C6C2-CED327AB8C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C38C20-8722-99F1-87F5-92D0CCC8B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B7C6AB-837A-B6AF-BE8B-377F1B153725}"/>
              </a:ext>
            </a:extLst>
          </p:cNvPr>
          <p:cNvSpPr>
            <a:spLocks noGrp="1"/>
          </p:cNvSpPr>
          <p:nvPr>
            <p:ph type="dt" sz="half" idx="10"/>
          </p:nvPr>
        </p:nvSpPr>
        <p:spPr/>
        <p:txBody>
          <a:bodyPr/>
          <a:lstStyle/>
          <a:p>
            <a:fld id="{9AF2DAFC-EBA9-489A-9975-C21222D52F60}" type="datetimeFigureOut">
              <a:rPr lang="en-IN" smtClean="0"/>
              <a:t>31-05-2022</a:t>
            </a:fld>
            <a:endParaRPr lang="en-IN"/>
          </a:p>
        </p:txBody>
      </p:sp>
      <p:sp>
        <p:nvSpPr>
          <p:cNvPr id="5" name="Footer Placeholder 4">
            <a:extLst>
              <a:ext uri="{FF2B5EF4-FFF2-40B4-BE49-F238E27FC236}">
                <a16:creationId xmlns:a16="http://schemas.microsoft.com/office/drawing/2014/main" id="{DF43BD44-F0CE-4DBF-489B-769BFCDAD8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E23828-02B2-3A47-D9A4-6BC4943BAB82}"/>
              </a:ext>
            </a:extLst>
          </p:cNvPr>
          <p:cNvSpPr>
            <a:spLocks noGrp="1"/>
          </p:cNvSpPr>
          <p:nvPr>
            <p:ph type="sldNum" sz="quarter" idx="12"/>
          </p:nvPr>
        </p:nvSpPr>
        <p:spPr/>
        <p:txBody>
          <a:bodyPr/>
          <a:lstStyle/>
          <a:p>
            <a:fld id="{0F660F1C-BABD-4242-926F-6153B0FD55F2}" type="slidenum">
              <a:rPr lang="en-IN" smtClean="0"/>
              <a:t>‹#›</a:t>
            </a:fld>
            <a:endParaRPr lang="en-IN"/>
          </a:p>
        </p:txBody>
      </p:sp>
    </p:spTree>
    <p:extLst>
      <p:ext uri="{BB962C8B-B14F-4D97-AF65-F5344CB8AC3E}">
        <p14:creationId xmlns:p14="http://schemas.microsoft.com/office/powerpoint/2010/main" val="159212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F719-D20F-E848-C6F3-2F24CAB97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C4DC00-EDA9-1049-9D7A-21B19DAAAE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1F2D87-7916-69EF-22BA-9D085E9BDFBF}"/>
              </a:ext>
            </a:extLst>
          </p:cNvPr>
          <p:cNvSpPr>
            <a:spLocks noGrp="1"/>
          </p:cNvSpPr>
          <p:nvPr>
            <p:ph type="dt" sz="half" idx="10"/>
          </p:nvPr>
        </p:nvSpPr>
        <p:spPr/>
        <p:txBody>
          <a:bodyPr/>
          <a:lstStyle/>
          <a:p>
            <a:fld id="{9AF2DAFC-EBA9-489A-9975-C21222D52F60}" type="datetimeFigureOut">
              <a:rPr lang="en-IN" smtClean="0"/>
              <a:t>31-05-2022</a:t>
            </a:fld>
            <a:endParaRPr lang="en-IN"/>
          </a:p>
        </p:txBody>
      </p:sp>
      <p:sp>
        <p:nvSpPr>
          <p:cNvPr id="5" name="Footer Placeholder 4">
            <a:extLst>
              <a:ext uri="{FF2B5EF4-FFF2-40B4-BE49-F238E27FC236}">
                <a16:creationId xmlns:a16="http://schemas.microsoft.com/office/drawing/2014/main" id="{1F31B450-EBDA-20F5-E857-E12E496E81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297DD3-5C01-3003-5D20-3175D93214C0}"/>
              </a:ext>
            </a:extLst>
          </p:cNvPr>
          <p:cNvSpPr>
            <a:spLocks noGrp="1"/>
          </p:cNvSpPr>
          <p:nvPr>
            <p:ph type="sldNum" sz="quarter" idx="12"/>
          </p:nvPr>
        </p:nvSpPr>
        <p:spPr/>
        <p:txBody>
          <a:bodyPr/>
          <a:lstStyle/>
          <a:p>
            <a:fld id="{0F660F1C-BABD-4242-926F-6153B0FD55F2}" type="slidenum">
              <a:rPr lang="en-IN" smtClean="0"/>
              <a:t>‹#›</a:t>
            </a:fld>
            <a:endParaRPr lang="en-IN"/>
          </a:p>
        </p:txBody>
      </p:sp>
    </p:spTree>
    <p:extLst>
      <p:ext uri="{BB962C8B-B14F-4D97-AF65-F5344CB8AC3E}">
        <p14:creationId xmlns:p14="http://schemas.microsoft.com/office/powerpoint/2010/main" val="43380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3B6EC5-D6DF-298B-43C2-4C01C1F1DC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ADA7A2-0077-4C40-47D4-A06F19573D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15F4C-3F0A-B53B-E1FB-0174EC57437C}"/>
              </a:ext>
            </a:extLst>
          </p:cNvPr>
          <p:cNvSpPr>
            <a:spLocks noGrp="1"/>
          </p:cNvSpPr>
          <p:nvPr>
            <p:ph type="dt" sz="half" idx="10"/>
          </p:nvPr>
        </p:nvSpPr>
        <p:spPr/>
        <p:txBody>
          <a:bodyPr/>
          <a:lstStyle/>
          <a:p>
            <a:fld id="{9AF2DAFC-EBA9-489A-9975-C21222D52F60}" type="datetimeFigureOut">
              <a:rPr lang="en-IN" smtClean="0"/>
              <a:t>31-05-2022</a:t>
            </a:fld>
            <a:endParaRPr lang="en-IN"/>
          </a:p>
        </p:txBody>
      </p:sp>
      <p:sp>
        <p:nvSpPr>
          <p:cNvPr id="5" name="Footer Placeholder 4">
            <a:extLst>
              <a:ext uri="{FF2B5EF4-FFF2-40B4-BE49-F238E27FC236}">
                <a16:creationId xmlns:a16="http://schemas.microsoft.com/office/drawing/2014/main" id="{241EA44B-4E7F-AFDC-1564-54F1C3A5C4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44CD59-6F78-5BF3-8BEB-1C5DAB98CF82}"/>
              </a:ext>
            </a:extLst>
          </p:cNvPr>
          <p:cNvSpPr>
            <a:spLocks noGrp="1"/>
          </p:cNvSpPr>
          <p:nvPr>
            <p:ph type="sldNum" sz="quarter" idx="12"/>
          </p:nvPr>
        </p:nvSpPr>
        <p:spPr/>
        <p:txBody>
          <a:bodyPr/>
          <a:lstStyle/>
          <a:p>
            <a:fld id="{0F660F1C-BABD-4242-926F-6153B0FD55F2}" type="slidenum">
              <a:rPr lang="en-IN" smtClean="0"/>
              <a:t>‹#›</a:t>
            </a:fld>
            <a:endParaRPr lang="en-IN"/>
          </a:p>
        </p:txBody>
      </p:sp>
    </p:spTree>
    <p:extLst>
      <p:ext uri="{BB962C8B-B14F-4D97-AF65-F5344CB8AC3E}">
        <p14:creationId xmlns:p14="http://schemas.microsoft.com/office/powerpoint/2010/main" val="369661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1863-BA96-5445-4B4C-3FEF345592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A3D4C8-F108-B392-19A6-3A023B8F40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4ADE32-355F-E203-3B42-B84E81563C70}"/>
              </a:ext>
            </a:extLst>
          </p:cNvPr>
          <p:cNvSpPr>
            <a:spLocks noGrp="1"/>
          </p:cNvSpPr>
          <p:nvPr>
            <p:ph type="dt" sz="half" idx="10"/>
          </p:nvPr>
        </p:nvSpPr>
        <p:spPr/>
        <p:txBody>
          <a:bodyPr/>
          <a:lstStyle/>
          <a:p>
            <a:fld id="{9AF2DAFC-EBA9-489A-9975-C21222D52F60}" type="datetimeFigureOut">
              <a:rPr lang="en-IN" smtClean="0"/>
              <a:t>31-05-2022</a:t>
            </a:fld>
            <a:endParaRPr lang="en-IN"/>
          </a:p>
        </p:txBody>
      </p:sp>
      <p:sp>
        <p:nvSpPr>
          <p:cNvPr id="5" name="Footer Placeholder 4">
            <a:extLst>
              <a:ext uri="{FF2B5EF4-FFF2-40B4-BE49-F238E27FC236}">
                <a16:creationId xmlns:a16="http://schemas.microsoft.com/office/drawing/2014/main" id="{02657D65-ACB5-8BBB-6F25-22F4D1E3F5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F97FD4-2F18-63F5-DBFA-E86CEE532E05}"/>
              </a:ext>
            </a:extLst>
          </p:cNvPr>
          <p:cNvSpPr>
            <a:spLocks noGrp="1"/>
          </p:cNvSpPr>
          <p:nvPr>
            <p:ph type="sldNum" sz="quarter" idx="12"/>
          </p:nvPr>
        </p:nvSpPr>
        <p:spPr/>
        <p:txBody>
          <a:bodyPr/>
          <a:lstStyle/>
          <a:p>
            <a:fld id="{0F660F1C-BABD-4242-926F-6153B0FD55F2}" type="slidenum">
              <a:rPr lang="en-IN" smtClean="0"/>
              <a:t>‹#›</a:t>
            </a:fld>
            <a:endParaRPr lang="en-IN"/>
          </a:p>
        </p:txBody>
      </p:sp>
    </p:spTree>
    <p:extLst>
      <p:ext uri="{BB962C8B-B14F-4D97-AF65-F5344CB8AC3E}">
        <p14:creationId xmlns:p14="http://schemas.microsoft.com/office/powerpoint/2010/main" val="360014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6905-BC65-0103-88A8-8E87CFE5BB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501C82-B212-625E-F6D7-A9950AE82F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435655-B1BC-5A7B-DCF0-CD0F0B77CBE3}"/>
              </a:ext>
            </a:extLst>
          </p:cNvPr>
          <p:cNvSpPr>
            <a:spLocks noGrp="1"/>
          </p:cNvSpPr>
          <p:nvPr>
            <p:ph type="dt" sz="half" idx="10"/>
          </p:nvPr>
        </p:nvSpPr>
        <p:spPr/>
        <p:txBody>
          <a:bodyPr/>
          <a:lstStyle/>
          <a:p>
            <a:fld id="{9AF2DAFC-EBA9-489A-9975-C21222D52F60}" type="datetimeFigureOut">
              <a:rPr lang="en-IN" smtClean="0"/>
              <a:t>31-05-2022</a:t>
            </a:fld>
            <a:endParaRPr lang="en-IN"/>
          </a:p>
        </p:txBody>
      </p:sp>
      <p:sp>
        <p:nvSpPr>
          <p:cNvPr id="5" name="Footer Placeholder 4">
            <a:extLst>
              <a:ext uri="{FF2B5EF4-FFF2-40B4-BE49-F238E27FC236}">
                <a16:creationId xmlns:a16="http://schemas.microsoft.com/office/drawing/2014/main" id="{F70332F5-73BA-D563-9012-1EFB58BF7F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6F0C71-17C5-2D8B-4469-2E985534CA17}"/>
              </a:ext>
            </a:extLst>
          </p:cNvPr>
          <p:cNvSpPr>
            <a:spLocks noGrp="1"/>
          </p:cNvSpPr>
          <p:nvPr>
            <p:ph type="sldNum" sz="quarter" idx="12"/>
          </p:nvPr>
        </p:nvSpPr>
        <p:spPr/>
        <p:txBody>
          <a:bodyPr/>
          <a:lstStyle/>
          <a:p>
            <a:fld id="{0F660F1C-BABD-4242-926F-6153B0FD55F2}" type="slidenum">
              <a:rPr lang="en-IN" smtClean="0"/>
              <a:t>‹#›</a:t>
            </a:fld>
            <a:endParaRPr lang="en-IN"/>
          </a:p>
        </p:txBody>
      </p:sp>
    </p:spTree>
    <p:extLst>
      <p:ext uri="{BB962C8B-B14F-4D97-AF65-F5344CB8AC3E}">
        <p14:creationId xmlns:p14="http://schemas.microsoft.com/office/powerpoint/2010/main" val="107023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B8F6-5CEB-C12F-149D-304CD1A8AF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AAAC79-6A68-D3D8-0AED-9A7EFB5935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857921-9CE8-9B52-630F-D1251B7898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713EAE-0AE5-9ED2-8B08-272B946CF646}"/>
              </a:ext>
            </a:extLst>
          </p:cNvPr>
          <p:cNvSpPr>
            <a:spLocks noGrp="1"/>
          </p:cNvSpPr>
          <p:nvPr>
            <p:ph type="dt" sz="half" idx="10"/>
          </p:nvPr>
        </p:nvSpPr>
        <p:spPr/>
        <p:txBody>
          <a:bodyPr/>
          <a:lstStyle/>
          <a:p>
            <a:fld id="{9AF2DAFC-EBA9-489A-9975-C21222D52F60}" type="datetimeFigureOut">
              <a:rPr lang="en-IN" smtClean="0"/>
              <a:t>31-05-2022</a:t>
            </a:fld>
            <a:endParaRPr lang="en-IN"/>
          </a:p>
        </p:txBody>
      </p:sp>
      <p:sp>
        <p:nvSpPr>
          <p:cNvPr id="6" name="Footer Placeholder 5">
            <a:extLst>
              <a:ext uri="{FF2B5EF4-FFF2-40B4-BE49-F238E27FC236}">
                <a16:creationId xmlns:a16="http://schemas.microsoft.com/office/drawing/2014/main" id="{71479208-96D8-61F6-5BBB-E778C070D0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B4AF28-BC94-D07E-F172-B30EE89112CD}"/>
              </a:ext>
            </a:extLst>
          </p:cNvPr>
          <p:cNvSpPr>
            <a:spLocks noGrp="1"/>
          </p:cNvSpPr>
          <p:nvPr>
            <p:ph type="sldNum" sz="quarter" idx="12"/>
          </p:nvPr>
        </p:nvSpPr>
        <p:spPr/>
        <p:txBody>
          <a:bodyPr/>
          <a:lstStyle/>
          <a:p>
            <a:fld id="{0F660F1C-BABD-4242-926F-6153B0FD55F2}" type="slidenum">
              <a:rPr lang="en-IN" smtClean="0"/>
              <a:t>‹#›</a:t>
            </a:fld>
            <a:endParaRPr lang="en-IN"/>
          </a:p>
        </p:txBody>
      </p:sp>
    </p:spTree>
    <p:extLst>
      <p:ext uri="{BB962C8B-B14F-4D97-AF65-F5344CB8AC3E}">
        <p14:creationId xmlns:p14="http://schemas.microsoft.com/office/powerpoint/2010/main" val="351203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09AA-CA36-294E-CA59-59883777A9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A7A982-7B36-1E2B-8928-D2650E13CA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72D649-BB66-C84C-E028-3ECC932279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568477-97A0-B4FE-C863-D7D204B036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2D33F2-7F65-9E5F-FC11-6805DBA053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DEACBD-B732-155E-BDC3-9FB39C787E70}"/>
              </a:ext>
            </a:extLst>
          </p:cNvPr>
          <p:cNvSpPr>
            <a:spLocks noGrp="1"/>
          </p:cNvSpPr>
          <p:nvPr>
            <p:ph type="dt" sz="half" idx="10"/>
          </p:nvPr>
        </p:nvSpPr>
        <p:spPr/>
        <p:txBody>
          <a:bodyPr/>
          <a:lstStyle/>
          <a:p>
            <a:fld id="{9AF2DAFC-EBA9-489A-9975-C21222D52F60}" type="datetimeFigureOut">
              <a:rPr lang="en-IN" smtClean="0"/>
              <a:t>31-05-2022</a:t>
            </a:fld>
            <a:endParaRPr lang="en-IN"/>
          </a:p>
        </p:txBody>
      </p:sp>
      <p:sp>
        <p:nvSpPr>
          <p:cNvPr id="8" name="Footer Placeholder 7">
            <a:extLst>
              <a:ext uri="{FF2B5EF4-FFF2-40B4-BE49-F238E27FC236}">
                <a16:creationId xmlns:a16="http://schemas.microsoft.com/office/drawing/2014/main" id="{051B49A9-583D-0138-EDBB-0B6E63DB23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261160-0205-7BB9-A2EF-79A8B203C658}"/>
              </a:ext>
            </a:extLst>
          </p:cNvPr>
          <p:cNvSpPr>
            <a:spLocks noGrp="1"/>
          </p:cNvSpPr>
          <p:nvPr>
            <p:ph type="sldNum" sz="quarter" idx="12"/>
          </p:nvPr>
        </p:nvSpPr>
        <p:spPr/>
        <p:txBody>
          <a:bodyPr/>
          <a:lstStyle/>
          <a:p>
            <a:fld id="{0F660F1C-BABD-4242-926F-6153B0FD55F2}" type="slidenum">
              <a:rPr lang="en-IN" smtClean="0"/>
              <a:t>‹#›</a:t>
            </a:fld>
            <a:endParaRPr lang="en-IN"/>
          </a:p>
        </p:txBody>
      </p:sp>
    </p:spTree>
    <p:extLst>
      <p:ext uri="{BB962C8B-B14F-4D97-AF65-F5344CB8AC3E}">
        <p14:creationId xmlns:p14="http://schemas.microsoft.com/office/powerpoint/2010/main" val="251617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1CD6-E721-6B99-D5BA-CE9A205C2B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C7D72D-2C50-D4C9-3156-99E0201B9889}"/>
              </a:ext>
            </a:extLst>
          </p:cNvPr>
          <p:cNvSpPr>
            <a:spLocks noGrp="1"/>
          </p:cNvSpPr>
          <p:nvPr>
            <p:ph type="dt" sz="half" idx="10"/>
          </p:nvPr>
        </p:nvSpPr>
        <p:spPr/>
        <p:txBody>
          <a:bodyPr/>
          <a:lstStyle/>
          <a:p>
            <a:fld id="{9AF2DAFC-EBA9-489A-9975-C21222D52F60}" type="datetimeFigureOut">
              <a:rPr lang="en-IN" smtClean="0"/>
              <a:t>31-05-2022</a:t>
            </a:fld>
            <a:endParaRPr lang="en-IN"/>
          </a:p>
        </p:txBody>
      </p:sp>
      <p:sp>
        <p:nvSpPr>
          <p:cNvPr id="4" name="Footer Placeholder 3">
            <a:extLst>
              <a:ext uri="{FF2B5EF4-FFF2-40B4-BE49-F238E27FC236}">
                <a16:creationId xmlns:a16="http://schemas.microsoft.com/office/drawing/2014/main" id="{51EFC1D4-DA80-D4EF-3290-7C2E710DCC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8ED9CB-ABFF-1525-E2C2-A5C5AF8126E7}"/>
              </a:ext>
            </a:extLst>
          </p:cNvPr>
          <p:cNvSpPr>
            <a:spLocks noGrp="1"/>
          </p:cNvSpPr>
          <p:nvPr>
            <p:ph type="sldNum" sz="quarter" idx="12"/>
          </p:nvPr>
        </p:nvSpPr>
        <p:spPr/>
        <p:txBody>
          <a:bodyPr/>
          <a:lstStyle/>
          <a:p>
            <a:fld id="{0F660F1C-BABD-4242-926F-6153B0FD55F2}" type="slidenum">
              <a:rPr lang="en-IN" smtClean="0"/>
              <a:t>‹#›</a:t>
            </a:fld>
            <a:endParaRPr lang="en-IN"/>
          </a:p>
        </p:txBody>
      </p:sp>
    </p:spTree>
    <p:extLst>
      <p:ext uri="{BB962C8B-B14F-4D97-AF65-F5344CB8AC3E}">
        <p14:creationId xmlns:p14="http://schemas.microsoft.com/office/powerpoint/2010/main" val="122110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19AE2-C93B-1E70-7027-BA093AD79403}"/>
              </a:ext>
            </a:extLst>
          </p:cNvPr>
          <p:cNvSpPr>
            <a:spLocks noGrp="1"/>
          </p:cNvSpPr>
          <p:nvPr>
            <p:ph type="dt" sz="half" idx="10"/>
          </p:nvPr>
        </p:nvSpPr>
        <p:spPr/>
        <p:txBody>
          <a:bodyPr/>
          <a:lstStyle/>
          <a:p>
            <a:fld id="{9AF2DAFC-EBA9-489A-9975-C21222D52F60}" type="datetimeFigureOut">
              <a:rPr lang="en-IN" smtClean="0"/>
              <a:t>31-05-2022</a:t>
            </a:fld>
            <a:endParaRPr lang="en-IN"/>
          </a:p>
        </p:txBody>
      </p:sp>
      <p:sp>
        <p:nvSpPr>
          <p:cNvPr id="3" name="Footer Placeholder 2">
            <a:extLst>
              <a:ext uri="{FF2B5EF4-FFF2-40B4-BE49-F238E27FC236}">
                <a16:creationId xmlns:a16="http://schemas.microsoft.com/office/drawing/2014/main" id="{6CBA4CB2-0574-2FA2-CC39-77AB7F094E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499675-0AA7-26FA-CD59-9556DD3FAC23}"/>
              </a:ext>
            </a:extLst>
          </p:cNvPr>
          <p:cNvSpPr>
            <a:spLocks noGrp="1"/>
          </p:cNvSpPr>
          <p:nvPr>
            <p:ph type="sldNum" sz="quarter" idx="12"/>
          </p:nvPr>
        </p:nvSpPr>
        <p:spPr/>
        <p:txBody>
          <a:bodyPr/>
          <a:lstStyle/>
          <a:p>
            <a:fld id="{0F660F1C-BABD-4242-926F-6153B0FD55F2}" type="slidenum">
              <a:rPr lang="en-IN" smtClean="0"/>
              <a:t>‹#›</a:t>
            </a:fld>
            <a:endParaRPr lang="en-IN"/>
          </a:p>
        </p:txBody>
      </p:sp>
    </p:spTree>
    <p:extLst>
      <p:ext uri="{BB962C8B-B14F-4D97-AF65-F5344CB8AC3E}">
        <p14:creationId xmlns:p14="http://schemas.microsoft.com/office/powerpoint/2010/main" val="271627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7D5D-B627-31E6-5346-DB161D4681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5674B6-7446-F547-66BC-3D6D8EB0C3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AD921A-12FE-03FD-9944-FD5CA5746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76B98-1827-2BE1-D6F1-E16EEB2722D8}"/>
              </a:ext>
            </a:extLst>
          </p:cNvPr>
          <p:cNvSpPr>
            <a:spLocks noGrp="1"/>
          </p:cNvSpPr>
          <p:nvPr>
            <p:ph type="dt" sz="half" idx="10"/>
          </p:nvPr>
        </p:nvSpPr>
        <p:spPr/>
        <p:txBody>
          <a:bodyPr/>
          <a:lstStyle/>
          <a:p>
            <a:fld id="{9AF2DAFC-EBA9-489A-9975-C21222D52F60}" type="datetimeFigureOut">
              <a:rPr lang="en-IN" smtClean="0"/>
              <a:t>31-05-2022</a:t>
            </a:fld>
            <a:endParaRPr lang="en-IN"/>
          </a:p>
        </p:txBody>
      </p:sp>
      <p:sp>
        <p:nvSpPr>
          <p:cNvPr id="6" name="Footer Placeholder 5">
            <a:extLst>
              <a:ext uri="{FF2B5EF4-FFF2-40B4-BE49-F238E27FC236}">
                <a16:creationId xmlns:a16="http://schemas.microsoft.com/office/drawing/2014/main" id="{25A11159-E87A-733D-F19E-A7017C8AFD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B6F2D5-1121-28F6-B392-6C5FFACC14EE}"/>
              </a:ext>
            </a:extLst>
          </p:cNvPr>
          <p:cNvSpPr>
            <a:spLocks noGrp="1"/>
          </p:cNvSpPr>
          <p:nvPr>
            <p:ph type="sldNum" sz="quarter" idx="12"/>
          </p:nvPr>
        </p:nvSpPr>
        <p:spPr/>
        <p:txBody>
          <a:bodyPr/>
          <a:lstStyle/>
          <a:p>
            <a:fld id="{0F660F1C-BABD-4242-926F-6153B0FD55F2}" type="slidenum">
              <a:rPr lang="en-IN" smtClean="0"/>
              <a:t>‹#›</a:t>
            </a:fld>
            <a:endParaRPr lang="en-IN"/>
          </a:p>
        </p:txBody>
      </p:sp>
    </p:spTree>
    <p:extLst>
      <p:ext uri="{BB962C8B-B14F-4D97-AF65-F5344CB8AC3E}">
        <p14:creationId xmlns:p14="http://schemas.microsoft.com/office/powerpoint/2010/main" val="117235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4D50-C981-FFC7-3241-88B46066A0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E6FC33-D7AF-648D-6ECB-E43118959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F74701-F690-EE5C-6B09-1BAE35372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F79009-79EE-6177-0191-1B258D4E29B1}"/>
              </a:ext>
            </a:extLst>
          </p:cNvPr>
          <p:cNvSpPr>
            <a:spLocks noGrp="1"/>
          </p:cNvSpPr>
          <p:nvPr>
            <p:ph type="dt" sz="half" idx="10"/>
          </p:nvPr>
        </p:nvSpPr>
        <p:spPr/>
        <p:txBody>
          <a:bodyPr/>
          <a:lstStyle/>
          <a:p>
            <a:fld id="{9AF2DAFC-EBA9-489A-9975-C21222D52F60}" type="datetimeFigureOut">
              <a:rPr lang="en-IN" smtClean="0"/>
              <a:t>31-05-2022</a:t>
            </a:fld>
            <a:endParaRPr lang="en-IN"/>
          </a:p>
        </p:txBody>
      </p:sp>
      <p:sp>
        <p:nvSpPr>
          <p:cNvPr id="6" name="Footer Placeholder 5">
            <a:extLst>
              <a:ext uri="{FF2B5EF4-FFF2-40B4-BE49-F238E27FC236}">
                <a16:creationId xmlns:a16="http://schemas.microsoft.com/office/drawing/2014/main" id="{04398BBC-5EA4-794D-8DD6-DAB7A6C4A8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B6A2EA-444F-5A8B-A0AD-1C6B83D59A3F}"/>
              </a:ext>
            </a:extLst>
          </p:cNvPr>
          <p:cNvSpPr>
            <a:spLocks noGrp="1"/>
          </p:cNvSpPr>
          <p:nvPr>
            <p:ph type="sldNum" sz="quarter" idx="12"/>
          </p:nvPr>
        </p:nvSpPr>
        <p:spPr/>
        <p:txBody>
          <a:bodyPr/>
          <a:lstStyle/>
          <a:p>
            <a:fld id="{0F660F1C-BABD-4242-926F-6153B0FD55F2}" type="slidenum">
              <a:rPr lang="en-IN" smtClean="0"/>
              <a:t>‹#›</a:t>
            </a:fld>
            <a:endParaRPr lang="en-IN"/>
          </a:p>
        </p:txBody>
      </p:sp>
    </p:spTree>
    <p:extLst>
      <p:ext uri="{BB962C8B-B14F-4D97-AF65-F5344CB8AC3E}">
        <p14:creationId xmlns:p14="http://schemas.microsoft.com/office/powerpoint/2010/main" val="207019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0BAEEF-A93F-A128-8B1C-55E990AB27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B3C710-6A22-F940-8F9F-D73893A457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E48906-B134-E72B-DDE5-AC44191452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2DAFC-EBA9-489A-9975-C21222D52F60}" type="datetimeFigureOut">
              <a:rPr lang="en-IN" smtClean="0"/>
              <a:t>31-05-2022</a:t>
            </a:fld>
            <a:endParaRPr lang="en-IN"/>
          </a:p>
        </p:txBody>
      </p:sp>
      <p:sp>
        <p:nvSpPr>
          <p:cNvPr id="5" name="Footer Placeholder 4">
            <a:extLst>
              <a:ext uri="{FF2B5EF4-FFF2-40B4-BE49-F238E27FC236}">
                <a16:creationId xmlns:a16="http://schemas.microsoft.com/office/drawing/2014/main" id="{D89FAD94-9555-FCA0-2E28-4EFD1B8BA4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0601BC-0AC0-2133-A400-1AEA9C65AC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60F1C-BABD-4242-926F-6153B0FD55F2}" type="slidenum">
              <a:rPr lang="en-IN" smtClean="0"/>
              <a:t>‹#›</a:t>
            </a:fld>
            <a:endParaRPr lang="en-IN"/>
          </a:p>
        </p:txBody>
      </p:sp>
    </p:spTree>
    <p:extLst>
      <p:ext uri="{BB962C8B-B14F-4D97-AF65-F5344CB8AC3E}">
        <p14:creationId xmlns:p14="http://schemas.microsoft.com/office/powerpoint/2010/main" val="4106640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wmf"/><Relationship Id="rId3" Type="http://schemas.openxmlformats.org/officeDocument/2006/relationships/image" Target="../media/image12.png"/><Relationship Id="rId7" Type="http://schemas.openxmlformats.org/officeDocument/2006/relationships/image" Target="../media/image16.emf"/><Relationship Id="rId12" Type="http://schemas.openxmlformats.org/officeDocument/2006/relationships/image" Target="../media/image21.w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11" Type="http://schemas.openxmlformats.org/officeDocument/2006/relationships/image" Target="../media/image20.emf"/><Relationship Id="rId5" Type="http://schemas.openxmlformats.org/officeDocument/2006/relationships/image" Target="../media/image14.jpeg"/><Relationship Id="rId15" Type="http://schemas.openxmlformats.org/officeDocument/2006/relationships/image" Target="../media/image24.wmf"/><Relationship Id="rId10" Type="http://schemas.openxmlformats.org/officeDocument/2006/relationships/image" Target="../media/image19.emf"/><Relationship Id="rId4" Type="http://schemas.openxmlformats.org/officeDocument/2006/relationships/image" Target="../media/image13.png"/><Relationship Id="rId9" Type="http://schemas.openxmlformats.org/officeDocument/2006/relationships/image" Target="../media/image18.emf"/><Relationship Id="rId14" Type="http://schemas.openxmlformats.org/officeDocument/2006/relationships/image" Target="../media/image23.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www.guru99.com/white-box-testing.html"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www.softwaretestinghelp.com/unit-testing/"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softwaretestinghelp.com/white-box-testing-techniques-with-example/"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softwaretestinghelp.com/what-is-integration-testing/"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www.softwaretestinghelp.com/beta-testing/"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s://www.softwaretestinghelp.com/how-to-test-application-security-web-and-desktop-application-security-testing-techniqu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www.softwaretestinghelp.com/stress-testing/"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B5FB130-BBAB-7336-7927-7A511E589FA6}"/>
              </a:ext>
            </a:extLst>
          </p:cNvPr>
          <p:cNvSpPr>
            <a:spLocks noGrp="1" noChangeArrowheads="1"/>
          </p:cNvSpPr>
          <p:nvPr>
            <p:ph type="ctrTitle"/>
          </p:nvPr>
        </p:nvSpPr>
        <p:spPr>
          <a:xfrm>
            <a:off x="1715729" y="3253582"/>
            <a:ext cx="8229600" cy="2870200"/>
          </a:xfrm>
        </p:spPr>
        <p:txBody>
          <a:bodyPr rtlCol="0">
            <a:normAutofit fontScale="90000"/>
          </a:bodyPr>
          <a:lstStyle/>
          <a:p>
            <a:pPr>
              <a:defRPr/>
            </a:pPr>
            <a:r>
              <a:rPr lang="en-US" altLang="en-US" dirty="0"/>
              <a:t>Introduction to Software Testing</a:t>
            </a:r>
            <a:br>
              <a:rPr lang="en-US" altLang="en-US" dirty="0"/>
            </a:br>
            <a:r>
              <a:rPr lang="en-US" altLang="en-US" dirty="0"/>
              <a:t>Module 1</a:t>
            </a:r>
            <a:br>
              <a:rPr lang="en-US" altLang="en-US" dirty="0"/>
            </a:br>
            <a:r>
              <a:rPr lang="en-US" altLang="en-US" dirty="0"/>
              <a:t>Introduction</a:t>
            </a:r>
            <a:br>
              <a:rPr lang="en-US" altLang="en-US" dirty="0"/>
            </a:br>
            <a:br>
              <a:rPr lang="en-US" altLang="en-US" dirty="0"/>
            </a:br>
            <a:endParaRPr lang="en-US" altLang="en-US" dirty="0"/>
          </a:p>
        </p:txBody>
      </p:sp>
      <p:sp>
        <p:nvSpPr>
          <p:cNvPr id="5123" name="Rectangle 3">
            <a:extLst>
              <a:ext uri="{FF2B5EF4-FFF2-40B4-BE49-F238E27FC236}">
                <a16:creationId xmlns:a16="http://schemas.microsoft.com/office/drawing/2014/main" id="{D1C2B3BF-DAE4-546F-C5EB-C896B636E1E2}"/>
              </a:ext>
            </a:extLst>
          </p:cNvPr>
          <p:cNvSpPr>
            <a:spLocks noGrp="1" noChangeArrowheads="1"/>
          </p:cNvSpPr>
          <p:nvPr>
            <p:ph type="subTitle" idx="1"/>
          </p:nvPr>
        </p:nvSpPr>
        <p:spPr bwMode="auto">
          <a:xfrm>
            <a:off x="2895600" y="3425826"/>
            <a:ext cx="6400800" cy="2525713"/>
          </a:xfrm>
        </p:spPr>
        <p:txBody>
          <a:bodyPr wrap="square" numCol="1" anchor="t" anchorCtr="0" compatLnSpc="1">
            <a:prstTxWarp prst="textNoShape">
              <a:avLst/>
            </a:prstTxWarp>
          </a:bodyPr>
          <a:lstStyle/>
          <a:p>
            <a:pPr>
              <a:lnSpc>
                <a:spcPct val="100000"/>
              </a:lnSpc>
              <a:spcBef>
                <a:spcPct val="0"/>
              </a:spcBef>
              <a:buFontTx/>
              <a:buNone/>
            </a:pPr>
            <a:endParaRPr lang="en-US" altLang="en-US" sz="2800" dirty="0"/>
          </a:p>
          <a:p>
            <a:endParaRPr lang="en-US" alt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32BDFCA-0485-6C18-73C6-045C240FD4FC}"/>
              </a:ext>
            </a:extLst>
          </p:cNvPr>
          <p:cNvSpPr>
            <a:spLocks noGrp="1" noChangeArrowheads="1"/>
          </p:cNvSpPr>
          <p:nvPr>
            <p:ph type="title"/>
          </p:nvPr>
        </p:nvSpPr>
        <p:spPr>
          <a:xfrm>
            <a:off x="1811338" y="-123824"/>
            <a:ext cx="8228013" cy="1500187"/>
          </a:xfrm>
        </p:spPr>
        <p:txBody>
          <a:bodyPr/>
          <a:lstStyle/>
          <a:p>
            <a:r>
              <a:rPr lang="en-US" altLang="en-US" dirty="0"/>
              <a:t>Software is a Skin that Surrounds Our Civilization</a:t>
            </a:r>
          </a:p>
        </p:txBody>
      </p:sp>
      <p:sp>
        <p:nvSpPr>
          <p:cNvPr id="12291" name="Slide Number Placeholder 5">
            <a:extLst>
              <a:ext uri="{FF2B5EF4-FFF2-40B4-BE49-F238E27FC236}">
                <a16:creationId xmlns:a16="http://schemas.microsoft.com/office/drawing/2014/main" id="{95AF5856-B276-CADD-8ED5-B349C4B1BF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C6F6952-95C9-4CD2-9C9C-239630222E18}" type="slidenum">
              <a:rPr lang="en-US" altLang="en-US">
                <a:latin typeface="Times New Roman" panose="02020603050405020304" pitchFamily="18" charset="0"/>
              </a:rPr>
              <a:pPr fontAlgn="base">
                <a:spcBef>
                  <a:spcPct val="0"/>
                </a:spcBef>
                <a:spcAft>
                  <a:spcPct val="0"/>
                </a:spcAft>
              </a:pPr>
              <a:t>10</a:t>
            </a:fld>
            <a:endParaRPr lang="en-US" altLang="en-US">
              <a:latin typeface="Times New Roman" panose="02020603050405020304" pitchFamily="18" charset="0"/>
            </a:endParaRPr>
          </a:p>
        </p:txBody>
      </p:sp>
      <p:pic>
        <p:nvPicPr>
          <p:cNvPr id="8" name="Picture 2">
            <a:extLst>
              <a:ext uri="{FF2B5EF4-FFF2-40B4-BE49-F238E27FC236}">
                <a16:creationId xmlns:a16="http://schemas.microsoft.com/office/drawing/2014/main" id="{2CF92253-2F0E-6392-78D5-247B38BC3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14600"/>
            <a:ext cx="12192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a:extLst>
              <a:ext uri="{FF2B5EF4-FFF2-40B4-BE49-F238E27FC236}">
                <a16:creationId xmlns:a16="http://schemas.microsoft.com/office/drawing/2014/main" id="{640D8F52-6B2A-1B59-B89E-BFD3A2A5F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4413" y="3179764"/>
            <a:ext cx="1619250"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a:extLst>
              <a:ext uri="{FF2B5EF4-FFF2-40B4-BE49-F238E27FC236}">
                <a16:creationId xmlns:a16="http://schemas.microsoft.com/office/drawing/2014/main" id="{51583FEC-EC3B-B7D2-7255-2710B267F8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7913" y="1755776"/>
            <a:ext cx="14287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descr="C:\Documents and Settings\rpanesar\My Documents\My Pictures\Microsoft Clip Organizer\j0410044.jpg">
            <a:extLst>
              <a:ext uri="{FF2B5EF4-FFF2-40B4-BE49-F238E27FC236}">
                <a16:creationId xmlns:a16="http://schemas.microsoft.com/office/drawing/2014/main" id="{18F7B8DA-C878-4454-7A8B-95ED8B49A6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1" y="2076451"/>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C:\Documents and Settings\rpanesar\My Documents\My Pictures\Microsoft Clip Organizer\j0433050.jpg">
            <a:extLst>
              <a:ext uri="{FF2B5EF4-FFF2-40B4-BE49-F238E27FC236}">
                <a16:creationId xmlns:a16="http://schemas.microsoft.com/office/drawing/2014/main" id="{F187115B-BB06-3FEE-8110-FE7D318AED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9600" y="3741738"/>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
            <a:extLst>
              <a:ext uri="{FF2B5EF4-FFF2-40B4-BE49-F238E27FC236}">
                <a16:creationId xmlns:a16="http://schemas.microsoft.com/office/drawing/2014/main" id="{D352A705-373B-AF5D-9408-C49BD1D1DD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8389" y="1666876"/>
            <a:ext cx="828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8">
            <a:extLst>
              <a:ext uri="{FF2B5EF4-FFF2-40B4-BE49-F238E27FC236}">
                <a16:creationId xmlns:a16="http://schemas.microsoft.com/office/drawing/2014/main" id="{CE5541C7-7454-B2CE-82D2-1C0143ADB8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7713" y="4675188"/>
            <a:ext cx="16430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0">
            <a:extLst>
              <a:ext uri="{FF2B5EF4-FFF2-40B4-BE49-F238E27FC236}">
                <a16:creationId xmlns:a16="http://schemas.microsoft.com/office/drawing/2014/main" id="{577979C6-E8C4-BD6C-41FE-205C6E96FE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3175" y="5132389"/>
            <a:ext cx="165735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1">
            <a:extLst>
              <a:ext uri="{FF2B5EF4-FFF2-40B4-BE49-F238E27FC236}">
                <a16:creationId xmlns:a16="http://schemas.microsoft.com/office/drawing/2014/main" id="{CAC14115-FC51-EE2C-64F0-670915311C8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2688" y="3286126"/>
            <a:ext cx="9144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a:extLst>
              <a:ext uri="{FF2B5EF4-FFF2-40B4-BE49-F238E27FC236}">
                <a16:creationId xmlns:a16="http://schemas.microsoft.com/office/drawing/2014/main" id="{35E0E631-FDFA-C302-962B-07C6ECA6B4A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28100" y="1598613"/>
            <a:ext cx="9858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descr="MCj04157480000[1]">
            <a:extLst>
              <a:ext uri="{FF2B5EF4-FFF2-40B4-BE49-F238E27FC236}">
                <a16:creationId xmlns:a16="http://schemas.microsoft.com/office/drawing/2014/main" id="{C02EE32B-6F75-CA03-6E82-029E8E7AE98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47989" y="1054100"/>
            <a:ext cx="16668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MCj02903870000[1]">
            <a:extLst>
              <a:ext uri="{FF2B5EF4-FFF2-40B4-BE49-F238E27FC236}">
                <a16:creationId xmlns:a16="http://schemas.microsoft.com/office/drawing/2014/main" id="{3536256D-A416-26A4-0505-5FF08282D45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87513" y="4527551"/>
            <a:ext cx="15811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j0215086">
            <a:extLst>
              <a:ext uri="{FF2B5EF4-FFF2-40B4-BE49-F238E27FC236}">
                <a16:creationId xmlns:a16="http://schemas.microsoft.com/office/drawing/2014/main" id="{F7212C9B-87A3-E0F0-F21E-A8C3CB69D9B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6600" y="4038601"/>
            <a:ext cx="1214438"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8" descr="C:\Documents and Settings\rpanesar\Local Settings\Temporary Internet Files\Content.IE5\P2WWCY0O\MCj02811390000[1].wmf">
            <a:extLst>
              <a:ext uri="{FF2B5EF4-FFF2-40B4-BE49-F238E27FC236}">
                <a16:creationId xmlns:a16="http://schemas.microsoft.com/office/drawing/2014/main" id="{84D0E086-15A7-6D6F-E283-4BCD11EBF95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42338" y="2590801"/>
            <a:ext cx="2125662"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a:extLst>
              <a:ext uri="{FF2B5EF4-FFF2-40B4-BE49-F238E27FC236}">
                <a16:creationId xmlns:a16="http://schemas.microsoft.com/office/drawing/2014/main" id="{04442999-2B93-685E-4B1B-0AB713F0BE9C}"/>
              </a:ext>
            </a:extLst>
          </p:cNvPr>
          <p:cNvSpPr txBox="1"/>
          <p:nvPr/>
        </p:nvSpPr>
        <p:spPr>
          <a:xfrm>
            <a:off x="7650163" y="6153150"/>
            <a:ext cx="2628900" cy="254000"/>
          </a:xfrm>
          <a:prstGeom prst="rect">
            <a:avLst/>
          </a:prstGeom>
          <a:solidFill>
            <a:schemeClr val="bg1">
              <a:lumMod val="75000"/>
            </a:schemeClr>
          </a:solidFill>
        </p:spPr>
        <p:txBody>
          <a:bodyPr anchor="ctr">
            <a:spAutoFit/>
          </a:bodyPr>
          <a:lstStyle/>
          <a:p>
            <a:pPr algn="ctr">
              <a:defRPr/>
            </a:pPr>
            <a:r>
              <a:rPr lang="en-US" sz="1050" dirty="0">
                <a:latin typeface="Comic Sans MS" pitchFamily="66" charset="0"/>
              </a:rPr>
              <a:t>Quote due to Dr. Mark Harman</a:t>
            </a:r>
          </a:p>
        </p:txBody>
      </p:sp>
      <p:sp>
        <p:nvSpPr>
          <p:cNvPr id="2" name="Date Placeholder 1">
            <a:extLst>
              <a:ext uri="{FF2B5EF4-FFF2-40B4-BE49-F238E27FC236}">
                <a16:creationId xmlns:a16="http://schemas.microsoft.com/office/drawing/2014/main" id="{9038DE78-7531-3113-0624-60B80036127F}"/>
              </a:ext>
            </a:extLst>
          </p:cNvPr>
          <p:cNvSpPr>
            <a:spLocks noGrp="1"/>
          </p:cNvSpPr>
          <p:nvPr>
            <p:ph type="dt" sz="quarter" idx="10"/>
          </p:nvPr>
        </p:nvSpPr>
        <p:spPr/>
        <p:txBody>
          <a:bodyPr/>
          <a:lstStyle/>
          <a:p>
            <a:pPr>
              <a:defRPr/>
            </a:pPr>
            <a:endParaRPr lang="en-US"/>
          </a:p>
        </p:txBody>
      </p:sp>
      <p:sp>
        <p:nvSpPr>
          <p:cNvPr id="3" name="Footer Placeholder 2">
            <a:extLst>
              <a:ext uri="{FF2B5EF4-FFF2-40B4-BE49-F238E27FC236}">
                <a16:creationId xmlns:a16="http://schemas.microsoft.com/office/drawing/2014/main" id="{25E5D3E8-FBB9-A771-3A5F-B52C33A1BF9D}"/>
              </a:ext>
            </a:extLst>
          </p:cNvPr>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par>
                          <p:cTn id="24" fill="hold" nodeType="afterGroup">
                            <p:stCondLst>
                              <p:cond delay="2500"/>
                            </p:stCondLst>
                            <p:childTnLst>
                              <p:par>
                                <p:cTn id="25" presetID="9"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par>
                          <p:cTn id="28" fill="hold" nodeType="afterGroup">
                            <p:stCondLst>
                              <p:cond delay="3000"/>
                            </p:stCondLst>
                            <p:childTnLst>
                              <p:par>
                                <p:cTn id="29" presetID="9"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childTnLst>
                          </p:cTn>
                        </p:par>
                        <p:par>
                          <p:cTn id="32" fill="hold" nodeType="afterGroup">
                            <p:stCondLst>
                              <p:cond delay="3500"/>
                            </p:stCondLst>
                            <p:childTnLst>
                              <p:par>
                                <p:cTn id="33" presetID="9"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dissolve">
                                      <p:cBhvr>
                                        <p:cTn id="35" dur="500"/>
                                        <p:tgtEl>
                                          <p:spTgt spid="15"/>
                                        </p:tgtEl>
                                      </p:cBhvr>
                                    </p:animEffect>
                                  </p:childTnLst>
                                </p:cTn>
                              </p:par>
                            </p:childTnLst>
                          </p:cTn>
                        </p:par>
                        <p:par>
                          <p:cTn id="36" fill="hold" nodeType="afterGroup">
                            <p:stCondLst>
                              <p:cond delay="4000"/>
                            </p:stCondLst>
                            <p:childTnLst>
                              <p:par>
                                <p:cTn id="37" presetID="9"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childTnLst>
                          </p:cTn>
                        </p:par>
                        <p:par>
                          <p:cTn id="40" fill="hold" nodeType="afterGroup">
                            <p:stCondLst>
                              <p:cond delay="4500"/>
                            </p:stCondLst>
                            <p:childTnLst>
                              <p:par>
                                <p:cTn id="41" presetID="9"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par>
                          <p:cTn id="44" fill="hold" nodeType="afterGroup">
                            <p:stCondLst>
                              <p:cond delay="5000"/>
                            </p:stCondLst>
                            <p:childTnLst>
                              <p:par>
                                <p:cTn id="45" presetID="9"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dissolve">
                                      <p:cBhvr>
                                        <p:cTn id="47" dur="500"/>
                                        <p:tgtEl>
                                          <p:spTgt spid="18"/>
                                        </p:tgtEl>
                                      </p:cBhvr>
                                    </p:animEffect>
                                  </p:childTnLst>
                                </p:cTn>
                              </p:par>
                            </p:childTnLst>
                          </p:cTn>
                        </p:par>
                        <p:par>
                          <p:cTn id="48" fill="hold" nodeType="afterGroup">
                            <p:stCondLst>
                              <p:cond delay="5500"/>
                            </p:stCondLst>
                            <p:childTnLst>
                              <p:par>
                                <p:cTn id="49" presetID="9" presetClass="entr" presetSubtype="0"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dissolve">
                                      <p:cBhvr>
                                        <p:cTn id="51" dur="500"/>
                                        <p:tgtEl>
                                          <p:spTgt spid="19"/>
                                        </p:tgtEl>
                                      </p:cBhvr>
                                    </p:animEffect>
                                  </p:childTnLst>
                                </p:cTn>
                              </p:par>
                            </p:childTnLst>
                          </p:cTn>
                        </p:par>
                        <p:par>
                          <p:cTn id="52" fill="hold" nodeType="afterGroup">
                            <p:stCondLst>
                              <p:cond delay="6000"/>
                            </p:stCondLst>
                            <p:childTnLst>
                              <p:par>
                                <p:cTn id="53" presetID="9"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childTnLst>
                          </p:cTn>
                        </p:par>
                        <p:par>
                          <p:cTn id="56" fill="hold" nodeType="afterGroup">
                            <p:stCondLst>
                              <p:cond delay="6500"/>
                            </p:stCondLst>
                            <p:childTnLst>
                              <p:par>
                                <p:cTn id="57" presetID="9"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dissolve">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44F7-9BEE-5EDD-D477-C9A0C5EBF6AD}"/>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White-Box Testing</a:t>
            </a:r>
            <a:br>
              <a:rPr lang="en-US"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5C8F4F8E-368F-CE3A-23EA-47A19E205EEA}"/>
              </a:ext>
            </a:extLst>
          </p:cNvPr>
          <p:cNvSpPr>
            <a:spLocks noGrp="1"/>
          </p:cNvSpPr>
          <p:nvPr>
            <p:ph idx="1"/>
          </p:nvPr>
        </p:nvSpPr>
        <p:spPr>
          <a:xfrm>
            <a:off x="838200" y="1445342"/>
            <a:ext cx="10515600" cy="4731621"/>
          </a:xfrm>
        </p:spPr>
        <p:txBody>
          <a:bodyPr/>
          <a:lstStyle/>
          <a:p>
            <a:pPr algn="just"/>
            <a:r>
              <a:rPr lang="en-US" b="0" i="0" dirty="0">
                <a:solidFill>
                  <a:srgbClr val="000000"/>
                </a:solidFill>
                <a:effectLst/>
                <a:latin typeface="Nunito" pitchFamily="2" charset="0"/>
              </a:rPr>
              <a:t>White-box testing is the </a:t>
            </a:r>
            <a:r>
              <a:rPr lang="en-US" b="0" i="0" dirty="0">
                <a:solidFill>
                  <a:srgbClr val="FF0000"/>
                </a:solidFill>
                <a:effectLst/>
                <a:latin typeface="Nunito" pitchFamily="2" charset="0"/>
              </a:rPr>
              <a:t>detailed investigation of internal logic and structure of the code</a:t>
            </a:r>
            <a:r>
              <a:rPr lang="en-US" b="0" i="0" dirty="0">
                <a:solidFill>
                  <a:srgbClr val="000000"/>
                </a:solidFill>
                <a:effectLst/>
                <a:latin typeface="Nunito" pitchFamily="2" charset="0"/>
              </a:rPr>
              <a:t>. </a:t>
            </a:r>
          </a:p>
          <a:p>
            <a:pPr algn="just"/>
            <a:r>
              <a:rPr lang="en-US" b="0" i="0" dirty="0">
                <a:solidFill>
                  <a:srgbClr val="000000"/>
                </a:solidFill>
                <a:effectLst/>
                <a:latin typeface="Nunito" pitchFamily="2" charset="0"/>
              </a:rPr>
              <a:t>White-box testing is also called </a:t>
            </a:r>
            <a:r>
              <a:rPr lang="en-US" b="1" i="0" dirty="0">
                <a:solidFill>
                  <a:srgbClr val="000000"/>
                </a:solidFill>
                <a:effectLst/>
                <a:latin typeface="Nunito" pitchFamily="2" charset="0"/>
              </a:rPr>
              <a:t>glass testing</a:t>
            </a:r>
            <a:r>
              <a:rPr lang="en-US" b="0" i="0" dirty="0">
                <a:solidFill>
                  <a:srgbClr val="000000"/>
                </a:solidFill>
                <a:effectLst/>
                <a:latin typeface="Nunito" pitchFamily="2" charset="0"/>
              </a:rPr>
              <a:t> or </a:t>
            </a:r>
            <a:r>
              <a:rPr lang="en-US" b="1" i="0" dirty="0">
                <a:solidFill>
                  <a:srgbClr val="000000"/>
                </a:solidFill>
                <a:effectLst/>
                <a:latin typeface="Nunito" pitchFamily="2" charset="0"/>
              </a:rPr>
              <a:t>open-box testing</a:t>
            </a:r>
            <a:r>
              <a:rPr lang="en-US" b="0" i="0" dirty="0">
                <a:solidFill>
                  <a:srgbClr val="000000"/>
                </a:solidFill>
                <a:effectLst/>
                <a:latin typeface="Nunito" pitchFamily="2" charset="0"/>
              </a:rPr>
              <a:t>.</a:t>
            </a:r>
          </a:p>
          <a:p>
            <a:pPr algn="just"/>
            <a:r>
              <a:rPr lang="en-US" b="0" i="0" dirty="0">
                <a:solidFill>
                  <a:srgbClr val="000000"/>
                </a:solidFill>
                <a:effectLst/>
                <a:latin typeface="Nunito" pitchFamily="2" charset="0"/>
              </a:rPr>
              <a:t> In order to perform </a:t>
            </a:r>
            <a:r>
              <a:rPr lang="en-US" b="1" i="0" dirty="0">
                <a:solidFill>
                  <a:srgbClr val="000000"/>
                </a:solidFill>
                <a:effectLst/>
                <a:latin typeface="Nunito" pitchFamily="2" charset="0"/>
              </a:rPr>
              <a:t>white-box</a:t>
            </a:r>
            <a:r>
              <a:rPr lang="en-US" b="0" i="0" dirty="0">
                <a:solidFill>
                  <a:srgbClr val="000000"/>
                </a:solidFill>
                <a:effectLst/>
                <a:latin typeface="Nunito" pitchFamily="2" charset="0"/>
              </a:rPr>
              <a:t> testing on an application, a tester needs to know the internal workings of the code.</a:t>
            </a:r>
          </a:p>
          <a:p>
            <a:pPr algn="just"/>
            <a:r>
              <a:rPr lang="en-US" b="0" i="0" dirty="0">
                <a:solidFill>
                  <a:srgbClr val="000000"/>
                </a:solidFill>
                <a:effectLst/>
                <a:latin typeface="Nunito" pitchFamily="2" charset="0"/>
              </a:rPr>
              <a:t>The tester needs to have a look inside the source code and find out which unit/chunk of the code is behaving inappropriately.</a:t>
            </a:r>
          </a:p>
          <a:p>
            <a:endParaRPr lang="en-IN" dirty="0"/>
          </a:p>
        </p:txBody>
      </p:sp>
    </p:spTree>
    <p:extLst>
      <p:ext uri="{BB962C8B-B14F-4D97-AF65-F5344CB8AC3E}">
        <p14:creationId xmlns:p14="http://schemas.microsoft.com/office/powerpoint/2010/main" val="19837844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E671-6920-801D-7460-9DBEE6CEA2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63694D-C1DC-329C-FB09-75C47AE95D3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070B151-C26D-2EA2-D92B-6FD1254207BC}"/>
              </a:ext>
            </a:extLst>
          </p:cNvPr>
          <p:cNvPicPr>
            <a:picLocks noChangeAspect="1"/>
          </p:cNvPicPr>
          <p:nvPr/>
        </p:nvPicPr>
        <p:blipFill>
          <a:blip r:embed="rId2"/>
          <a:stretch>
            <a:fillRect/>
          </a:stretch>
        </p:blipFill>
        <p:spPr>
          <a:xfrm>
            <a:off x="1017639" y="365125"/>
            <a:ext cx="10336161" cy="6127750"/>
          </a:xfrm>
          <a:prstGeom prst="rect">
            <a:avLst/>
          </a:prstGeom>
        </p:spPr>
      </p:pic>
    </p:spTree>
    <p:extLst>
      <p:ext uri="{BB962C8B-B14F-4D97-AF65-F5344CB8AC3E}">
        <p14:creationId xmlns:p14="http://schemas.microsoft.com/office/powerpoint/2010/main" val="15018057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7BDD2-6420-55E4-B8BC-735D1F04EA9B}"/>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Grey-Box Testing</a:t>
            </a:r>
            <a:br>
              <a:rPr lang="en-US"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9C41E80C-7463-B73E-12E5-6431F5AEC1EA}"/>
              </a:ext>
            </a:extLst>
          </p:cNvPr>
          <p:cNvSpPr>
            <a:spLocks noGrp="1"/>
          </p:cNvSpPr>
          <p:nvPr>
            <p:ph idx="1"/>
          </p:nvPr>
        </p:nvSpPr>
        <p:spPr/>
        <p:txBody>
          <a:bodyPr>
            <a:normAutofit fontScale="92500" lnSpcReduction="10000"/>
          </a:bodyPr>
          <a:lstStyle/>
          <a:p>
            <a:pPr algn="just"/>
            <a:r>
              <a:rPr lang="en-US" b="0" i="0" dirty="0">
                <a:solidFill>
                  <a:srgbClr val="000000"/>
                </a:solidFill>
                <a:effectLst/>
                <a:latin typeface="Nunito" pitchFamily="2" charset="0"/>
              </a:rPr>
              <a:t>Grey-box testing is a technique to test the application with having a limited knowledge of the internal workings of an application. </a:t>
            </a:r>
          </a:p>
          <a:p>
            <a:pPr algn="just"/>
            <a:r>
              <a:rPr lang="en-US" b="0" i="0" dirty="0">
                <a:solidFill>
                  <a:srgbClr val="000000"/>
                </a:solidFill>
                <a:effectLst/>
                <a:latin typeface="Nunito" pitchFamily="2" charset="0"/>
              </a:rPr>
              <a:t>In software testing, the phrase the more you know, the better carries a lot of weight while testing an application.</a:t>
            </a:r>
          </a:p>
          <a:p>
            <a:pPr algn="just"/>
            <a:r>
              <a:rPr lang="en-US" b="0" i="0" dirty="0">
                <a:solidFill>
                  <a:srgbClr val="000000"/>
                </a:solidFill>
                <a:effectLst/>
                <a:latin typeface="Nunito" pitchFamily="2" charset="0"/>
              </a:rPr>
              <a:t>Mastering the domain of a system always gives the tester an edge over someone with limited domain knowledge. </a:t>
            </a:r>
          </a:p>
          <a:p>
            <a:pPr algn="just"/>
            <a:r>
              <a:rPr lang="en-US" b="0" i="0" dirty="0">
                <a:solidFill>
                  <a:srgbClr val="000000"/>
                </a:solidFill>
                <a:effectLst/>
                <a:latin typeface="Nunito" pitchFamily="2" charset="0"/>
              </a:rPr>
              <a:t>Unlike black-box testing, where the tester only tests the application's user interface; in grey-box testing, the tester has access to design documents and the database.</a:t>
            </a:r>
          </a:p>
          <a:p>
            <a:pPr algn="just"/>
            <a:r>
              <a:rPr lang="en-US" b="0" i="0" dirty="0">
                <a:solidFill>
                  <a:srgbClr val="000000"/>
                </a:solidFill>
                <a:effectLst/>
                <a:latin typeface="Nunito" pitchFamily="2" charset="0"/>
              </a:rPr>
              <a:t> Having this knowledge, a tester can prepare better test data and test scenarios while making a test plan.</a:t>
            </a:r>
          </a:p>
          <a:p>
            <a:endParaRPr lang="en-IN" dirty="0"/>
          </a:p>
        </p:txBody>
      </p:sp>
    </p:spTree>
    <p:extLst>
      <p:ext uri="{BB962C8B-B14F-4D97-AF65-F5344CB8AC3E}">
        <p14:creationId xmlns:p14="http://schemas.microsoft.com/office/powerpoint/2010/main" val="31895142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12C37-555E-A932-C718-157E5DAB62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66CAA5-B543-E959-27E7-A155F48523CA}"/>
              </a:ext>
            </a:extLst>
          </p:cNvPr>
          <p:cNvSpPr>
            <a:spLocks noGrp="1"/>
          </p:cNvSpPr>
          <p:nvPr>
            <p:ph idx="1"/>
          </p:nvPr>
        </p:nvSpPr>
        <p:spPr>
          <a:xfrm>
            <a:off x="956187" y="1253331"/>
            <a:ext cx="10515600" cy="4351338"/>
          </a:xfrm>
        </p:spPr>
        <p:txBody>
          <a:bodyPr/>
          <a:lstStyle/>
          <a:p>
            <a:pPr algn="l"/>
            <a:r>
              <a:rPr lang="en-US" b="0" i="0" dirty="0">
                <a:solidFill>
                  <a:srgbClr val="222222"/>
                </a:solidFill>
                <a:effectLst/>
                <a:latin typeface="Source Sans Pro" panose="020B0503030403020204" pitchFamily="34" charset="0"/>
              </a:rPr>
              <a:t>Gray Box Testing is a software testing method, which is a combination of both </a:t>
            </a:r>
            <a:r>
              <a:rPr lang="en-US" b="0" i="0" u="none" strike="noStrike" dirty="0">
                <a:solidFill>
                  <a:srgbClr val="FF0000"/>
                </a:solidFill>
                <a:effectLst/>
                <a:latin typeface="Source Sans Pro" panose="020B0503030403020204" pitchFamily="34" charset="0"/>
                <a:hlinkClick r:id="rId2">
                  <a:extLst>
                    <a:ext uri="{A12FA001-AC4F-418D-AE19-62706E023703}">
                      <ahyp:hlinkClr xmlns:ahyp="http://schemas.microsoft.com/office/drawing/2018/hyperlinkcolor" val="tx"/>
                    </a:ext>
                  </a:extLst>
                </a:hlinkClick>
              </a:rPr>
              <a:t>White Box Testing</a:t>
            </a:r>
            <a:r>
              <a:rPr lang="en-US" b="0" i="0" dirty="0">
                <a:solidFill>
                  <a:srgbClr val="FF0000"/>
                </a:solidFill>
                <a:effectLst/>
                <a:latin typeface="Source Sans Pro" panose="020B0503030403020204" pitchFamily="34" charset="0"/>
              </a:rPr>
              <a:t> and Black Box Testing method.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 White Box testing internal structure (code) is known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 Black Box testing internal structure (code) is unknown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 Grey Box Testing internal structure (code) is partially known</a:t>
            </a:r>
          </a:p>
          <a:p>
            <a:endParaRPr lang="en-IN" dirty="0"/>
          </a:p>
        </p:txBody>
      </p:sp>
      <p:pic>
        <p:nvPicPr>
          <p:cNvPr id="5" name="Picture 4">
            <a:extLst>
              <a:ext uri="{FF2B5EF4-FFF2-40B4-BE49-F238E27FC236}">
                <a16:creationId xmlns:a16="http://schemas.microsoft.com/office/drawing/2014/main" id="{138C8254-CAC8-A9E1-9A82-CD3C2FE470BB}"/>
              </a:ext>
            </a:extLst>
          </p:cNvPr>
          <p:cNvPicPr>
            <a:picLocks noChangeAspect="1"/>
          </p:cNvPicPr>
          <p:nvPr/>
        </p:nvPicPr>
        <p:blipFill>
          <a:blip r:embed="rId3"/>
          <a:stretch>
            <a:fillRect/>
          </a:stretch>
        </p:blipFill>
        <p:spPr>
          <a:xfrm>
            <a:off x="2241755" y="4210252"/>
            <a:ext cx="6356555" cy="2043063"/>
          </a:xfrm>
          <a:prstGeom prst="rect">
            <a:avLst/>
          </a:prstGeom>
        </p:spPr>
      </p:pic>
    </p:spTree>
    <p:extLst>
      <p:ext uri="{BB962C8B-B14F-4D97-AF65-F5344CB8AC3E}">
        <p14:creationId xmlns:p14="http://schemas.microsoft.com/office/powerpoint/2010/main" val="9841911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A5D5BD-22E1-8416-E175-1BD14BF52F3F}"/>
              </a:ext>
            </a:extLst>
          </p:cNvPr>
          <p:cNvSpPr>
            <a:spLocks noGrp="1"/>
          </p:cNvSpPr>
          <p:nvPr>
            <p:ph idx="1"/>
          </p:nvPr>
        </p:nvSpPr>
        <p:spPr>
          <a:xfrm>
            <a:off x="675966" y="778489"/>
            <a:ext cx="11516033" cy="5814040"/>
          </a:xfrm>
        </p:spPr>
        <p:txBody>
          <a:bodyPr>
            <a:normAutofit/>
          </a:bodyPr>
          <a:lstStyle/>
          <a:p>
            <a:pPr algn="l"/>
            <a:r>
              <a:rPr lang="en-US" b="1" i="0" dirty="0">
                <a:solidFill>
                  <a:srgbClr val="222222"/>
                </a:solidFill>
                <a:effectLst/>
                <a:latin typeface="Source Sans Pro" panose="020B0503030403020204" pitchFamily="34" charset="0"/>
              </a:rPr>
              <a:t>Techniques used for Grey box Testing are-</a:t>
            </a:r>
          </a:p>
          <a:p>
            <a:pPr algn="l"/>
            <a:endParaRPr lang="en-US" b="1"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1" i="0" dirty="0">
                <a:solidFill>
                  <a:srgbClr val="222222"/>
                </a:solidFill>
                <a:effectLst/>
                <a:latin typeface="Source Sans Pro" panose="020B0503030403020204" pitchFamily="34" charset="0"/>
              </a:rPr>
              <a:t>Matrix Testing: </a:t>
            </a:r>
            <a:r>
              <a:rPr lang="en-US" b="0" i="0" dirty="0">
                <a:solidFill>
                  <a:srgbClr val="222222"/>
                </a:solidFill>
                <a:effectLst/>
                <a:latin typeface="Source Sans Pro" panose="020B0503030403020204" pitchFamily="34" charset="0"/>
              </a:rPr>
              <a:t>This testing technique involves defining all the variables that exist in their programs.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Regression Testing</a:t>
            </a:r>
            <a:r>
              <a:rPr lang="en-US" b="0" i="0" dirty="0">
                <a:solidFill>
                  <a:srgbClr val="222222"/>
                </a:solidFill>
                <a:effectLst/>
                <a:latin typeface="Source Sans Pro" panose="020B0503030403020204" pitchFamily="34" charset="0"/>
              </a:rPr>
              <a:t>: To check whether the change in the previous version has regressed other aspects of the program in the new version. It will be done by testing strategies like retest all, retest risky use cases, retest within a firewall.</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Orthogonal Array Testing or OAT</a:t>
            </a:r>
            <a:r>
              <a:rPr lang="en-US" b="0" i="0" dirty="0">
                <a:solidFill>
                  <a:srgbClr val="222222"/>
                </a:solidFill>
                <a:effectLst/>
                <a:latin typeface="Source Sans Pro" panose="020B0503030403020204" pitchFamily="34" charset="0"/>
              </a:rPr>
              <a:t>: It provides maximum code coverage with minimum test cases.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Pattern Testing:</a:t>
            </a:r>
            <a:r>
              <a:rPr lang="en-US" b="0" i="0" dirty="0">
                <a:solidFill>
                  <a:srgbClr val="222222"/>
                </a:solidFill>
                <a:effectLst/>
                <a:latin typeface="Source Sans Pro" panose="020B0503030403020204" pitchFamily="34" charset="0"/>
              </a:rPr>
              <a:t> This testing is performed on the historical data of the previous system defects. Unlike black box testing, gray box testing digs within the code and determines why the failure happened</a:t>
            </a:r>
          </a:p>
          <a:p>
            <a:endParaRPr lang="en-IN" dirty="0"/>
          </a:p>
        </p:txBody>
      </p:sp>
    </p:spTree>
    <p:extLst>
      <p:ext uri="{BB962C8B-B14F-4D97-AF65-F5344CB8AC3E}">
        <p14:creationId xmlns:p14="http://schemas.microsoft.com/office/powerpoint/2010/main" val="4851898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C1AF-923A-2BBF-47D2-01268A6E65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4AA866-ADA4-280D-C782-A68526D47E2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B1C02DF-5E2A-5080-53C1-3A8A74A16D2C}"/>
              </a:ext>
            </a:extLst>
          </p:cNvPr>
          <p:cNvPicPr>
            <a:picLocks noChangeAspect="1"/>
          </p:cNvPicPr>
          <p:nvPr/>
        </p:nvPicPr>
        <p:blipFill>
          <a:blip r:embed="rId2"/>
          <a:stretch>
            <a:fillRect/>
          </a:stretch>
        </p:blipFill>
        <p:spPr>
          <a:xfrm>
            <a:off x="589935" y="365125"/>
            <a:ext cx="10515599" cy="5811838"/>
          </a:xfrm>
          <a:prstGeom prst="rect">
            <a:avLst/>
          </a:prstGeom>
        </p:spPr>
      </p:pic>
    </p:spTree>
    <p:extLst>
      <p:ext uri="{BB962C8B-B14F-4D97-AF65-F5344CB8AC3E}">
        <p14:creationId xmlns:p14="http://schemas.microsoft.com/office/powerpoint/2010/main" val="22952097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B791-5A2E-7C2B-B87D-67CB4BD7C0DD}"/>
              </a:ext>
            </a:extLst>
          </p:cNvPr>
          <p:cNvSpPr>
            <a:spLocks noGrp="1"/>
          </p:cNvSpPr>
          <p:nvPr>
            <p:ph type="title"/>
          </p:nvPr>
        </p:nvSpPr>
        <p:spPr/>
        <p:txBody>
          <a:bodyPr/>
          <a:lstStyle/>
          <a:p>
            <a:r>
              <a:rPr lang="en-US" dirty="0"/>
              <a:t>Black Box Testing vs. White Box Testing vs. Grey Box Testing</a:t>
            </a:r>
            <a:endParaRPr lang="en-IN" dirty="0"/>
          </a:p>
        </p:txBody>
      </p:sp>
      <p:sp>
        <p:nvSpPr>
          <p:cNvPr id="3" name="Content Placeholder 2">
            <a:extLst>
              <a:ext uri="{FF2B5EF4-FFF2-40B4-BE49-F238E27FC236}">
                <a16:creationId xmlns:a16="http://schemas.microsoft.com/office/drawing/2014/main" id="{87B5B2EC-D9FF-9362-5F38-2FD2DBA722D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94B0B41-617E-119E-F977-CE87388C939F}"/>
              </a:ext>
            </a:extLst>
          </p:cNvPr>
          <p:cNvPicPr>
            <a:picLocks noChangeAspect="1"/>
          </p:cNvPicPr>
          <p:nvPr/>
        </p:nvPicPr>
        <p:blipFill>
          <a:blip r:embed="rId2"/>
          <a:stretch>
            <a:fillRect/>
          </a:stretch>
        </p:blipFill>
        <p:spPr>
          <a:xfrm>
            <a:off x="442452" y="1566602"/>
            <a:ext cx="10911348" cy="4926273"/>
          </a:xfrm>
          <a:prstGeom prst="rect">
            <a:avLst/>
          </a:prstGeom>
        </p:spPr>
      </p:pic>
    </p:spTree>
    <p:extLst>
      <p:ext uri="{BB962C8B-B14F-4D97-AF65-F5344CB8AC3E}">
        <p14:creationId xmlns:p14="http://schemas.microsoft.com/office/powerpoint/2010/main" val="33568802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44C6-3BBF-9539-8317-531E76D2E2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6A3808-7B57-A4E0-E456-8E932BC657C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D93B263-3C19-12B3-E5AE-99121AEF3C50}"/>
              </a:ext>
            </a:extLst>
          </p:cNvPr>
          <p:cNvPicPr>
            <a:picLocks noChangeAspect="1"/>
          </p:cNvPicPr>
          <p:nvPr/>
        </p:nvPicPr>
        <p:blipFill>
          <a:blip r:embed="rId2"/>
          <a:stretch>
            <a:fillRect/>
          </a:stretch>
        </p:blipFill>
        <p:spPr>
          <a:xfrm>
            <a:off x="516194" y="365125"/>
            <a:ext cx="10837606" cy="5640747"/>
          </a:xfrm>
          <a:prstGeom prst="rect">
            <a:avLst/>
          </a:prstGeom>
        </p:spPr>
      </p:pic>
    </p:spTree>
    <p:extLst>
      <p:ext uri="{BB962C8B-B14F-4D97-AF65-F5344CB8AC3E}">
        <p14:creationId xmlns:p14="http://schemas.microsoft.com/office/powerpoint/2010/main" val="21609352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CEC2-8066-64BD-A117-A86DB0FFD5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B6A963-D279-2AC3-E679-69A52BCF2AD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FF4CBA3-2194-E471-D4FA-866B8ECD3640}"/>
              </a:ext>
            </a:extLst>
          </p:cNvPr>
          <p:cNvPicPr>
            <a:picLocks noChangeAspect="1"/>
          </p:cNvPicPr>
          <p:nvPr/>
        </p:nvPicPr>
        <p:blipFill>
          <a:blip r:embed="rId2"/>
          <a:stretch>
            <a:fillRect/>
          </a:stretch>
        </p:blipFill>
        <p:spPr>
          <a:xfrm>
            <a:off x="663676" y="471948"/>
            <a:ext cx="10515599" cy="5855110"/>
          </a:xfrm>
          <a:prstGeom prst="rect">
            <a:avLst/>
          </a:prstGeom>
        </p:spPr>
      </p:pic>
    </p:spTree>
    <p:extLst>
      <p:ext uri="{BB962C8B-B14F-4D97-AF65-F5344CB8AC3E}">
        <p14:creationId xmlns:p14="http://schemas.microsoft.com/office/powerpoint/2010/main" val="3199863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077200" cy="1371600"/>
          </a:xfrm>
        </p:spPr>
        <p:txBody>
          <a:bodyPr/>
          <a:lstStyle/>
          <a:p>
            <a:r>
              <a:rPr lang="en-US" dirty="0"/>
              <a:t>Pentium Fails Long Division (1993)</a:t>
            </a:r>
          </a:p>
        </p:txBody>
      </p:sp>
      <p:sp>
        <p:nvSpPr>
          <p:cNvPr id="3" name="Content Placeholder 2"/>
          <p:cNvSpPr>
            <a:spLocks noGrp="1"/>
          </p:cNvSpPr>
          <p:nvPr>
            <p:ph sz="quarter" idx="1"/>
          </p:nvPr>
        </p:nvSpPr>
        <p:spPr>
          <a:xfrm>
            <a:off x="958645" y="1752600"/>
            <a:ext cx="10530349" cy="4953000"/>
          </a:xfrm>
        </p:spPr>
        <p:txBody>
          <a:bodyPr>
            <a:normAutofit lnSpcReduction="10000"/>
          </a:bodyPr>
          <a:lstStyle/>
          <a:p>
            <a:r>
              <a:rPr lang="en-US" b="1" dirty="0"/>
              <a:t>Cost:</a:t>
            </a:r>
            <a:r>
              <a:rPr lang="en-US" dirty="0"/>
              <a:t>  </a:t>
            </a:r>
            <a:r>
              <a:rPr lang="en-US" b="0" dirty="0"/>
              <a:t>$475 million, corporate credibility</a:t>
            </a:r>
          </a:p>
          <a:p>
            <a:r>
              <a:rPr lang="en-US" b="1" dirty="0"/>
              <a:t>Disaster:</a:t>
            </a:r>
            <a:r>
              <a:rPr lang="en-US" dirty="0"/>
              <a:t> </a:t>
            </a:r>
            <a:r>
              <a:rPr lang="en-US" b="0" dirty="0"/>
              <a:t> Intel’s highly-promoted Pentium chip occasionally made mistakes when dividing floating-point numbers within a specific range. For example, dividing 4195835.0/3145727.0 yielded 1.33374 instead of 1.33382, an error of 0.006%.  Although the bug affected few users, it become a public relations nightmare.  With an estimated 5 million defective chips in circulation, Intel offered to replace Pentium chips only for consumers who could prove they needed high accuracy.  Eventually Intel replaced the chips for anyone who complained.</a:t>
            </a:r>
          </a:p>
          <a:p>
            <a:r>
              <a:rPr lang="en-US" b="1" dirty="0"/>
              <a:t>Cause:</a:t>
            </a:r>
            <a:r>
              <a:rPr lang="en-US" dirty="0"/>
              <a:t>  </a:t>
            </a:r>
            <a:r>
              <a:rPr lang="en-US" b="0" dirty="0"/>
              <a:t>The divider in the Pentium floating point unit had a flawed division table, missing about five of a thousand entries and resulting in these rounding errors.</a:t>
            </a:r>
          </a:p>
          <a:p>
            <a:endParaRPr lang="en-US" dirty="0"/>
          </a:p>
        </p:txBody>
      </p:sp>
    </p:spTree>
    <p:extLst>
      <p:ext uri="{BB962C8B-B14F-4D97-AF65-F5344CB8AC3E}">
        <p14:creationId xmlns:p14="http://schemas.microsoft.com/office/powerpoint/2010/main" val="11607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A3C0869-2932-DD7A-ECD5-C22C0B9C5215}"/>
              </a:ext>
            </a:extLst>
          </p:cNvPr>
          <p:cNvSpPr>
            <a:spLocks noGrp="1" noChangeArrowheads="1"/>
          </p:cNvSpPr>
          <p:nvPr>
            <p:ph type="title"/>
          </p:nvPr>
        </p:nvSpPr>
        <p:spPr>
          <a:xfrm>
            <a:off x="2663826" y="96838"/>
            <a:ext cx="6931025" cy="1447800"/>
          </a:xfrm>
        </p:spPr>
        <p:txBody>
          <a:bodyPr/>
          <a:lstStyle/>
          <a:p>
            <a:r>
              <a:rPr lang="en-US" altLang="en-US"/>
              <a:t>Airbus 319 Safety Critical Software Control</a:t>
            </a:r>
          </a:p>
        </p:txBody>
      </p:sp>
      <p:sp>
        <p:nvSpPr>
          <p:cNvPr id="14339" name="Slide Number Placeholder 5">
            <a:extLst>
              <a:ext uri="{FF2B5EF4-FFF2-40B4-BE49-F238E27FC236}">
                <a16:creationId xmlns:a16="http://schemas.microsoft.com/office/drawing/2014/main" id="{595AAF93-FF23-67E3-4A9A-523E3D77A8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CF3DBCF-6A06-4DAB-88E1-EE58502A2E06}" type="slidenum">
              <a:rPr lang="en-US" altLang="en-US">
                <a:latin typeface="Times New Roman" panose="02020603050405020304" pitchFamily="18" charset="0"/>
              </a:rPr>
              <a:pPr fontAlgn="base">
                <a:spcBef>
                  <a:spcPct val="0"/>
                </a:spcBef>
                <a:spcAft>
                  <a:spcPct val="0"/>
                </a:spcAft>
              </a:pPr>
              <a:t>12</a:t>
            </a:fld>
            <a:endParaRPr lang="en-US" altLang="en-US">
              <a:latin typeface="Times New Roman" panose="02020603050405020304" pitchFamily="18" charset="0"/>
            </a:endParaRPr>
          </a:p>
        </p:txBody>
      </p:sp>
      <p:pic>
        <p:nvPicPr>
          <p:cNvPr id="7" name="Picture 2">
            <a:extLst>
              <a:ext uri="{FF2B5EF4-FFF2-40B4-BE49-F238E27FC236}">
                <a16:creationId xmlns:a16="http://schemas.microsoft.com/office/drawing/2014/main" id="{D004A3D8-A402-06BF-E5D8-04BCAA356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6" y="1285876"/>
            <a:ext cx="6753225"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F99E9CA9-74F3-DF7D-6B62-797C86523423}"/>
              </a:ext>
            </a:extLst>
          </p:cNvPr>
          <p:cNvSpPr/>
          <p:nvPr/>
        </p:nvSpPr>
        <p:spPr bwMode="auto">
          <a:xfrm>
            <a:off x="1735138" y="4852989"/>
            <a:ext cx="2063750" cy="428625"/>
          </a:xfrm>
          <a:prstGeom prst="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spcBef>
                <a:spcPct val="20000"/>
              </a:spcBef>
              <a:defRPr/>
            </a:pPr>
            <a:r>
              <a:rPr lang="nb-NO" dirty="0">
                <a:solidFill>
                  <a:srgbClr val="000000"/>
                </a:solidFill>
                <a:latin typeface="Arial" pitchFamily="34" charset="0"/>
                <a:cs typeface="Arial" pitchFamily="34" charset="0"/>
              </a:rPr>
              <a:t>Loss of autopilot</a:t>
            </a:r>
            <a:endParaRPr lang="en-GB" dirty="0">
              <a:solidFill>
                <a:srgbClr val="0000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47B1473B-52B4-594F-77C0-873FA05206B5}"/>
              </a:ext>
            </a:extLst>
          </p:cNvPr>
          <p:cNvSpPr/>
          <p:nvPr/>
        </p:nvSpPr>
        <p:spPr bwMode="auto">
          <a:xfrm>
            <a:off x="1735139" y="5853114"/>
            <a:ext cx="5591175" cy="642937"/>
          </a:xfrm>
          <a:prstGeom prst="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spcBef>
                <a:spcPct val="20000"/>
              </a:spcBef>
              <a:defRPr/>
            </a:pPr>
            <a:r>
              <a:rPr lang="en-GB" dirty="0">
                <a:solidFill>
                  <a:srgbClr val="000000"/>
                </a:solidFill>
                <a:latin typeface="Arial" pitchFamily="34" charset="0"/>
                <a:cs typeface="Arial" pitchFamily="34" charset="0"/>
              </a:rPr>
              <a:t>Loss of both the commander’s and the </a:t>
            </a:r>
            <a:r>
              <a:rPr lang="en-GB" dirty="0" err="1">
                <a:solidFill>
                  <a:srgbClr val="000000"/>
                </a:solidFill>
                <a:latin typeface="Arial" pitchFamily="34" charset="0"/>
                <a:cs typeface="Arial" pitchFamily="34" charset="0"/>
              </a:rPr>
              <a:t>co‑pilot’s</a:t>
            </a:r>
            <a:r>
              <a:rPr lang="en-GB" dirty="0">
                <a:solidFill>
                  <a:srgbClr val="000000"/>
                </a:solidFill>
                <a:latin typeface="Arial" pitchFamily="34" charset="0"/>
                <a:cs typeface="Arial" pitchFamily="34" charset="0"/>
              </a:rPr>
              <a:t> primary flight and navigation displays !</a:t>
            </a:r>
          </a:p>
        </p:txBody>
      </p:sp>
      <p:sp>
        <p:nvSpPr>
          <p:cNvPr id="10" name="Rectangle 9">
            <a:extLst>
              <a:ext uri="{FF2B5EF4-FFF2-40B4-BE49-F238E27FC236}">
                <a16:creationId xmlns:a16="http://schemas.microsoft.com/office/drawing/2014/main" id="{5BBEAA81-B7A3-0B8A-2978-CC8B41ECB975}"/>
              </a:ext>
            </a:extLst>
          </p:cNvPr>
          <p:cNvSpPr/>
          <p:nvPr/>
        </p:nvSpPr>
        <p:spPr bwMode="auto">
          <a:xfrm>
            <a:off x="1735139" y="5353051"/>
            <a:ext cx="5222875" cy="428625"/>
          </a:xfrm>
          <a:prstGeom prst="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spcBef>
                <a:spcPct val="20000"/>
              </a:spcBef>
              <a:defRPr/>
            </a:pPr>
            <a:r>
              <a:rPr lang="en-GB" dirty="0">
                <a:solidFill>
                  <a:srgbClr val="000000"/>
                </a:solidFill>
                <a:latin typeface="Arial" pitchFamily="34" charset="0"/>
                <a:cs typeface="Arial" pitchFamily="34" charset="0"/>
              </a:rPr>
              <a:t>Loss of most flight deck lighting and intercom </a:t>
            </a:r>
          </a:p>
        </p:txBody>
      </p:sp>
      <p:sp>
        <p:nvSpPr>
          <p:cNvPr id="2" name="Date Placeholder 1">
            <a:extLst>
              <a:ext uri="{FF2B5EF4-FFF2-40B4-BE49-F238E27FC236}">
                <a16:creationId xmlns:a16="http://schemas.microsoft.com/office/drawing/2014/main" id="{B5351057-E1D9-23B6-C01A-3588DF47724D}"/>
              </a:ext>
            </a:extLst>
          </p:cNvPr>
          <p:cNvSpPr>
            <a:spLocks noGrp="1"/>
          </p:cNvSpPr>
          <p:nvPr>
            <p:ph type="dt" sz="quarter" idx="10"/>
          </p:nvPr>
        </p:nvSpPr>
        <p:spPr/>
        <p:txBody>
          <a:bodyPr/>
          <a:lstStyle/>
          <a:p>
            <a:pPr>
              <a:defRPr/>
            </a:pPr>
            <a:endParaRPr lang="en-US"/>
          </a:p>
        </p:txBody>
      </p:sp>
      <p:sp>
        <p:nvSpPr>
          <p:cNvPr id="3" name="Footer Placeholder 2">
            <a:extLst>
              <a:ext uri="{FF2B5EF4-FFF2-40B4-BE49-F238E27FC236}">
                <a16:creationId xmlns:a16="http://schemas.microsoft.com/office/drawing/2014/main" id="{382BA76A-84CA-62B4-D61A-EEFC3ACD3919}"/>
              </a:ext>
            </a:extLst>
          </p:cNvPr>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4C036A9-EB7D-2F5D-B420-941FCC77ABB9}"/>
              </a:ext>
            </a:extLst>
          </p:cNvPr>
          <p:cNvSpPr>
            <a:spLocks noGrp="1" noChangeArrowheads="1"/>
          </p:cNvSpPr>
          <p:nvPr>
            <p:ph type="title"/>
          </p:nvPr>
        </p:nvSpPr>
        <p:spPr>
          <a:xfrm>
            <a:off x="1809750" y="-165100"/>
            <a:ext cx="7886700" cy="1325563"/>
          </a:xfrm>
        </p:spPr>
        <p:txBody>
          <a:bodyPr/>
          <a:lstStyle/>
          <a:p>
            <a:r>
              <a:rPr lang="en-US" altLang="en-US"/>
              <a:t>Northeast Blackout of 2003</a:t>
            </a:r>
          </a:p>
        </p:txBody>
      </p:sp>
      <p:sp>
        <p:nvSpPr>
          <p:cNvPr id="15363" name="Slide Number Placeholder 5">
            <a:extLst>
              <a:ext uri="{FF2B5EF4-FFF2-40B4-BE49-F238E27FC236}">
                <a16:creationId xmlns:a16="http://schemas.microsoft.com/office/drawing/2014/main" id="{CD19CFDD-10F6-6B03-615A-6D7FA7BC11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CE83674-996E-4DD8-B356-05F014A5FD73}" type="slidenum">
              <a:rPr lang="en-US" altLang="en-US">
                <a:latin typeface="Times New Roman" panose="02020603050405020304" pitchFamily="18" charset="0"/>
              </a:rPr>
              <a:pPr fontAlgn="base">
                <a:spcBef>
                  <a:spcPct val="0"/>
                </a:spcBef>
                <a:spcAft>
                  <a:spcPct val="0"/>
                </a:spcAft>
              </a:pPr>
              <a:t>13</a:t>
            </a:fld>
            <a:endParaRPr lang="en-US" altLang="en-US">
              <a:latin typeface="Times New Roman" panose="02020603050405020304" pitchFamily="18" charset="0"/>
            </a:endParaRPr>
          </a:p>
        </p:txBody>
      </p:sp>
      <p:pic>
        <p:nvPicPr>
          <p:cNvPr id="7" name="Picture 6">
            <a:extLst>
              <a:ext uri="{FF2B5EF4-FFF2-40B4-BE49-F238E27FC236}">
                <a16:creationId xmlns:a16="http://schemas.microsoft.com/office/drawing/2014/main" id="{1630B60A-28F0-875D-FAD7-E4DFF9B08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785813"/>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a:extLst>
              <a:ext uri="{FF2B5EF4-FFF2-40B4-BE49-F238E27FC236}">
                <a16:creationId xmlns:a16="http://schemas.microsoft.com/office/drawing/2014/main" id="{70516D2C-0612-C5E6-89A7-7EC81E4F8887}"/>
              </a:ext>
            </a:extLst>
          </p:cNvPr>
          <p:cNvSpPr/>
          <p:nvPr/>
        </p:nvSpPr>
        <p:spPr bwMode="auto">
          <a:xfrm>
            <a:off x="1809750" y="2543175"/>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a:solidFill>
                  <a:srgbClr val="000000"/>
                </a:solidFill>
                <a:latin typeface="Arial" pitchFamily="34" charset="0"/>
                <a:cs typeface="Arial" pitchFamily="34" charset="0"/>
              </a:rPr>
              <a:t>Affected 10 million people in Ontario, Canada</a:t>
            </a:r>
            <a:endParaRPr lang="en-GB">
              <a:solidFill>
                <a:srgbClr val="000000"/>
              </a:solidFill>
              <a:latin typeface="Arial" pitchFamily="34" charset="0"/>
              <a:cs typeface="Arial" pitchFamily="34" charset="0"/>
            </a:endParaRPr>
          </a:p>
        </p:txBody>
      </p:sp>
      <p:sp>
        <p:nvSpPr>
          <p:cNvPr id="9" name="Rounded Rectangle 8">
            <a:extLst>
              <a:ext uri="{FF2B5EF4-FFF2-40B4-BE49-F238E27FC236}">
                <a16:creationId xmlns:a16="http://schemas.microsoft.com/office/drawing/2014/main" id="{46F328A9-70F6-8D96-C901-00974EA3CCB3}"/>
              </a:ext>
            </a:extLst>
          </p:cNvPr>
          <p:cNvSpPr/>
          <p:nvPr/>
        </p:nvSpPr>
        <p:spPr bwMode="auto">
          <a:xfrm>
            <a:off x="1809750" y="3543300"/>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a:solidFill>
                  <a:srgbClr val="000000"/>
                </a:solidFill>
                <a:latin typeface="Arial" pitchFamily="34" charset="0"/>
                <a:cs typeface="Arial" pitchFamily="34" charset="0"/>
              </a:rPr>
              <a:t>Affected 40 million people in 8 US states</a:t>
            </a:r>
            <a:endParaRPr lang="en-GB">
              <a:solidFill>
                <a:srgbClr val="000000"/>
              </a:solidFill>
              <a:latin typeface="Arial" pitchFamily="34" charset="0"/>
              <a:cs typeface="Arial" pitchFamily="34" charset="0"/>
            </a:endParaRPr>
          </a:p>
        </p:txBody>
      </p:sp>
      <p:sp>
        <p:nvSpPr>
          <p:cNvPr id="10" name="Rounded Rectangle 9">
            <a:extLst>
              <a:ext uri="{FF2B5EF4-FFF2-40B4-BE49-F238E27FC236}">
                <a16:creationId xmlns:a16="http://schemas.microsoft.com/office/drawing/2014/main" id="{B26DADFC-D76C-1C62-8A90-7C2D96AE9DB2}"/>
              </a:ext>
            </a:extLst>
          </p:cNvPr>
          <p:cNvSpPr/>
          <p:nvPr/>
        </p:nvSpPr>
        <p:spPr bwMode="auto">
          <a:xfrm>
            <a:off x="1809750" y="4543425"/>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a:solidFill>
                  <a:srgbClr val="000000"/>
                </a:solidFill>
                <a:latin typeface="Arial" pitchFamily="34" charset="0"/>
                <a:cs typeface="Arial" pitchFamily="34" charset="0"/>
              </a:rPr>
              <a:t>Financial losses of</a:t>
            </a:r>
          </a:p>
          <a:p>
            <a:pPr algn="ctr">
              <a:spcBef>
                <a:spcPct val="20000"/>
              </a:spcBef>
              <a:defRPr/>
            </a:pPr>
            <a:r>
              <a:rPr lang="nb-NO">
                <a:solidFill>
                  <a:srgbClr val="000000"/>
                </a:solidFill>
                <a:latin typeface="Arial" pitchFamily="34" charset="0"/>
                <a:cs typeface="Arial" pitchFamily="34" charset="0"/>
              </a:rPr>
              <a:t>$6 Billion USD</a:t>
            </a:r>
            <a:endParaRPr lang="en-GB">
              <a:solidFill>
                <a:srgbClr val="000000"/>
              </a:solidFill>
              <a:latin typeface="Arial" pitchFamily="34" charset="0"/>
              <a:cs typeface="Arial" pitchFamily="34" charset="0"/>
            </a:endParaRPr>
          </a:p>
        </p:txBody>
      </p:sp>
      <p:sp>
        <p:nvSpPr>
          <p:cNvPr id="11" name="Rounded Rectangle 10">
            <a:extLst>
              <a:ext uri="{FF2B5EF4-FFF2-40B4-BE49-F238E27FC236}">
                <a16:creationId xmlns:a16="http://schemas.microsoft.com/office/drawing/2014/main" id="{6FD50822-32E5-2CE1-FC0B-8530793EEDF8}"/>
              </a:ext>
            </a:extLst>
          </p:cNvPr>
          <p:cNvSpPr/>
          <p:nvPr/>
        </p:nvSpPr>
        <p:spPr bwMode="auto">
          <a:xfrm>
            <a:off x="1809750" y="1246188"/>
            <a:ext cx="2357438" cy="1211262"/>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dirty="0">
                <a:solidFill>
                  <a:srgbClr val="000000"/>
                </a:solidFill>
                <a:latin typeface="Arial" pitchFamily="34" charset="0"/>
                <a:cs typeface="Arial" pitchFamily="34" charset="0"/>
              </a:rPr>
              <a:t>508 generating units and 256 power plants shut down</a:t>
            </a:r>
            <a:endParaRPr lang="en-GB" dirty="0">
              <a:solidFill>
                <a:srgbClr val="000000"/>
              </a:solidFill>
              <a:latin typeface="Arial" pitchFamily="34" charset="0"/>
              <a:cs typeface="Arial" pitchFamily="34" charset="0"/>
            </a:endParaRPr>
          </a:p>
        </p:txBody>
      </p:sp>
      <p:sp>
        <p:nvSpPr>
          <p:cNvPr id="12" name="Rounded Rectangle 11">
            <a:extLst>
              <a:ext uri="{FF2B5EF4-FFF2-40B4-BE49-F238E27FC236}">
                <a16:creationId xmlns:a16="http://schemas.microsoft.com/office/drawing/2014/main" id="{687A6609-01B0-5ED2-DA98-93311A716F69}"/>
              </a:ext>
            </a:extLst>
          </p:cNvPr>
          <p:cNvSpPr/>
          <p:nvPr/>
        </p:nvSpPr>
        <p:spPr bwMode="auto">
          <a:xfrm>
            <a:off x="1809750" y="5543550"/>
            <a:ext cx="6929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dirty="0">
                <a:solidFill>
                  <a:srgbClr val="000000"/>
                </a:solidFill>
                <a:latin typeface="Arial" pitchFamily="34" charset="0"/>
                <a:cs typeface="Arial" pitchFamily="34" charset="0"/>
              </a:rPr>
              <a:t>The </a:t>
            </a:r>
            <a:r>
              <a:rPr lang="nb-NO" dirty="0">
                <a:solidFill>
                  <a:schemeClr val="bg1">
                    <a:lumMod val="60000"/>
                    <a:lumOff val="40000"/>
                  </a:schemeClr>
                </a:solidFill>
                <a:latin typeface="Arial" pitchFamily="34" charset="0"/>
                <a:cs typeface="Arial" pitchFamily="34" charset="0"/>
              </a:rPr>
              <a:t>alarm system </a:t>
            </a:r>
            <a:r>
              <a:rPr lang="nb-NO" dirty="0">
                <a:solidFill>
                  <a:srgbClr val="000000"/>
                </a:solidFill>
                <a:latin typeface="Arial" pitchFamily="34" charset="0"/>
                <a:cs typeface="Arial" pitchFamily="34" charset="0"/>
              </a:rPr>
              <a:t>in the energy management system </a:t>
            </a:r>
            <a:r>
              <a:rPr lang="nb-NO" dirty="0">
                <a:solidFill>
                  <a:schemeClr val="bg1">
                    <a:lumMod val="60000"/>
                    <a:lumOff val="40000"/>
                  </a:schemeClr>
                </a:solidFill>
                <a:latin typeface="Arial" pitchFamily="34" charset="0"/>
                <a:cs typeface="Arial" pitchFamily="34" charset="0"/>
              </a:rPr>
              <a:t>failed due to a software error</a:t>
            </a:r>
            <a:r>
              <a:rPr lang="nb-NO" dirty="0">
                <a:solidFill>
                  <a:srgbClr val="000000"/>
                </a:solidFill>
                <a:latin typeface="Arial" pitchFamily="34" charset="0"/>
                <a:cs typeface="Arial" pitchFamily="34" charset="0"/>
              </a:rPr>
              <a:t> and operators were not informed of the power overload in the system</a:t>
            </a:r>
            <a:endParaRPr lang="en-GB" dirty="0">
              <a:solidFill>
                <a:srgbClr val="000000"/>
              </a:solidFill>
              <a:latin typeface="Arial" pitchFamily="34" charset="0"/>
              <a:cs typeface="Arial" pitchFamily="34" charset="0"/>
            </a:endParaRPr>
          </a:p>
        </p:txBody>
      </p:sp>
      <p:sp>
        <p:nvSpPr>
          <p:cNvPr id="2" name="Date Placeholder 1">
            <a:extLst>
              <a:ext uri="{FF2B5EF4-FFF2-40B4-BE49-F238E27FC236}">
                <a16:creationId xmlns:a16="http://schemas.microsoft.com/office/drawing/2014/main" id="{91C0E5EE-CC41-8055-4870-33B5A3F399C1}"/>
              </a:ext>
            </a:extLst>
          </p:cNvPr>
          <p:cNvSpPr>
            <a:spLocks noGrp="1"/>
          </p:cNvSpPr>
          <p:nvPr>
            <p:ph type="dt" sz="quarter" idx="10"/>
          </p:nvPr>
        </p:nvSpPr>
        <p:spPr/>
        <p:txBody>
          <a:bodyPr/>
          <a:lstStyle/>
          <a:p>
            <a:pPr>
              <a:defRPr/>
            </a:pPr>
            <a:endParaRPr lang="en-US"/>
          </a:p>
        </p:txBody>
      </p:sp>
      <p:sp>
        <p:nvSpPr>
          <p:cNvPr id="3" name="Footer Placeholder 2">
            <a:extLst>
              <a:ext uri="{FF2B5EF4-FFF2-40B4-BE49-F238E27FC236}">
                <a16:creationId xmlns:a16="http://schemas.microsoft.com/office/drawing/2014/main" id="{93938277-82D1-EE5B-D858-CE29EF48657E}"/>
              </a:ext>
            </a:extLst>
          </p:cNvPr>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10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1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10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F697B8F-1677-F9DA-A71E-91233C020EF2}"/>
              </a:ext>
            </a:extLst>
          </p:cNvPr>
          <p:cNvSpPr>
            <a:spLocks noGrp="1" noChangeArrowheads="1"/>
          </p:cNvSpPr>
          <p:nvPr>
            <p:ph type="title"/>
          </p:nvPr>
        </p:nvSpPr>
        <p:spPr/>
        <p:txBody>
          <a:bodyPr/>
          <a:lstStyle/>
          <a:p>
            <a:r>
              <a:rPr lang="en-US" altLang="en-US"/>
              <a:t>What Does This Mean?</a:t>
            </a:r>
          </a:p>
        </p:txBody>
      </p:sp>
      <p:sp>
        <p:nvSpPr>
          <p:cNvPr id="16387" name="Slide Number Placeholder 5">
            <a:extLst>
              <a:ext uri="{FF2B5EF4-FFF2-40B4-BE49-F238E27FC236}">
                <a16:creationId xmlns:a16="http://schemas.microsoft.com/office/drawing/2014/main" id="{31930D93-5969-0AB9-E61E-EC57642587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BDEC796-0C31-40A1-83DA-6F7760302390}" type="slidenum">
              <a:rPr lang="en-US" altLang="en-US">
                <a:latin typeface="Times New Roman" panose="02020603050405020304" pitchFamily="18" charset="0"/>
              </a:rPr>
              <a:pPr fontAlgn="base">
                <a:spcBef>
                  <a:spcPct val="0"/>
                </a:spcBef>
                <a:spcAft>
                  <a:spcPct val="0"/>
                </a:spcAft>
              </a:pPr>
              <a:t>14</a:t>
            </a:fld>
            <a:endParaRPr lang="en-US" altLang="en-US">
              <a:latin typeface="Times New Roman" panose="02020603050405020304" pitchFamily="18" charset="0"/>
            </a:endParaRPr>
          </a:p>
        </p:txBody>
      </p:sp>
      <p:sp>
        <p:nvSpPr>
          <p:cNvPr id="8" name="TextBox 7">
            <a:extLst>
              <a:ext uri="{FF2B5EF4-FFF2-40B4-BE49-F238E27FC236}">
                <a16:creationId xmlns:a16="http://schemas.microsoft.com/office/drawing/2014/main" id="{8BF48E67-C062-1D2C-4D4D-AC288E97AC11}"/>
              </a:ext>
            </a:extLst>
          </p:cNvPr>
          <p:cNvSpPr txBox="1"/>
          <p:nvPr/>
        </p:nvSpPr>
        <p:spPr>
          <a:xfrm>
            <a:off x="3181351" y="2425701"/>
            <a:ext cx="6545263" cy="1446213"/>
          </a:xfrm>
          <a:prstGeom prst="rect">
            <a:avLst/>
          </a:prstGeom>
          <a:noFill/>
        </p:spPr>
        <p:txBody>
          <a:bodyPr>
            <a:spAutoFit/>
          </a:bodyPr>
          <a:lstStyle/>
          <a:p>
            <a:pPr algn="ctr">
              <a:spcBef>
                <a:spcPct val="20000"/>
              </a:spcBef>
              <a:defRPr/>
            </a:pPr>
            <a:r>
              <a:rPr lang="en-US" sz="4400" dirty="0">
                <a:effectLst>
                  <a:outerShdw blurRad="38100" dist="38100" dir="2700000" algn="tl">
                    <a:srgbClr val="000000"/>
                  </a:outerShdw>
                </a:effectLst>
              </a:rPr>
              <a:t>Software testing is getting more important</a:t>
            </a:r>
          </a:p>
        </p:txBody>
      </p:sp>
      <p:sp>
        <p:nvSpPr>
          <p:cNvPr id="3" name="Date Placeholder 2">
            <a:extLst>
              <a:ext uri="{FF2B5EF4-FFF2-40B4-BE49-F238E27FC236}">
                <a16:creationId xmlns:a16="http://schemas.microsoft.com/office/drawing/2014/main" id="{7F9AB4D0-A120-2477-1EDF-98861AFB92FC}"/>
              </a:ext>
            </a:extLst>
          </p:cNvPr>
          <p:cNvSpPr>
            <a:spLocks noGrp="1"/>
          </p:cNvSpPr>
          <p:nvPr>
            <p:ph type="dt" sz="quarter" idx="10"/>
          </p:nvPr>
        </p:nvSpPr>
        <p:spPr/>
        <p:txBody>
          <a:bodyPr/>
          <a:lstStyle/>
          <a:p>
            <a:pPr>
              <a:defRPr/>
            </a:pPr>
            <a:endParaRPr lang="en-US"/>
          </a:p>
        </p:txBody>
      </p:sp>
      <p:sp>
        <p:nvSpPr>
          <p:cNvPr id="4" name="Footer Placeholder 3">
            <a:extLst>
              <a:ext uri="{FF2B5EF4-FFF2-40B4-BE49-F238E27FC236}">
                <a16:creationId xmlns:a16="http://schemas.microsoft.com/office/drawing/2014/main" id="{1233E401-2D17-24DE-8C86-02422310C004}"/>
              </a:ext>
            </a:extLst>
          </p:cNvPr>
          <p:cNvSpPr>
            <a:spLocks noGrp="1"/>
          </p:cNvSpPr>
          <p:nvPr>
            <p:ph type="ftr" sz="quarter" idx="11"/>
          </p:nvPr>
        </p:nvSpPr>
        <p:spPr/>
        <p:txBody>
          <a:bodyPr/>
          <a:lstStyle/>
          <a:p>
            <a:pPr>
              <a:defRPr/>
            </a:pPr>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C88A6F9F-5C7E-3BE1-DD03-A91EFD44887F}"/>
              </a:ext>
            </a:extLst>
          </p:cNvPr>
          <p:cNvSpPr>
            <a:spLocks noGrp="1" noChangeArrowheads="1"/>
          </p:cNvSpPr>
          <p:nvPr>
            <p:ph type="title"/>
          </p:nvPr>
        </p:nvSpPr>
        <p:spPr>
          <a:xfrm>
            <a:off x="1695450" y="-46038"/>
            <a:ext cx="7886700" cy="1325563"/>
          </a:xfrm>
        </p:spPr>
        <p:txBody>
          <a:bodyPr/>
          <a:lstStyle/>
          <a:p>
            <a:r>
              <a:rPr lang="en-US" altLang="en-US"/>
              <a:t>Testing in the 21st Century</a:t>
            </a:r>
          </a:p>
        </p:txBody>
      </p:sp>
      <p:sp>
        <p:nvSpPr>
          <p:cNvPr id="15363" name="Content Placeholder 2">
            <a:extLst>
              <a:ext uri="{FF2B5EF4-FFF2-40B4-BE49-F238E27FC236}">
                <a16:creationId xmlns:a16="http://schemas.microsoft.com/office/drawing/2014/main" id="{2199F524-1984-0307-C527-510B9CA722BE}"/>
              </a:ext>
            </a:extLst>
          </p:cNvPr>
          <p:cNvSpPr>
            <a:spLocks noGrp="1" noChangeArrowheads="1"/>
          </p:cNvSpPr>
          <p:nvPr>
            <p:ph idx="1"/>
          </p:nvPr>
        </p:nvSpPr>
        <p:spPr bwMode="auto">
          <a:xfrm>
            <a:off x="648928" y="900114"/>
            <a:ext cx="10704871" cy="5494337"/>
          </a:xfrm>
        </p:spPr>
        <p:txBody>
          <a:bodyPr wrap="square" numCol="1" anchor="t" anchorCtr="0" compatLnSpc="1">
            <a:prstTxWarp prst="textNoShape">
              <a:avLst/>
            </a:prstTxWarp>
          </a:bodyPr>
          <a:lstStyle/>
          <a:p>
            <a:r>
              <a:rPr lang="en-US" altLang="en-US" dirty="0"/>
              <a:t> More safety critical, real-time software</a:t>
            </a:r>
          </a:p>
          <a:p>
            <a:r>
              <a:rPr lang="en-US" altLang="en-US" dirty="0"/>
              <a:t>Embedded software is ubiquitous … check your pockets</a:t>
            </a:r>
          </a:p>
          <a:p>
            <a:r>
              <a:rPr lang="en-US" altLang="en-US" dirty="0"/>
              <a:t> Enterprise applications means bigger programs, more users</a:t>
            </a:r>
          </a:p>
          <a:p>
            <a:r>
              <a:rPr lang="en-US" altLang="en-US" dirty="0"/>
              <a:t> Paradoxically, free software increases our expectations !</a:t>
            </a:r>
          </a:p>
          <a:p>
            <a:pPr>
              <a:lnSpc>
                <a:spcPct val="80000"/>
              </a:lnSpc>
            </a:pPr>
            <a:r>
              <a:rPr lang="en-US" altLang="en-US" dirty="0"/>
              <a:t> Security is now all about software faults</a:t>
            </a:r>
          </a:p>
          <a:p>
            <a:pPr lvl="1"/>
            <a:r>
              <a:rPr lang="en-US" altLang="en-US" dirty="0"/>
              <a:t>Secure software is reliable software</a:t>
            </a:r>
          </a:p>
          <a:p>
            <a:r>
              <a:rPr lang="en-US" altLang="en-US" dirty="0"/>
              <a:t> The web offers a new deployment platform</a:t>
            </a:r>
          </a:p>
          <a:p>
            <a:pPr lvl="1"/>
            <a:r>
              <a:rPr lang="en-US" altLang="en-US" dirty="0"/>
              <a:t>Very competitive and very available to more users</a:t>
            </a:r>
          </a:p>
          <a:p>
            <a:pPr lvl="1"/>
            <a:r>
              <a:rPr lang="en-US" altLang="en-US" dirty="0"/>
              <a:t>Web apps are distributed</a:t>
            </a:r>
          </a:p>
          <a:p>
            <a:pPr lvl="1"/>
            <a:r>
              <a:rPr lang="en-US" altLang="en-US" dirty="0"/>
              <a:t>Web apps must be highly reliable</a:t>
            </a:r>
          </a:p>
          <a:p>
            <a:endParaRPr lang="en-US" altLang="en-US" sz="1800" dirty="0"/>
          </a:p>
        </p:txBody>
      </p:sp>
      <p:sp>
        <p:nvSpPr>
          <p:cNvPr id="17412" name="Slide Number Placeholder 5">
            <a:extLst>
              <a:ext uri="{FF2B5EF4-FFF2-40B4-BE49-F238E27FC236}">
                <a16:creationId xmlns:a16="http://schemas.microsoft.com/office/drawing/2014/main" id="{D7688938-9F9D-9F61-1D99-9604D6FACD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8A068DB-B05A-4DD7-9932-C9D9FC226735}" type="slidenum">
              <a:rPr lang="zh-CN" altLang="en-US">
                <a:latin typeface="Times New Roman" panose="02020603050405020304" pitchFamily="18" charset="0"/>
                <a:ea typeface="SimSun" panose="02010600030101010101" pitchFamily="2" charset="-122"/>
              </a:rPr>
              <a:pPr fontAlgn="base">
                <a:spcBef>
                  <a:spcPct val="0"/>
                </a:spcBef>
                <a:spcAft>
                  <a:spcPct val="0"/>
                </a:spcAft>
              </a:pPr>
              <a:t>15</a:t>
            </a:fld>
            <a:endParaRPr lang="en-US" altLang="zh-CN">
              <a:latin typeface="Times New Roman" panose="02020603050405020304" pitchFamily="18" charset="0"/>
              <a:ea typeface="SimSun" panose="02010600030101010101" pitchFamily="2" charset="-122"/>
            </a:endParaRPr>
          </a:p>
        </p:txBody>
      </p:sp>
      <p:sp>
        <p:nvSpPr>
          <p:cNvPr id="7" name="Text Box 5">
            <a:extLst>
              <a:ext uri="{FF2B5EF4-FFF2-40B4-BE49-F238E27FC236}">
                <a16:creationId xmlns:a16="http://schemas.microsoft.com/office/drawing/2014/main" id="{6F563E46-2C5D-3F7F-DD6C-82253314C82E}"/>
              </a:ext>
            </a:extLst>
          </p:cNvPr>
          <p:cNvSpPr txBox="1">
            <a:spLocks noChangeArrowheads="1"/>
          </p:cNvSpPr>
          <p:nvPr/>
        </p:nvSpPr>
        <p:spPr bwMode="auto">
          <a:xfrm>
            <a:off x="2595564" y="6005514"/>
            <a:ext cx="6986587" cy="523875"/>
          </a:xfrm>
          <a:prstGeom prst="rect">
            <a:avLst/>
          </a:prstGeom>
          <a:gradFill>
            <a:gsLst>
              <a:gs pos="0">
                <a:schemeClr val="bg1">
                  <a:lumMod val="75000"/>
                </a:schemeClr>
              </a:gs>
              <a:gs pos="53000">
                <a:schemeClr val="bg1">
                  <a:lumMod val="60000"/>
                  <a:lumOff val="40000"/>
                </a:schemeClr>
              </a:gs>
              <a:gs pos="100000">
                <a:schemeClr val="bg1">
                  <a:lumMod val="75000"/>
                </a:schemeClr>
              </a:gs>
            </a:gsLst>
            <a:lin ang="5400000" scaled="0"/>
          </a:gradFill>
          <a:ln w="12700">
            <a:solidFill>
              <a:srgbClr val="FF0000"/>
            </a:solidFill>
            <a:miter lim="800000"/>
            <a:headEnd/>
            <a:tailEnd/>
          </a:ln>
          <a:effectLst/>
        </p:spPr>
        <p:txBody>
          <a:bodyPr>
            <a:spAutoFit/>
          </a:bodyPr>
          <a:lstStyle/>
          <a:p>
            <a:pPr algn="ctr">
              <a:spcBef>
                <a:spcPct val="50000"/>
              </a:spcBef>
              <a:defRPr/>
            </a:pPr>
            <a:r>
              <a:rPr lang="en-US" sz="2800" i="1" dirty="0">
                <a:solidFill>
                  <a:srgbClr val="FFFF00"/>
                </a:solidFill>
                <a:effectLst>
                  <a:outerShdw blurRad="38100" dist="38100" dir="2700000" algn="tl">
                    <a:srgbClr val="000000"/>
                  </a:outerShdw>
                </a:effectLst>
                <a:latin typeface="Arial" pitchFamily="34" charset="0"/>
                <a:cs typeface="Arial" pitchFamily="34" charset="0"/>
              </a:rPr>
              <a:t>Industry desperately needs our inventions !</a:t>
            </a:r>
          </a:p>
        </p:txBody>
      </p:sp>
      <p:sp>
        <p:nvSpPr>
          <p:cNvPr id="2" name="Date Placeholder 1">
            <a:extLst>
              <a:ext uri="{FF2B5EF4-FFF2-40B4-BE49-F238E27FC236}">
                <a16:creationId xmlns:a16="http://schemas.microsoft.com/office/drawing/2014/main" id="{C4475D0E-901F-BCBB-B837-B6637989F35B}"/>
              </a:ext>
            </a:extLst>
          </p:cNvPr>
          <p:cNvSpPr>
            <a:spLocks noGrp="1"/>
          </p:cNvSpPr>
          <p:nvPr>
            <p:ph type="dt" sz="quarter" idx="10"/>
          </p:nvPr>
        </p:nvSpPr>
        <p:spPr/>
        <p:txBody>
          <a:bodyPr/>
          <a:lstStyle/>
          <a:p>
            <a:pPr>
              <a:defRPr/>
            </a:pPr>
            <a:endParaRPr lang="en-US"/>
          </a:p>
        </p:txBody>
      </p:sp>
      <p:sp>
        <p:nvSpPr>
          <p:cNvPr id="3" name="Footer Placeholder 2">
            <a:extLst>
              <a:ext uri="{FF2B5EF4-FFF2-40B4-BE49-F238E27FC236}">
                <a16:creationId xmlns:a16="http://schemas.microsoft.com/office/drawing/2014/main" id="{107553AE-44FD-6824-B78B-30C229DFC871}"/>
              </a:ext>
            </a:extLst>
          </p:cNvPr>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left)">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wipe(left)">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wipe(left)">
                                      <p:cBhvr>
                                        <p:cTn id="22" dur="500"/>
                                        <p:tgtEl>
                                          <p:spTgt spid="1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wipe(left)">
                                      <p:cBhvr>
                                        <p:cTn id="27" dur="500"/>
                                        <p:tgtEl>
                                          <p:spTgt spid="15363">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wipe(left)">
                                      <p:cBhvr>
                                        <p:cTn id="30" dur="500"/>
                                        <p:tgtEl>
                                          <p:spTgt spid="1536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363">
                                            <p:txEl>
                                              <p:pRg st="6" end="6"/>
                                            </p:txEl>
                                          </p:spTgt>
                                        </p:tgtEl>
                                        <p:attrNameLst>
                                          <p:attrName>style.visibility</p:attrName>
                                        </p:attrNameLst>
                                      </p:cBhvr>
                                      <p:to>
                                        <p:strVal val="visible"/>
                                      </p:to>
                                    </p:set>
                                    <p:animEffect transition="in" filter="wipe(left)">
                                      <p:cBhvr>
                                        <p:cTn id="35" dur="500"/>
                                        <p:tgtEl>
                                          <p:spTgt spid="15363">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wipe(left)">
                                      <p:cBhvr>
                                        <p:cTn id="38" dur="500"/>
                                        <p:tgtEl>
                                          <p:spTgt spid="15363">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wipe(left)">
                                      <p:cBhvr>
                                        <p:cTn id="41" dur="500"/>
                                        <p:tgtEl>
                                          <p:spTgt spid="15363">
                                            <p:txEl>
                                              <p:pRg st="8" end="8"/>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5363">
                                            <p:txEl>
                                              <p:pRg st="9" end="9"/>
                                            </p:txEl>
                                          </p:spTgt>
                                        </p:tgtEl>
                                        <p:attrNameLst>
                                          <p:attrName>style.visibility</p:attrName>
                                        </p:attrNameLst>
                                      </p:cBhvr>
                                      <p:to>
                                        <p:strVal val="visible"/>
                                      </p:to>
                                    </p:set>
                                    <p:animEffect transition="in" filter="wipe(left)">
                                      <p:cBhvr>
                                        <p:cTn id="44" dur="500"/>
                                        <p:tgtEl>
                                          <p:spTgt spid="15363">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4F6881F-4F81-84D8-C964-FEA661055E1E}"/>
              </a:ext>
            </a:extLst>
          </p:cNvPr>
          <p:cNvSpPr>
            <a:spLocks noGrp="1" noChangeArrowheads="1"/>
          </p:cNvSpPr>
          <p:nvPr>
            <p:ph type="title"/>
          </p:nvPr>
        </p:nvSpPr>
        <p:spPr>
          <a:xfrm>
            <a:off x="838200" y="-21431"/>
            <a:ext cx="7886700" cy="1325563"/>
          </a:xfrm>
        </p:spPr>
        <p:txBody>
          <a:bodyPr/>
          <a:lstStyle/>
          <a:p>
            <a:r>
              <a:rPr lang="en-US" altLang="en-US" dirty="0"/>
              <a:t>Cost of Testing</a:t>
            </a:r>
          </a:p>
        </p:txBody>
      </p:sp>
      <p:sp>
        <p:nvSpPr>
          <p:cNvPr id="20483" name="Rectangle 3">
            <a:extLst>
              <a:ext uri="{FF2B5EF4-FFF2-40B4-BE49-F238E27FC236}">
                <a16:creationId xmlns:a16="http://schemas.microsoft.com/office/drawing/2014/main" id="{D59C3A3C-F30B-A886-3348-584E1EB1129B}"/>
              </a:ext>
            </a:extLst>
          </p:cNvPr>
          <p:cNvSpPr>
            <a:spLocks noGrp="1" noChangeArrowheads="1"/>
          </p:cNvSpPr>
          <p:nvPr>
            <p:ph idx="1"/>
          </p:nvPr>
        </p:nvSpPr>
        <p:spPr bwMode="auto">
          <a:xfrm>
            <a:off x="722672" y="2489200"/>
            <a:ext cx="9807218" cy="3887788"/>
          </a:xfrm>
        </p:spPr>
        <p:txBody>
          <a:bodyPr wrap="square" numCol="1" anchor="t" anchorCtr="0" compatLnSpc="1">
            <a:prstTxWarp prst="textNoShape">
              <a:avLst/>
            </a:prstTxWarp>
          </a:bodyPr>
          <a:lstStyle/>
          <a:p>
            <a:r>
              <a:rPr lang="en-US" altLang="en-US" sz="3200" dirty="0"/>
              <a:t>In the real-world, testing is the principle post-design activity</a:t>
            </a:r>
          </a:p>
          <a:p>
            <a:pPr lvl="1"/>
            <a:endParaRPr lang="en-US" altLang="en-US" sz="2800" dirty="0"/>
          </a:p>
          <a:p>
            <a:r>
              <a:rPr lang="en-US" altLang="en-US" sz="3200" dirty="0"/>
              <a:t>Restricting early testing usually increases cost</a:t>
            </a:r>
          </a:p>
          <a:p>
            <a:pPr lvl="1"/>
            <a:endParaRPr lang="en-US" altLang="en-US" sz="2800" dirty="0"/>
          </a:p>
          <a:p>
            <a:r>
              <a:rPr lang="en-US" altLang="en-US" sz="3200" dirty="0"/>
              <a:t>Extensive hardware-software integration requires more testing</a:t>
            </a:r>
          </a:p>
        </p:txBody>
      </p:sp>
      <p:sp>
        <p:nvSpPr>
          <p:cNvPr id="20484" name="Slide Number Placeholder 5">
            <a:extLst>
              <a:ext uri="{FF2B5EF4-FFF2-40B4-BE49-F238E27FC236}">
                <a16:creationId xmlns:a16="http://schemas.microsoft.com/office/drawing/2014/main" id="{734082E0-9FFB-68FD-27FA-EAF8E3F463D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E873CE2-CDA1-4F26-A76A-96C31D88D47D}" type="slidenum">
              <a:rPr lang="en-US" altLang="en-US">
                <a:latin typeface="Times New Roman" panose="02020603050405020304" pitchFamily="18" charset="0"/>
              </a:rPr>
              <a:pPr fontAlgn="base">
                <a:spcBef>
                  <a:spcPct val="0"/>
                </a:spcBef>
                <a:spcAft>
                  <a:spcPct val="0"/>
                </a:spcAft>
              </a:pPr>
              <a:t>16</a:t>
            </a:fld>
            <a:endParaRPr lang="en-US" altLang="en-US">
              <a:latin typeface="Times New Roman" panose="02020603050405020304" pitchFamily="18" charset="0"/>
            </a:endParaRPr>
          </a:p>
        </p:txBody>
      </p:sp>
      <p:sp>
        <p:nvSpPr>
          <p:cNvPr id="11" name="TextBox 10">
            <a:extLst>
              <a:ext uri="{FF2B5EF4-FFF2-40B4-BE49-F238E27FC236}">
                <a16:creationId xmlns:a16="http://schemas.microsoft.com/office/drawing/2014/main" id="{2C615DA5-D828-69F8-6D8D-2FEA760C42CF}"/>
              </a:ext>
            </a:extLst>
          </p:cNvPr>
          <p:cNvSpPr txBox="1"/>
          <p:nvPr/>
        </p:nvSpPr>
        <p:spPr>
          <a:xfrm>
            <a:off x="3006726" y="985838"/>
            <a:ext cx="6511925" cy="1384300"/>
          </a:xfrm>
          <a:prstGeom prst="rect">
            <a:avLst/>
          </a:prstGeom>
          <a:noFill/>
        </p:spPr>
        <p:txBody>
          <a:bodyPr>
            <a:spAutoFit/>
          </a:bodyPr>
          <a:lstStyle/>
          <a:p>
            <a:pPr>
              <a:spcBef>
                <a:spcPct val="50000"/>
              </a:spcBef>
              <a:defRPr/>
            </a:pPr>
            <a:r>
              <a:rPr lang="en-US" sz="2800" dirty="0">
                <a:effectLst>
                  <a:outerShdw blurRad="38100" dist="38100" dir="2700000" algn="tl">
                    <a:srgbClr val="000000"/>
                  </a:outerShdw>
                </a:effectLst>
                <a:latin typeface="Comic Sans MS" pitchFamily="66" charset="0"/>
                <a:cs typeface="Arial" pitchFamily="34" charset="0"/>
              </a:rPr>
              <a:t>You’re going to spend at least half of your development budget on testing, whether you want to or not</a:t>
            </a:r>
          </a:p>
        </p:txBody>
      </p:sp>
      <p:sp>
        <p:nvSpPr>
          <p:cNvPr id="3" name="Date Placeholder 2">
            <a:extLst>
              <a:ext uri="{FF2B5EF4-FFF2-40B4-BE49-F238E27FC236}">
                <a16:creationId xmlns:a16="http://schemas.microsoft.com/office/drawing/2014/main" id="{0138C35F-5EF7-D3F5-F4AC-CA229C900F12}"/>
              </a:ext>
            </a:extLst>
          </p:cNvPr>
          <p:cNvSpPr>
            <a:spLocks noGrp="1"/>
          </p:cNvSpPr>
          <p:nvPr>
            <p:ph type="dt" sz="quarter" idx="10"/>
          </p:nvPr>
        </p:nvSpPr>
        <p:spPr/>
        <p:txBody>
          <a:bodyPr/>
          <a:lstStyle/>
          <a:p>
            <a:pPr>
              <a:defRPr/>
            </a:pPr>
            <a:endParaRPr lang="en-US"/>
          </a:p>
        </p:txBody>
      </p:sp>
      <p:sp>
        <p:nvSpPr>
          <p:cNvPr id="4" name="Footer Placeholder 3">
            <a:extLst>
              <a:ext uri="{FF2B5EF4-FFF2-40B4-BE49-F238E27FC236}">
                <a16:creationId xmlns:a16="http://schemas.microsoft.com/office/drawing/2014/main" id="{A15418E3-90D3-F1FF-A6BD-55C5E2EC8BC3}"/>
              </a:ext>
            </a:extLst>
          </p:cNvPr>
          <p:cNvSpPr>
            <a:spLocks noGrp="1"/>
          </p:cNvSpPr>
          <p:nvPr>
            <p:ph type="ftr" sz="quarter" idx="11"/>
          </p:nvPr>
        </p:nvSpPr>
        <p:spPr/>
        <p:txBody>
          <a:bodyPr/>
          <a:lstStyle/>
          <a:p>
            <a:pPr>
              <a:defRPr/>
            </a:pPr>
            <a:endParaRPr 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descr="C:\Users\student\Desktop\software-testing.gif">
            <a:extLst>
              <a:ext uri="{FF2B5EF4-FFF2-40B4-BE49-F238E27FC236}">
                <a16:creationId xmlns:a16="http://schemas.microsoft.com/office/drawing/2014/main" id="{E72BB124-8751-24BA-3AD7-B4F6C202F81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2438400"/>
            <a:ext cx="70389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3">
            <a:extLst>
              <a:ext uri="{FF2B5EF4-FFF2-40B4-BE49-F238E27FC236}">
                <a16:creationId xmlns:a16="http://schemas.microsoft.com/office/drawing/2014/main" id="{6D134BC5-A362-7259-3CD0-9AD34872B9E4}"/>
              </a:ext>
            </a:extLst>
          </p:cNvPr>
          <p:cNvSpPr>
            <a:spLocks noGrp="1"/>
          </p:cNvSpPr>
          <p:nvPr>
            <p:ph type="title"/>
          </p:nvPr>
        </p:nvSpPr>
        <p:spPr/>
        <p:txBody>
          <a:bodyPr/>
          <a:lstStyle/>
          <a:p>
            <a:pPr eaLnBrk="1" hangingPunct="1"/>
            <a:r>
              <a:rPr lang="en-IN" altLang="en-US" sz="6600" b="1">
                <a:solidFill>
                  <a:srgbClr val="C00000"/>
                </a:solidFill>
              </a:rPr>
              <a:t>What  is..........</a:t>
            </a:r>
            <a:endParaRPr lang="en-US" altLang="en-US" sz="6600" b="1">
              <a:solidFill>
                <a:srgbClr val="C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838AA16-2A5A-52AA-839B-F4F0AC2A15BB}"/>
              </a:ext>
            </a:extLst>
          </p:cNvPr>
          <p:cNvSpPr>
            <a:spLocks noGrp="1"/>
          </p:cNvSpPr>
          <p:nvPr>
            <p:ph type="title"/>
          </p:nvPr>
        </p:nvSpPr>
        <p:spPr/>
        <p:txBody>
          <a:bodyPr/>
          <a:lstStyle/>
          <a:p>
            <a:pPr eaLnBrk="1" hangingPunct="1"/>
            <a:r>
              <a:rPr lang="en-US" altLang="en-US" b="1"/>
              <a:t>Software Testing Definition</a:t>
            </a:r>
          </a:p>
        </p:txBody>
      </p:sp>
      <p:sp>
        <p:nvSpPr>
          <p:cNvPr id="15363" name="Content Placeholder 2">
            <a:extLst>
              <a:ext uri="{FF2B5EF4-FFF2-40B4-BE49-F238E27FC236}">
                <a16:creationId xmlns:a16="http://schemas.microsoft.com/office/drawing/2014/main" id="{7640E6D1-AB9D-8CD0-2D72-ABD0E5F68CF0}"/>
              </a:ext>
            </a:extLst>
          </p:cNvPr>
          <p:cNvSpPr>
            <a:spLocks noGrp="1"/>
          </p:cNvSpPr>
          <p:nvPr>
            <p:ph idx="1"/>
          </p:nvPr>
        </p:nvSpPr>
        <p:spPr>
          <a:xfrm>
            <a:off x="838199" y="1600201"/>
            <a:ext cx="10621297" cy="4525963"/>
          </a:xfrm>
        </p:spPr>
        <p:txBody>
          <a:bodyPr>
            <a:normAutofit/>
          </a:bodyPr>
          <a:lstStyle/>
          <a:p>
            <a:pPr eaLnBrk="1" hangingPunct="1"/>
            <a:r>
              <a:rPr lang="en-US" altLang="en-US" sz="3200" b="1" dirty="0"/>
              <a:t>Software testing</a:t>
            </a:r>
            <a:r>
              <a:rPr lang="en-US" altLang="en-US" sz="3200" dirty="0"/>
              <a:t> is a process, </a:t>
            </a:r>
          </a:p>
          <a:p>
            <a:pPr lvl="1" eaLnBrk="1" hangingPunct="1"/>
            <a:r>
              <a:rPr lang="en-US" altLang="en-US" sz="3200" b="1" dirty="0">
                <a:solidFill>
                  <a:srgbClr val="7030A0"/>
                </a:solidFill>
              </a:rPr>
              <a:t>to evaluate </a:t>
            </a:r>
            <a:r>
              <a:rPr lang="en-US" altLang="en-US" sz="3200" dirty="0"/>
              <a:t>the functionality of a </a:t>
            </a:r>
            <a:r>
              <a:rPr lang="en-US" altLang="en-US" sz="3200" b="1" dirty="0"/>
              <a:t>software</a:t>
            </a:r>
            <a:r>
              <a:rPr lang="en-US" altLang="en-US" sz="3200" dirty="0"/>
              <a:t> application with an intent </a:t>
            </a:r>
          </a:p>
          <a:p>
            <a:pPr lvl="1" eaLnBrk="1" hangingPunct="1"/>
            <a:r>
              <a:rPr lang="en-US" altLang="en-US" sz="3200" b="1" dirty="0">
                <a:solidFill>
                  <a:srgbClr val="7030A0"/>
                </a:solidFill>
              </a:rPr>
              <a:t>to find</a:t>
            </a:r>
            <a:r>
              <a:rPr lang="en-US" altLang="en-US" sz="3200" dirty="0"/>
              <a:t> whether the developed </a:t>
            </a:r>
            <a:r>
              <a:rPr lang="en-US" altLang="en-US" sz="3200" b="1" dirty="0"/>
              <a:t>software</a:t>
            </a:r>
            <a:r>
              <a:rPr lang="en-US" altLang="en-US" sz="3200" dirty="0"/>
              <a:t> met the specified requirements or not and </a:t>
            </a:r>
          </a:p>
          <a:p>
            <a:pPr lvl="1" eaLnBrk="1" hangingPunct="1"/>
            <a:r>
              <a:rPr lang="en-US" altLang="en-US" sz="3200" b="1" dirty="0">
                <a:solidFill>
                  <a:srgbClr val="7030A0"/>
                </a:solidFill>
              </a:rPr>
              <a:t>to identify </a:t>
            </a:r>
            <a:r>
              <a:rPr lang="en-US" altLang="en-US" sz="3200" dirty="0"/>
              <a:t>the defects </a:t>
            </a:r>
          </a:p>
          <a:p>
            <a:pPr lvl="1" eaLnBrk="1" hangingPunct="1"/>
            <a:r>
              <a:rPr lang="en-US" altLang="en-US" sz="3200" b="1" dirty="0">
                <a:solidFill>
                  <a:srgbClr val="7030A0"/>
                </a:solidFill>
              </a:rPr>
              <a:t>to ensure </a:t>
            </a:r>
            <a:r>
              <a:rPr lang="en-US" altLang="en-US" sz="3200" dirty="0"/>
              <a:t>that the product is defect-free in order to produce the quality product.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55B1E8E6-41CD-8EFD-7430-7138B55A904C}"/>
              </a:ext>
            </a:extLst>
          </p:cNvPr>
          <p:cNvSpPr>
            <a:spLocks noGrp="1" noChangeArrowheads="1"/>
          </p:cNvSpPr>
          <p:nvPr>
            <p:ph type="title"/>
          </p:nvPr>
        </p:nvSpPr>
        <p:spPr>
          <a:xfrm>
            <a:off x="1255866" y="11111"/>
            <a:ext cx="7886700" cy="1325563"/>
          </a:xfrm>
        </p:spPr>
        <p:txBody>
          <a:bodyPr/>
          <a:lstStyle/>
          <a:p>
            <a:r>
              <a:rPr lang="en-US" altLang="en-US" dirty="0"/>
              <a:t>Test Design in Context</a:t>
            </a:r>
          </a:p>
        </p:txBody>
      </p:sp>
      <p:sp>
        <p:nvSpPr>
          <p:cNvPr id="31747" name="Content Placeholder 2">
            <a:extLst>
              <a:ext uri="{FF2B5EF4-FFF2-40B4-BE49-F238E27FC236}">
                <a16:creationId xmlns:a16="http://schemas.microsoft.com/office/drawing/2014/main" id="{CB7880D5-15CF-F0EC-30EF-FEF3CEEF5D6B}"/>
              </a:ext>
            </a:extLst>
          </p:cNvPr>
          <p:cNvSpPr>
            <a:spLocks noGrp="1" noChangeArrowheads="1"/>
          </p:cNvSpPr>
          <p:nvPr>
            <p:ph idx="1"/>
          </p:nvPr>
        </p:nvSpPr>
        <p:spPr bwMode="auto">
          <a:xfrm>
            <a:off x="838200" y="1103314"/>
            <a:ext cx="9302750" cy="5743575"/>
          </a:xfrm>
        </p:spPr>
        <p:txBody>
          <a:bodyPr wrap="square" numCol="1" anchor="t" anchorCtr="0" compatLnSpc="1">
            <a:prstTxWarp prst="textNoShape">
              <a:avLst/>
            </a:prstTxWarp>
          </a:bodyPr>
          <a:lstStyle/>
          <a:p>
            <a:r>
              <a:rPr lang="en-US" altLang="en-US" sz="3200" i="1" dirty="0">
                <a:solidFill>
                  <a:schemeClr val="tx2"/>
                </a:solidFill>
              </a:rPr>
              <a:t>Test Design</a:t>
            </a:r>
            <a:r>
              <a:rPr lang="en-US" altLang="en-US" sz="3200" dirty="0"/>
              <a:t> is the process of designing input values that will effectively test software</a:t>
            </a:r>
          </a:p>
          <a:p>
            <a:pPr lvl="1"/>
            <a:endParaRPr lang="en-US" altLang="en-US" sz="2800" dirty="0"/>
          </a:p>
          <a:p>
            <a:r>
              <a:rPr lang="en-US" altLang="en-US" sz="3200" dirty="0"/>
              <a:t>Test design is one of </a:t>
            </a:r>
            <a:r>
              <a:rPr lang="en-US" altLang="en-US" sz="3200" dirty="0">
                <a:solidFill>
                  <a:schemeClr val="tx2"/>
                </a:solidFill>
              </a:rPr>
              <a:t>several activities</a:t>
            </a:r>
            <a:r>
              <a:rPr lang="en-US" altLang="en-US" sz="3200" dirty="0"/>
              <a:t> for testing software</a:t>
            </a:r>
          </a:p>
          <a:p>
            <a:pPr lvl="1"/>
            <a:r>
              <a:rPr lang="en-US" altLang="en-US" sz="2800" dirty="0"/>
              <a:t>Most </a:t>
            </a:r>
            <a:r>
              <a:rPr lang="en-US" altLang="en-US" sz="2800" dirty="0">
                <a:solidFill>
                  <a:schemeClr val="tx2"/>
                </a:solidFill>
              </a:rPr>
              <a:t>mathematical</a:t>
            </a:r>
          </a:p>
          <a:p>
            <a:pPr lvl="1"/>
            <a:r>
              <a:rPr lang="en-US" altLang="en-US" sz="2800" dirty="0"/>
              <a:t>Most </a:t>
            </a:r>
            <a:r>
              <a:rPr lang="en-US" altLang="en-US" sz="2800" dirty="0">
                <a:solidFill>
                  <a:schemeClr val="tx2"/>
                </a:solidFill>
              </a:rPr>
              <a:t>technically</a:t>
            </a:r>
            <a:r>
              <a:rPr lang="en-US" altLang="en-US" sz="2800" dirty="0"/>
              <a:t> challenging</a:t>
            </a:r>
          </a:p>
          <a:p>
            <a:pPr lvl="1"/>
            <a:endParaRPr lang="en-US" altLang="en-US" sz="2800" dirty="0"/>
          </a:p>
        </p:txBody>
      </p:sp>
      <p:sp>
        <p:nvSpPr>
          <p:cNvPr id="31748" name="Slide Number Placeholder 5">
            <a:extLst>
              <a:ext uri="{FF2B5EF4-FFF2-40B4-BE49-F238E27FC236}">
                <a16:creationId xmlns:a16="http://schemas.microsoft.com/office/drawing/2014/main" id="{AF77B102-91C7-FF42-DEE0-76731E0BC1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28FDE85-D695-4287-A77D-28A37D10A6B3}" type="slidenum">
              <a:rPr lang="en-US" altLang="en-US">
                <a:latin typeface="Times New Roman" panose="02020603050405020304" pitchFamily="18" charset="0"/>
              </a:rPr>
              <a:pPr fontAlgn="base">
                <a:spcBef>
                  <a:spcPct val="0"/>
                </a:spcBef>
                <a:spcAft>
                  <a:spcPct val="0"/>
                </a:spcAft>
              </a:pPr>
              <a:t>19</a:t>
            </a:fld>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5D7F27E3-716D-D39C-8A78-7F7F36D108D0}"/>
              </a:ext>
            </a:extLst>
          </p:cNvPr>
          <p:cNvSpPr>
            <a:spLocks noGrp="1"/>
          </p:cNvSpPr>
          <p:nvPr>
            <p:ph type="dt" sz="quarter" idx="10"/>
          </p:nvPr>
        </p:nvSpPr>
        <p:spPr/>
        <p:txBody>
          <a:bodyPr/>
          <a:lstStyle/>
          <a:p>
            <a:pPr>
              <a:defRPr/>
            </a:pPr>
            <a:endParaRPr lang="en-US"/>
          </a:p>
        </p:txBody>
      </p:sp>
      <p:sp>
        <p:nvSpPr>
          <p:cNvPr id="3" name="Footer Placeholder 2">
            <a:extLst>
              <a:ext uri="{FF2B5EF4-FFF2-40B4-BE49-F238E27FC236}">
                <a16:creationId xmlns:a16="http://schemas.microsoft.com/office/drawing/2014/main" id="{FD0EEC4F-45EE-461A-F311-F9A0B3B56740}"/>
              </a:ext>
            </a:extLst>
          </p:cNvPr>
          <p:cNvSpPr>
            <a:spLocks noGrp="1"/>
          </p:cNvSpPr>
          <p:nvPr>
            <p:ph type="ftr" sz="quarter" idx="11"/>
          </p:nvPr>
        </p:nvSpPr>
        <p:spPr/>
        <p:txBody>
          <a:bodyPr/>
          <a:lstStyle/>
          <a:p>
            <a:pPr>
              <a:defRPr/>
            </a:pPr>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13CC-2331-4207-BE5E-53BAFD5E88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540ACA-DD6C-F4C3-4733-74BEA98253C1}"/>
              </a:ext>
            </a:extLst>
          </p:cNvPr>
          <p:cNvSpPr>
            <a:spLocks noGrp="1"/>
          </p:cNvSpPr>
          <p:nvPr>
            <p:ph idx="1"/>
          </p:nvPr>
        </p:nvSpPr>
        <p:spPr>
          <a:xfrm>
            <a:off x="838200" y="1690688"/>
            <a:ext cx="10515600" cy="4351338"/>
          </a:xfrm>
        </p:spPr>
        <p:txBody>
          <a:bodyPr>
            <a:normAutofit lnSpcReduction="10000"/>
          </a:bodyPr>
          <a:lstStyle/>
          <a:p>
            <a:pPr marL="0" indent="0" algn="just">
              <a:buNone/>
            </a:pPr>
            <a:r>
              <a:rPr lang="en-US" dirty="0"/>
              <a:t>Module - 1 (Introduction to Software Testing)</a:t>
            </a:r>
          </a:p>
          <a:p>
            <a:pPr marL="0" indent="0" algn="just">
              <a:buNone/>
            </a:pPr>
            <a:r>
              <a:rPr lang="en-US" dirty="0"/>
              <a:t>Some Popular Errors – Ariane 5, </a:t>
            </a:r>
            <a:r>
              <a:rPr lang="en-US" dirty="0" err="1"/>
              <a:t>Therac</a:t>
            </a:r>
            <a:r>
              <a:rPr lang="en-US" dirty="0"/>
              <a:t> 25, Intel Pentium Bug. What is Software testing? Why should it be tested? Software Quality, Role of Testing. Testing Process - Level 0 thinking, Level 1 thinking, Level 2 thinking, Level 3 thinking, Level 4 thinking. Software Testing Terminologies - Verification, Validation and Testing, Faults, Error and Bug, Test cases, Coverage Criteria. Types of Testing- Unit testing, integration testing, System testing, Acceptance testing, Beta testing, Functional testing, Stress testing, Performance testing, Usability testing, and Regression testing. Testing Methods - Black Box testing, </a:t>
            </a:r>
            <a:r>
              <a:rPr lang="en-US" dirty="0" err="1"/>
              <a:t>WhiteBox</a:t>
            </a:r>
            <a:r>
              <a:rPr lang="en-US" dirty="0"/>
              <a:t> testing, Grey Box testing.</a:t>
            </a:r>
            <a:endParaRPr lang="en-IN" dirty="0"/>
          </a:p>
        </p:txBody>
      </p:sp>
      <p:sp>
        <p:nvSpPr>
          <p:cNvPr id="4" name="Date Placeholder 3">
            <a:extLst>
              <a:ext uri="{FF2B5EF4-FFF2-40B4-BE49-F238E27FC236}">
                <a16:creationId xmlns:a16="http://schemas.microsoft.com/office/drawing/2014/main" id="{6E1465CB-F519-3418-12EE-D9E7070C9EB9}"/>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2624A88-8316-9E01-51ED-6E90D6508CDB}"/>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CC39A6A2-0FCA-E7F1-3FD4-CC6B4A3804B0}"/>
              </a:ext>
            </a:extLst>
          </p:cNvPr>
          <p:cNvSpPr>
            <a:spLocks noGrp="1"/>
          </p:cNvSpPr>
          <p:nvPr>
            <p:ph type="sldNum" sz="quarter" idx="12"/>
          </p:nvPr>
        </p:nvSpPr>
        <p:spPr/>
        <p:txBody>
          <a:bodyPr/>
          <a:lstStyle/>
          <a:p>
            <a:pPr>
              <a:defRPr/>
            </a:pPr>
            <a:fld id="{8FE7D9F9-94AD-41D6-B854-CB48E3484B63}" type="slidenum">
              <a:rPr lang="en-US" altLang="en-US" smtClean="0"/>
              <a:pPr>
                <a:defRPr/>
              </a:pPr>
              <a:t>2</a:t>
            </a:fld>
            <a:endParaRPr lang="en-US" altLang="en-US"/>
          </a:p>
        </p:txBody>
      </p:sp>
    </p:spTree>
    <p:extLst>
      <p:ext uri="{BB962C8B-B14F-4D97-AF65-F5344CB8AC3E}">
        <p14:creationId xmlns:p14="http://schemas.microsoft.com/office/powerpoint/2010/main" val="805719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A2F8844-B61C-4807-75E1-BCF5658819D8}"/>
              </a:ext>
            </a:extLst>
          </p:cNvPr>
          <p:cNvSpPr>
            <a:spLocks noGrp="1" noChangeArrowheads="1"/>
          </p:cNvSpPr>
          <p:nvPr>
            <p:ph type="title"/>
          </p:nvPr>
        </p:nvSpPr>
        <p:spPr>
          <a:xfrm>
            <a:off x="1874838" y="-42863"/>
            <a:ext cx="7886700" cy="1325563"/>
          </a:xfrm>
        </p:spPr>
        <p:txBody>
          <a:bodyPr/>
          <a:lstStyle/>
          <a:p>
            <a:r>
              <a:rPr lang="en-US" altLang="en-US"/>
              <a:t>Types of Test Activities</a:t>
            </a:r>
          </a:p>
        </p:txBody>
      </p:sp>
      <p:sp>
        <p:nvSpPr>
          <p:cNvPr id="32771" name="Content Placeholder 2">
            <a:extLst>
              <a:ext uri="{FF2B5EF4-FFF2-40B4-BE49-F238E27FC236}">
                <a16:creationId xmlns:a16="http://schemas.microsoft.com/office/drawing/2014/main" id="{3CA98DA5-178B-4A9E-D1D8-8D993E79955D}"/>
              </a:ext>
            </a:extLst>
          </p:cNvPr>
          <p:cNvSpPr>
            <a:spLocks noGrp="1" noChangeArrowheads="1"/>
          </p:cNvSpPr>
          <p:nvPr>
            <p:ph idx="1"/>
          </p:nvPr>
        </p:nvSpPr>
        <p:spPr bwMode="auto">
          <a:xfrm>
            <a:off x="838200" y="1030289"/>
            <a:ext cx="10515600" cy="5508625"/>
          </a:xfrm>
        </p:spPr>
        <p:txBody>
          <a:bodyPr wrap="square" numCol="1" anchor="t" anchorCtr="0" compatLnSpc="1">
            <a:prstTxWarp prst="textNoShape">
              <a:avLst/>
            </a:prstTxWarp>
          </a:bodyPr>
          <a:lstStyle/>
          <a:p>
            <a:r>
              <a:rPr lang="en-US" altLang="en-US" dirty="0"/>
              <a:t>Testing can be broken up into four general types of activities</a:t>
            </a:r>
          </a:p>
          <a:p>
            <a:pPr marL="914400" lvl="1" indent="-457200">
              <a:buFont typeface="Times New Roman" panose="02020603050405020304" pitchFamily="18" charset="0"/>
              <a:buAutoNum type="arabicPeriod"/>
            </a:pPr>
            <a:r>
              <a:rPr lang="en-US" altLang="en-US" sz="2800" b="1" dirty="0">
                <a:latin typeface="Comic Sans MS" panose="030F0702030302020204" pitchFamily="66" charset="0"/>
              </a:rPr>
              <a:t>Test Design</a:t>
            </a:r>
          </a:p>
          <a:p>
            <a:pPr marL="914400" lvl="1" indent="-457200">
              <a:buFont typeface="Times New Roman" panose="02020603050405020304" pitchFamily="18" charset="0"/>
              <a:buAutoNum type="arabicPeriod"/>
            </a:pPr>
            <a:r>
              <a:rPr lang="en-US" altLang="en-US" sz="2800" b="1" dirty="0">
                <a:solidFill>
                  <a:schemeClr val="tx2"/>
                </a:solidFill>
                <a:latin typeface="Comic Sans MS" panose="030F0702030302020204" pitchFamily="66" charset="0"/>
              </a:rPr>
              <a:t>Test Automation</a:t>
            </a:r>
          </a:p>
          <a:p>
            <a:pPr marL="914400" lvl="1" indent="-457200">
              <a:buFont typeface="Times New Roman" panose="02020603050405020304" pitchFamily="18" charset="0"/>
              <a:buAutoNum type="arabicPeriod"/>
            </a:pPr>
            <a:r>
              <a:rPr lang="en-US" altLang="en-US" sz="2800" b="1" dirty="0">
                <a:solidFill>
                  <a:schemeClr val="tx2"/>
                </a:solidFill>
                <a:latin typeface="Comic Sans MS" panose="030F0702030302020204" pitchFamily="66" charset="0"/>
              </a:rPr>
              <a:t>Test Execution</a:t>
            </a:r>
          </a:p>
          <a:p>
            <a:pPr marL="914400" lvl="1" indent="-457200">
              <a:buFont typeface="Times New Roman" panose="02020603050405020304" pitchFamily="18" charset="0"/>
              <a:buAutoNum type="arabicPeriod"/>
            </a:pPr>
            <a:r>
              <a:rPr lang="en-US" altLang="en-US" sz="2800" b="1" dirty="0">
                <a:solidFill>
                  <a:schemeClr val="tx2"/>
                </a:solidFill>
                <a:latin typeface="Comic Sans MS" panose="030F0702030302020204" pitchFamily="66" charset="0"/>
              </a:rPr>
              <a:t>Test Evaluation</a:t>
            </a:r>
          </a:p>
          <a:p>
            <a:r>
              <a:rPr lang="en-US" altLang="en-US" dirty="0"/>
              <a:t>Each type of activity requires different </a:t>
            </a:r>
            <a:r>
              <a:rPr lang="en-US" altLang="en-US" dirty="0">
                <a:solidFill>
                  <a:schemeClr val="tx2"/>
                </a:solidFill>
              </a:rPr>
              <a:t>skills</a:t>
            </a:r>
            <a:r>
              <a:rPr lang="en-US" altLang="en-US" dirty="0"/>
              <a:t>, background </a:t>
            </a:r>
            <a:r>
              <a:rPr lang="en-US" altLang="en-US" dirty="0">
                <a:solidFill>
                  <a:schemeClr val="tx2"/>
                </a:solidFill>
              </a:rPr>
              <a:t>knowledge</a:t>
            </a:r>
            <a:r>
              <a:rPr lang="en-US" altLang="en-US" dirty="0"/>
              <a:t>, </a:t>
            </a:r>
            <a:r>
              <a:rPr lang="en-US" altLang="en-US" dirty="0">
                <a:solidFill>
                  <a:schemeClr val="tx2"/>
                </a:solidFill>
              </a:rPr>
              <a:t>education</a:t>
            </a:r>
            <a:r>
              <a:rPr lang="en-US" altLang="en-US" dirty="0"/>
              <a:t> and </a:t>
            </a:r>
            <a:r>
              <a:rPr lang="en-US" altLang="en-US" dirty="0">
                <a:solidFill>
                  <a:schemeClr val="tx2"/>
                </a:solidFill>
              </a:rPr>
              <a:t>training</a:t>
            </a:r>
          </a:p>
          <a:p>
            <a:r>
              <a:rPr lang="en-US" altLang="en-US" dirty="0"/>
              <a:t>No reasonable software development organization uses the same people  for requirements, design, implementation, integration and configuration control</a:t>
            </a:r>
          </a:p>
        </p:txBody>
      </p:sp>
      <p:sp>
        <p:nvSpPr>
          <p:cNvPr id="32772" name="Slide Number Placeholder 5">
            <a:extLst>
              <a:ext uri="{FF2B5EF4-FFF2-40B4-BE49-F238E27FC236}">
                <a16:creationId xmlns:a16="http://schemas.microsoft.com/office/drawing/2014/main" id="{39575348-3D30-60E1-8523-4CFBB22E28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56BF5D5-2099-4004-BDC1-758453FFA2BB}" type="slidenum">
              <a:rPr lang="en-US" altLang="en-US">
                <a:latin typeface="Times New Roman" panose="02020603050405020304" pitchFamily="18" charset="0"/>
              </a:rPr>
              <a:pPr fontAlgn="base">
                <a:spcBef>
                  <a:spcPct val="0"/>
                </a:spcBef>
                <a:spcAft>
                  <a:spcPct val="0"/>
                </a:spcAft>
              </a:pPr>
              <a:t>20</a:t>
            </a:fld>
            <a:endParaRPr lang="en-US" altLang="en-US">
              <a:latin typeface="Times New Roman" panose="02020603050405020304" pitchFamily="18" charset="0"/>
            </a:endParaRPr>
          </a:p>
        </p:txBody>
      </p:sp>
      <p:sp>
        <p:nvSpPr>
          <p:cNvPr id="11" name="Content Placeholder 2">
            <a:extLst>
              <a:ext uri="{FF2B5EF4-FFF2-40B4-BE49-F238E27FC236}">
                <a16:creationId xmlns:a16="http://schemas.microsoft.com/office/drawing/2014/main" id="{41A6BDC9-2D90-8A5A-D502-1BD121155E57}"/>
              </a:ext>
            </a:extLst>
          </p:cNvPr>
          <p:cNvSpPr txBox="1">
            <a:spLocks/>
          </p:cNvSpPr>
          <p:nvPr/>
        </p:nvSpPr>
        <p:spPr bwMode="auto">
          <a:xfrm>
            <a:off x="5435444" y="1618484"/>
            <a:ext cx="4106863" cy="1120775"/>
          </a:xfrm>
          <a:prstGeom prst="rect">
            <a:avLst/>
          </a:prstGeom>
          <a:noFill/>
          <a:ln w="9525">
            <a:noFill/>
            <a:miter lim="800000"/>
            <a:headEnd/>
            <a:tailEnd/>
          </a:ln>
        </p:spPr>
        <p:txBody>
          <a:bodyPr lIns="92075" tIns="46038" rIns="92075" bIns="46038"/>
          <a:lstStyle/>
          <a:p>
            <a:pPr marL="1371600" lvl="2" indent="-457200">
              <a:lnSpc>
                <a:spcPct val="90000"/>
              </a:lnSpc>
              <a:spcBef>
                <a:spcPct val="30000"/>
              </a:spcBef>
              <a:buSzPct val="100000"/>
              <a:defRPr/>
            </a:pPr>
            <a:r>
              <a:rPr lang="en-US" sz="2400" kern="0" dirty="0">
                <a:solidFill>
                  <a:schemeClr val="tx2"/>
                </a:solidFill>
                <a:latin typeface="Comic Sans MS" pitchFamily="66" charset="0"/>
              </a:rPr>
              <a:t>1.a) Criteria-based</a:t>
            </a:r>
          </a:p>
          <a:p>
            <a:pPr marL="1371600" lvl="2" indent="-457200">
              <a:lnSpc>
                <a:spcPct val="90000"/>
              </a:lnSpc>
              <a:spcBef>
                <a:spcPct val="30000"/>
              </a:spcBef>
              <a:buSzPct val="100000"/>
              <a:defRPr/>
            </a:pPr>
            <a:r>
              <a:rPr lang="en-US" sz="2400" kern="0" dirty="0">
                <a:solidFill>
                  <a:schemeClr val="tx2"/>
                </a:solidFill>
                <a:latin typeface="Comic Sans MS" pitchFamily="66" charset="0"/>
              </a:rPr>
              <a:t>1.b) Human-based</a:t>
            </a:r>
          </a:p>
        </p:txBody>
      </p:sp>
      <p:cxnSp>
        <p:nvCxnSpPr>
          <p:cNvPr id="32774" name="Straight Arrow Connector 12">
            <a:extLst>
              <a:ext uri="{FF2B5EF4-FFF2-40B4-BE49-F238E27FC236}">
                <a16:creationId xmlns:a16="http://schemas.microsoft.com/office/drawing/2014/main" id="{ED1F17DC-D800-C8EE-0F98-6F7A2B8F2A47}"/>
              </a:ext>
            </a:extLst>
          </p:cNvPr>
          <p:cNvCxnSpPr>
            <a:cxnSpLocks noChangeShapeType="1"/>
          </p:cNvCxnSpPr>
          <p:nvPr/>
        </p:nvCxnSpPr>
        <p:spPr bwMode="auto">
          <a:xfrm>
            <a:off x="4794172" y="1807602"/>
            <a:ext cx="1577975" cy="1587"/>
          </a:xfrm>
          <a:prstGeom prst="straightConnector1">
            <a:avLst/>
          </a:prstGeom>
          <a:noFill/>
          <a:ln w="57150" algn="ctr">
            <a:solidFill>
              <a:srgbClr val="FFFF00"/>
            </a:solidFill>
            <a:round/>
            <a:headEnd type="none" w="sm" len="sm"/>
            <a:tailEnd type="arrow" w="med" len="med"/>
          </a:ln>
          <a:extLst>
            <a:ext uri="{909E8E84-426E-40DD-AFC4-6F175D3DCCD1}">
              <a14:hiddenFill xmlns:a14="http://schemas.microsoft.com/office/drawing/2010/main">
                <a:noFill/>
              </a14:hiddenFill>
            </a:ext>
          </a:extLst>
        </p:spPr>
      </p:cxnSp>
      <p:sp>
        <p:nvSpPr>
          <p:cNvPr id="2" name="Date Placeholder 1">
            <a:extLst>
              <a:ext uri="{FF2B5EF4-FFF2-40B4-BE49-F238E27FC236}">
                <a16:creationId xmlns:a16="http://schemas.microsoft.com/office/drawing/2014/main" id="{A1E06730-1456-C48A-9D89-FFCA96CDDB23}"/>
              </a:ext>
            </a:extLst>
          </p:cNvPr>
          <p:cNvSpPr>
            <a:spLocks noGrp="1"/>
          </p:cNvSpPr>
          <p:nvPr>
            <p:ph type="dt" sz="quarter" idx="10"/>
          </p:nvPr>
        </p:nvSpPr>
        <p:spPr/>
        <p:txBody>
          <a:bodyPr/>
          <a:lstStyle/>
          <a:p>
            <a:pPr>
              <a:defRPr/>
            </a:pPr>
            <a:endParaRPr lang="en-US"/>
          </a:p>
        </p:txBody>
      </p:sp>
      <p:sp>
        <p:nvSpPr>
          <p:cNvPr id="3" name="Footer Placeholder 2">
            <a:extLst>
              <a:ext uri="{FF2B5EF4-FFF2-40B4-BE49-F238E27FC236}">
                <a16:creationId xmlns:a16="http://schemas.microsoft.com/office/drawing/2014/main" id="{B3B7991E-525F-7BBD-5D22-3A5BD8897065}"/>
              </a:ext>
            </a:extLst>
          </p:cNvPr>
          <p:cNvSpPr>
            <a:spLocks noGrp="1"/>
          </p:cNvSpPr>
          <p:nvPr>
            <p:ph type="ftr" sz="quarter" idx="11"/>
          </p:nvPr>
        </p:nvSpPr>
        <p:spPr/>
        <p:txBody>
          <a:bodyPr/>
          <a:lstStyle/>
          <a:p>
            <a:pPr>
              <a:defRPr/>
            </a:pPr>
            <a:endParaRPr lang="en-US"/>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8F6DA70-7B03-C0DD-7F04-B1FAF01142B7}"/>
              </a:ext>
            </a:extLst>
          </p:cNvPr>
          <p:cNvSpPr>
            <a:spLocks noGrp="1" noChangeArrowheads="1"/>
          </p:cNvSpPr>
          <p:nvPr>
            <p:ph type="title"/>
          </p:nvPr>
        </p:nvSpPr>
        <p:spPr>
          <a:xfrm>
            <a:off x="1944688" y="136526"/>
            <a:ext cx="7886700" cy="1325563"/>
          </a:xfrm>
        </p:spPr>
        <p:txBody>
          <a:bodyPr/>
          <a:lstStyle/>
          <a:p>
            <a:r>
              <a:rPr lang="en-US" altLang="en-US"/>
              <a:t>1. Test Design – (a) Criteria-Based</a:t>
            </a:r>
          </a:p>
        </p:txBody>
      </p:sp>
      <p:sp>
        <p:nvSpPr>
          <p:cNvPr id="14339" name="Content Placeholder 2">
            <a:extLst>
              <a:ext uri="{FF2B5EF4-FFF2-40B4-BE49-F238E27FC236}">
                <a16:creationId xmlns:a16="http://schemas.microsoft.com/office/drawing/2014/main" id="{3444191E-0B13-EB5D-3E2A-F56D5C6FF4BA}"/>
              </a:ext>
            </a:extLst>
          </p:cNvPr>
          <p:cNvSpPr>
            <a:spLocks noGrp="1" noChangeArrowheads="1"/>
          </p:cNvSpPr>
          <p:nvPr>
            <p:ph idx="1"/>
          </p:nvPr>
        </p:nvSpPr>
        <p:spPr bwMode="auto">
          <a:xfrm>
            <a:off x="1150374" y="1462088"/>
            <a:ext cx="9517626" cy="4375150"/>
          </a:xfrm>
        </p:spPr>
        <p:txBody>
          <a:bodyPr wrap="square" numCol="1" anchor="t" anchorCtr="0" compatLnSpc="1">
            <a:prstTxWarp prst="textNoShape">
              <a:avLst/>
            </a:prstTxWarp>
            <a:normAutofit lnSpcReduction="10000"/>
          </a:bodyPr>
          <a:lstStyle/>
          <a:p>
            <a:r>
              <a:rPr lang="en-US" altLang="en-US" sz="2400" dirty="0"/>
              <a:t>This is the most technical job in software testing</a:t>
            </a:r>
          </a:p>
          <a:p>
            <a:r>
              <a:rPr lang="en-US" altLang="en-US" sz="2400" dirty="0"/>
              <a:t>Requires knowledge of :</a:t>
            </a:r>
          </a:p>
          <a:p>
            <a:pPr lvl="1"/>
            <a:r>
              <a:rPr lang="en-US" altLang="en-US" dirty="0"/>
              <a:t>Discrete math</a:t>
            </a:r>
          </a:p>
          <a:p>
            <a:pPr lvl="1"/>
            <a:r>
              <a:rPr lang="en-US" altLang="en-US" dirty="0"/>
              <a:t>Programming</a:t>
            </a:r>
          </a:p>
          <a:p>
            <a:pPr lvl="1"/>
            <a:r>
              <a:rPr lang="en-US" altLang="en-US" dirty="0"/>
              <a:t>Testing</a:t>
            </a:r>
          </a:p>
          <a:p>
            <a:r>
              <a:rPr lang="en-US" altLang="en-US" sz="2400" dirty="0"/>
              <a:t>Requires much of a traditional CS degree</a:t>
            </a:r>
          </a:p>
          <a:p>
            <a:r>
              <a:rPr lang="en-US" altLang="en-US" sz="2400" dirty="0"/>
              <a:t>This is intellectually stimulating, rewarding, and challenging</a:t>
            </a:r>
          </a:p>
          <a:p>
            <a:r>
              <a:rPr lang="en-US" altLang="en-US" sz="2400" dirty="0"/>
              <a:t>Test design is analogous to software architecture on the development side</a:t>
            </a:r>
          </a:p>
          <a:p>
            <a:r>
              <a:rPr lang="en-US" altLang="en-US" sz="2400" dirty="0"/>
              <a:t>Using people who are not qualified to design tests is a sure way to get ineffective tests</a:t>
            </a:r>
          </a:p>
        </p:txBody>
      </p:sp>
      <p:sp>
        <p:nvSpPr>
          <p:cNvPr id="33796" name="Slide Number Placeholder 5">
            <a:extLst>
              <a:ext uri="{FF2B5EF4-FFF2-40B4-BE49-F238E27FC236}">
                <a16:creationId xmlns:a16="http://schemas.microsoft.com/office/drawing/2014/main" id="{FDDFBE26-6D52-2E17-530E-BE9A6BE8DBD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E892DAA-C397-4088-9C0C-BC9BB6904ADD}" type="slidenum">
              <a:rPr lang="en-US" altLang="en-US">
                <a:latin typeface="Times New Roman" panose="02020603050405020304" pitchFamily="18" charset="0"/>
              </a:rPr>
              <a:pPr fontAlgn="base">
                <a:spcBef>
                  <a:spcPct val="0"/>
                </a:spcBef>
                <a:spcAft>
                  <a:spcPct val="0"/>
                </a:spcAft>
              </a:pPr>
              <a:t>21</a:t>
            </a:fld>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75371838-68AF-CF53-DBCE-DDB95B40DADC}"/>
              </a:ext>
            </a:extLst>
          </p:cNvPr>
          <p:cNvSpPr>
            <a:spLocks noGrp="1"/>
          </p:cNvSpPr>
          <p:nvPr>
            <p:ph type="dt" sz="quarter" idx="10"/>
          </p:nvPr>
        </p:nvSpPr>
        <p:spPr/>
        <p:txBody>
          <a:bodyPr/>
          <a:lstStyle/>
          <a:p>
            <a:pPr>
              <a:defRPr/>
            </a:pPr>
            <a:endParaRPr lang="en-US"/>
          </a:p>
        </p:txBody>
      </p:sp>
      <p:sp>
        <p:nvSpPr>
          <p:cNvPr id="3" name="Footer Placeholder 2">
            <a:extLst>
              <a:ext uri="{FF2B5EF4-FFF2-40B4-BE49-F238E27FC236}">
                <a16:creationId xmlns:a16="http://schemas.microsoft.com/office/drawing/2014/main" id="{C572C6A4-EE7A-D001-96A5-8F8DACF46522}"/>
              </a:ext>
            </a:extLst>
          </p:cNvPr>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up)">
                                      <p:cBhvr>
                                        <p:cTn id="7" dur="500"/>
                                        <p:tgtEl>
                                          <p:spTgt spid="1433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animEffect transition="in" filter="wipe(up)">
                                      <p:cBhvr>
                                        <p:cTn id="11" dur="500"/>
                                        <p:tgtEl>
                                          <p:spTgt spid="14339">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wipe(up)">
                                      <p:cBhvr>
                                        <p:cTn id="15" dur="500"/>
                                        <p:tgtEl>
                                          <p:spTgt spid="14339">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animEffect transition="in" filter="wipe(up)">
                                      <p:cBhvr>
                                        <p:cTn id="19" dur="500"/>
                                        <p:tgtEl>
                                          <p:spTgt spid="14339">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animEffect transition="in" filter="wipe(up)">
                                      <p:cBhvr>
                                        <p:cTn id="23" dur="500"/>
                                        <p:tgtEl>
                                          <p:spTgt spid="14339">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animEffect transition="in" filter="wipe(up)">
                                      <p:cBhvr>
                                        <p:cTn id="27" dur="500"/>
                                        <p:tgtEl>
                                          <p:spTgt spid="14339">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animEffect transition="in" filter="wipe(up)">
                                      <p:cBhvr>
                                        <p:cTn id="31" dur="500"/>
                                        <p:tgtEl>
                                          <p:spTgt spid="14339">
                                            <p:txEl>
                                              <p:pRg st="6" end="6"/>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animEffect transition="in" filter="wipe(up)">
                                      <p:cBhvr>
                                        <p:cTn id="35" dur="500"/>
                                        <p:tgtEl>
                                          <p:spTgt spid="14339">
                                            <p:txEl>
                                              <p:pRg st="7" end="7"/>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animEffect transition="in" filter="wipe(up)">
                                      <p:cBhvr>
                                        <p:cTn id="39" dur="500"/>
                                        <p:tgtEl>
                                          <p:spTgt spid="14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31CD851-F8E6-CAA7-13B5-58EDB2F7E2F5}"/>
              </a:ext>
            </a:extLst>
          </p:cNvPr>
          <p:cNvSpPr>
            <a:spLocks noGrp="1" noChangeArrowheads="1"/>
          </p:cNvSpPr>
          <p:nvPr>
            <p:ph type="title"/>
          </p:nvPr>
        </p:nvSpPr>
        <p:spPr/>
        <p:txBody>
          <a:bodyPr/>
          <a:lstStyle/>
          <a:p>
            <a:r>
              <a:rPr lang="en-US" altLang="en-US"/>
              <a:t>1. Test Design – (b) Human-Based</a:t>
            </a:r>
          </a:p>
        </p:txBody>
      </p:sp>
      <p:sp>
        <p:nvSpPr>
          <p:cNvPr id="34819" name="Content Placeholder 2">
            <a:extLst>
              <a:ext uri="{FF2B5EF4-FFF2-40B4-BE49-F238E27FC236}">
                <a16:creationId xmlns:a16="http://schemas.microsoft.com/office/drawing/2014/main" id="{CAE9E910-889F-FC72-C587-9CD68F9C52BF}"/>
              </a:ext>
            </a:extLst>
          </p:cNvPr>
          <p:cNvSpPr>
            <a:spLocks noGrp="1" noChangeArrowheads="1"/>
          </p:cNvSpPr>
          <p:nvPr>
            <p:ph idx="1"/>
          </p:nvPr>
        </p:nvSpPr>
        <p:spPr bwMode="auto">
          <a:xfrm>
            <a:off x="1612900" y="1690688"/>
            <a:ext cx="8966200" cy="4686300"/>
          </a:xfrm>
        </p:spPr>
        <p:txBody>
          <a:bodyPr wrap="square" numCol="1" anchor="t" anchorCtr="0" compatLnSpc="1">
            <a:prstTxWarp prst="textNoShape">
              <a:avLst/>
            </a:prstTxWarp>
          </a:bodyPr>
          <a:lstStyle/>
          <a:p>
            <a:r>
              <a:rPr lang="en-US" altLang="en-US" sz="2400"/>
              <a:t>This is much </a:t>
            </a:r>
            <a:r>
              <a:rPr lang="en-US" altLang="en-US" sz="2400">
                <a:solidFill>
                  <a:schemeClr val="tx2"/>
                </a:solidFill>
              </a:rPr>
              <a:t>harder</a:t>
            </a:r>
            <a:r>
              <a:rPr lang="en-US" altLang="en-US" sz="2400"/>
              <a:t> than it may seem to developers</a:t>
            </a:r>
          </a:p>
          <a:p>
            <a:r>
              <a:rPr lang="en-US" altLang="en-US" sz="2400"/>
              <a:t>Criteria-based approaches can be blind to special situations</a:t>
            </a:r>
          </a:p>
          <a:p>
            <a:r>
              <a:rPr lang="en-US" altLang="en-US" sz="2400"/>
              <a:t>Requires </a:t>
            </a:r>
            <a:r>
              <a:rPr lang="en-US" altLang="en-US" sz="2400">
                <a:solidFill>
                  <a:schemeClr val="tx2"/>
                </a:solidFill>
              </a:rPr>
              <a:t>knowledge</a:t>
            </a:r>
            <a:r>
              <a:rPr lang="en-US" altLang="en-US" sz="2400"/>
              <a:t> of :</a:t>
            </a:r>
          </a:p>
          <a:p>
            <a:pPr lvl="1"/>
            <a:r>
              <a:rPr lang="en-US" altLang="en-US"/>
              <a:t>Domain, testing, and user interfaces</a:t>
            </a:r>
          </a:p>
          <a:p>
            <a:r>
              <a:rPr lang="en-US" altLang="en-US" sz="2400"/>
              <a:t>Requires almost </a:t>
            </a:r>
            <a:r>
              <a:rPr lang="en-US" altLang="en-US" sz="2400">
                <a:solidFill>
                  <a:schemeClr val="tx2"/>
                </a:solidFill>
              </a:rPr>
              <a:t>no traditional CS</a:t>
            </a:r>
          </a:p>
          <a:p>
            <a:pPr lvl="1"/>
            <a:r>
              <a:rPr lang="en-US" altLang="en-US"/>
              <a:t>A background in the </a:t>
            </a:r>
            <a:r>
              <a:rPr lang="en-US" altLang="en-US">
                <a:solidFill>
                  <a:schemeClr val="tx2"/>
                </a:solidFill>
              </a:rPr>
              <a:t>domain</a:t>
            </a:r>
            <a:r>
              <a:rPr lang="en-US" altLang="en-US"/>
              <a:t> of the software is essential</a:t>
            </a:r>
          </a:p>
          <a:p>
            <a:pPr lvl="1"/>
            <a:r>
              <a:rPr lang="en-US" altLang="en-US"/>
              <a:t>An </a:t>
            </a:r>
            <a:r>
              <a:rPr lang="en-US" altLang="en-US">
                <a:solidFill>
                  <a:schemeClr val="tx2"/>
                </a:solidFill>
              </a:rPr>
              <a:t>empirical background</a:t>
            </a:r>
            <a:r>
              <a:rPr lang="en-US" altLang="en-US"/>
              <a:t> is very helpful (biology, psychology, …)</a:t>
            </a:r>
          </a:p>
          <a:p>
            <a:pPr lvl="1"/>
            <a:r>
              <a:rPr lang="en-US" altLang="en-US"/>
              <a:t>A </a:t>
            </a:r>
            <a:r>
              <a:rPr lang="en-US" altLang="en-US">
                <a:solidFill>
                  <a:schemeClr val="tx2"/>
                </a:solidFill>
              </a:rPr>
              <a:t>logic background</a:t>
            </a:r>
            <a:r>
              <a:rPr lang="en-US" altLang="en-US"/>
              <a:t> is very helpful (law, philosophy, math, …)</a:t>
            </a:r>
          </a:p>
          <a:p>
            <a:r>
              <a:rPr lang="en-US" altLang="en-US" sz="2400"/>
              <a:t>This is </a:t>
            </a:r>
            <a:r>
              <a:rPr lang="en-US" altLang="en-US" sz="2400">
                <a:solidFill>
                  <a:schemeClr val="tx2"/>
                </a:solidFill>
              </a:rPr>
              <a:t>intellectually</a:t>
            </a:r>
            <a:r>
              <a:rPr lang="en-US" altLang="en-US" sz="2400"/>
              <a:t> stimulating, rewarding, and challenging</a:t>
            </a:r>
          </a:p>
          <a:p>
            <a:pPr lvl="1"/>
            <a:r>
              <a:rPr lang="en-US" altLang="en-US"/>
              <a:t>But not to typical CS majors – they want to solve problems and build things</a:t>
            </a:r>
          </a:p>
        </p:txBody>
      </p:sp>
      <p:sp>
        <p:nvSpPr>
          <p:cNvPr id="34820" name="Slide Number Placeholder 5">
            <a:extLst>
              <a:ext uri="{FF2B5EF4-FFF2-40B4-BE49-F238E27FC236}">
                <a16:creationId xmlns:a16="http://schemas.microsoft.com/office/drawing/2014/main" id="{10657866-C8FD-1985-963A-F94779AC39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04E1328-3786-4F32-AA6E-EE3DC0E129D7}" type="slidenum">
              <a:rPr lang="en-US" altLang="en-US">
                <a:latin typeface="Times New Roman" panose="02020603050405020304" pitchFamily="18" charset="0"/>
              </a:rPr>
              <a:pPr fontAlgn="base">
                <a:spcBef>
                  <a:spcPct val="0"/>
                </a:spcBef>
                <a:spcAft>
                  <a:spcPct val="0"/>
                </a:spcAft>
              </a:pPr>
              <a:t>22</a:t>
            </a:fld>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75EDD38E-A2F8-62B5-05E3-E96D83AA5734}"/>
              </a:ext>
            </a:extLst>
          </p:cNvPr>
          <p:cNvSpPr>
            <a:spLocks noGrp="1"/>
          </p:cNvSpPr>
          <p:nvPr>
            <p:ph type="dt" sz="quarter" idx="10"/>
          </p:nvPr>
        </p:nvSpPr>
        <p:spPr/>
        <p:txBody>
          <a:bodyPr/>
          <a:lstStyle/>
          <a:p>
            <a:pPr>
              <a:defRPr/>
            </a:pPr>
            <a:endParaRPr lang="en-US"/>
          </a:p>
        </p:txBody>
      </p:sp>
      <p:sp>
        <p:nvSpPr>
          <p:cNvPr id="3" name="Footer Placeholder 2">
            <a:extLst>
              <a:ext uri="{FF2B5EF4-FFF2-40B4-BE49-F238E27FC236}">
                <a16:creationId xmlns:a16="http://schemas.microsoft.com/office/drawing/2014/main" id="{0BB1AA18-E895-571C-73E7-3E591B00F665}"/>
              </a:ext>
            </a:extLst>
          </p:cNvPr>
          <p:cNvSpPr>
            <a:spLocks noGrp="1"/>
          </p:cNvSpPr>
          <p:nvPr>
            <p:ph type="ftr" sz="quarter" idx="11"/>
          </p:nvPr>
        </p:nvSpPr>
        <p:spPr/>
        <p:txBody>
          <a:bodyPr/>
          <a:lstStyle/>
          <a:p>
            <a:pPr>
              <a:defRPr/>
            </a:pPr>
            <a:endParaRPr 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BE8D2C05-E286-869A-5B40-8DE926CD5D7A}"/>
              </a:ext>
            </a:extLst>
          </p:cNvPr>
          <p:cNvSpPr>
            <a:spLocks noGrp="1" noChangeArrowheads="1"/>
          </p:cNvSpPr>
          <p:nvPr>
            <p:ph type="title"/>
          </p:nvPr>
        </p:nvSpPr>
        <p:spPr/>
        <p:txBody>
          <a:bodyPr/>
          <a:lstStyle/>
          <a:p>
            <a:r>
              <a:rPr lang="en-US" altLang="en-US"/>
              <a:t>2. Test Automation</a:t>
            </a:r>
          </a:p>
        </p:txBody>
      </p:sp>
      <p:sp>
        <p:nvSpPr>
          <p:cNvPr id="15363" name="Content Placeholder 2">
            <a:extLst>
              <a:ext uri="{FF2B5EF4-FFF2-40B4-BE49-F238E27FC236}">
                <a16:creationId xmlns:a16="http://schemas.microsoft.com/office/drawing/2014/main" id="{AF40C659-01D7-B6C8-699D-A3219E20C08C}"/>
              </a:ext>
            </a:extLst>
          </p:cNvPr>
          <p:cNvSpPr>
            <a:spLocks noGrp="1" noChangeArrowheads="1"/>
          </p:cNvSpPr>
          <p:nvPr>
            <p:ph idx="1"/>
          </p:nvPr>
        </p:nvSpPr>
        <p:spPr bwMode="auto">
          <a:xfrm>
            <a:off x="1612900" y="1543050"/>
            <a:ext cx="8966200" cy="4833938"/>
          </a:xfrm>
        </p:spPr>
        <p:txBody>
          <a:bodyPr wrap="square" numCol="1" anchor="t" anchorCtr="0" compatLnSpc="1">
            <a:prstTxWarp prst="textNoShape">
              <a:avLst/>
            </a:prstTxWarp>
          </a:bodyPr>
          <a:lstStyle/>
          <a:p>
            <a:r>
              <a:rPr lang="en-US" altLang="en-US" sz="2400"/>
              <a:t>This is slightly less technical</a:t>
            </a:r>
          </a:p>
          <a:p>
            <a:r>
              <a:rPr lang="en-US" altLang="en-US" sz="2400"/>
              <a:t>Requires knowledge of  programming</a:t>
            </a:r>
          </a:p>
          <a:p>
            <a:pPr lvl="1"/>
            <a:r>
              <a:rPr lang="en-US" altLang="en-US"/>
              <a:t>Fairly straightforward programming – small pieces and simple algorithms</a:t>
            </a:r>
          </a:p>
          <a:p>
            <a:r>
              <a:rPr lang="en-US" altLang="en-US" sz="2400"/>
              <a:t>Requires very little theory</a:t>
            </a:r>
          </a:p>
          <a:p>
            <a:r>
              <a:rPr lang="en-US" altLang="en-US" sz="2400"/>
              <a:t>Very boring for test designers</a:t>
            </a:r>
          </a:p>
          <a:p>
            <a:r>
              <a:rPr lang="en-US" altLang="en-US" sz="2400"/>
              <a:t>Programming is out of reach for many domain experts</a:t>
            </a:r>
          </a:p>
          <a:p>
            <a:r>
              <a:rPr lang="en-US" altLang="en-US" sz="2400"/>
              <a:t>Who is responsible for determining and embedding the expected outputs ?</a:t>
            </a:r>
          </a:p>
          <a:p>
            <a:pPr lvl="1"/>
            <a:r>
              <a:rPr lang="en-US" altLang="en-US"/>
              <a:t>Test designers may not always know the expected outputs</a:t>
            </a:r>
          </a:p>
          <a:p>
            <a:pPr lvl="1"/>
            <a:r>
              <a:rPr lang="en-US" altLang="en-US"/>
              <a:t>Test evaluators need to get involved early to help with this</a:t>
            </a:r>
          </a:p>
        </p:txBody>
      </p:sp>
      <p:sp>
        <p:nvSpPr>
          <p:cNvPr id="35844" name="Slide Number Placeholder 5">
            <a:extLst>
              <a:ext uri="{FF2B5EF4-FFF2-40B4-BE49-F238E27FC236}">
                <a16:creationId xmlns:a16="http://schemas.microsoft.com/office/drawing/2014/main" id="{E300092E-94D0-DD8F-3EC2-5DBD55494B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919886C-DAD9-4197-9D18-53CD07F783E1}" type="slidenum">
              <a:rPr lang="en-US" altLang="en-US">
                <a:latin typeface="Times New Roman" panose="02020603050405020304" pitchFamily="18" charset="0"/>
              </a:rPr>
              <a:pPr fontAlgn="base">
                <a:spcBef>
                  <a:spcPct val="0"/>
                </a:spcBef>
                <a:spcAft>
                  <a:spcPct val="0"/>
                </a:spcAft>
              </a:pPr>
              <a:t>23</a:t>
            </a:fld>
            <a:endParaRPr lang="en-US" altLang="en-US">
              <a:latin typeface="Times New Roman" panose="02020603050405020304" pitchFamily="18" charset="0"/>
            </a:endParaRPr>
          </a:p>
        </p:txBody>
      </p:sp>
      <p:sp>
        <p:nvSpPr>
          <p:cNvPr id="2" name="Date Placeholder 1">
            <a:extLst>
              <a:ext uri="{FF2B5EF4-FFF2-40B4-BE49-F238E27FC236}">
                <a16:creationId xmlns:a16="http://schemas.microsoft.com/office/drawing/2014/main" id="{BBAFC517-51A5-9765-E2DC-5391ACF605C1}"/>
              </a:ext>
            </a:extLst>
          </p:cNvPr>
          <p:cNvSpPr>
            <a:spLocks noGrp="1"/>
          </p:cNvSpPr>
          <p:nvPr>
            <p:ph type="dt" sz="quarter" idx="10"/>
          </p:nvPr>
        </p:nvSpPr>
        <p:spPr/>
        <p:txBody>
          <a:bodyPr/>
          <a:lstStyle/>
          <a:p>
            <a:pPr>
              <a:defRPr/>
            </a:pPr>
            <a:endParaRPr lang="en-US"/>
          </a:p>
        </p:txBody>
      </p:sp>
      <p:sp>
        <p:nvSpPr>
          <p:cNvPr id="3" name="Footer Placeholder 2">
            <a:extLst>
              <a:ext uri="{FF2B5EF4-FFF2-40B4-BE49-F238E27FC236}">
                <a16:creationId xmlns:a16="http://schemas.microsoft.com/office/drawing/2014/main" id="{543931DA-3517-347C-6E43-DC7B6ED57B7D}"/>
              </a:ext>
            </a:extLst>
          </p:cNvPr>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up)">
                                      <p:cBhvr>
                                        <p:cTn id="7" dur="500"/>
                                        <p:tgtEl>
                                          <p:spTgt spid="1536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animEffect transition="in" filter="wipe(up)">
                                      <p:cBhvr>
                                        <p:cTn id="11" dur="500"/>
                                        <p:tgtEl>
                                          <p:spTgt spid="15363">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wipe(up)">
                                      <p:cBhvr>
                                        <p:cTn id="15" dur="500"/>
                                        <p:tgtEl>
                                          <p:spTgt spid="15363">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Effect transition="in" filter="wipe(up)">
                                      <p:cBhvr>
                                        <p:cTn id="19" dur="500"/>
                                        <p:tgtEl>
                                          <p:spTgt spid="15363">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animEffect transition="in" filter="wipe(up)">
                                      <p:cBhvr>
                                        <p:cTn id="23" dur="500"/>
                                        <p:tgtEl>
                                          <p:spTgt spid="15363">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animEffect transition="in" filter="wipe(up)">
                                      <p:cBhvr>
                                        <p:cTn id="27" dur="500"/>
                                        <p:tgtEl>
                                          <p:spTgt spid="15363">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5363">
                                            <p:txEl>
                                              <p:pRg st="6" end="6"/>
                                            </p:txEl>
                                          </p:spTgt>
                                        </p:tgtEl>
                                        <p:attrNameLst>
                                          <p:attrName>style.visibility</p:attrName>
                                        </p:attrNameLst>
                                      </p:cBhvr>
                                      <p:to>
                                        <p:strVal val="visible"/>
                                      </p:to>
                                    </p:set>
                                    <p:animEffect transition="in" filter="wipe(up)">
                                      <p:cBhvr>
                                        <p:cTn id="31" dur="500"/>
                                        <p:tgtEl>
                                          <p:spTgt spid="15363">
                                            <p:txEl>
                                              <p:pRg st="6" end="6"/>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5363">
                                            <p:txEl>
                                              <p:pRg st="7" end="7"/>
                                            </p:txEl>
                                          </p:spTgt>
                                        </p:tgtEl>
                                        <p:attrNameLst>
                                          <p:attrName>style.visibility</p:attrName>
                                        </p:attrNameLst>
                                      </p:cBhvr>
                                      <p:to>
                                        <p:strVal val="visible"/>
                                      </p:to>
                                    </p:set>
                                    <p:animEffect transition="in" filter="wipe(up)">
                                      <p:cBhvr>
                                        <p:cTn id="35" dur="500"/>
                                        <p:tgtEl>
                                          <p:spTgt spid="15363">
                                            <p:txEl>
                                              <p:pRg st="7" end="7"/>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363">
                                            <p:txEl>
                                              <p:pRg st="8" end="8"/>
                                            </p:txEl>
                                          </p:spTgt>
                                        </p:tgtEl>
                                        <p:attrNameLst>
                                          <p:attrName>style.visibility</p:attrName>
                                        </p:attrNameLst>
                                      </p:cBhvr>
                                      <p:to>
                                        <p:strVal val="visible"/>
                                      </p:to>
                                    </p:set>
                                    <p:animEffect transition="in" filter="wipe(up)">
                                      <p:cBhvr>
                                        <p:cTn id="39" dur="5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29DD2D24-054B-57F6-91F5-E9F1C5E7EDED}"/>
              </a:ext>
            </a:extLst>
          </p:cNvPr>
          <p:cNvSpPr>
            <a:spLocks noGrp="1" noChangeArrowheads="1"/>
          </p:cNvSpPr>
          <p:nvPr>
            <p:ph type="title"/>
          </p:nvPr>
        </p:nvSpPr>
        <p:spPr/>
        <p:txBody>
          <a:bodyPr/>
          <a:lstStyle/>
          <a:p>
            <a:r>
              <a:rPr lang="en-US" altLang="en-US"/>
              <a:t>3. Test Execution</a:t>
            </a:r>
          </a:p>
        </p:txBody>
      </p:sp>
      <p:sp>
        <p:nvSpPr>
          <p:cNvPr id="16387" name="Content Placeholder 2">
            <a:extLst>
              <a:ext uri="{FF2B5EF4-FFF2-40B4-BE49-F238E27FC236}">
                <a16:creationId xmlns:a16="http://schemas.microsoft.com/office/drawing/2014/main" id="{8AA613EE-6AF3-B864-8E26-338C6C2BCAFE}"/>
              </a:ext>
            </a:extLst>
          </p:cNvPr>
          <p:cNvSpPr>
            <a:spLocks noGrp="1" noChangeArrowheads="1"/>
          </p:cNvSpPr>
          <p:nvPr>
            <p:ph idx="1"/>
          </p:nvPr>
        </p:nvSpPr>
        <p:spPr bwMode="auto">
          <a:xfrm>
            <a:off x="1612900" y="1554164"/>
            <a:ext cx="8966200" cy="4822825"/>
          </a:xfrm>
        </p:spPr>
        <p:txBody>
          <a:bodyPr wrap="square" numCol="1" anchor="t" anchorCtr="0" compatLnSpc="1">
            <a:prstTxWarp prst="textNoShape">
              <a:avLst/>
            </a:prstTxWarp>
          </a:bodyPr>
          <a:lstStyle/>
          <a:p>
            <a:r>
              <a:rPr lang="en-US" altLang="en-US"/>
              <a:t>This is </a:t>
            </a:r>
            <a:r>
              <a:rPr lang="en-US" altLang="en-US">
                <a:solidFill>
                  <a:schemeClr val="tx2"/>
                </a:solidFill>
              </a:rPr>
              <a:t>easy</a:t>
            </a:r>
            <a:r>
              <a:rPr lang="en-US" altLang="en-US"/>
              <a:t> – and trivial if the tests are well automated</a:t>
            </a:r>
          </a:p>
          <a:p>
            <a:r>
              <a:rPr lang="en-US" altLang="en-US"/>
              <a:t>Requires basic </a:t>
            </a:r>
            <a:r>
              <a:rPr lang="en-US" altLang="en-US">
                <a:solidFill>
                  <a:schemeClr val="tx2"/>
                </a:solidFill>
              </a:rPr>
              <a:t>computer skills</a:t>
            </a:r>
          </a:p>
          <a:p>
            <a:pPr lvl="1"/>
            <a:r>
              <a:rPr lang="en-US" altLang="en-US"/>
              <a:t>Interns</a:t>
            </a:r>
          </a:p>
          <a:p>
            <a:pPr lvl="1"/>
            <a:r>
              <a:rPr lang="en-US" altLang="en-US"/>
              <a:t>Employees with no technical background</a:t>
            </a:r>
          </a:p>
          <a:p>
            <a:r>
              <a:rPr lang="en-US" altLang="en-US"/>
              <a:t>Asking qualified test </a:t>
            </a:r>
            <a:r>
              <a:rPr lang="en-US" altLang="en-US">
                <a:solidFill>
                  <a:schemeClr val="tx2"/>
                </a:solidFill>
              </a:rPr>
              <a:t>designers</a:t>
            </a:r>
            <a:r>
              <a:rPr lang="en-US" altLang="en-US"/>
              <a:t> to execute tests is a sure way to convince them to look for a </a:t>
            </a:r>
            <a:r>
              <a:rPr lang="en-US" altLang="en-US">
                <a:solidFill>
                  <a:schemeClr val="tx2"/>
                </a:solidFill>
              </a:rPr>
              <a:t>development job</a:t>
            </a:r>
          </a:p>
          <a:p>
            <a:r>
              <a:rPr lang="en-US" altLang="en-US"/>
              <a:t>If, for example, GUI tests are not well automated, this requires a lot of </a:t>
            </a:r>
            <a:r>
              <a:rPr lang="en-US" altLang="en-US">
                <a:solidFill>
                  <a:schemeClr val="tx2"/>
                </a:solidFill>
              </a:rPr>
              <a:t>manual labor</a:t>
            </a:r>
          </a:p>
          <a:p>
            <a:r>
              <a:rPr lang="en-US" altLang="en-US"/>
              <a:t>Test executors have to be very </a:t>
            </a:r>
            <a:r>
              <a:rPr lang="en-US" altLang="en-US">
                <a:solidFill>
                  <a:schemeClr val="tx2"/>
                </a:solidFill>
              </a:rPr>
              <a:t>careful</a:t>
            </a:r>
            <a:r>
              <a:rPr lang="en-US" altLang="en-US"/>
              <a:t> and </a:t>
            </a:r>
            <a:r>
              <a:rPr lang="en-US" altLang="en-US">
                <a:solidFill>
                  <a:schemeClr val="tx2"/>
                </a:solidFill>
              </a:rPr>
              <a:t>meticulous</a:t>
            </a:r>
            <a:r>
              <a:rPr lang="en-US" altLang="en-US"/>
              <a:t> with bookkeeping</a:t>
            </a:r>
          </a:p>
        </p:txBody>
      </p:sp>
      <p:sp>
        <p:nvSpPr>
          <p:cNvPr id="36868" name="Date Placeholder 3">
            <a:extLst>
              <a:ext uri="{FF2B5EF4-FFF2-40B4-BE49-F238E27FC236}">
                <a16:creationId xmlns:a16="http://schemas.microsoft.com/office/drawing/2014/main" id="{2B2C7573-D8A1-F06A-193C-3D1D53FB6CC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36869" name="Slide Number Placeholder 5">
            <a:extLst>
              <a:ext uri="{FF2B5EF4-FFF2-40B4-BE49-F238E27FC236}">
                <a16:creationId xmlns:a16="http://schemas.microsoft.com/office/drawing/2014/main" id="{4B2D641B-83B0-2630-951E-A782B5B23DC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074C70F-C4BE-4440-B5EC-43608EB13515}" type="slidenum">
              <a:rPr lang="en-US" altLang="en-US">
                <a:latin typeface="Times New Roman" panose="02020603050405020304" pitchFamily="18" charset="0"/>
              </a:rPr>
              <a:pPr fontAlgn="base">
                <a:spcBef>
                  <a:spcPct val="0"/>
                </a:spcBef>
                <a:spcAft>
                  <a:spcPct val="0"/>
                </a:spcAft>
              </a:pPr>
              <a:t>24</a:t>
            </a:fld>
            <a:endParaRPr lang="en-US" altLang="en-US">
              <a:latin typeface="Times New Roman" panose="02020603050405020304" pitchFamily="18" charset="0"/>
            </a:endParaRPr>
          </a:p>
        </p:txBody>
      </p:sp>
      <p:sp>
        <p:nvSpPr>
          <p:cNvPr id="2" name="Footer Placeholder 1">
            <a:extLst>
              <a:ext uri="{FF2B5EF4-FFF2-40B4-BE49-F238E27FC236}">
                <a16:creationId xmlns:a16="http://schemas.microsoft.com/office/drawing/2014/main" id="{CFE0B89B-43D3-4396-4B04-E1DF07936E8F}"/>
              </a:ext>
            </a:extLst>
          </p:cNvPr>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up)">
                                      <p:cBhvr>
                                        <p:cTn id="7" dur="500"/>
                                        <p:tgtEl>
                                          <p:spTgt spid="1638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animEffect transition="in" filter="wipe(up)">
                                      <p:cBhvr>
                                        <p:cTn id="11" dur="500"/>
                                        <p:tgtEl>
                                          <p:spTgt spid="1638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Effect transition="in" filter="wipe(up)">
                                      <p:cBhvr>
                                        <p:cTn id="15" dur="500"/>
                                        <p:tgtEl>
                                          <p:spTgt spid="16387">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animEffect transition="in" filter="wipe(up)">
                                      <p:cBhvr>
                                        <p:cTn id="19" dur="500"/>
                                        <p:tgtEl>
                                          <p:spTgt spid="16387">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animEffect transition="in" filter="wipe(up)">
                                      <p:cBhvr>
                                        <p:cTn id="23" dur="500"/>
                                        <p:tgtEl>
                                          <p:spTgt spid="16387">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animEffect transition="in" filter="wipe(up)">
                                      <p:cBhvr>
                                        <p:cTn id="27" dur="500"/>
                                        <p:tgtEl>
                                          <p:spTgt spid="16387">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6387">
                                            <p:txEl>
                                              <p:pRg st="6" end="6"/>
                                            </p:txEl>
                                          </p:spTgt>
                                        </p:tgtEl>
                                        <p:attrNameLst>
                                          <p:attrName>style.visibility</p:attrName>
                                        </p:attrNameLst>
                                      </p:cBhvr>
                                      <p:to>
                                        <p:strVal val="visible"/>
                                      </p:to>
                                    </p:set>
                                    <p:animEffect transition="in" filter="wipe(up)">
                                      <p:cBhvr>
                                        <p:cTn id="31"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206241D8-1B77-D916-91F4-EDB3B32CAAB3}"/>
              </a:ext>
            </a:extLst>
          </p:cNvPr>
          <p:cNvSpPr>
            <a:spLocks noGrp="1" noChangeArrowheads="1"/>
          </p:cNvSpPr>
          <p:nvPr>
            <p:ph type="title"/>
          </p:nvPr>
        </p:nvSpPr>
        <p:spPr/>
        <p:txBody>
          <a:bodyPr/>
          <a:lstStyle/>
          <a:p>
            <a:r>
              <a:rPr lang="en-US" altLang="en-US"/>
              <a:t>4. Test Evaluation</a:t>
            </a:r>
          </a:p>
        </p:txBody>
      </p:sp>
      <p:sp>
        <p:nvSpPr>
          <p:cNvPr id="17411" name="Content Placeholder 2">
            <a:extLst>
              <a:ext uri="{FF2B5EF4-FFF2-40B4-BE49-F238E27FC236}">
                <a16:creationId xmlns:a16="http://schemas.microsoft.com/office/drawing/2014/main" id="{1341CF93-0A3B-0A2E-79B8-259EAE6ECCB3}"/>
              </a:ext>
            </a:extLst>
          </p:cNvPr>
          <p:cNvSpPr>
            <a:spLocks noGrp="1" noChangeArrowheads="1"/>
          </p:cNvSpPr>
          <p:nvPr>
            <p:ph idx="1"/>
          </p:nvPr>
        </p:nvSpPr>
        <p:spPr bwMode="auto">
          <a:xfrm>
            <a:off x="1612900" y="1554164"/>
            <a:ext cx="8966200" cy="4822825"/>
          </a:xfrm>
        </p:spPr>
        <p:txBody>
          <a:bodyPr wrap="square" numCol="1" anchor="t" anchorCtr="0" compatLnSpc="1">
            <a:prstTxWarp prst="textNoShape">
              <a:avLst/>
            </a:prstTxWarp>
            <a:normAutofit lnSpcReduction="10000"/>
          </a:bodyPr>
          <a:lstStyle/>
          <a:p>
            <a:r>
              <a:rPr lang="en-US" altLang="en-US" sz="2400"/>
              <a:t>This is much harder than it may seem</a:t>
            </a:r>
          </a:p>
          <a:p>
            <a:r>
              <a:rPr lang="en-US" altLang="en-US" sz="2400"/>
              <a:t>Requires knowledge of :</a:t>
            </a:r>
          </a:p>
          <a:p>
            <a:pPr lvl="1"/>
            <a:r>
              <a:rPr lang="en-US" altLang="en-US"/>
              <a:t>Domain</a:t>
            </a:r>
          </a:p>
          <a:p>
            <a:pPr lvl="1"/>
            <a:r>
              <a:rPr lang="en-US" altLang="en-US"/>
              <a:t>Testing</a:t>
            </a:r>
          </a:p>
          <a:p>
            <a:pPr lvl="1"/>
            <a:r>
              <a:rPr lang="en-US" altLang="en-US"/>
              <a:t>User interfaces and psychology</a:t>
            </a:r>
          </a:p>
          <a:p>
            <a:r>
              <a:rPr lang="en-US" altLang="en-US" sz="2400"/>
              <a:t>Usually requires almost no traditional CS</a:t>
            </a:r>
          </a:p>
          <a:p>
            <a:pPr lvl="1"/>
            <a:r>
              <a:rPr lang="en-US" altLang="en-US"/>
              <a:t>A background in the domain of the software is essential</a:t>
            </a:r>
          </a:p>
          <a:p>
            <a:pPr lvl="1"/>
            <a:r>
              <a:rPr lang="en-US" altLang="en-US"/>
              <a:t>An empirical background is very helpful (biology, psychology, …)</a:t>
            </a:r>
          </a:p>
          <a:p>
            <a:pPr lvl="1"/>
            <a:r>
              <a:rPr lang="en-US" altLang="en-US"/>
              <a:t>A logic background is very helpful (law, philosophy, math, …)</a:t>
            </a:r>
          </a:p>
          <a:p>
            <a:r>
              <a:rPr lang="en-US" altLang="en-US" sz="2400"/>
              <a:t>This is intellectually stimulating, rewarding, and challenging</a:t>
            </a:r>
          </a:p>
          <a:p>
            <a:pPr lvl="1"/>
            <a:r>
              <a:rPr lang="en-US" altLang="en-US"/>
              <a:t>But not to typical CS majors – they want to solve problems and build things</a:t>
            </a:r>
          </a:p>
        </p:txBody>
      </p:sp>
      <p:sp>
        <p:nvSpPr>
          <p:cNvPr id="37892" name="Date Placeholder 3">
            <a:extLst>
              <a:ext uri="{FF2B5EF4-FFF2-40B4-BE49-F238E27FC236}">
                <a16:creationId xmlns:a16="http://schemas.microsoft.com/office/drawing/2014/main" id="{E7739A79-9272-C65C-5AA2-057BA490218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37893" name="Footer Placeholder 4">
            <a:extLst>
              <a:ext uri="{FF2B5EF4-FFF2-40B4-BE49-F238E27FC236}">
                <a16:creationId xmlns:a16="http://schemas.microsoft.com/office/drawing/2014/main" id="{136D7CF2-A7B8-31CB-B96E-E13FC44D707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37894" name="Slide Number Placeholder 5">
            <a:extLst>
              <a:ext uri="{FF2B5EF4-FFF2-40B4-BE49-F238E27FC236}">
                <a16:creationId xmlns:a16="http://schemas.microsoft.com/office/drawing/2014/main" id="{5FC74A27-6A79-A5FF-1288-4FF92F769A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2294C45-70B7-4A14-A136-E0252D15F05F}" type="slidenum">
              <a:rPr lang="en-US" altLang="en-US">
                <a:latin typeface="Times New Roman" panose="02020603050405020304" pitchFamily="18" charset="0"/>
              </a:rPr>
              <a:pPr fontAlgn="base">
                <a:spcBef>
                  <a:spcPct val="0"/>
                </a:spcBef>
                <a:spcAft>
                  <a:spcPct val="0"/>
                </a:spcAft>
              </a:pPr>
              <a:t>25</a:t>
            </a:fld>
            <a:endParaRPr lang="en-US" altLang="en-US">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up)">
                                      <p:cBhvr>
                                        <p:cTn id="7" dur="500"/>
                                        <p:tgtEl>
                                          <p:spTgt spid="1741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animEffect transition="in" filter="wipe(up)">
                                      <p:cBhvr>
                                        <p:cTn id="11" dur="500"/>
                                        <p:tgtEl>
                                          <p:spTgt spid="17411">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wipe(up)">
                                      <p:cBhvr>
                                        <p:cTn id="15" dur="500"/>
                                        <p:tgtEl>
                                          <p:spTgt spid="17411">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Effect transition="in" filter="wipe(up)">
                                      <p:cBhvr>
                                        <p:cTn id="19" dur="500"/>
                                        <p:tgtEl>
                                          <p:spTgt spid="17411">
                                            <p:txEl>
                                              <p:pRg st="3" end="3"/>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7411">
                                            <p:txEl>
                                              <p:pRg st="4" end="4"/>
                                            </p:txEl>
                                          </p:spTgt>
                                        </p:tgtEl>
                                        <p:attrNameLst>
                                          <p:attrName>style.visibility</p:attrName>
                                        </p:attrNameLst>
                                      </p:cBhvr>
                                      <p:to>
                                        <p:strVal val="visible"/>
                                      </p:to>
                                    </p:set>
                                    <p:animEffect transition="in" filter="wipe(up)">
                                      <p:cBhvr>
                                        <p:cTn id="22" dur="500"/>
                                        <p:tgtEl>
                                          <p:spTgt spid="17411">
                                            <p:txEl>
                                              <p:pRg st="4" end="4"/>
                                            </p:txEl>
                                          </p:spTgt>
                                        </p:tgtEl>
                                      </p:cBhvr>
                                    </p:animEffect>
                                  </p:childTnLst>
                                </p:cTn>
                              </p:par>
                            </p:childTnLst>
                          </p:cTn>
                        </p:par>
                        <p:par>
                          <p:cTn id="23" fill="hold" nodeType="afterGroup">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7411">
                                            <p:txEl>
                                              <p:pRg st="5" end="5"/>
                                            </p:txEl>
                                          </p:spTgt>
                                        </p:tgtEl>
                                        <p:attrNameLst>
                                          <p:attrName>style.visibility</p:attrName>
                                        </p:attrNameLst>
                                      </p:cBhvr>
                                      <p:to>
                                        <p:strVal val="visible"/>
                                      </p:to>
                                    </p:set>
                                    <p:animEffect transition="in" filter="wipe(up)">
                                      <p:cBhvr>
                                        <p:cTn id="26" dur="500"/>
                                        <p:tgtEl>
                                          <p:spTgt spid="17411">
                                            <p:txEl>
                                              <p:pRg st="5" end="5"/>
                                            </p:txEl>
                                          </p:spTgt>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7411">
                                            <p:txEl>
                                              <p:pRg st="6" end="6"/>
                                            </p:txEl>
                                          </p:spTgt>
                                        </p:tgtEl>
                                        <p:attrNameLst>
                                          <p:attrName>style.visibility</p:attrName>
                                        </p:attrNameLst>
                                      </p:cBhvr>
                                      <p:to>
                                        <p:strVal val="visible"/>
                                      </p:to>
                                    </p:set>
                                    <p:animEffect transition="in" filter="wipe(up)">
                                      <p:cBhvr>
                                        <p:cTn id="30" dur="500"/>
                                        <p:tgtEl>
                                          <p:spTgt spid="17411">
                                            <p:txEl>
                                              <p:pRg st="6" end="6"/>
                                            </p:txEl>
                                          </p:spTgt>
                                        </p:tgtEl>
                                      </p:cBhvr>
                                    </p:animEffect>
                                  </p:childTnLst>
                                </p:cTn>
                              </p:par>
                            </p:childTnLst>
                          </p:cTn>
                        </p:par>
                        <p:par>
                          <p:cTn id="31" fill="hold" nodeType="afterGroup">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17411">
                                            <p:txEl>
                                              <p:pRg st="7" end="7"/>
                                            </p:txEl>
                                          </p:spTgt>
                                        </p:tgtEl>
                                        <p:attrNameLst>
                                          <p:attrName>style.visibility</p:attrName>
                                        </p:attrNameLst>
                                      </p:cBhvr>
                                      <p:to>
                                        <p:strVal val="visible"/>
                                      </p:to>
                                    </p:set>
                                    <p:animEffect transition="in" filter="wipe(up)">
                                      <p:cBhvr>
                                        <p:cTn id="34" dur="500"/>
                                        <p:tgtEl>
                                          <p:spTgt spid="17411">
                                            <p:txEl>
                                              <p:pRg st="7" end="7"/>
                                            </p:txEl>
                                          </p:spTgt>
                                        </p:tgtEl>
                                      </p:cBhvr>
                                    </p:animEffect>
                                  </p:childTnLst>
                                </p:cTn>
                              </p:par>
                            </p:childTnLst>
                          </p:cTn>
                        </p:par>
                        <p:par>
                          <p:cTn id="35" fill="hold" nodeType="afterGroup">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17411">
                                            <p:txEl>
                                              <p:pRg st="8" end="8"/>
                                            </p:txEl>
                                          </p:spTgt>
                                        </p:tgtEl>
                                        <p:attrNameLst>
                                          <p:attrName>style.visibility</p:attrName>
                                        </p:attrNameLst>
                                      </p:cBhvr>
                                      <p:to>
                                        <p:strVal val="visible"/>
                                      </p:to>
                                    </p:set>
                                    <p:animEffect transition="in" filter="wipe(up)">
                                      <p:cBhvr>
                                        <p:cTn id="38" dur="500"/>
                                        <p:tgtEl>
                                          <p:spTgt spid="17411">
                                            <p:txEl>
                                              <p:pRg st="8" end="8"/>
                                            </p:txEl>
                                          </p:spTgt>
                                        </p:tgtEl>
                                      </p:cBhvr>
                                    </p:animEffect>
                                  </p:childTnLst>
                                </p:cTn>
                              </p:par>
                            </p:childTnLst>
                          </p:cTn>
                        </p:par>
                        <p:par>
                          <p:cTn id="39" fill="hold" nodeType="afterGroup">
                            <p:stCondLst>
                              <p:cond delay="4000"/>
                            </p:stCondLst>
                            <p:childTnLst>
                              <p:par>
                                <p:cTn id="40" presetID="22" presetClass="entr" presetSubtype="1" fill="hold" grpId="0" nodeType="afterEffect">
                                  <p:stCondLst>
                                    <p:cond delay="0"/>
                                  </p:stCondLst>
                                  <p:childTnLst>
                                    <p:set>
                                      <p:cBhvr>
                                        <p:cTn id="41" dur="1" fill="hold">
                                          <p:stCondLst>
                                            <p:cond delay="0"/>
                                          </p:stCondLst>
                                        </p:cTn>
                                        <p:tgtEl>
                                          <p:spTgt spid="17411">
                                            <p:txEl>
                                              <p:pRg st="9" end="9"/>
                                            </p:txEl>
                                          </p:spTgt>
                                        </p:tgtEl>
                                        <p:attrNameLst>
                                          <p:attrName>style.visibility</p:attrName>
                                        </p:attrNameLst>
                                      </p:cBhvr>
                                      <p:to>
                                        <p:strVal val="visible"/>
                                      </p:to>
                                    </p:set>
                                    <p:animEffect transition="in" filter="wipe(up)">
                                      <p:cBhvr>
                                        <p:cTn id="42" dur="500"/>
                                        <p:tgtEl>
                                          <p:spTgt spid="17411">
                                            <p:txEl>
                                              <p:pRg st="9" end="9"/>
                                            </p:txEl>
                                          </p:spTgt>
                                        </p:tgtEl>
                                      </p:cBhvr>
                                    </p:animEffect>
                                  </p:childTnLst>
                                </p:cTn>
                              </p:par>
                            </p:childTnLst>
                          </p:cTn>
                        </p:par>
                        <p:par>
                          <p:cTn id="43" fill="hold" nodeType="afterGroup">
                            <p:stCondLst>
                              <p:cond delay="4500"/>
                            </p:stCondLst>
                            <p:childTnLst>
                              <p:par>
                                <p:cTn id="44" presetID="22" presetClass="entr" presetSubtype="1" fill="hold" grpId="0" nodeType="afterEffect">
                                  <p:stCondLst>
                                    <p:cond delay="0"/>
                                  </p:stCondLst>
                                  <p:childTnLst>
                                    <p:set>
                                      <p:cBhvr>
                                        <p:cTn id="45" dur="1" fill="hold">
                                          <p:stCondLst>
                                            <p:cond delay="0"/>
                                          </p:stCondLst>
                                        </p:cTn>
                                        <p:tgtEl>
                                          <p:spTgt spid="17411">
                                            <p:txEl>
                                              <p:pRg st="10" end="10"/>
                                            </p:txEl>
                                          </p:spTgt>
                                        </p:tgtEl>
                                        <p:attrNameLst>
                                          <p:attrName>style.visibility</p:attrName>
                                        </p:attrNameLst>
                                      </p:cBhvr>
                                      <p:to>
                                        <p:strVal val="visible"/>
                                      </p:to>
                                    </p:set>
                                    <p:animEffect transition="in" filter="wipe(up)">
                                      <p:cBhvr>
                                        <p:cTn id="46" dur="500"/>
                                        <p:tgtEl>
                                          <p:spTgt spid="174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9D15773-E3BC-22E7-56EE-C6CC0E81F528}"/>
              </a:ext>
            </a:extLst>
          </p:cNvPr>
          <p:cNvSpPr>
            <a:spLocks noGrp="1" noChangeArrowheads="1"/>
          </p:cNvSpPr>
          <p:nvPr>
            <p:ph type="title"/>
          </p:nvPr>
        </p:nvSpPr>
        <p:spPr>
          <a:xfrm>
            <a:off x="1828800" y="-138113"/>
            <a:ext cx="7886700" cy="1325563"/>
          </a:xfrm>
        </p:spPr>
        <p:txBody>
          <a:bodyPr/>
          <a:lstStyle/>
          <a:p>
            <a:r>
              <a:rPr lang="en-US" altLang="en-US"/>
              <a:t>Other Activities</a:t>
            </a:r>
          </a:p>
        </p:txBody>
      </p:sp>
      <p:sp>
        <p:nvSpPr>
          <p:cNvPr id="38915" name="Content Placeholder 2">
            <a:extLst>
              <a:ext uri="{FF2B5EF4-FFF2-40B4-BE49-F238E27FC236}">
                <a16:creationId xmlns:a16="http://schemas.microsoft.com/office/drawing/2014/main" id="{E3C1A676-A23E-BBC7-5CA7-2937CDC52DE6}"/>
              </a:ext>
            </a:extLst>
          </p:cNvPr>
          <p:cNvSpPr>
            <a:spLocks noGrp="1" noChangeArrowheads="1"/>
          </p:cNvSpPr>
          <p:nvPr>
            <p:ph idx="1"/>
          </p:nvPr>
        </p:nvSpPr>
        <p:spPr bwMode="auto">
          <a:xfrm>
            <a:off x="882444" y="909893"/>
            <a:ext cx="9480755" cy="4351338"/>
          </a:xfrm>
        </p:spPr>
        <p:txBody>
          <a:bodyPr wrap="square" numCol="1" anchor="t" anchorCtr="0" compatLnSpc="1">
            <a:prstTxWarp prst="textNoShape">
              <a:avLst/>
            </a:prstTxWarp>
            <a:normAutofit fontScale="92500"/>
          </a:bodyPr>
          <a:lstStyle/>
          <a:p>
            <a:r>
              <a:rPr lang="en-US" altLang="en-US" sz="2400" dirty="0"/>
              <a:t>Test management: Sets policy, organizes team, interfaces with development,  chooses criteria, and decides how much automation is needed, …</a:t>
            </a:r>
          </a:p>
          <a:p>
            <a:r>
              <a:rPr lang="en-US" altLang="en-US" sz="2400" dirty="0"/>
              <a:t>Test maintenance: Save tests for reuse as software evolves</a:t>
            </a:r>
          </a:p>
          <a:p>
            <a:pPr lvl="1"/>
            <a:r>
              <a:rPr lang="en-US" altLang="en-US" dirty="0"/>
              <a:t>Requires cooperation of test designers and </a:t>
            </a:r>
            <a:r>
              <a:rPr lang="en-US" altLang="en-US" dirty="0" err="1"/>
              <a:t>automators</a:t>
            </a:r>
            <a:endParaRPr lang="en-US" altLang="en-US" dirty="0"/>
          </a:p>
          <a:p>
            <a:pPr lvl="1"/>
            <a:r>
              <a:rPr lang="en-US" altLang="en-US" dirty="0"/>
              <a:t>Deciding when to trim the test suite is partly policy and partly technical – and in general, very hard !</a:t>
            </a:r>
          </a:p>
          <a:p>
            <a:pPr lvl="1"/>
            <a:r>
              <a:rPr lang="en-US" altLang="en-US" dirty="0"/>
              <a:t>Tests should be put in configuration control</a:t>
            </a:r>
          </a:p>
          <a:p>
            <a:r>
              <a:rPr lang="en-US" altLang="en-US" sz="2400" dirty="0"/>
              <a:t>Test documentation : All parties participate</a:t>
            </a:r>
          </a:p>
          <a:p>
            <a:pPr lvl="1"/>
            <a:r>
              <a:rPr lang="en-US" altLang="en-US" dirty="0"/>
              <a:t>Each test must document “why” – criterion and test requirement satisfied or a rationale for human-designed tests</a:t>
            </a:r>
          </a:p>
          <a:p>
            <a:pPr lvl="1"/>
            <a:r>
              <a:rPr lang="en-US" altLang="en-US" dirty="0"/>
              <a:t>Ensure traceability throughout the process</a:t>
            </a:r>
          </a:p>
          <a:p>
            <a:pPr lvl="1"/>
            <a:r>
              <a:rPr lang="en-US" altLang="en-US" dirty="0"/>
              <a:t>Keep documentation in the automated tests</a:t>
            </a:r>
          </a:p>
        </p:txBody>
      </p:sp>
      <p:sp>
        <p:nvSpPr>
          <p:cNvPr id="38916" name="Date Placeholder 3">
            <a:extLst>
              <a:ext uri="{FF2B5EF4-FFF2-40B4-BE49-F238E27FC236}">
                <a16:creationId xmlns:a16="http://schemas.microsoft.com/office/drawing/2014/main" id="{3AD7A33A-5F26-D6E3-6534-5EAF2109796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38917" name="Footer Placeholder 4">
            <a:extLst>
              <a:ext uri="{FF2B5EF4-FFF2-40B4-BE49-F238E27FC236}">
                <a16:creationId xmlns:a16="http://schemas.microsoft.com/office/drawing/2014/main" id="{B68553D6-D1C5-E6E6-8B0B-433B36B6254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38918" name="Slide Number Placeholder 5">
            <a:extLst>
              <a:ext uri="{FF2B5EF4-FFF2-40B4-BE49-F238E27FC236}">
                <a16:creationId xmlns:a16="http://schemas.microsoft.com/office/drawing/2014/main" id="{A009A1FE-42C7-9BEF-1477-7E6C2147B0A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16DF6CF-08BF-48A2-90DE-0DA6E4E6A3F9}" type="slidenum">
              <a:rPr lang="en-US" altLang="en-US">
                <a:latin typeface="Times New Roman" panose="02020603050405020304" pitchFamily="18" charset="0"/>
              </a:rPr>
              <a:pPr fontAlgn="base">
                <a:spcBef>
                  <a:spcPct val="0"/>
                </a:spcBef>
                <a:spcAft>
                  <a:spcPct val="0"/>
                </a:spcAft>
              </a:pPr>
              <a:t>26</a:t>
            </a:fld>
            <a:endParaRPr lang="en-US" altLang="en-US">
              <a:latin typeface="Times New Roman" panose="02020603050405020304" pitchFamily="18" charset="0"/>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3B946566-5089-8B19-D719-A0AE190E0DA5}"/>
              </a:ext>
            </a:extLst>
          </p:cNvPr>
          <p:cNvSpPr>
            <a:spLocks noGrp="1" noChangeArrowheads="1"/>
          </p:cNvSpPr>
          <p:nvPr>
            <p:ph type="title"/>
          </p:nvPr>
        </p:nvSpPr>
        <p:spPr>
          <a:xfrm>
            <a:off x="622300" y="0"/>
            <a:ext cx="10515600" cy="1325563"/>
          </a:xfrm>
        </p:spPr>
        <p:txBody>
          <a:bodyPr/>
          <a:lstStyle/>
          <a:p>
            <a:r>
              <a:rPr lang="en-US" altLang="en-US" dirty="0"/>
              <a:t>Types of Test Activities – Summary</a:t>
            </a:r>
          </a:p>
        </p:txBody>
      </p:sp>
      <p:sp>
        <p:nvSpPr>
          <p:cNvPr id="39939" name="Content Placeholder 2">
            <a:extLst>
              <a:ext uri="{FF2B5EF4-FFF2-40B4-BE49-F238E27FC236}">
                <a16:creationId xmlns:a16="http://schemas.microsoft.com/office/drawing/2014/main" id="{675E093E-A23B-B643-16F1-C3BE7CEAB2BE}"/>
              </a:ext>
            </a:extLst>
          </p:cNvPr>
          <p:cNvSpPr>
            <a:spLocks noGrp="1" noChangeArrowheads="1"/>
          </p:cNvSpPr>
          <p:nvPr>
            <p:ph idx="1"/>
          </p:nvPr>
        </p:nvSpPr>
        <p:spPr bwMode="auto">
          <a:xfrm>
            <a:off x="1524000" y="5229226"/>
            <a:ext cx="9144000" cy="1184275"/>
          </a:xfrm>
        </p:spPr>
        <p:txBody>
          <a:bodyPr wrap="square" numCol="1" anchor="t" anchorCtr="0" compatLnSpc="1">
            <a:prstTxWarp prst="textNoShape">
              <a:avLst/>
            </a:prstTxWarp>
          </a:bodyPr>
          <a:lstStyle/>
          <a:p>
            <a:r>
              <a:rPr lang="en-US" altLang="en-US" dirty="0"/>
              <a:t>These four general test activities are quite different</a:t>
            </a:r>
          </a:p>
          <a:p>
            <a:r>
              <a:rPr lang="en-US" altLang="en-US" dirty="0"/>
              <a:t>It is a poor use of resources to use people inappropriately</a:t>
            </a:r>
          </a:p>
        </p:txBody>
      </p:sp>
      <p:sp>
        <p:nvSpPr>
          <p:cNvPr id="39940" name="Date Placeholder 3">
            <a:extLst>
              <a:ext uri="{FF2B5EF4-FFF2-40B4-BE49-F238E27FC236}">
                <a16:creationId xmlns:a16="http://schemas.microsoft.com/office/drawing/2014/main" id="{3CA20A41-809D-A110-87BE-F7ACB9DFB47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zh-CN" u="none">
              <a:latin typeface="Times New Roman" panose="02020603050405020304" pitchFamily="18" charset="0"/>
              <a:ea typeface="SimSun" panose="02010600030101010101" pitchFamily="2" charset="-122"/>
            </a:endParaRPr>
          </a:p>
        </p:txBody>
      </p:sp>
      <p:sp>
        <p:nvSpPr>
          <p:cNvPr id="39941" name="Footer Placeholder 4">
            <a:extLst>
              <a:ext uri="{FF2B5EF4-FFF2-40B4-BE49-F238E27FC236}">
                <a16:creationId xmlns:a16="http://schemas.microsoft.com/office/drawing/2014/main" id="{D325A5A4-2A91-E3B9-9BEF-0B78B5245A1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zh-CN">
              <a:latin typeface="Times New Roman" panose="02020603050405020304" pitchFamily="18" charset="0"/>
              <a:ea typeface="SimSun" panose="02010600030101010101" pitchFamily="2" charset="-122"/>
            </a:endParaRPr>
          </a:p>
        </p:txBody>
      </p:sp>
      <p:sp>
        <p:nvSpPr>
          <p:cNvPr id="39942" name="Slide Number Placeholder 5">
            <a:extLst>
              <a:ext uri="{FF2B5EF4-FFF2-40B4-BE49-F238E27FC236}">
                <a16:creationId xmlns:a16="http://schemas.microsoft.com/office/drawing/2014/main" id="{4FBC22EB-6ECF-AB7D-FC09-323EF59F6D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7B0F3B3-6B2D-4452-871B-C236F143A475}" type="slidenum">
              <a:rPr lang="zh-CN" altLang="en-US">
                <a:latin typeface="Times New Roman" panose="02020603050405020304" pitchFamily="18" charset="0"/>
                <a:ea typeface="SimSun" panose="02010600030101010101" pitchFamily="2" charset="-122"/>
              </a:rPr>
              <a:pPr fontAlgn="base">
                <a:spcBef>
                  <a:spcPct val="0"/>
                </a:spcBef>
                <a:spcAft>
                  <a:spcPct val="0"/>
                </a:spcAft>
              </a:pPr>
              <a:t>27</a:t>
            </a:fld>
            <a:endParaRPr lang="en-US" altLang="zh-CN">
              <a:latin typeface="Times New Roman" panose="02020603050405020304" pitchFamily="18" charset="0"/>
              <a:ea typeface="SimSun" panose="02010600030101010101" pitchFamily="2" charset="-122"/>
            </a:endParaRPr>
          </a:p>
        </p:txBody>
      </p:sp>
      <p:graphicFrame>
        <p:nvGraphicFramePr>
          <p:cNvPr id="7" name="Table 6">
            <a:extLst>
              <a:ext uri="{FF2B5EF4-FFF2-40B4-BE49-F238E27FC236}">
                <a16:creationId xmlns:a16="http://schemas.microsoft.com/office/drawing/2014/main" id="{8BB7DD3A-532C-EECC-8C11-F1BF3B9AD50D}"/>
              </a:ext>
            </a:extLst>
          </p:cNvPr>
          <p:cNvGraphicFramePr>
            <a:graphicFrameLocks noGrp="1"/>
          </p:cNvGraphicFramePr>
          <p:nvPr>
            <p:extLst>
              <p:ext uri="{D42A27DB-BD31-4B8C-83A1-F6EECF244321}">
                <p14:modId xmlns:p14="http://schemas.microsoft.com/office/powerpoint/2010/main" val="2514890316"/>
              </p:ext>
            </p:extLst>
          </p:nvPr>
        </p:nvGraphicFramePr>
        <p:xfrm>
          <a:off x="1524000" y="1019176"/>
          <a:ext cx="8712200" cy="4267200"/>
        </p:xfrm>
        <a:graphic>
          <a:graphicData uri="http://schemas.openxmlformats.org/drawingml/2006/table">
            <a:tbl>
              <a:tblPr firstRow="1" bandRow="1">
                <a:tableStyleId>{21E4AEA4-8DFA-4A89-87EB-49C32662AFE0}</a:tableStyleId>
              </a:tblPr>
              <a:tblGrid>
                <a:gridCol w="513693">
                  <a:extLst>
                    <a:ext uri="{9D8B030D-6E8A-4147-A177-3AD203B41FA5}">
                      <a16:colId xmlns:a16="http://schemas.microsoft.com/office/drawing/2014/main" val="20000"/>
                    </a:ext>
                  </a:extLst>
                </a:gridCol>
                <a:gridCol w="1542264">
                  <a:extLst>
                    <a:ext uri="{9D8B030D-6E8A-4147-A177-3AD203B41FA5}">
                      <a16:colId xmlns:a16="http://schemas.microsoft.com/office/drawing/2014/main" val="20001"/>
                    </a:ext>
                  </a:extLst>
                </a:gridCol>
                <a:gridCol w="6656243">
                  <a:extLst>
                    <a:ext uri="{9D8B030D-6E8A-4147-A177-3AD203B41FA5}">
                      <a16:colId xmlns:a16="http://schemas.microsoft.com/office/drawing/2014/main" val="20002"/>
                    </a:ext>
                  </a:extLst>
                </a:gridCol>
              </a:tblGrid>
              <a:tr h="370840">
                <a:tc>
                  <a:txBody>
                    <a:bodyPr/>
                    <a:lstStyle/>
                    <a:p>
                      <a:r>
                        <a:rPr lang="en-US" sz="2000" b="0" dirty="0">
                          <a:solidFill>
                            <a:srgbClr val="000000"/>
                          </a:solidFill>
                        </a:rPr>
                        <a:t>1a.</a:t>
                      </a:r>
                    </a:p>
                  </a:txBody>
                  <a:tcPr marL="91437" marR="914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2000" b="0" dirty="0">
                          <a:solidFill>
                            <a:srgbClr val="C00000"/>
                          </a:solidFill>
                        </a:rPr>
                        <a:t>Design</a:t>
                      </a:r>
                    </a:p>
                  </a:txBody>
                  <a:tcPr marL="91437" marR="914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2000" b="0" dirty="0">
                          <a:solidFill>
                            <a:srgbClr val="000000"/>
                          </a:solidFill>
                        </a:rPr>
                        <a:t>Design test values to satisfy engineering goals</a:t>
                      </a:r>
                    </a:p>
                  </a:txBody>
                  <a:tcPr marL="91437" marR="914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235440">
                <a:tc>
                  <a:txBody>
                    <a:bodyPr/>
                    <a:lstStyle/>
                    <a:p>
                      <a:endParaRPr lang="en-US" sz="2000" b="0" dirty="0">
                        <a:solidFill>
                          <a:srgbClr val="000000"/>
                        </a:solidFill>
                      </a:endParaRPr>
                    </a:p>
                  </a:txBody>
                  <a:tcPr marL="91437" marR="91437">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r>
                        <a:rPr lang="en-US" sz="2000" b="0" dirty="0">
                          <a:solidFill>
                            <a:srgbClr val="C00000"/>
                          </a:solidFill>
                        </a:rPr>
                        <a:t>Criteria</a:t>
                      </a:r>
                      <a:endParaRPr lang="en-US" sz="2000" b="0" dirty="0">
                        <a:solidFill>
                          <a:srgbClr val="000000"/>
                        </a:solidFill>
                      </a:endParaRPr>
                    </a:p>
                  </a:txBody>
                  <a:tcPr marL="91437" marR="91437">
                    <a:lnT w="12700" cap="flat" cmpd="sng" algn="ctr">
                      <a:solidFill>
                        <a:schemeClr val="tx1"/>
                      </a:solidFill>
                      <a:prstDash val="solid"/>
                      <a:round/>
                      <a:headEnd type="none" w="med" len="med"/>
                      <a:tailEnd type="none" w="med" len="med"/>
                    </a:lnT>
                    <a:solidFill>
                      <a:schemeClr val="accent6">
                        <a:lumMod val="40000"/>
                        <a:lumOff val="60000"/>
                      </a:schemeClr>
                    </a:solidFill>
                  </a:tcPr>
                </a:tc>
                <a:tc>
                  <a:txBody>
                    <a:bodyPr/>
                    <a:lstStyle/>
                    <a:p>
                      <a:r>
                        <a:rPr lang="en-US" sz="2000" b="0" dirty="0">
                          <a:solidFill>
                            <a:srgbClr val="000000"/>
                          </a:solidFill>
                        </a:rPr>
                        <a:t>Requires knowledge of discrete math, programming and testing</a:t>
                      </a:r>
                    </a:p>
                  </a:txBody>
                  <a:tcPr marL="91437" marR="91437">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r>
                        <a:rPr lang="en-US" sz="2000" b="0" dirty="0"/>
                        <a:t>1b.</a:t>
                      </a:r>
                    </a:p>
                  </a:txBody>
                  <a:tcPr marL="91437" marR="91437">
                    <a:solidFill>
                      <a:schemeClr val="accent6">
                        <a:lumMod val="20000"/>
                        <a:lumOff val="80000"/>
                      </a:schemeClr>
                    </a:solidFill>
                  </a:tcPr>
                </a:tc>
                <a:tc>
                  <a:txBody>
                    <a:bodyPr/>
                    <a:lstStyle/>
                    <a:p>
                      <a:r>
                        <a:rPr lang="en-US" sz="2000" b="0" dirty="0">
                          <a:solidFill>
                            <a:srgbClr val="C00000"/>
                          </a:solidFill>
                        </a:rPr>
                        <a:t>Design</a:t>
                      </a:r>
                    </a:p>
                  </a:txBody>
                  <a:tcPr marL="91437" marR="91437">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r>
                        <a:rPr lang="en-US" sz="2000" b="0" dirty="0">
                          <a:solidFill>
                            <a:srgbClr val="000000"/>
                          </a:solidFill>
                        </a:rPr>
                        <a:t>Design test values from domain knowledge</a:t>
                      </a:r>
                      <a:r>
                        <a:rPr lang="en-US" sz="2000" b="0" baseline="0" dirty="0">
                          <a:solidFill>
                            <a:srgbClr val="000000"/>
                          </a:solidFill>
                        </a:rPr>
                        <a:t> and intuition</a:t>
                      </a:r>
                      <a:endParaRPr lang="en-US" sz="2000" b="0" dirty="0">
                        <a:solidFill>
                          <a:srgbClr val="000000"/>
                        </a:solidFill>
                      </a:endParaRPr>
                    </a:p>
                  </a:txBody>
                  <a:tcPr marL="91437" marR="914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endParaRPr lang="en-US" sz="2000" dirty="0">
                        <a:solidFill>
                          <a:srgbClr val="000000"/>
                        </a:solidFill>
                      </a:endParaRPr>
                    </a:p>
                  </a:txBody>
                  <a:tcPr marL="91437" marR="91437">
                    <a:solidFill>
                      <a:schemeClr val="accent6">
                        <a:lumMod val="20000"/>
                        <a:lumOff val="80000"/>
                      </a:schemeClr>
                    </a:solidFill>
                  </a:tcPr>
                </a:tc>
                <a:tc>
                  <a:txBody>
                    <a:bodyPr/>
                    <a:lstStyle/>
                    <a:p>
                      <a:r>
                        <a:rPr lang="en-US" sz="2000" b="0" dirty="0">
                          <a:solidFill>
                            <a:srgbClr val="C00000"/>
                          </a:solidFill>
                        </a:rPr>
                        <a:t>Human</a:t>
                      </a:r>
                      <a:endParaRPr lang="en-US" sz="2000" b="0" dirty="0">
                        <a:solidFill>
                          <a:srgbClr val="000000"/>
                        </a:solidFill>
                      </a:endParaRPr>
                    </a:p>
                  </a:txBody>
                  <a:tcPr marL="91437" marR="91437">
                    <a:solidFill>
                      <a:schemeClr val="accent6">
                        <a:lumMod val="20000"/>
                        <a:lumOff val="80000"/>
                      </a:schemeClr>
                    </a:solidFill>
                  </a:tcPr>
                </a:tc>
                <a:tc>
                  <a:txBody>
                    <a:bodyPr/>
                    <a:lstStyle/>
                    <a:p>
                      <a:r>
                        <a:rPr lang="en-US" sz="2000" b="0" dirty="0">
                          <a:solidFill>
                            <a:srgbClr val="000000"/>
                          </a:solidFill>
                        </a:rPr>
                        <a:t>Requires knowledge of domain, UI, testing</a:t>
                      </a:r>
                    </a:p>
                  </a:txBody>
                  <a:tcPr marL="91437" marR="91437">
                    <a:lnT w="12700" cap="flat" cmpd="sng" algn="ctr">
                      <a:solidFill>
                        <a:schemeClr val="tx1"/>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val="10003"/>
                  </a:ext>
                </a:extLst>
              </a:tr>
              <a:tr h="370840">
                <a:tc>
                  <a:txBody>
                    <a:bodyPr/>
                    <a:lstStyle/>
                    <a:p>
                      <a:r>
                        <a:rPr lang="en-US" sz="2000" dirty="0">
                          <a:solidFill>
                            <a:srgbClr val="000000"/>
                          </a:solidFill>
                        </a:rPr>
                        <a:t>2.</a:t>
                      </a:r>
                    </a:p>
                  </a:txBody>
                  <a:tcPr marL="91437" marR="91437">
                    <a:solidFill>
                      <a:schemeClr val="accent6">
                        <a:lumMod val="40000"/>
                        <a:lumOff val="60000"/>
                      </a:schemeClr>
                    </a:solidFill>
                  </a:tcPr>
                </a:tc>
                <a:tc>
                  <a:txBody>
                    <a:bodyPr/>
                    <a:lstStyle/>
                    <a:p>
                      <a:r>
                        <a:rPr lang="en-US" sz="2000" b="0" dirty="0">
                          <a:solidFill>
                            <a:srgbClr val="C00000"/>
                          </a:solidFill>
                        </a:rPr>
                        <a:t>Automation</a:t>
                      </a:r>
                    </a:p>
                  </a:txBody>
                  <a:tcPr marL="91437" marR="91437">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000000"/>
                          </a:solidFill>
                        </a:rPr>
                        <a:t>Embed test values into executable</a:t>
                      </a:r>
                      <a:r>
                        <a:rPr lang="en-US" sz="2000" b="0" baseline="0" dirty="0">
                          <a:solidFill>
                            <a:srgbClr val="000000"/>
                          </a:solidFill>
                        </a:rPr>
                        <a:t> scripts</a:t>
                      </a:r>
                      <a:endParaRPr lang="en-US" sz="2000" b="0" dirty="0">
                        <a:solidFill>
                          <a:srgbClr val="000000"/>
                        </a:solidFill>
                      </a:endParaRPr>
                    </a:p>
                  </a:txBody>
                  <a:tcPr marL="91437" marR="91437">
                    <a:solidFill>
                      <a:schemeClr val="accent6">
                        <a:lumMod val="40000"/>
                        <a:lumOff val="60000"/>
                      </a:schemeClr>
                    </a:solidFill>
                  </a:tcPr>
                </a:tc>
                <a:extLst>
                  <a:ext uri="{0D108BD9-81ED-4DB2-BD59-A6C34878D82A}">
                    <a16:rowId xmlns:a16="http://schemas.microsoft.com/office/drawing/2014/main" val="10004"/>
                  </a:ext>
                </a:extLst>
              </a:tr>
              <a:tr h="370840">
                <a:tc>
                  <a:txBody>
                    <a:bodyPr/>
                    <a:lstStyle/>
                    <a:p>
                      <a:endParaRPr lang="en-US" sz="2000" dirty="0">
                        <a:solidFill>
                          <a:srgbClr val="000000"/>
                        </a:solidFill>
                      </a:endParaRPr>
                    </a:p>
                  </a:txBody>
                  <a:tcPr marL="91437" marR="91437">
                    <a:solidFill>
                      <a:schemeClr val="accent6">
                        <a:lumMod val="40000"/>
                        <a:lumOff val="60000"/>
                      </a:schemeClr>
                    </a:solidFill>
                  </a:tcPr>
                </a:tc>
                <a:tc>
                  <a:txBody>
                    <a:bodyPr/>
                    <a:lstStyle/>
                    <a:p>
                      <a:endParaRPr lang="en-US" sz="2000" b="0" dirty="0">
                        <a:solidFill>
                          <a:srgbClr val="000000"/>
                        </a:solidFill>
                      </a:endParaRPr>
                    </a:p>
                  </a:txBody>
                  <a:tcPr marL="91437" marR="91437">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000000"/>
                          </a:solidFill>
                        </a:rPr>
                        <a:t>Requires knowledge of scripting</a:t>
                      </a:r>
                    </a:p>
                  </a:txBody>
                  <a:tcPr marL="91437" marR="91437">
                    <a:solidFill>
                      <a:schemeClr val="accent6">
                        <a:lumMod val="40000"/>
                        <a:lumOff val="60000"/>
                      </a:schemeClr>
                    </a:solidFill>
                  </a:tcPr>
                </a:tc>
                <a:extLst>
                  <a:ext uri="{0D108BD9-81ED-4DB2-BD59-A6C34878D82A}">
                    <a16:rowId xmlns:a16="http://schemas.microsoft.com/office/drawing/2014/main" val="10005"/>
                  </a:ext>
                </a:extLst>
              </a:tr>
              <a:tr h="370840">
                <a:tc>
                  <a:txBody>
                    <a:bodyPr/>
                    <a:lstStyle/>
                    <a:p>
                      <a:r>
                        <a:rPr lang="en-US" sz="2000" dirty="0">
                          <a:solidFill>
                            <a:srgbClr val="000000"/>
                          </a:solidFill>
                        </a:rPr>
                        <a:t>3.</a:t>
                      </a:r>
                    </a:p>
                  </a:txBody>
                  <a:tcPr marL="91437" marR="91437">
                    <a:solidFill>
                      <a:schemeClr val="accent6">
                        <a:lumMod val="20000"/>
                        <a:lumOff val="80000"/>
                      </a:schemeClr>
                    </a:solidFill>
                  </a:tcPr>
                </a:tc>
                <a:tc>
                  <a:txBody>
                    <a:bodyPr/>
                    <a:lstStyle/>
                    <a:p>
                      <a:r>
                        <a:rPr lang="en-US" sz="2000" b="0" dirty="0">
                          <a:solidFill>
                            <a:srgbClr val="C00000"/>
                          </a:solidFill>
                        </a:rPr>
                        <a:t>Execution</a:t>
                      </a:r>
                    </a:p>
                  </a:txBody>
                  <a:tcPr marL="91437" marR="91437">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000000"/>
                          </a:solidFill>
                        </a:rPr>
                        <a:t>Run tests on the software and record the results</a:t>
                      </a:r>
                    </a:p>
                  </a:txBody>
                  <a:tcPr marL="91437" marR="91437">
                    <a:solidFill>
                      <a:schemeClr val="accent6">
                        <a:lumMod val="20000"/>
                        <a:lumOff val="80000"/>
                      </a:schemeClr>
                    </a:solidFill>
                  </a:tcPr>
                </a:tc>
                <a:extLst>
                  <a:ext uri="{0D108BD9-81ED-4DB2-BD59-A6C34878D82A}">
                    <a16:rowId xmlns:a16="http://schemas.microsoft.com/office/drawing/2014/main" val="10006"/>
                  </a:ext>
                </a:extLst>
              </a:tr>
              <a:tr h="370840">
                <a:tc>
                  <a:txBody>
                    <a:bodyPr/>
                    <a:lstStyle/>
                    <a:p>
                      <a:endParaRPr lang="en-US" sz="2000" dirty="0">
                        <a:solidFill>
                          <a:srgbClr val="000000"/>
                        </a:solidFill>
                      </a:endParaRPr>
                    </a:p>
                  </a:txBody>
                  <a:tcPr marL="91437" marR="91437">
                    <a:solidFill>
                      <a:schemeClr val="accent6">
                        <a:lumMod val="20000"/>
                        <a:lumOff val="80000"/>
                      </a:schemeClr>
                    </a:solidFill>
                  </a:tcPr>
                </a:tc>
                <a:tc>
                  <a:txBody>
                    <a:bodyPr/>
                    <a:lstStyle/>
                    <a:p>
                      <a:endParaRPr lang="en-US" sz="2000" b="0" dirty="0">
                        <a:solidFill>
                          <a:srgbClr val="000000"/>
                        </a:solidFill>
                      </a:endParaRPr>
                    </a:p>
                  </a:txBody>
                  <a:tcPr marL="91437" marR="91437">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000000"/>
                          </a:solidFill>
                        </a:rPr>
                        <a:t>Requires very little knowledge</a:t>
                      </a:r>
                    </a:p>
                  </a:txBody>
                  <a:tcPr marL="91437" marR="91437">
                    <a:solidFill>
                      <a:schemeClr val="accent6">
                        <a:lumMod val="20000"/>
                        <a:lumOff val="80000"/>
                      </a:schemeClr>
                    </a:solidFill>
                  </a:tcPr>
                </a:tc>
                <a:extLst>
                  <a:ext uri="{0D108BD9-81ED-4DB2-BD59-A6C34878D82A}">
                    <a16:rowId xmlns:a16="http://schemas.microsoft.com/office/drawing/2014/main" val="10007"/>
                  </a:ext>
                </a:extLst>
              </a:tr>
              <a:tr h="370840">
                <a:tc>
                  <a:txBody>
                    <a:bodyPr/>
                    <a:lstStyle/>
                    <a:p>
                      <a:r>
                        <a:rPr lang="en-US" sz="2000" dirty="0">
                          <a:solidFill>
                            <a:srgbClr val="000000"/>
                          </a:solidFill>
                        </a:rPr>
                        <a:t>4.</a:t>
                      </a:r>
                    </a:p>
                  </a:txBody>
                  <a:tcPr marL="91437" marR="91437">
                    <a:solidFill>
                      <a:schemeClr val="accent6">
                        <a:lumMod val="40000"/>
                        <a:lumOff val="60000"/>
                      </a:schemeClr>
                    </a:solidFill>
                  </a:tcPr>
                </a:tc>
                <a:tc>
                  <a:txBody>
                    <a:bodyPr/>
                    <a:lstStyle/>
                    <a:p>
                      <a:r>
                        <a:rPr lang="en-US" sz="2000" b="0" dirty="0">
                          <a:solidFill>
                            <a:srgbClr val="C00000"/>
                          </a:solidFill>
                        </a:rPr>
                        <a:t>Evaluation</a:t>
                      </a:r>
                    </a:p>
                  </a:txBody>
                  <a:tcPr marL="91437" marR="91437">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000000"/>
                          </a:solidFill>
                        </a:rPr>
                        <a:t>Evaluate results of testing,</a:t>
                      </a:r>
                      <a:r>
                        <a:rPr lang="en-US" sz="2000" b="0" baseline="0" dirty="0">
                          <a:solidFill>
                            <a:srgbClr val="000000"/>
                          </a:solidFill>
                        </a:rPr>
                        <a:t> report to developers</a:t>
                      </a:r>
                      <a:endParaRPr lang="en-US" sz="2000" b="0" dirty="0">
                        <a:solidFill>
                          <a:srgbClr val="000000"/>
                        </a:solidFill>
                      </a:endParaRPr>
                    </a:p>
                  </a:txBody>
                  <a:tcPr marL="91437" marR="91437">
                    <a:solidFill>
                      <a:schemeClr val="accent6">
                        <a:lumMod val="40000"/>
                        <a:lumOff val="60000"/>
                      </a:schemeClr>
                    </a:solidFill>
                  </a:tcPr>
                </a:tc>
                <a:extLst>
                  <a:ext uri="{0D108BD9-81ED-4DB2-BD59-A6C34878D82A}">
                    <a16:rowId xmlns:a16="http://schemas.microsoft.com/office/drawing/2014/main" val="10008"/>
                  </a:ext>
                </a:extLst>
              </a:tr>
              <a:tr h="370840">
                <a:tc>
                  <a:txBody>
                    <a:bodyPr/>
                    <a:lstStyle/>
                    <a:p>
                      <a:endParaRPr lang="en-US" sz="2000" dirty="0">
                        <a:solidFill>
                          <a:srgbClr val="000000"/>
                        </a:solidFill>
                      </a:endParaRPr>
                    </a:p>
                  </a:txBody>
                  <a:tcPr marL="91437" marR="91437">
                    <a:solidFill>
                      <a:schemeClr val="accent6">
                        <a:lumMod val="40000"/>
                        <a:lumOff val="60000"/>
                      </a:schemeClr>
                    </a:solidFill>
                  </a:tcPr>
                </a:tc>
                <a:tc>
                  <a:txBody>
                    <a:bodyPr/>
                    <a:lstStyle/>
                    <a:p>
                      <a:endParaRPr lang="en-US" sz="2000" b="0" dirty="0">
                        <a:solidFill>
                          <a:srgbClr val="000000"/>
                        </a:solidFill>
                      </a:endParaRPr>
                    </a:p>
                  </a:txBody>
                  <a:tcPr marL="91437" marR="91437">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rgbClr val="000000"/>
                          </a:solidFill>
                        </a:rPr>
                        <a:t>Requires domain knowledge</a:t>
                      </a:r>
                    </a:p>
                  </a:txBody>
                  <a:tcPr marL="91437" marR="91437">
                    <a:solidFill>
                      <a:schemeClr val="accent6">
                        <a:lumMod val="40000"/>
                        <a:lumOff val="60000"/>
                      </a:schemeClr>
                    </a:solidFill>
                  </a:tcPr>
                </a:tc>
                <a:extLst>
                  <a:ext uri="{0D108BD9-81ED-4DB2-BD59-A6C34878D82A}">
                    <a16:rowId xmlns:a16="http://schemas.microsoft.com/office/drawing/2014/main" val="10009"/>
                  </a:ext>
                </a:extLst>
              </a:tr>
            </a:tbl>
          </a:graphicData>
        </a:graphic>
      </p:graphicFrame>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360F25BC-0968-627C-AA25-A6699AB907D4}"/>
              </a:ext>
            </a:extLst>
          </p:cNvPr>
          <p:cNvSpPr>
            <a:spLocks noGrp="1" noChangeArrowheads="1"/>
          </p:cNvSpPr>
          <p:nvPr>
            <p:ph type="title"/>
          </p:nvPr>
        </p:nvSpPr>
        <p:spPr>
          <a:xfrm>
            <a:off x="1327355" y="17463"/>
            <a:ext cx="8462758" cy="1325562"/>
          </a:xfrm>
        </p:spPr>
        <p:txBody>
          <a:bodyPr/>
          <a:lstStyle/>
          <a:p>
            <a:r>
              <a:rPr lang="en-US" altLang="en-US" dirty="0"/>
              <a:t>Organizing the Team</a:t>
            </a:r>
          </a:p>
        </p:txBody>
      </p:sp>
      <p:sp>
        <p:nvSpPr>
          <p:cNvPr id="3" name="Content Placeholder 2">
            <a:extLst>
              <a:ext uri="{FF2B5EF4-FFF2-40B4-BE49-F238E27FC236}">
                <a16:creationId xmlns:a16="http://schemas.microsoft.com/office/drawing/2014/main" id="{DECE507D-9061-FEB6-7A94-3DDE350D1136}"/>
              </a:ext>
            </a:extLst>
          </p:cNvPr>
          <p:cNvSpPr>
            <a:spLocks noGrp="1"/>
          </p:cNvSpPr>
          <p:nvPr>
            <p:ph idx="1"/>
          </p:nvPr>
        </p:nvSpPr>
        <p:spPr>
          <a:xfrm>
            <a:off x="838200" y="1397258"/>
            <a:ext cx="10178845" cy="4959092"/>
          </a:xfrm>
        </p:spPr>
        <p:txBody>
          <a:bodyPr>
            <a:noAutofit/>
          </a:bodyPr>
          <a:lstStyle/>
          <a:p>
            <a:pPr>
              <a:defRPr/>
            </a:pPr>
            <a:r>
              <a:rPr lang="en-US" sz="2400" dirty="0"/>
              <a:t>A mature test organization needs </a:t>
            </a:r>
            <a:r>
              <a:rPr lang="en-US" sz="2400" dirty="0">
                <a:solidFill>
                  <a:schemeClr val="tx2"/>
                </a:solidFill>
              </a:rPr>
              <a:t>only one test designer </a:t>
            </a:r>
            <a:r>
              <a:rPr lang="en-US" sz="2400" dirty="0">
                <a:solidFill>
                  <a:schemeClr val="tx1">
                    <a:lumMod val="95000"/>
                  </a:schemeClr>
                </a:solidFill>
              </a:rPr>
              <a:t>to work with several test </a:t>
            </a:r>
            <a:r>
              <a:rPr lang="en-US" sz="2400" dirty="0" err="1">
                <a:solidFill>
                  <a:schemeClr val="tx1">
                    <a:lumMod val="95000"/>
                  </a:schemeClr>
                </a:solidFill>
              </a:rPr>
              <a:t>automators</a:t>
            </a:r>
            <a:r>
              <a:rPr lang="en-US" sz="2400" dirty="0">
                <a:solidFill>
                  <a:schemeClr val="tx1">
                    <a:lumMod val="95000"/>
                  </a:schemeClr>
                </a:solidFill>
              </a:rPr>
              <a:t>, executors and evaluators</a:t>
            </a:r>
          </a:p>
          <a:p>
            <a:pPr>
              <a:defRPr/>
            </a:pPr>
            <a:r>
              <a:rPr lang="en-US" sz="2400" dirty="0"/>
              <a:t>Putting the </a:t>
            </a:r>
            <a:r>
              <a:rPr lang="en-US" sz="2400" dirty="0">
                <a:solidFill>
                  <a:schemeClr val="tx2"/>
                </a:solidFill>
              </a:rPr>
              <a:t>wrong</a:t>
            </a:r>
            <a:r>
              <a:rPr lang="en-US" sz="2400" dirty="0"/>
              <a:t> people on the </a:t>
            </a:r>
            <a:r>
              <a:rPr lang="en-US" sz="2400" dirty="0">
                <a:solidFill>
                  <a:schemeClr val="tx2"/>
                </a:solidFill>
              </a:rPr>
              <a:t>wrong</a:t>
            </a:r>
            <a:r>
              <a:rPr lang="en-US" sz="2400" dirty="0"/>
              <a:t> tasks leads to </a:t>
            </a:r>
            <a:r>
              <a:rPr lang="en-US" sz="2400" dirty="0">
                <a:solidFill>
                  <a:schemeClr val="tx2"/>
                </a:solidFill>
              </a:rPr>
              <a:t>inefficiency</a:t>
            </a:r>
            <a:r>
              <a:rPr lang="en-US" sz="2400" dirty="0"/>
              <a:t>, low </a:t>
            </a:r>
            <a:r>
              <a:rPr lang="en-US" sz="2400" dirty="0">
                <a:solidFill>
                  <a:schemeClr val="tx2"/>
                </a:solidFill>
              </a:rPr>
              <a:t>job satisfaction</a:t>
            </a:r>
            <a:r>
              <a:rPr lang="en-US" sz="2400" dirty="0"/>
              <a:t> and low </a:t>
            </a:r>
            <a:r>
              <a:rPr lang="en-US" sz="2400" dirty="0">
                <a:solidFill>
                  <a:schemeClr val="tx2"/>
                </a:solidFill>
              </a:rPr>
              <a:t>job performance</a:t>
            </a:r>
          </a:p>
          <a:p>
            <a:pPr lvl="1">
              <a:defRPr/>
            </a:pPr>
            <a:r>
              <a:rPr lang="en-US" dirty="0"/>
              <a:t>A qualified test designer will be </a:t>
            </a:r>
            <a:r>
              <a:rPr lang="en-US" dirty="0">
                <a:solidFill>
                  <a:schemeClr val="tx2"/>
                </a:solidFill>
              </a:rPr>
              <a:t>bored </a:t>
            </a:r>
            <a:r>
              <a:rPr lang="en-US" dirty="0"/>
              <a:t>with other tasks and look for a job in development</a:t>
            </a:r>
          </a:p>
          <a:p>
            <a:pPr lvl="1">
              <a:defRPr/>
            </a:pPr>
            <a:r>
              <a:rPr lang="en-US" dirty="0"/>
              <a:t>A qualified test evaluator will </a:t>
            </a:r>
            <a:r>
              <a:rPr lang="en-US" dirty="0">
                <a:solidFill>
                  <a:schemeClr val="tx2"/>
                </a:solidFill>
              </a:rPr>
              <a:t>not understand</a:t>
            </a:r>
            <a:r>
              <a:rPr lang="en-US" dirty="0"/>
              <a:t> the benefits of test criteria</a:t>
            </a:r>
          </a:p>
          <a:p>
            <a:pPr>
              <a:defRPr/>
            </a:pPr>
            <a:r>
              <a:rPr lang="en-US" sz="2400" dirty="0"/>
              <a:t>Test evaluators have the </a:t>
            </a:r>
            <a:r>
              <a:rPr lang="en-US" sz="2400" dirty="0">
                <a:solidFill>
                  <a:schemeClr val="tx2"/>
                </a:solidFill>
              </a:rPr>
              <a:t>domain knowledge</a:t>
            </a:r>
            <a:r>
              <a:rPr lang="en-US" sz="2400" dirty="0"/>
              <a:t>, so they </a:t>
            </a:r>
            <a:r>
              <a:rPr lang="en-US" sz="2400" dirty="0">
                <a:solidFill>
                  <a:schemeClr val="tx2"/>
                </a:solidFill>
              </a:rPr>
              <a:t>must</a:t>
            </a:r>
            <a:r>
              <a:rPr lang="en-US" sz="2400" dirty="0"/>
              <a:t> be free to add tests that “blind” engineering processes will not think of</a:t>
            </a:r>
          </a:p>
        </p:txBody>
      </p:sp>
      <p:sp>
        <p:nvSpPr>
          <p:cNvPr id="40964" name="Date Placeholder 3">
            <a:extLst>
              <a:ext uri="{FF2B5EF4-FFF2-40B4-BE49-F238E27FC236}">
                <a16:creationId xmlns:a16="http://schemas.microsoft.com/office/drawing/2014/main" id="{224F60C2-E088-96BA-1446-5734D6C165D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40965" name="Footer Placeholder 4">
            <a:extLst>
              <a:ext uri="{FF2B5EF4-FFF2-40B4-BE49-F238E27FC236}">
                <a16:creationId xmlns:a16="http://schemas.microsoft.com/office/drawing/2014/main" id="{C6175A96-D9BD-08AE-64E3-E16F0FAF4FF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40966" name="Slide Number Placeholder 5">
            <a:extLst>
              <a:ext uri="{FF2B5EF4-FFF2-40B4-BE49-F238E27FC236}">
                <a16:creationId xmlns:a16="http://schemas.microsoft.com/office/drawing/2014/main" id="{F5121A5F-DA67-3429-0CFA-054C4AD993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DEE156D-38BC-4D01-A2C5-293A7A2B4628}" type="slidenum">
              <a:rPr lang="en-US" altLang="en-US">
                <a:latin typeface="Times New Roman" panose="02020603050405020304" pitchFamily="18" charset="0"/>
              </a:rPr>
              <a:pPr fontAlgn="base">
                <a:spcBef>
                  <a:spcPct val="0"/>
                </a:spcBef>
                <a:spcAft>
                  <a:spcPct val="0"/>
                </a:spcAft>
              </a:pPr>
              <a:t>28</a:t>
            </a:fld>
            <a:endParaRPr lang="en-US" altLang="en-US">
              <a:latin typeface="Times New Roman" panose="02020603050405020304" pitchFamily="18" charset="0"/>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1DEA7424-3BAE-AFBA-5647-E51AE0FB4D7F}"/>
              </a:ext>
            </a:extLst>
          </p:cNvPr>
          <p:cNvSpPr>
            <a:spLocks noGrp="1" noChangeArrowheads="1"/>
          </p:cNvSpPr>
          <p:nvPr>
            <p:ph type="title"/>
          </p:nvPr>
        </p:nvSpPr>
        <p:spPr>
          <a:xfrm>
            <a:off x="2065338" y="130176"/>
            <a:ext cx="7886700" cy="1325563"/>
          </a:xfrm>
        </p:spPr>
        <p:txBody>
          <a:bodyPr/>
          <a:lstStyle/>
          <a:p>
            <a:r>
              <a:rPr lang="en-US" altLang="en-US"/>
              <a:t>Model-Driven Test Design</a:t>
            </a:r>
          </a:p>
        </p:txBody>
      </p:sp>
      <p:sp>
        <p:nvSpPr>
          <p:cNvPr id="44035" name="Date Placeholder 3">
            <a:extLst>
              <a:ext uri="{FF2B5EF4-FFF2-40B4-BE49-F238E27FC236}">
                <a16:creationId xmlns:a16="http://schemas.microsoft.com/office/drawing/2014/main" id="{BBB5CA73-DC5E-AD2F-347B-C39A6700311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44036" name="Footer Placeholder 4">
            <a:extLst>
              <a:ext uri="{FF2B5EF4-FFF2-40B4-BE49-F238E27FC236}">
                <a16:creationId xmlns:a16="http://schemas.microsoft.com/office/drawing/2014/main" id="{1F2AB30C-B95A-97F9-2D0B-363C566FE4D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44037" name="Slide Number Placeholder 5">
            <a:extLst>
              <a:ext uri="{FF2B5EF4-FFF2-40B4-BE49-F238E27FC236}">
                <a16:creationId xmlns:a16="http://schemas.microsoft.com/office/drawing/2014/main" id="{204864B5-26E9-3BD1-68B0-876EC6C337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F6A5731-F561-4572-B312-B02DDF2CB883}" type="slidenum">
              <a:rPr lang="en-US" altLang="en-US">
                <a:latin typeface="Times New Roman" panose="02020603050405020304" pitchFamily="18" charset="0"/>
              </a:rPr>
              <a:pPr fontAlgn="base">
                <a:spcBef>
                  <a:spcPct val="0"/>
                </a:spcBef>
                <a:spcAft>
                  <a:spcPct val="0"/>
                </a:spcAft>
              </a:pPr>
              <a:t>29</a:t>
            </a:fld>
            <a:endParaRPr lang="en-US" altLang="en-US">
              <a:latin typeface="Times New Roman" panose="02020603050405020304" pitchFamily="18" charset="0"/>
            </a:endParaRPr>
          </a:p>
        </p:txBody>
      </p:sp>
      <p:sp>
        <p:nvSpPr>
          <p:cNvPr id="7" name="TextBox 6">
            <a:extLst>
              <a:ext uri="{FF2B5EF4-FFF2-40B4-BE49-F238E27FC236}">
                <a16:creationId xmlns:a16="http://schemas.microsoft.com/office/drawing/2014/main" id="{1EB8B651-5F78-8389-4D61-23A53E7083B7}"/>
              </a:ext>
            </a:extLst>
          </p:cNvPr>
          <p:cNvSpPr txBox="1">
            <a:spLocks noChangeArrowheads="1"/>
          </p:cNvSpPr>
          <p:nvPr/>
        </p:nvSpPr>
        <p:spPr bwMode="auto">
          <a:xfrm>
            <a:off x="1627188" y="3597276"/>
            <a:ext cx="13827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Comic Sans MS" panose="030F0702030302020204" pitchFamily="66" charset="0"/>
                <a:cs typeface="Shruti" panose="020B0502040204020203" pitchFamily="34" charset="0"/>
              </a:rPr>
              <a:t>software artifact</a:t>
            </a:r>
          </a:p>
        </p:txBody>
      </p:sp>
      <p:sp>
        <p:nvSpPr>
          <p:cNvPr id="8" name="TextBox 7">
            <a:extLst>
              <a:ext uri="{FF2B5EF4-FFF2-40B4-BE49-F238E27FC236}">
                <a16:creationId xmlns:a16="http://schemas.microsoft.com/office/drawing/2014/main" id="{71CE86EB-C571-B36B-77F7-5B7DC43B6CCE}"/>
              </a:ext>
            </a:extLst>
          </p:cNvPr>
          <p:cNvSpPr txBox="1">
            <a:spLocks noChangeArrowheads="1"/>
          </p:cNvSpPr>
          <p:nvPr/>
        </p:nvSpPr>
        <p:spPr bwMode="auto">
          <a:xfrm>
            <a:off x="3227388" y="1125539"/>
            <a:ext cx="13827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Comic Sans MS" panose="030F0702030302020204" pitchFamily="66" charset="0"/>
                <a:cs typeface="Shruti" panose="020B0502040204020203" pitchFamily="34" charset="0"/>
              </a:rPr>
              <a:t>model / structure</a:t>
            </a:r>
          </a:p>
        </p:txBody>
      </p:sp>
      <p:sp>
        <p:nvSpPr>
          <p:cNvPr id="9" name="TextBox 8">
            <a:extLst>
              <a:ext uri="{FF2B5EF4-FFF2-40B4-BE49-F238E27FC236}">
                <a16:creationId xmlns:a16="http://schemas.microsoft.com/office/drawing/2014/main" id="{78FA1D9B-5A34-E2D6-3608-0B10F7B9DD4D}"/>
              </a:ext>
            </a:extLst>
          </p:cNvPr>
          <p:cNvSpPr txBox="1">
            <a:spLocks noChangeArrowheads="1"/>
          </p:cNvSpPr>
          <p:nvPr/>
        </p:nvSpPr>
        <p:spPr bwMode="auto">
          <a:xfrm>
            <a:off x="4827588" y="1125539"/>
            <a:ext cx="18018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Comic Sans MS" panose="030F0702030302020204" pitchFamily="66" charset="0"/>
                <a:cs typeface="Shruti" panose="020B0502040204020203" pitchFamily="34" charset="0"/>
              </a:rPr>
              <a:t>test requirements</a:t>
            </a:r>
          </a:p>
        </p:txBody>
      </p:sp>
      <p:sp>
        <p:nvSpPr>
          <p:cNvPr id="10" name="TextBox 9">
            <a:extLst>
              <a:ext uri="{FF2B5EF4-FFF2-40B4-BE49-F238E27FC236}">
                <a16:creationId xmlns:a16="http://schemas.microsoft.com/office/drawing/2014/main" id="{0023A93E-3AC8-3A15-BEAA-248110E13D05}"/>
              </a:ext>
            </a:extLst>
          </p:cNvPr>
          <p:cNvSpPr txBox="1">
            <a:spLocks noChangeArrowheads="1"/>
          </p:cNvSpPr>
          <p:nvPr/>
        </p:nvSpPr>
        <p:spPr bwMode="auto">
          <a:xfrm>
            <a:off x="7366000" y="971550"/>
            <a:ext cx="2019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Comic Sans MS" panose="030F0702030302020204" pitchFamily="66" charset="0"/>
                <a:cs typeface="Shruti" panose="020B0502040204020203" pitchFamily="34" charset="0"/>
              </a:rPr>
              <a:t>refined requirements / test specs</a:t>
            </a:r>
          </a:p>
        </p:txBody>
      </p:sp>
      <p:sp>
        <p:nvSpPr>
          <p:cNvPr id="11" name="TextBox 10">
            <a:extLst>
              <a:ext uri="{FF2B5EF4-FFF2-40B4-BE49-F238E27FC236}">
                <a16:creationId xmlns:a16="http://schemas.microsoft.com/office/drawing/2014/main" id="{5C99E5CB-03A4-9EBB-C31E-530D050B7DB5}"/>
              </a:ext>
            </a:extLst>
          </p:cNvPr>
          <p:cNvSpPr txBox="1">
            <a:spLocks noChangeArrowheads="1"/>
          </p:cNvSpPr>
          <p:nvPr/>
        </p:nvSpPr>
        <p:spPr bwMode="auto">
          <a:xfrm>
            <a:off x="9083676" y="3960814"/>
            <a:ext cx="1382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Comic Sans MS" panose="030F0702030302020204" pitchFamily="66" charset="0"/>
                <a:cs typeface="Shruti" panose="020B0502040204020203" pitchFamily="34" charset="0"/>
              </a:rPr>
              <a:t>input values</a:t>
            </a:r>
          </a:p>
        </p:txBody>
      </p:sp>
      <p:sp>
        <p:nvSpPr>
          <p:cNvPr id="12" name="TextBox 11">
            <a:extLst>
              <a:ext uri="{FF2B5EF4-FFF2-40B4-BE49-F238E27FC236}">
                <a16:creationId xmlns:a16="http://schemas.microsoft.com/office/drawing/2014/main" id="{39FED56E-DA19-A763-2349-39682BD8A695}"/>
              </a:ext>
            </a:extLst>
          </p:cNvPr>
          <p:cNvSpPr txBox="1">
            <a:spLocks noChangeArrowheads="1"/>
          </p:cNvSpPr>
          <p:nvPr/>
        </p:nvSpPr>
        <p:spPr bwMode="auto">
          <a:xfrm>
            <a:off x="7524751" y="5443539"/>
            <a:ext cx="1001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Comic Sans MS" panose="030F0702030302020204" pitchFamily="66" charset="0"/>
                <a:cs typeface="Shruti" panose="020B0502040204020203" pitchFamily="34" charset="0"/>
              </a:rPr>
              <a:t>test cases</a:t>
            </a:r>
          </a:p>
        </p:txBody>
      </p:sp>
      <p:sp>
        <p:nvSpPr>
          <p:cNvPr id="13" name="TextBox 12">
            <a:extLst>
              <a:ext uri="{FF2B5EF4-FFF2-40B4-BE49-F238E27FC236}">
                <a16:creationId xmlns:a16="http://schemas.microsoft.com/office/drawing/2014/main" id="{52655CAB-B07E-1B60-56E2-6BD577A69B03}"/>
              </a:ext>
            </a:extLst>
          </p:cNvPr>
          <p:cNvSpPr txBox="1">
            <a:spLocks noChangeArrowheads="1"/>
          </p:cNvSpPr>
          <p:nvPr/>
        </p:nvSpPr>
        <p:spPr bwMode="auto">
          <a:xfrm>
            <a:off x="5930901" y="5443539"/>
            <a:ext cx="1146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Comic Sans MS" panose="030F0702030302020204" pitchFamily="66" charset="0"/>
                <a:cs typeface="Shruti" panose="020B0502040204020203" pitchFamily="34" charset="0"/>
              </a:rPr>
              <a:t>test scripts</a:t>
            </a:r>
          </a:p>
        </p:txBody>
      </p:sp>
      <p:sp>
        <p:nvSpPr>
          <p:cNvPr id="14" name="TextBox 13">
            <a:extLst>
              <a:ext uri="{FF2B5EF4-FFF2-40B4-BE49-F238E27FC236}">
                <a16:creationId xmlns:a16="http://schemas.microsoft.com/office/drawing/2014/main" id="{6F5C4580-043F-4047-E970-6E9500C00A4F}"/>
              </a:ext>
            </a:extLst>
          </p:cNvPr>
          <p:cNvSpPr txBox="1">
            <a:spLocks noChangeArrowheads="1"/>
          </p:cNvSpPr>
          <p:nvPr/>
        </p:nvSpPr>
        <p:spPr bwMode="auto">
          <a:xfrm>
            <a:off x="4337051" y="5443539"/>
            <a:ext cx="1146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Comic Sans MS" panose="030F0702030302020204" pitchFamily="66" charset="0"/>
                <a:cs typeface="Shruti" panose="020B0502040204020203" pitchFamily="34" charset="0"/>
              </a:rPr>
              <a:t>test results</a:t>
            </a:r>
          </a:p>
        </p:txBody>
      </p:sp>
      <p:cxnSp>
        <p:nvCxnSpPr>
          <p:cNvPr id="16" name="Curved Connector 15">
            <a:extLst>
              <a:ext uri="{FF2B5EF4-FFF2-40B4-BE49-F238E27FC236}">
                <a16:creationId xmlns:a16="http://schemas.microsoft.com/office/drawing/2014/main" id="{0E360488-F342-5979-35A6-BCB2FDBCE75A}"/>
              </a:ext>
            </a:extLst>
          </p:cNvPr>
          <p:cNvCxnSpPr>
            <a:stCxn id="7" idx="0"/>
            <a:endCxn id="8" idx="1"/>
          </p:cNvCxnSpPr>
          <p:nvPr/>
        </p:nvCxnSpPr>
        <p:spPr bwMode="auto">
          <a:xfrm rot="5400000" flipH="1" flipV="1">
            <a:off x="1713707" y="2083594"/>
            <a:ext cx="2117725" cy="909638"/>
          </a:xfrm>
          <a:prstGeom prst="curvedConnector2">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25" name="Shape 24">
            <a:extLst>
              <a:ext uri="{FF2B5EF4-FFF2-40B4-BE49-F238E27FC236}">
                <a16:creationId xmlns:a16="http://schemas.microsoft.com/office/drawing/2014/main" id="{F3D8552B-5ACB-413B-4E68-7A693086FD61}"/>
              </a:ext>
            </a:extLst>
          </p:cNvPr>
          <p:cNvCxnSpPr>
            <a:stCxn id="11" idx="2"/>
            <a:endCxn id="12" idx="3"/>
          </p:cNvCxnSpPr>
          <p:nvPr/>
        </p:nvCxnSpPr>
        <p:spPr bwMode="auto">
          <a:xfrm rot="5400000">
            <a:off x="8586788" y="4608513"/>
            <a:ext cx="1128712" cy="1249362"/>
          </a:xfrm>
          <a:prstGeom prst="curvedConnector2">
            <a:avLst/>
          </a:prstGeom>
          <a:solidFill>
            <a:schemeClr val="accent1"/>
          </a:solidFill>
          <a:ln w="38100" cap="flat" cmpd="sng" algn="ctr">
            <a:solidFill>
              <a:schemeClr val="accent5">
                <a:lumMod val="50000"/>
              </a:schemeClr>
            </a:solidFill>
            <a:prstDash val="solid"/>
            <a:round/>
            <a:headEnd type="none" w="sm" len="sm"/>
            <a:tailEnd type="arrow"/>
          </a:ln>
          <a:effectLst/>
        </p:spPr>
      </p:cxnSp>
      <p:sp>
        <p:nvSpPr>
          <p:cNvPr id="26" name="TextBox 25">
            <a:extLst>
              <a:ext uri="{FF2B5EF4-FFF2-40B4-BE49-F238E27FC236}">
                <a16:creationId xmlns:a16="http://schemas.microsoft.com/office/drawing/2014/main" id="{7F6C7189-ABFF-4352-7BC8-A95B092488DA}"/>
              </a:ext>
            </a:extLst>
          </p:cNvPr>
          <p:cNvSpPr txBox="1">
            <a:spLocks noChangeArrowheads="1"/>
          </p:cNvSpPr>
          <p:nvPr/>
        </p:nvSpPr>
        <p:spPr bwMode="auto">
          <a:xfrm>
            <a:off x="2754313" y="5443539"/>
            <a:ext cx="11350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Comic Sans MS" panose="030F0702030302020204" pitchFamily="66" charset="0"/>
                <a:cs typeface="Shruti" panose="020B0502040204020203" pitchFamily="34" charset="0"/>
              </a:rPr>
              <a:t>pass / fail</a:t>
            </a:r>
          </a:p>
        </p:txBody>
      </p:sp>
      <p:cxnSp>
        <p:nvCxnSpPr>
          <p:cNvPr id="50" name="Straight Arrow Connector 49">
            <a:extLst>
              <a:ext uri="{FF2B5EF4-FFF2-40B4-BE49-F238E27FC236}">
                <a16:creationId xmlns:a16="http://schemas.microsoft.com/office/drawing/2014/main" id="{17973818-6918-C7EC-0000-BBA555C1DDB3}"/>
              </a:ext>
            </a:extLst>
          </p:cNvPr>
          <p:cNvCxnSpPr/>
          <p:nvPr/>
        </p:nvCxnSpPr>
        <p:spPr bwMode="auto">
          <a:xfrm flipV="1">
            <a:off x="4529138" y="1479550"/>
            <a:ext cx="519112" cy="0"/>
          </a:xfrm>
          <a:prstGeom prst="straightConnector1">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53" name="Straight Arrow Connector 52">
            <a:extLst>
              <a:ext uri="{FF2B5EF4-FFF2-40B4-BE49-F238E27FC236}">
                <a16:creationId xmlns:a16="http://schemas.microsoft.com/office/drawing/2014/main" id="{78605787-C1F5-751C-7981-1864FA7472F2}"/>
              </a:ext>
            </a:extLst>
          </p:cNvPr>
          <p:cNvCxnSpPr>
            <a:stCxn id="9" idx="3"/>
            <a:endCxn id="10" idx="1"/>
          </p:cNvCxnSpPr>
          <p:nvPr/>
        </p:nvCxnSpPr>
        <p:spPr bwMode="auto">
          <a:xfrm flipV="1">
            <a:off x="6629400" y="1479550"/>
            <a:ext cx="736600" cy="0"/>
          </a:xfrm>
          <a:prstGeom prst="straightConnector1">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54" name="Straight Arrow Connector 53">
            <a:extLst>
              <a:ext uri="{FF2B5EF4-FFF2-40B4-BE49-F238E27FC236}">
                <a16:creationId xmlns:a16="http://schemas.microsoft.com/office/drawing/2014/main" id="{9BB64218-A286-EEEF-6CF7-B1E41AAC9A83}"/>
              </a:ext>
            </a:extLst>
          </p:cNvPr>
          <p:cNvCxnSpPr/>
          <p:nvPr/>
        </p:nvCxnSpPr>
        <p:spPr bwMode="auto">
          <a:xfrm rot="10800000">
            <a:off x="3824289" y="5795964"/>
            <a:ext cx="636587" cy="1587"/>
          </a:xfrm>
          <a:prstGeom prst="straightConnector1">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60" name="Straight Arrow Connector 59">
            <a:extLst>
              <a:ext uri="{FF2B5EF4-FFF2-40B4-BE49-F238E27FC236}">
                <a16:creationId xmlns:a16="http://schemas.microsoft.com/office/drawing/2014/main" id="{8025D0BD-8A4C-EC27-CA0D-E6ADE0D3351A}"/>
              </a:ext>
            </a:extLst>
          </p:cNvPr>
          <p:cNvCxnSpPr/>
          <p:nvPr/>
        </p:nvCxnSpPr>
        <p:spPr bwMode="auto">
          <a:xfrm rot="10800000">
            <a:off x="5372100" y="5795964"/>
            <a:ext cx="636588" cy="1587"/>
          </a:xfrm>
          <a:prstGeom prst="straightConnector1">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61" name="Straight Arrow Connector 60">
            <a:extLst>
              <a:ext uri="{FF2B5EF4-FFF2-40B4-BE49-F238E27FC236}">
                <a16:creationId xmlns:a16="http://schemas.microsoft.com/office/drawing/2014/main" id="{D33623E8-B5D3-18DF-66BB-2EC79A3BA865}"/>
              </a:ext>
            </a:extLst>
          </p:cNvPr>
          <p:cNvCxnSpPr/>
          <p:nvPr/>
        </p:nvCxnSpPr>
        <p:spPr bwMode="auto">
          <a:xfrm rot="10800000">
            <a:off x="6972300" y="5795964"/>
            <a:ext cx="636588" cy="1587"/>
          </a:xfrm>
          <a:prstGeom prst="straightConnector1">
            <a:avLst/>
          </a:prstGeom>
          <a:solidFill>
            <a:schemeClr val="accent1"/>
          </a:solidFill>
          <a:ln w="38100" cap="flat" cmpd="sng" algn="ctr">
            <a:solidFill>
              <a:schemeClr val="accent5">
                <a:lumMod val="50000"/>
              </a:schemeClr>
            </a:solidFill>
            <a:prstDash val="solid"/>
            <a:round/>
            <a:headEnd type="none" w="sm" len="sm"/>
            <a:tailEnd type="arrow"/>
          </a:ln>
          <a:effectLst/>
        </p:spPr>
      </p:cxnSp>
      <p:sp>
        <p:nvSpPr>
          <p:cNvPr id="67" name="TextBox 66">
            <a:extLst>
              <a:ext uri="{FF2B5EF4-FFF2-40B4-BE49-F238E27FC236}">
                <a16:creationId xmlns:a16="http://schemas.microsoft.com/office/drawing/2014/main" id="{37FB40F0-AFEA-C58D-B1DA-BE60CB1BA793}"/>
              </a:ext>
            </a:extLst>
          </p:cNvPr>
          <p:cNvSpPr txBox="1">
            <a:spLocks noChangeArrowheads="1"/>
          </p:cNvSpPr>
          <p:nvPr/>
        </p:nvSpPr>
        <p:spPr bwMode="auto">
          <a:xfrm>
            <a:off x="3089276" y="3433763"/>
            <a:ext cx="2417763" cy="1016000"/>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Bradley Hand ITC" panose="03070402050302030203" pitchFamily="66" charset="0"/>
              </a:rPr>
              <a:t>IMPLEMENTATION</a:t>
            </a:r>
          </a:p>
          <a:p>
            <a:pPr algn="ctr" eaLnBrk="1" hangingPunct="1"/>
            <a:r>
              <a:rPr lang="en-US" altLang="en-US" sz="2000" b="1">
                <a:solidFill>
                  <a:srgbClr val="FAFD00"/>
                </a:solidFill>
                <a:latin typeface="Bradley Hand ITC" panose="03070402050302030203" pitchFamily="66" charset="0"/>
              </a:rPr>
              <a:t>ABSTRACTION</a:t>
            </a:r>
          </a:p>
          <a:p>
            <a:pPr algn="ctr" eaLnBrk="1" hangingPunct="1"/>
            <a:r>
              <a:rPr lang="en-US" altLang="en-US" sz="2000" b="1">
                <a:solidFill>
                  <a:srgbClr val="FAFD00"/>
                </a:solidFill>
                <a:latin typeface="Bradley Hand ITC" panose="03070402050302030203" pitchFamily="66" charset="0"/>
              </a:rPr>
              <a:t>LEVEL</a:t>
            </a:r>
          </a:p>
        </p:txBody>
      </p:sp>
      <p:sp>
        <p:nvSpPr>
          <p:cNvPr id="68" name="TextBox 67">
            <a:extLst>
              <a:ext uri="{FF2B5EF4-FFF2-40B4-BE49-F238E27FC236}">
                <a16:creationId xmlns:a16="http://schemas.microsoft.com/office/drawing/2014/main" id="{D1138465-5F72-1EF7-5215-B085F4947F15}"/>
              </a:ext>
            </a:extLst>
          </p:cNvPr>
          <p:cNvSpPr txBox="1">
            <a:spLocks noChangeArrowheads="1"/>
          </p:cNvSpPr>
          <p:nvPr/>
        </p:nvSpPr>
        <p:spPr bwMode="auto">
          <a:xfrm>
            <a:off x="7608889" y="2398713"/>
            <a:ext cx="1990725" cy="1016000"/>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Bradley Hand ITC" panose="03070402050302030203" pitchFamily="66" charset="0"/>
              </a:rPr>
              <a:t>DESIGN</a:t>
            </a:r>
          </a:p>
          <a:p>
            <a:pPr algn="ctr" eaLnBrk="1" hangingPunct="1"/>
            <a:r>
              <a:rPr lang="en-US" altLang="en-US" sz="2000" b="1">
                <a:solidFill>
                  <a:srgbClr val="FAFD00"/>
                </a:solidFill>
                <a:latin typeface="Bradley Hand ITC" panose="03070402050302030203" pitchFamily="66" charset="0"/>
              </a:rPr>
              <a:t>ABSTRACTION</a:t>
            </a:r>
          </a:p>
          <a:p>
            <a:pPr algn="ctr" eaLnBrk="1" hangingPunct="1"/>
            <a:r>
              <a:rPr lang="en-US" altLang="en-US" sz="2000" b="1">
                <a:solidFill>
                  <a:srgbClr val="FAFD00"/>
                </a:solidFill>
                <a:latin typeface="Bradley Hand ITC" panose="03070402050302030203" pitchFamily="66" charset="0"/>
              </a:rPr>
              <a:t>LEVEL</a:t>
            </a:r>
          </a:p>
        </p:txBody>
      </p:sp>
      <p:cxnSp>
        <p:nvCxnSpPr>
          <p:cNvPr id="20" name="Shape 19">
            <a:extLst>
              <a:ext uri="{FF2B5EF4-FFF2-40B4-BE49-F238E27FC236}">
                <a16:creationId xmlns:a16="http://schemas.microsoft.com/office/drawing/2014/main" id="{06AA7D2E-BFEE-E151-38B4-C4DE5B12735C}"/>
              </a:ext>
            </a:extLst>
          </p:cNvPr>
          <p:cNvCxnSpPr>
            <a:stCxn id="10" idx="3"/>
            <a:endCxn id="11" idx="0"/>
          </p:cNvCxnSpPr>
          <p:nvPr/>
        </p:nvCxnSpPr>
        <p:spPr bwMode="auto">
          <a:xfrm>
            <a:off x="9385301" y="1479551"/>
            <a:ext cx="390525" cy="2481263"/>
          </a:xfrm>
          <a:prstGeom prst="curvedConnector2">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63" name="Straight Connector 62">
            <a:extLst>
              <a:ext uri="{FF2B5EF4-FFF2-40B4-BE49-F238E27FC236}">
                <a16:creationId xmlns:a16="http://schemas.microsoft.com/office/drawing/2014/main" id="{B375A54A-45B0-C498-A699-F105FB5F948A}"/>
              </a:ext>
            </a:extLst>
          </p:cNvPr>
          <p:cNvCxnSpPr>
            <a:cxnSpLocks noChangeShapeType="1"/>
          </p:cNvCxnSpPr>
          <p:nvPr/>
        </p:nvCxnSpPr>
        <p:spPr bwMode="auto">
          <a:xfrm>
            <a:off x="1673225" y="3479800"/>
            <a:ext cx="8845550" cy="1588"/>
          </a:xfrm>
          <a:prstGeom prst="line">
            <a:avLst/>
          </a:prstGeom>
          <a:noFill/>
          <a:ln w="57150" algn="ctr">
            <a:solidFill>
              <a:srgbClr val="FF0066"/>
            </a:solidFill>
            <a:prstDash val="sysDot"/>
            <a:round/>
            <a:headEnd type="none" w="sm" len="sm"/>
            <a:tailEnd type="none" w="sm" len="sm"/>
          </a:ln>
          <a:extLst>
            <a:ext uri="{909E8E84-426E-40DD-AFC4-6F175D3DCCD1}">
              <a14:hiddenFill xmlns:a14="http://schemas.microsoft.com/office/drawing/2010/main">
                <a:noFill/>
              </a14:hiddenFill>
            </a:ext>
          </a:extLst>
        </p:spPr>
      </p:cxnSp>
      <p:cxnSp>
        <p:nvCxnSpPr>
          <p:cNvPr id="27" name="Curved Connector 15">
            <a:extLst>
              <a:ext uri="{FF2B5EF4-FFF2-40B4-BE49-F238E27FC236}">
                <a16:creationId xmlns:a16="http://schemas.microsoft.com/office/drawing/2014/main" id="{88235AD5-B2EE-3434-2B3D-271422F85233}"/>
              </a:ext>
            </a:extLst>
          </p:cNvPr>
          <p:cNvCxnSpPr>
            <a:cxnSpLocks noChangeShapeType="1"/>
            <a:endCxn id="28" idx="1"/>
          </p:cNvCxnSpPr>
          <p:nvPr/>
        </p:nvCxnSpPr>
        <p:spPr bwMode="auto">
          <a:xfrm flipV="1">
            <a:off x="2646363" y="2432050"/>
            <a:ext cx="2100262" cy="1143000"/>
          </a:xfrm>
          <a:prstGeom prst="curvedConnector3">
            <a:avLst>
              <a:gd name="adj1" fmla="val 17338"/>
            </a:avLst>
          </a:prstGeom>
          <a:noFill/>
          <a:ln w="38100" algn="ctr">
            <a:solidFill>
              <a:srgbClr val="FF6600"/>
            </a:solidFill>
            <a:round/>
            <a:headEnd type="none" w="sm" len="sm"/>
            <a:tailEnd type="arrow" w="med" len="med"/>
          </a:ln>
          <a:extLst>
            <a:ext uri="{909E8E84-426E-40DD-AFC4-6F175D3DCCD1}">
              <a14:hiddenFill xmlns:a14="http://schemas.microsoft.com/office/drawing/2010/main">
                <a:noFill/>
              </a14:hiddenFill>
            </a:ext>
          </a:extLst>
        </p:spPr>
      </p:cxnSp>
      <p:sp>
        <p:nvSpPr>
          <p:cNvPr id="28" name="TextBox 27">
            <a:extLst>
              <a:ext uri="{FF2B5EF4-FFF2-40B4-BE49-F238E27FC236}">
                <a16:creationId xmlns:a16="http://schemas.microsoft.com/office/drawing/2014/main" id="{2A0C726A-F324-FC18-D986-AF45F9D815CA}"/>
              </a:ext>
            </a:extLst>
          </p:cNvPr>
          <p:cNvSpPr txBox="1">
            <a:spLocks noChangeArrowheads="1"/>
          </p:cNvSpPr>
          <p:nvPr/>
        </p:nvSpPr>
        <p:spPr bwMode="auto">
          <a:xfrm>
            <a:off x="4746626" y="2078039"/>
            <a:ext cx="1801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chemeClr val="tx2"/>
                </a:solidFill>
                <a:latin typeface="Comic Sans MS" panose="030F0702030302020204" pitchFamily="66" charset="0"/>
                <a:cs typeface="Shruti" panose="020B0502040204020203" pitchFamily="34" charset="0"/>
              </a:rPr>
              <a:t>test requirements</a:t>
            </a:r>
          </a:p>
        </p:txBody>
      </p:sp>
      <p:cxnSp>
        <p:nvCxnSpPr>
          <p:cNvPr id="30" name="Curved Connector 15">
            <a:extLst>
              <a:ext uri="{FF2B5EF4-FFF2-40B4-BE49-F238E27FC236}">
                <a16:creationId xmlns:a16="http://schemas.microsoft.com/office/drawing/2014/main" id="{06680D0E-0173-353E-F802-27B3236ADBB2}"/>
              </a:ext>
            </a:extLst>
          </p:cNvPr>
          <p:cNvCxnSpPr>
            <a:cxnSpLocks noChangeShapeType="1"/>
            <a:stCxn id="28" idx="3"/>
            <a:endCxn id="10" idx="1"/>
          </p:cNvCxnSpPr>
          <p:nvPr/>
        </p:nvCxnSpPr>
        <p:spPr bwMode="auto">
          <a:xfrm flipV="1">
            <a:off x="6548438" y="1479550"/>
            <a:ext cx="817562" cy="952500"/>
          </a:xfrm>
          <a:prstGeom prst="curvedConnector3">
            <a:avLst>
              <a:gd name="adj1" fmla="val 50000"/>
            </a:avLst>
          </a:prstGeom>
          <a:noFill/>
          <a:ln w="38100" algn="ctr">
            <a:solidFill>
              <a:srgbClr val="FF6600"/>
            </a:solidFill>
            <a:round/>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wipe(left)">
                                      <p:cBhvr>
                                        <p:cTn id="21" dur="1000"/>
                                        <p:tgtEl>
                                          <p:spTgt spid="63"/>
                                        </p:tgtEl>
                                      </p:cBhvr>
                                    </p:animEffect>
                                  </p:childTnLst>
                                </p:cTn>
                              </p:par>
                            </p:childTnLst>
                          </p:cTn>
                        </p:par>
                        <p:par>
                          <p:cTn id="22" fill="hold" nodeType="afterGroup">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dissolve">
                                      <p:cBhvr>
                                        <p:cTn id="25" dur="500"/>
                                        <p:tgtEl>
                                          <p:spTgt spid="67"/>
                                        </p:tgtEl>
                                      </p:cBhvr>
                                    </p:animEffect>
                                  </p:childTnLst>
                                </p:cTn>
                              </p:par>
                            </p:childTnLst>
                          </p:cTn>
                        </p:par>
                        <p:par>
                          <p:cTn id="26" fill="hold" nodeType="afterGroup">
                            <p:stCondLst>
                              <p:cond delay="1500"/>
                            </p:stCondLst>
                            <p:childTnLst>
                              <p:par>
                                <p:cTn id="27" presetID="9" presetClass="entr" presetSubtype="0"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dissolve">
                                      <p:cBhvr>
                                        <p:cTn id="29" dur="500"/>
                                        <p:tgtEl>
                                          <p:spTgt spid="6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dissolve">
                                      <p:cBhvr>
                                        <p:cTn id="38" dur="500"/>
                                        <p:tgtEl>
                                          <p:spTgt spid="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childTnLst>
                          </p:cTn>
                        </p:par>
                        <p:par>
                          <p:cTn id="44" fill="hold" nodeType="afterGroup">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dissolve">
                                      <p:cBhvr>
                                        <p:cTn id="47" dur="500"/>
                                        <p:tgtEl>
                                          <p:spTgt spid="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wipe(left)">
                                      <p:cBhvr>
                                        <p:cTn id="52" dur="500"/>
                                        <p:tgtEl>
                                          <p:spTgt spid="53"/>
                                        </p:tgtEl>
                                      </p:cBhvr>
                                    </p:animEffect>
                                  </p:childTnLst>
                                </p:cTn>
                              </p:par>
                            </p:childTnLst>
                          </p:cTn>
                        </p:par>
                        <p:par>
                          <p:cTn id="53" fill="hold" nodeType="afterGroup">
                            <p:stCondLst>
                              <p:cond delay="500"/>
                            </p:stCondLst>
                            <p:childTnLst>
                              <p:par>
                                <p:cTn id="54" presetID="22" presetClass="entr" presetSubtype="4"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down)">
                                      <p:cBhvr>
                                        <p:cTn id="56" dur="500"/>
                                        <p:tgtEl>
                                          <p:spTgt spid="30"/>
                                        </p:tgtEl>
                                      </p:cBhvr>
                                    </p:animEffect>
                                  </p:childTnLst>
                                </p:cTn>
                              </p:par>
                            </p:childTnLst>
                          </p:cTn>
                        </p:par>
                        <p:par>
                          <p:cTn id="57" fill="hold" nodeType="afterGroup">
                            <p:stCondLst>
                              <p:cond delay="1000"/>
                            </p:stCondLst>
                            <p:childTnLst>
                              <p:par>
                                <p:cTn id="58" presetID="9" presetClass="entr" presetSubtype="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dissolve">
                                      <p:cBhvr>
                                        <p:cTn id="60" dur="500"/>
                                        <p:tgtEl>
                                          <p:spTgt spid="1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up)">
                                      <p:cBhvr>
                                        <p:cTn id="65" dur="500"/>
                                        <p:tgtEl>
                                          <p:spTgt spid="20"/>
                                        </p:tgtEl>
                                      </p:cBhvr>
                                    </p:animEffect>
                                  </p:childTnLst>
                                </p:cTn>
                              </p:par>
                            </p:childTnLst>
                          </p:cTn>
                        </p:par>
                        <p:par>
                          <p:cTn id="66" fill="hold" nodeType="afterGroup">
                            <p:stCondLst>
                              <p:cond delay="500"/>
                            </p:stCondLst>
                            <p:childTnLst>
                              <p:par>
                                <p:cTn id="67" presetID="9" presetClass="entr" presetSubtype="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dissolve">
                                      <p:cBhvr>
                                        <p:cTn id="69" dur="500"/>
                                        <p:tgtEl>
                                          <p:spTgt spid="1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nodeType="click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up)">
                                      <p:cBhvr>
                                        <p:cTn id="74" dur="500"/>
                                        <p:tgtEl>
                                          <p:spTgt spid="25"/>
                                        </p:tgtEl>
                                      </p:cBhvr>
                                    </p:animEffect>
                                  </p:childTnLst>
                                </p:cTn>
                              </p:par>
                            </p:childTnLst>
                          </p:cTn>
                        </p:par>
                        <p:par>
                          <p:cTn id="75" fill="hold" nodeType="afterGroup">
                            <p:stCondLst>
                              <p:cond delay="500"/>
                            </p:stCondLst>
                            <p:childTnLst>
                              <p:par>
                                <p:cTn id="76" presetID="9" presetClass="entr" presetSubtype="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dissolve">
                                      <p:cBhvr>
                                        <p:cTn id="78" dur="500"/>
                                        <p:tgtEl>
                                          <p:spTgt spid="1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2" fill="hold" nodeType="click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wipe(right)">
                                      <p:cBhvr>
                                        <p:cTn id="83" dur="500"/>
                                        <p:tgtEl>
                                          <p:spTgt spid="61"/>
                                        </p:tgtEl>
                                      </p:cBhvr>
                                    </p:animEffect>
                                  </p:childTnLst>
                                </p:cTn>
                              </p:par>
                            </p:childTnLst>
                          </p:cTn>
                        </p:par>
                        <p:par>
                          <p:cTn id="84" fill="hold" nodeType="afterGroup">
                            <p:stCondLst>
                              <p:cond delay="500"/>
                            </p:stCondLst>
                            <p:childTnLst>
                              <p:par>
                                <p:cTn id="85" presetID="9" presetClass="entr" presetSubtype="0" fill="hold" grpId="0" nodeType="after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dissolve">
                                      <p:cBhvr>
                                        <p:cTn id="87" dur="500"/>
                                        <p:tgtEl>
                                          <p:spTgt spid="1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2" fill="hold" nodeType="click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wipe(right)">
                                      <p:cBhvr>
                                        <p:cTn id="92" dur="500"/>
                                        <p:tgtEl>
                                          <p:spTgt spid="60"/>
                                        </p:tgtEl>
                                      </p:cBhvr>
                                    </p:animEffect>
                                  </p:childTnLst>
                                </p:cTn>
                              </p:par>
                            </p:childTnLst>
                          </p:cTn>
                        </p:par>
                        <p:par>
                          <p:cTn id="93" fill="hold" nodeType="afterGroup">
                            <p:stCondLst>
                              <p:cond delay="500"/>
                            </p:stCondLst>
                            <p:childTnLst>
                              <p:par>
                                <p:cTn id="94" presetID="9" presetClass="entr" presetSubtype="0" fill="hold" grpId="0" nodeType="after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dissolve">
                                      <p:cBhvr>
                                        <p:cTn id="96" dur="500"/>
                                        <p:tgtEl>
                                          <p:spTgt spid="1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2" fill="hold" nodeType="click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wipe(right)">
                                      <p:cBhvr>
                                        <p:cTn id="101" dur="500"/>
                                        <p:tgtEl>
                                          <p:spTgt spid="54"/>
                                        </p:tgtEl>
                                      </p:cBhvr>
                                    </p:animEffect>
                                  </p:childTnLst>
                                </p:cTn>
                              </p:par>
                            </p:childTnLst>
                          </p:cTn>
                        </p:par>
                        <p:par>
                          <p:cTn id="102" fill="hold" nodeType="afterGroup">
                            <p:stCondLst>
                              <p:cond delay="500"/>
                            </p:stCondLst>
                            <p:childTnLst>
                              <p:par>
                                <p:cTn id="103" presetID="9" presetClass="entr" presetSubtype="0"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dissolve">
                                      <p:cBhvr>
                                        <p:cTn id="10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26" grpId="0"/>
      <p:bldP spid="67" grpId="0" animBg="1"/>
      <p:bldP spid="68" grpId="0" animBg="1"/>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02A64C3-7C38-AC94-26B6-078145D54362}"/>
              </a:ext>
            </a:extLst>
          </p:cNvPr>
          <p:cNvSpPr>
            <a:spLocks noGrp="1" noChangeArrowheads="1"/>
          </p:cNvSpPr>
          <p:nvPr>
            <p:ph type="title"/>
          </p:nvPr>
        </p:nvSpPr>
        <p:spPr>
          <a:xfrm>
            <a:off x="1270922" y="67471"/>
            <a:ext cx="7886700" cy="1325562"/>
          </a:xfrm>
        </p:spPr>
        <p:txBody>
          <a:bodyPr/>
          <a:lstStyle/>
          <a:p>
            <a:r>
              <a:rPr lang="en-US" altLang="en-US" dirty="0"/>
              <a:t>Testing in the 21st Century</a:t>
            </a:r>
          </a:p>
        </p:txBody>
      </p:sp>
      <p:sp>
        <p:nvSpPr>
          <p:cNvPr id="7171" name="Content Placeholder 2">
            <a:extLst>
              <a:ext uri="{FF2B5EF4-FFF2-40B4-BE49-F238E27FC236}">
                <a16:creationId xmlns:a16="http://schemas.microsoft.com/office/drawing/2014/main" id="{08B3A69F-A35F-5CC5-3C2D-F3CE94092C33}"/>
              </a:ext>
            </a:extLst>
          </p:cNvPr>
          <p:cNvSpPr>
            <a:spLocks noGrp="1" noChangeArrowheads="1"/>
          </p:cNvSpPr>
          <p:nvPr>
            <p:ph idx="1"/>
          </p:nvPr>
        </p:nvSpPr>
        <p:spPr bwMode="auto">
          <a:xfrm>
            <a:off x="1120877" y="1114425"/>
            <a:ext cx="9623323" cy="5524500"/>
          </a:xfrm>
        </p:spPr>
        <p:txBody>
          <a:bodyPr wrap="square" numCol="1" anchor="t" anchorCtr="0" compatLnSpc="1">
            <a:prstTxWarp prst="textNoShape">
              <a:avLst/>
            </a:prstTxWarp>
            <a:normAutofit fontScale="92500" lnSpcReduction="10000"/>
          </a:bodyPr>
          <a:lstStyle/>
          <a:p>
            <a:r>
              <a:rPr lang="en-US" altLang="en-US" dirty="0"/>
              <a:t>Software defines behavior</a:t>
            </a:r>
          </a:p>
          <a:p>
            <a:pPr lvl="1"/>
            <a:r>
              <a:rPr lang="en-US" altLang="en-US" dirty="0"/>
              <a:t>network routers, finance, switching networks, other infrastructure</a:t>
            </a:r>
          </a:p>
          <a:p>
            <a:r>
              <a:rPr lang="en-US" altLang="en-US" dirty="0"/>
              <a:t>Today’s software market :</a:t>
            </a:r>
          </a:p>
          <a:p>
            <a:pPr lvl="1"/>
            <a:r>
              <a:rPr lang="en-US" altLang="en-US" dirty="0"/>
              <a:t>is much bigger</a:t>
            </a:r>
          </a:p>
          <a:p>
            <a:pPr lvl="1"/>
            <a:r>
              <a:rPr lang="en-US" altLang="en-US" dirty="0"/>
              <a:t>is more competitive</a:t>
            </a:r>
          </a:p>
          <a:p>
            <a:pPr lvl="1"/>
            <a:r>
              <a:rPr lang="en-US" altLang="en-US" dirty="0"/>
              <a:t>has more users</a:t>
            </a:r>
          </a:p>
          <a:p>
            <a:r>
              <a:rPr lang="en-US" altLang="en-US" dirty="0"/>
              <a:t>Embedded Control Applications</a:t>
            </a:r>
          </a:p>
          <a:p>
            <a:pPr lvl="1"/>
            <a:r>
              <a:rPr lang="en-US" altLang="en-US" dirty="0"/>
              <a:t>airplanes, air traffic control</a:t>
            </a:r>
          </a:p>
          <a:p>
            <a:pPr lvl="1"/>
            <a:r>
              <a:rPr lang="en-US" altLang="en-US" dirty="0"/>
              <a:t>spaceships</a:t>
            </a:r>
          </a:p>
          <a:p>
            <a:pPr lvl="1"/>
            <a:r>
              <a:rPr lang="en-US" altLang="en-US" dirty="0"/>
              <a:t>watches</a:t>
            </a:r>
          </a:p>
          <a:p>
            <a:pPr lvl="1"/>
            <a:r>
              <a:rPr lang="en-US" altLang="en-US" dirty="0"/>
              <a:t>ovens</a:t>
            </a:r>
          </a:p>
          <a:p>
            <a:pPr lvl="1">
              <a:lnSpc>
                <a:spcPct val="80000"/>
              </a:lnSpc>
            </a:pPr>
            <a:r>
              <a:rPr lang="en-US" altLang="en-US" dirty="0"/>
              <a:t>remote controllers</a:t>
            </a:r>
          </a:p>
          <a:p>
            <a:r>
              <a:rPr lang="en-US" altLang="en-US" dirty="0">
                <a:solidFill>
                  <a:schemeClr val="tx2"/>
                </a:solidFill>
              </a:rPr>
              <a:t>Agile</a:t>
            </a:r>
            <a:r>
              <a:rPr lang="en-US" altLang="en-US" dirty="0"/>
              <a:t> processes put increased pressure on testers</a:t>
            </a:r>
          </a:p>
          <a:p>
            <a:pPr lvl="1"/>
            <a:r>
              <a:rPr lang="en-US" altLang="en-US" dirty="0">
                <a:solidFill>
                  <a:schemeClr val="tx2"/>
                </a:solidFill>
              </a:rPr>
              <a:t>Programmers</a:t>
            </a:r>
            <a:r>
              <a:rPr lang="en-US" altLang="en-US" dirty="0"/>
              <a:t> must </a:t>
            </a:r>
            <a:r>
              <a:rPr lang="en-US" altLang="en-US" dirty="0">
                <a:solidFill>
                  <a:schemeClr val="tx2"/>
                </a:solidFill>
              </a:rPr>
              <a:t>unit</a:t>
            </a:r>
            <a:r>
              <a:rPr lang="en-US" altLang="en-US" dirty="0"/>
              <a:t> test – with no training, education or tools !</a:t>
            </a:r>
          </a:p>
          <a:p>
            <a:pPr lvl="1"/>
            <a:r>
              <a:rPr lang="en-US" altLang="en-US" dirty="0"/>
              <a:t>Tests are key to </a:t>
            </a:r>
            <a:r>
              <a:rPr lang="en-US" altLang="en-US" dirty="0">
                <a:solidFill>
                  <a:schemeClr val="tx2"/>
                </a:solidFill>
              </a:rPr>
              <a:t>functional requirements</a:t>
            </a:r>
            <a:r>
              <a:rPr lang="en-US" altLang="en-US" dirty="0"/>
              <a:t> – but who builds those tests ?</a:t>
            </a:r>
          </a:p>
        </p:txBody>
      </p:sp>
      <p:sp>
        <p:nvSpPr>
          <p:cNvPr id="7172" name="Slide Number Placeholder 5">
            <a:extLst>
              <a:ext uri="{FF2B5EF4-FFF2-40B4-BE49-F238E27FC236}">
                <a16:creationId xmlns:a16="http://schemas.microsoft.com/office/drawing/2014/main" id="{31836B19-3241-B6F1-A233-DC378EF5A1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E6C26EF-AE4E-4322-ABDC-586B108339FC}" type="slidenum">
              <a:rPr lang="en-US" altLang="en-US">
                <a:latin typeface="Times New Roman" panose="02020603050405020304" pitchFamily="18" charset="0"/>
              </a:rPr>
              <a:pPr fontAlgn="base">
                <a:spcBef>
                  <a:spcPct val="0"/>
                </a:spcBef>
                <a:spcAft>
                  <a:spcPct val="0"/>
                </a:spcAft>
              </a:pPr>
              <a:t>3</a:t>
            </a:fld>
            <a:endParaRPr lang="en-US" altLang="en-US">
              <a:latin typeface="Times New Roman" panose="02020603050405020304" pitchFamily="18" charset="0"/>
            </a:endParaRPr>
          </a:p>
        </p:txBody>
      </p:sp>
      <p:sp>
        <p:nvSpPr>
          <p:cNvPr id="7173" name="Text Box 4">
            <a:extLst>
              <a:ext uri="{FF2B5EF4-FFF2-40B4-BE49-F238E27FC236}">
                <a16:creationId xmlns:a16="http://schemas.microsoft.com/office/drawing/2014/main" id="{B43D6B7E-0765-1274-9EB2-B45A7517620A}"/>
              </a:ext>
            </a:extLst>
          </p:cNvPr>
          <p:cNvSpPr txBox="1">
            <a:spLocks noChangeArrowheads="1"/>
          </p:cNvSpPr>
          <p:nvPr/>
        </p:nvSpPr>
        <p:spPr bwMode="auto">
          <a:xfrm>
            <a:off x="4841876" y="3757614"/>
            <a:ext cx="34020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indent="-3429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1" eaLnBrk="1" hangingPunct="1">
              <a:lnSpc>
                <a:spcPct val="80000"/>
              </a:lnSpc>
              <a:spcBef>
                <a:spcPct val="30000"/>
              </a:spcBef>
              <a:buSzPct val="100000"/>
              <a:buFontTx/>
              <a:buChar char="–"/>
            </a:pPr>
            <a:r>
              <a:rPr lang="en-US" altLang="en-US">
                <a:solidFill>
                  <a:srgbClr val="F8F8F8"/>
                </a:solidFill>
                <a:latin typeface="Times New Roman" panose="02020603050405020304" pitchFamily="18" charset="0"/>
                <a:cs typeface="Arial" panose="020B0604020202020204" pitchFamily="34" charset="0"/>
              </a:rPr>
              <a:t> PDAs</a:t>
            </a:r>
          </a:p>
          <a:p>
            <a:pPr lvl="1" eaLnBrk="1" hangingPunct="1">
              <a:lnSpc>
                <a:spcPct val="80000"/>
              </a:lnSpc>
              <a:spcBef>
                <a:spcPct val="30000"/>
              </a:spcBef>
              <a:buSzPct val="100000"/>
              <a:buFontTx/>
              <a:buChar char="–"/>
            </a:pPr>
            <a:r>
              <a:rPr lang="en-US" altLang="en-US">
                <a:solidFill>
                  <a:srgbClr val="F8F8F8"/>
                </a:solidFill>
                <a:latin typeface="Times New Roman" panose="02020603050405020304" pitchFamily="18" charset="0"/>
                <a:cs typeface="Arial" panose="020B0604020202020204" pitchFamily="34" charset="0"/>
              </a:rPr>
              <a:t> memory seats </a:t>
            </a:r>
          </a:p>
          <a:p>
            <a:pPr lvl="1" eaLnBrk="1" hangingPunct="1">
              <a:lnSpc>
                <a:spcPct val="80000"/>
              </a:lnSpc>
              <a:spcBef>
                <a:spcPct val="30000"/>
              </a:spcBef>
              <a:buSzPct val="100000"/>
              <a:buFontTx/>
              <a:buChar char="–"/>
            </a:pPr>
            <a:r>
              <a:rPr lang="en-US" altLang="en-US">
                <a:solidFill>
                  <a:srgbClr val="F8F8F8"/>
                </a:solidFill>
                <a:latin typeface="Times New Roman" panose="02020603050405020304" pitchFamily="18" charset="0"/>
                <a:cs typeface="Arial" panose="020B0604020202020204" pitchFamily="34" charset="0"/>
              </a:rPr>
              <a:t> DVD players</a:t>
            </a:r>
          </a:p>
          <a:p>
            <a:pPr lvl="1" eaLnBrk="1" hangingPunct="1">
              <a:lnSpc>
                <a:spcPct val="80000"/>
              </a:lnSpc>
              <a:spcBef>
                <a:spcPct val="30000"/>
              </a:spcBef>
              <a:buSzPct val="100000"/>
              <a:buFontTx/>
              <a:buChar char="–"/>
            </a:pPr>
            <a:r>
              <a:rPr lang="en-US" altLang="en-US">
                <a:solidFill>
                  <a:srgbClr val="F8F8F8"/>
                </a:solidFill>
                <a:latin typeface="Times New Roman" panose="02020603050405020304" pitchFamily="18" charset="0"/>
                <a:cs typeface="Arial" panose="020B0604020202020204" pitchFamily="34" charset="0"/>
              </a:rPr>
              <a:t> garage door openers</a:t>
            </a:r>
          </a:p>
          <a:p>
            <a:pPr lvl="1" eaLnBrk="1" hangingPunct="1">
              <a:lnSpc>
                <a:spcPct val="80000"/>
              </a:lnSpc>
              <a:spcBef>
                <a:spcPct val="30000"/>
              </a:spcBef>
              <a:buSzPct val="100000"/>
              <a:buFontTx/>
              <a:buChar char="–"/>
            </a:pPr>
            <a:r>
              <a:rPr lang="en-US" altLang="en-US">
                <a:solidFill>
                  <a:srgbClr val="F8F8F8"/>
                </a:solidFill>
                <a:latin typeface="Times New Roman" panose="02020603050405020304" pitchFamily="18" charset="0"/>
                <a:cs typeface="Arial" panose="020B0604020202020204" pitchFamily="34" charset="0"/>
              </a:rPr>
              <a:t> cell phones</a:t>
            </a:r>
          </a:p>
        </p:txBody>
      </p:sp>
      <p:sp>
        <p:nvSpPr>
          <p:cNvPr id="8" name="Text Box 5">
            <a:extLst>
              <a:ext uri="{FF2B5EF4-FFF2-40B4-BE49-F238E27FC236}">
                <a16:creationId xmlns:a16="http://schemas.microsoft.com/office/drawing/2014/main" id="{40610ACF-5D90-B7D0-C8E2-3F56C5067330}"/>
              </a:ext>
            </a:extLst>
          </p:cNvPr>
          <p:cNvSpPr txBox="1">
            <a:spLocks noChangeArrowheads="1"/>
          </p:cNvSpPr>
          <p:nvPr/>
        </p:nvSpPr>
        <p:spPr bwMode="auto">
          <a:xfrm>
            <a:off x="6804026" y="2079626"/>
            <a:ext cx="3863975" cy="1938337"/>
          </a:xfrm>
          <a:prstGeom prst="rect">
            <a:avLst/>
          </a:prstGeom>
          <a:gradFill>
            <a:gsLst>
              <a:gs pos="0">
                <a:schemeClr val="bg1">
                  <a:lumMod val="75000"/>
                </a:schemeClr>
              </a:gs>
              <a:gs pos="69000">
                <a:schemeClr val="bg1">
                  <a:lumMod val="60000"/>
                  <a:lumOff val="40000"/>
                </a:schemeClr>
              </a:gs>
              <a:gs pos="88000">
                <a:schemeClr val="bg1">
                  <a:lumMod val="75000"/>
                </a:schemeClr>
              </a:gs>
            </a:gsLst>
            <a:lin ang="5400000" scaled="0"/>
          </a:gradFill>
          <a:ln w="12700">
            <a:solidFill>
              <a:srgbClr val="FF0000"/>
            </a:solidFill>
            <a:miter lim="800000"/>
            <a:headEnd/>
            <a:tailEnd/>
          </a:ln>
          <a:effectLst/>
        </p:spPr>
        <p:txBody>
          <a:bodyPr>
            <a:spAutoFit/>
          </a:bodyPr>
          <a:lstStyle/>
          <a:p>
            <a:pPr algn="ctr">
              <a:spcBef>
                <a:spcPct val="10000"/>
              </a:spcBef>
              <a:defRPr/>
            </a:pPr>
            <a:r>
              <a:rPr lang="en-US" sz="2400" dirty="0">
                <a:solidFill>
                  <a:schemeClr val="tx2"/>
                </a:solidFill>
                <a:latin typeface="Comic Sans MS" pitchFamily="66" charset="0"/>
              </a:rPr>
              <a:t>Industry is going through a revolution in what testing means to the success of software products</a:t>
            </a:r>
          </a:p>
        </p:txBody>
      </p:sp>
      <p:sp>
        <p:nvSpPr>
          <p:cNvPr id="2" name="Date Placeholder 1">
            <a:extLst>
              <a:ext uri="{FF2B5EF4-FFF2-40B4-BE49-F238E27FC236}">
                <a16:creationId xmlns:a16="http://schemas.microsoft.com/office/drawing/2014/main" id="{0F17A960-F040-A158-7F03-E7C25BF01B09}"/>
              </a:ext>
            </a:extLst>
          </p:cNvPr>
          <p:cNvSpPr>
            <a:spLocks noGrp="1"/>
          </p:cNvSpPr>
          <p:nvPr>
            <p:ph type="dt" sz="quarter" idx="10"/>
          </p:nvPr>
        </p:nvSpPr>
        <p:spPr/>
        <p:txBody>
          <a:bodyPr/>
          <a:lstStyle/>
          <a:p>
            <a:pPr>
              <a:defRPr/>
            </a:pPr>
            <a:endParaRPr lang="en-US"/>
          </a:p>
        </p:txBody>
      </p:sp>
      <p:sp>
        <p:nvSpPr>
          <p:cNvPr id="3" name="Footer Placeholder 2">
            <a:extLst>
              <a:ext uri="{FF2B5EF4-FFF2-40B4-BE49-F238E27FC236}">
                <a16:creationId xmlns:a16="http://schemas.microsoft.com/office/drawing/2014/main" id="{1D2FF4E9-1040-6C6C-62B2-CECDDD14428F}"/>
              </a:ext>
            </a:extLst>
          </p:cNvPr>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19886A5C-08DC-986C-1859-0A4A1B7A9957}"/>
              </a:ext>
            </a:extLst>
          </p:cNvPr>
          <p:cNvSpPr>
            <a:spLocks noGrp="1" noChangeArrowheads="1"/>
          </p:cNvSpPr>
          <p:nvPr>
            <p:ph type="title"/>
          </p:nvPr>
        </p:nvSpPr>
        <p:spPr>
          <a:xfrm>
            <a:off x="2152650" y="-79375"/>
            <a:ext cx="7886700" cy="1325563"/>
          </a:xfrm>
        </p:spPr>
        <p:txBody>
          <a:bodyPr/>
          <a:lstStyle/>
          <a:p>
            <a:r>
              <a:rPr lang="en-US" altLang="en-US"/>
              <a:t>Model-Driven Test Design – Steps</a:t>
            </a:r>
          </a:p>
        </p:txBody>
      </p:sp>
      <p:sp>
        <p:nvSpPr>
          <p:cNvPr id="45059" name="Date Placeholder 3">
            <a:extLst>
              <a:ext uri="{FF2B5EF4-FFF2-40B4-BE49-F238E27FC236}">
                <a16:creationId xmlns:a16="http://schemas.microsoft.com/office/drawing/2014/main" id="{3F746898-F99B-CA7E-F599-8467960F5D7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45060" name="Footer Placeholder 4">
            <a:extLst>
              <a:ext uri="{FF2B5EF4-FFF2-40B4-BE49-F238E27FC236}">
                <a16:creationId xmlns:a16="http://schemas.microsoft.com/office/drawing/2014/main" id="{B686A9B7-1819-AB77-6721-2214D6E3270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45061" name="Slide Number Placeholder 5">
            <a:extLst>
              <a:ext uri="{FF2B5EF4-FFF2-40B4-BE49-F238E27FC236}">
                <a16:creationId xmlns:a16="http://schemas.microsoft.com/office/drawing/2014/main" id="{439FF17A-389A-94AD-37B0-43CEDC50FE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ACE372A-1E25-40CA-9D32-01F9B040E766}" type="slidenum">
              <a:rPr lang="en-US" altLang="en-US">
                <a:latin typeface="Times New Roman" panose="02020603050405020304" pitchFamily="18" charset="0"/>
              </a:rPr>
              <a:pPr fontAlgn="base">
                <a:spcBef>
                  <a:spcPct val="0"/>
                </a:spcBef>
                <a:spcAft>
                  <a:spcPct val="0"/>
                </a:spcAft>
              </a:pPr>
              <a:t>30</a:t>
            </a:fld>
            <a:endParaRPr lang="en-US" altLang="en-US">
              <a:latin typeface="Times New Roman" panose="02020603050405020304" pitchFamily="18" charset="0"/>
            </a:endParaRPr>
          </a:p>
        </p:txBody>
      </p:sp>
      <p:sp>
        <p:nvSpPr>
          <p:cNvPr id="45062" name="TextBox 6">
            <a:extLst>
              <a:ext uri="{FF2B5EF4-FFF2-40B4-BE49-F238E27FC236}">
                <a16:creationId xmlns:a16="http://schemas.microsoft.com/office/drawing/2014/main" id="{0811AD46-AD7F-F61A-8B47-338CA83FBA5D}"/>
              </a:ext>
            </a:extLst>
          </p:cNvPr>
          <p:cNvSpPr txBox="1">
            <a:spLocks noChangeArrowheads="1"/>
          </p:cNvSpPr>
          <p:nvPr/>
        </p:nvSpPr>
        <p:spPr bwMode="auto">
          <a:xfrm>
            <a:off x="1627188" y="3597276"/>
            <a:ext cx="13827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5F5F5F"/>
                </a:solidFill>
                <a:latin typeface="Comic Sans MS" panose="030F0702030302020204" pitchFamily="66" charset="0"/>
                <a:cs typeface="Shruti" panose="020B0502040204020203" pitchFamily="34" charset="0"/>
              </a:rPr>
              <a:t>software artifact</a:t>
            </a:r>
          </a:p>
        </p:txBody>
      </p:sp>
      <p:sp>
        <p:nvSpPr>
          <p:cNvPr id="45063" name="TextBox 7">
            <a:extLst>
              <a:ext uri="{FF2B5EF4-FFF2-40B4-BE49-F238E27FC236}">
                <a16:creationId xmlns:a16="http://schemas.microsoft.com/office/drawing/2014/main" id="{761EF1F5-F580-B031-3FAF-65E55E9D08B7}"/>
              </a:ext>
            </a:extLst>
          </p:cNvPr>
          <p:cNvSpPr txBox="1">
            <a:spLocks noChangeArrowheads="1"/>
          </p:cNvSpPr>
          <p:nvPr/>
        </p:nvSpPr>
        <p:spPr bwMode="auto">
          <a:xfrm>
            <a:off x="3113088" y="1125539"/>
            <a:ext cx="13827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Comic Sans MS" panose="030F0702030302020204" pitchFamily="66" charset="0"/>
                <a:cs typeface="Shruti" panose="020B0502040204020203" pitchFamily="34" charset="0"/>
              </a:rPr>
              <a:t>model / structure</a:t>
            </a:r>
          </a:p>
        </p:txBody>
      </p:sp>
      <p:sp>
        <p:nvSpPr>
          <p:cNvPr id="45064" name="TextBox 8">
            <a:extLst>
              <a:ext uri="{FF2B5EF4-FFF2-40B4-BE49-F238E27FC236}">
                <a16:creationId xmlns:a16="http://schemas.microsoft.com/office/drawing/2014/main" id="{F0CA1D1F-627C-F69C-B0C5-618C2CD0486B}"/>
              </a:ext>
            </a:extLst>
          </p:cNvPr>
          <p:cNvSpPr txBox="1">
            <a:spLocks noChangeArrowheads="1"/>
          </p:cNvSpPr>
          <p:nvPr/>
        </p:nvSpPr>
        <p:spPr bwMode="auto">
          <a:xfrm>
            <a:off x="4884738" y="1125539"/>
            <a:ext cx="18018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Comic Sans MS" panose="030F0702030302020204" pitchFamily="66" charset="0"/>
                <a:cs typeface="Shruti" panose="020B0502040204020203" pitchFamily="34" charset="0"/>
              </a:rPr>
              <a:t>test requirements</a:t>
            </a:r>
          </a:p>
        </p:txBody>
      </p:sp>
      <p:sp>
        <p:nvSpPr>
          <p:cNvPr id="45065" name="TextBox 9">
            <a:extLst>
              <a:ext uri="{FF2B5EF4-FFF2-40B4-BE49-F238E27FC236}">
                <a16:creationId xmlns:a16="http://schemas.microsoft.com/office/drawing/2014/main" id="{F2FEBB13-B814-C382-575C-D203E85EBE62}"/>
              </a:ext>
            </a:extLst>
          </p:cNvPr>
          <p:cNvSpPr txBox="1">
            <a:spLocks noChangeArrowheads="1"/>
          </p:cNvSpPr>
          <p:nvPr/>
        </p:nvSpPr>
        <p:spPr bwMode="auto">
          <a:xfrm>
            <a:off x="7088188" y="971550"/>
            <a:ext cx="2019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Comic Sans MS" panose="030F0702030302020204" pitchFamily="66" charset="0"/>
                <a:cs typeface="Shruti" panose="020B0502040204020203" pitchFamily="34" charset="0"/>
              </a:rPr>
              <a:t>refined requirements / test specs</a:t>
            </a:r>
          </a:p>
        </p:txBody>
      </p:sp>
      <p:sp>
        <p:nvSpPr>
          <p:cNvPr id="45066" name="TextBox 10">
            <a:extLst>
              <a:ext uri="{FF2B5EF4-FFF2-40B4-BE49-F238E27FC236}">
                <a16:creationId xmlns:a16="http://schemas.microsoft.com/office/drawing/2014/main" id="{24A7D499-2730-D166-D689-DDC7CEC974D6}"/>
              </a:ext>
            </a:extLst>
          </p:cNvPr>
          <p:cNvSpPr txBox="1">
            <a:spLocks noChangeArrowheads="1"/>
          </p:cNvSpPr>
          <p:nvPr/>
        </p:nvSpPr>
        <p:spPr bwMode="auto">
          <a:xfrm>
            <a:off x="9083676" y="3952876"/>
            <a:ext cx="1382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5F5F5F"/>
                </a:solidFill>
                <a:latin typeface="Comic Sans MS" panose="030F0702030302020204" pitchFamily="66" charset="0"/>
                <a:cs typeface="Shruti" panose="020B0502040204020203" pitchFamily="34" charset="0"/>
              </a:rPr>
              <a:t>input values</a:t>
            </a:r>
          </a:p>
        </p:txBody>
      </p:sp>
      <p:sp>
        <p:nvSpPr>
          <p:cNvPr id="45067" name="TextBox 11">
            <a:extLst>
              <a:ext uri="{FF2B5EF4-FFF2-40B4-BE49-F238E27FC236}">
                <a16:creationId xmlns:a16="http://schemas.microsoft.com/office/drawing/2014/main" id="{8DCE0EF9-1CD6-0841-13BC-CABB4C73A8C4}"/>
              </a:ext>
            </a:extLst>
          </p:cNvPr>
          <p:cNvSpPr txBox="1">
            <a:spLocks noChangeArrowheads="1"/>
          </p:cNvSpPr>
          <p:nvPr/>
        </p:nvSpPr>
        <p:spPr bwMode="auto">
          <a:xfrm>
            <a:off x="7524751" y="5449889"/>
            <a:ext cx="1001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5F5F5F"/>
                </a:solidFill>
                <a:latin typeface="Comic Sans MS" panose="030F0702030302020204" pitchFamily="66" charset="0"/>
                <a:cs typeface="Shruti" panose="020B0502040204020203" pitchFamily="34" charset="0"/>
              </a:rPr>
              <a:t>test cases</a:t>
            </a:r>
          </a:p>
        </p:txBody>
      </p:sp>
      <p:sp>
        <p:nvSpPr>
          <p:cNvPr id="45068" name="TextBox 12">
            <a:extLst>
              <a:ext uri="{FF2B5EF4-FFF2-40B4-BE49-F238E27FC236}">
                <a16:creationId xmlns:a16="http://schemas.microsoft.com/office/drawing/2014/main" id="{40F27694-BDCA-26DC-C7CB-6198FE270877}"/>
              </a:ext>
            </a:extLst>
          </p:cNvPr>
          <p:cNvSpPr txBox="1">
            <a:spLocks noChangeArrowheads="1"/>
          </p:cNvSpPr>
          <p:nvPr/>
        </p:nvSpPr>
        <p:spPr bwMode="auto">
          <a:xfrm>
            <a:off x="5930901" y="5449889"/>
            <a:ext cx="1146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5F5F5F"/>
                </a:solidFill>
                <a:latin typeface="Comic Sans MS" panose="030F0702030302020204" pitchFamily="66" charset="0"/>
                <a:cs typeface="Shruti" panose="020B0502040204020203" pitchFamily="34" charset="0"/>
              </a:rPr>
              <a:t>test scripts</a:t>
            </a:r>
          </a:p>
        </p:txBody>
      </p:sp>
      <p:sp>
        <p:nvSpPr>
          <p:cNvPr id="45069" name="TextBox 13">
            <a:extLst>
              <a:ext uri="{FF2B5EF4-FFF2-40B4-BE49-F238E27FC236}">
                <a16:creationId xmlns:a16="http://schemas.microsoft.com/office/drawing/2014/main" id="{8ED3858A-6EAA-1BAF-7BD8-C77AF150459D}"/>
              </a:ext>
            </a:extLst>
          </p:cNvPr>
          <p:cNvSpPr txBox="1">
            <a:spLocks noChangeArrowheads="1"/>
          </p:cNvSpPr>
          <p:nvPr/>
        </p:nvSpPr>
        <p:spPr bwMode="auto">
          <a:xfrm>
            <a:off x="4337051" y="5449889"/>
            <a:ext cx="1146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5F5F5F"/>
                </a:solidFill>
                <a:latin typeface="Comic Sans MS" panose="030F0702030302020204" pitchFamily="66" charset="0"/>
                <a:cs typeface="Shruti" panose="020B0502040204020203" pitchFamily="34" charset="0"/>
              </a:rPr>
              <a:t>test results</a:t>
            </a:r>
          </a:p>
        </p:txBody>
      </p:sp>
      <p:cxnSp>
        <p:nvCxnSpPr>
          <p:cNvPr id="16" name="Curved Connector 15">
            <a:extLst>
              <a:ext uri="{FF2B5EF4-FFF2-40B4-BE49-F238E27FC236}">
                <a16:creationId xmlns:a16="http://schemas.microsoft.com/office/drawing/2014/main" id="{2AF7B924-CDAC-9BF8-2229-7D1CDA4AA73E}"/>
              </a:ext>
            </a:extLst>
          </p:cNvPr>
          <p:cNvCxnSpPr>
            <a:stCxn id="45062" idx="0"/>
            <a:endCxn id="45063" idx="1"/>
          </p:cNvCxnSpPr>
          <p:nvPr/>
        </p:nvCxnSpPr>
        <p:spPr bwMode="auto">
          <a:xfrm rot="5400000" flipH="1" flipV="1">
            <a:off x="1656557" y="2140744"/>
            <a:ext cx="2117725" cy="795338"/>
          </a:xfrm>
          <a:prstGeom prst="curvedConnector2">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25" name="Shape 24">
            <a:extLst>
              <a:ext uri="{FF2B5EF4-FFF2-40B4-BE49-F238E27FC236}">
                <a16:creationId xmlns:a16="http://schemas.microsoft.com/office/drawing/2014/main" id="{70C5DB17-9BD1-EC3E-47F0-B65739141F95}"/>
              </a:ext>
            </a:extLst>
          </p:cNvPr>
          <p:cNvCxnSpPr>
            <a:stCxn id="45066" idx="2"/>
            <a:endCxn id="45067" idx="3"/>
          </p:cNvCxnSpPr>
          <p:nvPr/>
        </p:nvCxnSpPr>
        <p:spPr bwMode="auto">
          <a:xfrm rot="5400000">
            <a:off x="8579644" y="4607719"/>
            <a:ext cx="1143000" cy="1249362"/>
          </a:xfrm>
          <a:prstGeom prst="curvedConnector2">
            <a:avLst/>
          </a:prstGeom>
          <a:solidFill>
            <a:schemeClr val="accent1"/>
          </a:solidFill>
          <a:ln w="38100" cap="flat" cmpd="sng" algn="ctr">
            <a:solidFill>
              <a:schemeClr val="accent5">
                <a:lumMod val="50000"/>
              </a:schemeClr>
            </a:solidFill>
            <a:prstDash val="solid"/>
            <a:round/>
            <a:headEnd type="none" w="sm" len="sm"/>
            <a:tailEnd type="arrow"/>
          </a:ln>
          <a:effectLst/>
        </p:spPr>
      </p:cxnSp>
      <p:sp>
        <p:nvSpPr>
          <p:cNvPr id="45072" name="TextBox 25">
            <a:extLst>
              <a:ext uri="{FF2B5EF4-FFF2-40B4-BE49-F238E27FC236}">
                <a16:creationId xmlns:a16="http://schemas.microsoft.com/office/drawing/2014/main" id="{9053357B-774E-642A-4FEA-73825B59FBCF}"/>
              </a:ext>
            </a:extLst>
          </p:cNvPr>
          <p:cNvSpPr txBox="1">
            <a:spLocks noChangeArrowheads="1"/>
          </p:cNvSpPr>
          <p:nvPr/>
        </p:nvSpPr>
        <p:spPr bwMode="auto">
          <a:xfrm>
            <a:off x="2781301" y="5478464"/>
            <a:ext cx="1135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5F5F5F"/>
                </a:solidFill>
                <a:latin typeface="Comic Sans MS" panose="030F0702030302020204" pitchFamily="66" charset="0"/>
                <a:cs typeface="Shruti" panose="020B0502040204020203" pitchFamily="34" charset="0"/>
              </a:rPr>
              <a:t>pass / fail</a:t>
            </a:r>
          </a:p>
        </p:txBody>
      </p:sp>
      <p:cxnSp>
        <p:nvCxnSpPr>
          <p:cNvPr id="50" name="Straight Arrow Connector 49">
            <a:extLst>
              <a:ext uri="{FF2B5EF4-FFF2-40B4-BE49-F238E27FC236}">
                <a16:creationId xmlns:a16="http://schemas.microsoft.com/office/drawing/2014/main" id="{1ACD67D0-C60F-4CD3-0A81-64A7FD0BB424}"/>
              </a:ext>
            </a:extLst>
          </p:cNvPr>
          <p:cNvCxnSpPr/>
          <p:nvPr/>
        </p:nvCxnSpPr>
        <p:spPr bwMode="auto">
          <a:xfrm flipV="1">
            <a:off x="4357689" y="1463676"/>
            <a:ext cx="663575" cy="15875"/>
          </a:xfrm>
          <a:prstGeom prst="straightConnector1">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53" name="Straight Arrow Connector 52">
            <a:extLst>
              <a:ext uri="{FF2B5EF4-FFF2-40B4-BE49-F238E27FC236}">
                <a16:creationId xmlns:a16="http://schemas.microsoft.com/office/drawing/2014/main" id="{63097815-2256-F10B-F4E6-C358ECFE968C}"/>
              </a:ext>
            </a:extLst>
          </p:cNvPr>
          <p:cNvCxnSpPr>
            <a:endCxn id="45065" idx="1"/>
          </p:cNvCxnSpPr>
          <p:nvPr/>
        </p:nvCxnSpPr>
        <p:spPr bwMode="auto">
          <a:xfrm>
            <a:off x="6400800" y="1479550"/>
            <a:ext cx="687388" cy="1588"/>
          </a:xfrm>
          <a:prstGeom prst="straightConnector1">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54" name="Straight Arrow Connector 53">
            <a:extLst>
              <a:ext uri="{FF2B5EF4-FFF2-40B4-BE49-F238E27FC236}">
                <a16:creationId xmlns:a16="http://schemas.microsoft.com/office/drawing/2014/main" id="{700CE3CF-07F7-8B99-E70D-27A7C3399325}"/>
              </a:ext>
            </a:extLst>
          </p:cNvPr>
          <p:cNvCxnSpPr/>
          <p:nvPr/>
        </p:nvCxnSpPr>
        <p:spPr bwMode="auto">
          <a:xfrm rot="10800000">
            <a:off x="3824289" y="5802314"/>
            <a:ext cx="636587" cy="1587"/>
          </a:xfrm>
          <a:prstGeom prst="straightConnector1">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60" name="Straight Arrow Connector 59">
            <a:extLst>
              <a:ext uri="{FF2B5EF4-FFF2-40B4-BE49-F238E27FC236}">
                <a16:creationId xmlns:a16="http://schemas.microsoft.com/office/drawing/2014/main" id="{0A3A205D-99E5-3D75-4CC3-AE5BBDDD8B16}"/>
              </a:ext>
            </a:extLst>
          </p:cNvPr>
          <p:cNvCxnSpPr/>
          <p:nvPr/>
        </p:nvCxnSpPr>
        <p:spPr bwMode="auto">
          <a:xfrm rot="10800000">
            <a:off x="5372100" y="5802314"/>
            <a:ext cx="636588" cy="1587"/>
          </a:xfrm>
          <a:prstGeom prst="straightConnector1">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61" name="Straight Arrow Connector 60">
            <a:extLst>
              <a:ext uri="{FF2B5EF4-FFF2-40B4-BE49-F238E27FC236}">
                <a16:creationId xmlns:a16="http://schemas.microsoft.com/office/drawing/2014/main" id="{5539F230-EDE1-921E-FFA6-ACB3314C4B76}"/>
              </a:ext>
            </a:extLst>
          </p:cNvPr>
          <p:cNvCxnSpPr/>
          <p:nvPr/>
        </p:nvCxnSpPr>
        <p:spPr bwMode="auto">
          <a:xfrm rot="10800000">
            <a:off x="6972300" y="5802314"/>
            <a:ext cx="636588" cy="1587"/>
          </a:xfrm>
          <a:prstGeom prst="straightConnector1">
            <a:avLst/>
          </a:prstGeom>
          <a:solidFill>
            <a:schemeClr val="accent1"/>
          </a:solidFill>
          <a:ln w="38100" cap="flat" cmpd="sng" algn="ctr">
            <a:solidFill>
              <a:schemeClr val="accent5">
                <a:lumMod val="50000"/>
              </a:schemeClr>
            </a:solidFill>
            <a:prstDash val="solid"/>
            <a:round/>
            <a:headEnd type="none" w="sm" len="sm"/>
            <a:tailEnd type="arrow"/>
          </a:ln>
          <a:effectLst/>
        </p:spPr>
      </p:cxnSp>
      <p:sp>
        <p:nvSpPr>
          <p:cNvPr id="45078" name="TextBox 66">
            <a:extLst>
              <a:ext uri="{FF2B5EF4-FFF2-40B4-BE49-F238E27FC236}">
                <a16:creationId xmlns:a16="http://schemas.microsoft.com/office/drawing/2014/main" id="{0805D6FC-B2FC-1225-29DA-879D848F93E0}"/>
              </a:ext>
            </a:extLst>
          </p:cNvPr>
          <p:cNvSpPr txBox="1">
            <a:spLocks noChangeArrowheads="1"/>
          </p:cNvSpPr>
          <p:nvPr/>
        </p:nvSpPr>
        <p:spPr bwMode="auto">
          <a:xfrm>
            <a:off x="3089276" y="3435350"/>
            <a:ext cx="2417763" cy="1016000"/>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Bradley Hand ITC" panose="03070402050302030203" pitchFamily="66" charset="0"/>
              </a:rPr>
              <a:t>IMPLEMENTATION</a:t>
            </a:r>
          </a:p>
          <a:p>
            <a:pPr algn="ctr" eaLnBrk="1" hangingPunct="1"/>
            <a:r>
              <a:rPr lang="en-US" altLang="en-US" sz="2000" b="1">
                <a:solidFill>
                  <a:srgbClr val="FAFD00"/>
                </a:solidFill>
                <a:latin typeface="Bradley Hand ITC" panose="03070402050302030203" pitchFamily="66" charset="0"/>
              </a:rPr>
              <a:t>ABSTRACTION</a:t>
            </a:r>
          </a:p>
          <a:p>
            <a:pPr algn="ctr" eaLnBrk="1" hangingPunct="1"/>
            <a:r>
              <a:rPr lang="en-US" altLang="en-US" sz="2000" b="1">
                <a:solidFill>
                  <a:srgbClr val="FAFD00"/>
                </a:solidFill>
                <a:latin typeface="Bradley Hand ITC" panose="03070402050302030203" pitchFamily="66" charset="0"/>
              </a:rPr>
              <a:t>LEVEL</a:t>
            </a:r>
          </a:p>
        </p:txBody>
      </p:sp>
      <p:sp>
        <p:nvSpPr>
          <p:cNvPr id="45079" name="TextBox 67">
            <a:extLst>
              <a:ext uri="{FF2B5EF4-FFF2-40B4-BE49-F238E27FC236}">
                <a16:creationId xmlns:a16="http://schemas.microsoft.com/office/drawing/2014/main" id="{DC42FA0D-B59D-C904-DF43-B6B6E87E13CF}"/>
              </a:ext>
            </a:extLst>
          </p:cNvPr>
          <p:cNvSpPr txBox="1">
            <a:spLocks noChangeArrowheads="1"/>
          </p:cNvSpPr>
          <p:nvPr/>
        </p:nvSpPr>
        <p:spPr bwMode="auto">
          <a:xfrm>
            <a:off x="7608889" y="2524125"/>
            <a:ext cx="1990725" cy="1016000"/>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Bradley Hand ITC" panose="03070402050302030203" pitchFamily="66" charset="0"/>
              </a:rPr>
              <a:t>DESIGN</a:t>
            </a:r>
          </a:p>
          <a:p>
            <a:pPr algn="ctr" eaLnBrk="1" hangingPunct="1"/>
            <a:r>
              <a:rPr lang="en-US" altLang="en-US" sz="2000" b="1">
                <a:solidFill>
                  <a:srgbClr val="FAFD00"/>
                </a:solidFill>
                <a:latin typeface="Bradley Hand ITC" panose="03070402050302030203" pitchFamily="66" charset="0"/>
              </a:rPr>
              <a:t>ABSTRACTION</a:t>
            </a:r>
          </a:p>
          <a:p>
            <a:pPr algn="ctr" eaLnBrk="1" hangingPunct="1"/>
            <a:r>
              <a:rPr lang="en-US" altLang="en-US" sz="2000" b="1">
                <a:solidFill>
                  <a:srgbClr val="FAFD00"/>
                </a:solidFill>
                <a:latin typeface="Bradley Hand ITC" panose="03070402050302030203" pitchFamily="66" charset="0"/>
              </a:rPr>
              <a:t>LEVEL</a:t>
            </a:r>
          </a:p>
        </p:txBody>
      </p:sp>
      <p:cxnSp>
        <p:nvCxnSpPr>
          <p:cNvPr id="20" name="Shape 19">
            <a:extLst>
              <a:ext uri="{FF2B5EF4-FFF2-40B4-BE49-F238E27FC236}">
                <a16:creationId xmlns:a16="http://schemas.microsoft.com/office/drawing/2014/main" id="{01DA805C-8294-807D-4F27-FD63BE1ABBE3}"/>
              </a:ext>
            </a:extLst>
          </p:cNvPr>
          <p:cNvCxnSpPr>
            <a:stCxn id="45065" idx="3"/>
            <a:endCxn id="45066" idx="0"/>
          </p:cNvCxnSpPr>
          <p:nvPr/>
        </p:nvCxnSpPr>
        <p:spPr bwMode="auto">
          <a:xfrm>
            <a:off x="9107489" y="1479551"/>
            <a:ext cx="668337" cy="2473325"/>
          </a:xfrm>
          <a:prstGeom prst="curvedConnector2">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45081" name="Straight Connector 62">
            <a:extLst>
              <a:ext uri="{FF2B5EF4-FFF2-40B4-BE49-F238E27FC236}">
                <a16:creationId xmlns:a16="http://schemas.microsoft.com/office/drawing/2014/main" id="{07ACDFAB-50C0-3459-EA57-1CADCCDA9153}"/>
              </a:ext>
            </a:extLst>
          </p:cNvPr>
          <p:cNvCxnSpPr>
            <a:cxnSpLocks noChangeShapeType="1"/>
          </p:cNvCxnSpPr>
          <p:nvPr/>
        </p:nvCxnSpPr>
        <p:spPr bwMode="auto">
          <a:xfrm>
            <a:off x="1673225" y="3481389"/>
            <a:ext cx="8845550" cy="1587"/>
          </a:xfrm>
          <a:prstGeom prst="line">
            <a:avLst/>
          </a:prstGeom>
          <a:noFill/>
          <a:ln w="57150" algn="ctr">
            <a:solidFill>
              <a:srgbClr val="FF0066"/>
            </a:solidFill>
            <a:prstDash val="sysDot"/>
            <a:round/>
            <a:headEnd type="none" w="sm" len="sm"/>
            <a:tailEnd type="none" w="sm" len="sm"/>
          </a:ln>
          <a:extLst>
            <a:ext uri="{909E8E84-426E-40DD-AFC4-6F175D3DCCD1}">
              <a14:hiddenFill xmlns:a14="http://schemas.microsoft.com/office/drawing/2010/main">
                <a:noFill/>
              </a14:hiddenFill>
            </a:ext>
          </a:extLst>
        </p:spPr>
      </p:cxnSp>
      <p:sp>
        <p:nvSpPr>
          <p:cNvPr id="39" name="TextBox 38">
            <a:extLst>
              <a:ext uri="{FF2B5EF4-FFF2-40B4-BE49-F238E27FC236}">
                <a16:creationId xmlns:a16="http://schemas.microsoft.com/office/drawing/2014/main" id="{931D9EB1-5DA2-9FBC-1175-B6AC6AF1543E}"/>
              </a:ext>
            </a:extLst>
          </p:cNvPr>
          <p:cNvSpPr txBox="1"/>
          <p:nvPr/>
        </p:nvSpPr>
        <p:spPr>
          <a:xfrm>
            <a:off x="2232458" y="2057400"/>
            <a:ext cx="915122" cy="369332"/>
          </a:xfrm>
          <a:prstGeom prst="rect">
            <a:avLst/>
          </a:prstGeom>
          <a:solidFill>
            <a:schemeClr val="bg1">
              <a:lumMod val="75000"/>
            </a:schemeClr>
          </a:solidFill>
          <a:ln w="19050">
            <a:solidFill>
              <a:srgbClr val="FF0000"/>
            </a:solidFill>
          </a:ln>
        </p:spPr>
        <p:txBody>
          <a:bodyPr wrap="none">
            <a:spAutoFit/>
          </a:bodyPr>
          <a:lstStyle/>
          <a:p>
            <a:pPr algn="ctr">
              <a:defRPr/>
            </a:pPr>
            <a:r>
              <a:rPr lang="en-US" dirty="0"/>
              <a:t>analysis</a:t>
            </a:r>
          </a:p>
        </p:txBody>
      </p:sp>
      <p:sp>
        <p:nvSpPr>
          <p:cNvPr id="41" name="TextBox 40">
            <a:extLst>
              <a:ext uri="{FF2B5EF4-FFF2-40B4-BE49-F238E27FC236}">
                <a16:creationId xmlns:a16="http://schemas.microsoft.com/office/drawing/2014/main" id="{8DC846EF-0B1E-1AD2-CD04-D0BB745642BC}"/>
              </a:ext>
            </a:extLst>
          </p:cNvPr>
          <p:cNvSpPr txBox="1"/>
          <p:nvPr/>
        </p:nvSpPr>
        <p:spPr>
          <a:xfrm>
            <a:off x="4393706" y="960438"/>
            <a:ext cx="982064" cy="369332"/>
          </a:xfrm>
          <a:prstGeom prst="rect">
            <a:avLst/>
          </a:prstGeom>
          <a:solidFill>
            <a:schemeClr val="bg1">
              <a:lumMod val="75000"/>
            </a:schemeClr>
          </a:solidFill>
          <a:ln w="19050">
            <a:solidFill>
              <a:srgbClr val="FF0000"/>
            </a:solidFill>
          </a:ln>
        </p:spPr>
        <p:txBody>
          <a:bodyPr wrap="none">
            <a:spAutoFit/>
          </a:bodyPr>
          <a:lstStyle/>
          <a:p>
            <a:pPr algn="ctr">
              <a:defRPr/>
            </a:pPr>
            <a:r>
              <a:rPr lang="en-US" dirty="0"/>
              <a:t>criterion</a:t>
            </a:r>
          </a:p>
        </p:txBody>
      </p:sp>
      <p:sp>
        <p:nvSpPr>
          <p:cNvPr id="42" name="TextBox 41">
            <a:extLst>
              <a:ext uri="{FF2B5EF4-FFF2-40B4-BE49-F238E27FC236}">
                <a16:creationId xmlns:a16="http://schemas.microsoft.com/office/drawing/2014/main" id="{41CAC4DE-E45E-27A4-7E67-5655E18809CD}"/>
              </a:ext>
            </a:extLst>
          </p:cNvPr>
          <p:cNvSpPr txBox="1"/>
          <p:nvPr/>
        </p:nvSpPr>
        <p:spPr>
          <a:xfrm>
            <a:off x="6259892" y="960438"/>
            <a:ext cx="735842" cy="369332"/>
          </a:xfrm>
          <a:prstGeom prst="rect">
            <a:avLst/>
          </a:prstGeom>
          <a:solidFill>
            <a:schemeClr val="bg1">
              <a:lumMod val="75000"/>
            </a:schemeClr>
          </a:solidFill>
          <a:ln w="19050">
            <a:solidFill>
              <a:srgbClr val="FF0000"/>
            </a:solidFill>
          </a:ln>
        </p:spPr>
        <p:txBody>
          <a:bodyPr wrap="none">
            <a:spAutoFit/>
          </a:bodyPr>
          <a:lstStyle/>
          <a:p>
            <a:pPr algn="ctr">
              <a:defRPr/>
            </a:pPr>
            <a:r>
              <a:rPr lang="en-US" dirty="0"/>
              <a:t>refine</a:t>
            </a:r>
          </a:p>
        </p:txBody>
      </p:sp>
      <p:sp>
        <p:nvSpPr>
          <p:cNvPr id="43" name="TextBox 42">
            <a:extLst>
              <a:ext uri="{FF2B5EF4-FFF2-40B4-BE49-F238E27FC236}">
                <a16:creationId xmlns:a16="http://schemas.microsoft.com/office/drawing/2014/main" id="{327379E3-2FC8-53C8-88E5-A99B748141A9}"/>
              </a:ext>
            </a:extLst>
          </p:cNvPr>
          <p:cNvSpPr txBox="1"/>
          <p:nvPr/>
        </p:nvSpPr>
        <p:spPr>
          <a:xfrm>
            <a:off x="9200068" y="1589088"/>
            <a:ext cx="1018164" cy="369332"/>
          </a:xfrm>
          <a:prstGeom prst="rect">
            <a:avLst/>
          </a:prstGeom>
          <a:solidFill>
            <a:schemeClr val="bg1">
              <a:lumMod val="75000"/>
            </a:schemeClr>
          </a:solidFill>
          <a:ln w="19050">
            <a:solidFill>
              <a:srgbClr val="FF0000"/>
            </a:solidFill>
          </a:ln>
        </p:spPr>
        <p:txBody>
          <a:bodyPr wrap="none">
            <a:spAutoFit/>
          </a:bodyPr>
          <a:lstStyle/>
          <a:p>
            <a:pPr algn="ctr">
              <a:defRPr/>
            </a:pPr>
            <a:r>
              <a:rPr lang="en-US" dirty="0"/>
              <a:t>generate</a:t>
            </a:r>
          </a:p>
        </p:txBody>
      </p:sp>
      <p:sp>
        <p:nvSpPr>
          <p:cNvPr id="44" name="TextBox 43">
            <a:extLst>
              <a:ext uri="{FF2B5EF4-FFF2-40B4-BE49-F238E27FC236}">
                <a16:creationId xmlns:a16="http://schemas.microsoft.com/office/drawing/2014/main" id="{6A90359C-77BD-EC25-491B-5923EF356CDA}"/>
              </a:ext>
            </a:extLst>
          </p:cNvPr>
          <p:cNvSpPr txBox="1"/>
          <p:nvPr/>
        </p:nvSpPr>
        <p:spPr>
          <a:xfrm>
            <a:off x="8955222" y="5038725"/>
            <a:ext cx="1042721" cy="923330"/>
          </a:xfrm>
          <a:prstGeom prst="rect">
            <a:avLst/>
          </a:prstGeom>
          <a:solidFill>
            <a:schemeClr val="bg1">
              <a:lumMod val="50000"/>
            </a:schemeClr>
          </a:solidFill>
          <a:ln w="19050">
            <a:solidFill>
              <a:srgbClr val="FF0000"/>
            </a:solidFill>
          </a:ln>
        </p:spPr>
        <p:txBody>
          <a:bodyPr wrap="none">
            <a:spAutoFit/>
          </a:bodyPr>
          <a:lstStyle/>
          <a:p>
            <a:pPr algn="ctr">
              <a:defRPr/>
            </a:pPr>
            <a:r>
              <a:rPr lang="en-US" dirty="0"/>
              <a:t>prefix</a:t>
            </a:r>
          </a:p>
          <a:p>
            <a:pPr algn="ctr">
              <a:defRPr/>
            </a:pPr>
            <a:r>
              <a:rPr lang="en-US" dirty="0"/>
              <a:t>postfix</a:t>
            </a:r>
          </a:p>
          <a:p>
            <a:pPr algn="ctr">
              <a:defRPr/>
            </a:pPr>
            <a:r>
              <a:rPr lang="en-US" dirty="0"/>
              <a:t>expected</a:t>
            </a:r>
          </a:p>
        </p:txBody>
      </p:sp>
      <p:sp>
        <p:nvSpPr>
          <p:cNvPr id="45" name="TextBox 44">
            <a:extLst>
              <a:ext uri="{FF2B5EF4-FFF2-40B4-BE49-F238E27FC236}">
                <a16:creationId xmlns:a16="http://schemas.microsoft.com/office/drawing/2014/main" id="{FECFEEAA-9ADD-1A2D-0259-B5332903740B}"/>
              </a:ext>
            </a:extLst>
          </p:cNvPr>
          <p:cNvSpPr txBox="1"/>
          <p:nvPr/>
        </p:nvSpPr>
        <p:spPr>
          <a:xfrm>
            <a:off x="6750368" y="5167313"/>
            <a:ext cx="1096326" cy="369332"/>
          </a:xfrm>
          <a:prstGeom prst="rect">
            <a:avLst/>
          </a:prstGeom>
          <a:solidFill>
            <a:schemeClr val="bg1">
              <a:lumMod val="50000"/>
            </a:schemeClr>
          </a:solidFill>
          <a:ln w="19050">
            <a:solidFill>
              <a:srgbClr val="FF0000"/>
            </a:solidFill>
          </a:ln>
        </p:spPr>
        <p:txBody>
          <a:bodyPr wrap="none">
            <a:spAutoFit/>
          </a:bodyPr>
          <a:lstStyle/>
          <a:p>
            <a:pPr algn="ctr">
              <a:defRPr/>
            </a:pPr>
            <a:r>
              <a:rPr lang="en-US" dirty="0"/>
              <a:t>automate</a:t>
            </a:r>
          </a:p>
        </p:txBody>
      </p:sp>
      <p:sp>
        <p:nvSpPr>
          <p:cNvPr id="46" name="TextBox 45">
            <a:extLst>
              <a:ext uri="{FF2B5EF4-FFF2-40B4-BE49-F238E27FC236}">
                <a16:creationId xmlns:a16="http://schemas.microsoft.com/office/drawing/2014/main" id="{6AA22773-E4F2-F096-0A5F-6C7BCB67279D}"/>
              </a:ext>
            </a:extLst>
          </p:cNvPr>
          <p:cNvSpPr txBox="1"/>
          <p:nvPr/>
        </p:nvSpPr>
        <p:spPr>
          <a:xfrm>
            <a:off x="5298080" y="5126038"/>
            <a:ext cx="914802" cy="369332"/>
          </a:xfrm>
          <a:prstGeom prst="rect">
            <a:avLst/>
          </a:prstGeom>
          <a:solidFill>
            <a:schemeClr val="bg1">
              <a:lumMod val="50000"/>
            </a:schemeClr>
          </a:solidFill>
          <a:ln w="19050">
            <a:solidFill>
              <a:srgbClr val="FF0000"/>
            </a:solidFill>
          </a:ln>
        </p:spPr>
        <p:txBody>
          <a:bodyPr wrap="none">
            <a:spAutoFit/>
          </a:bodyPr>
          <a:lstStyle/>
          <a:p>
            <a:pPr algn="ctr">
              <a:defRPr/>
            </a:pPr>
            <a:r>
              <a:rPr lang="en-US" dirty="0"/>
              <a:t>execute</a:t>
            </a:r>
          </a:p>
        </p:txBody>
      </p:sp>
      <p:sp>
        <p:nvSpPr>
          <p:cNvPr id="47" name="TextBox 46">
            <a:extLst>
              <a:ext uri="{FF2B5EF4-FFF2-40B4-BE49-F238E27FC236}">
                <a16:creationId xmlns:a16="http://schemas.microsoft.com/office/drawing/2014/main" id="{8C353BED-DEEF-F4A5-7156-9807D7E7A6FD}"/>
              </a:ext>
            </a:extLst>
          </p:cNvPr>
          <p:cNvSpPr txBox="1"/>
          <p:nvPr/>
        </p:nvSpPr>
        <p:spPr>
          <a:xfrm>
            <a:off x="3797721" y="5153025"/>
            <a:ext cx="983411" cy="369332"/>
          </a:xfrm>
          <a:prstGeom prst="rect">
            <a:avLst/>
          </a:prstGeom>
          <a:solidFill>
            <a:schemeClr val="bg1">
              <a:lumMod val="50000"/>
            </a:schemeClr>
          </a:solidFill>
          <a:ln w="19050">
            <a:solidFill>
              <a:srgbClr val="FF0000"/>
            </a:solidFill>
          </a:ln>
        </p:spPr>
        <p:txBody>
          <a:bodyPr wrap="none">
            <a:spAutoFit/>
          </a:bodyPr>
          <a:lstStyle/>
          <a:p>
            <a:pPr algn="ctr">
              <a:defRPr/>
            </a:pPr>
            <a:r>
              <a:rPr lang="en-US" dirty="0"/>
              <a:t>evaluate</a:t>
            </a:r>
          </a:p>
        </p:txBody>
      </p:sp>
      <p:cxnSp>
        <p:nvCxnSpPr>
          <p:cNvPr id="45090" name="Curved Connector 15">
            <a:extLst>
              <a:ext uri="{FF2B5EF4-FFF2-40B4-BE49-F238E27FC236}">
                <a16:creationId xmlns:a16="http://schemas.microsoft.com/office/drawing/2014/main" id="{47A57FF0-CEF5-1C61-DB02-C32F72B7731C}"/>
              </a:ext>
            </a:extLst>
          </p:cNvPr>
          <p:cNvCxnSpPr>
            <a:cxnSpLocks noChangeShapeType="1"/>
            <a:endCxn id="45091" idx="1"/>
          </p:cNvCxnSpPr>
          <p:nvPr/>
        </p:nvCxnSpPr>
        <p:spPr bwMode="auto">
          <a:xfrm flipV="1">
            <a:off x="2646363" y="2432050"/>
            <a:ext cx="2100262" cy="1143000"/>
          </a:xfrm>
          <a:prstGeom prst="curvedConnector3">
            <a:avLst>
              <a:gd name="adj1" fmla="val 17338"/>
            </a:avLst>
          </a:prstGeom>
          <a:noFill/>
          <a:ln w="38100" algn="ctr">
            <a:solidFill>
              <a:srgbClr val="FF6600"/>
            </a:solidFill>
            <a:round/>
            <a:headEnd type="none" w="sm" len="sm"/>
            <a:tailEnd type="arrow" w="med" len="med"/>
          </a:ln>
          <a:extLst>
            <a:ext uri="{909E8E84-426E-40DD-AFC4-6F175D3DCCD1}">
              <a14:hiddenFill xmlns:a14="http://schemas.microsoft.com/office/drawing/2010/main">
                <a:noFill/>
              </a14:hiddenFill>
            </a:ext>
          </a:extLst>
        </p:spPr>
      </p:cxnSp>
      <p:sp>
        <p:nvSpPr>
          <p:cNvPr id="45091" name="TextBox 34">
            <a:extLst>
              <a:ext uri="{FF2B5EF4-FFF2-40B4-BE49-F238E27FC236}">
                <a16:creationId xmlns:a16="http://schemas.microsoft.com/office/drawing/2014/main" id="{B7B7B4DD-75EE-9C3E-D337-0F11AE92B0E6}"/>
              </a:ext>
            </a:extLst>
          </p:cNvPr>
          <p:cNvSpPr txBox="1">
            <a:spLocks noChangeArrowheads="1"/>
          </p:cNvSpPr>
          <p:nvPr/>
        </p:nvSpPr>
        <p:spPr bwMode="auto">
          <a:xfrm>
            <a:off x="4746626" y="2078039"/>
            <a:ext cx="1801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chemeClr val="tx2"/>
                </a:solidFill>
                <a:latin typeface="Comic Sans MS" panose="030F0702030302020204" pitchFamily="66" charset="0"/>
                <a:cs typeface="Shruti" panose="020B0502040204020203" pitchFamily="34" charset="0"/>
              </a:rPr>
              <a:t>test requirements</a:t>
            </a:r>
          </a:p>
        </p:txBody>
      </p:sp>
      <p:sp>
        <p:nvSpPr>
          <p:cNvPr id="36" name="TextBox 35">
            <a:extLst>
              <a:ext uri="{FF2B5EF4-FFF2-40B4-BE49-F238E27FC236}">
                <a16:creationId xmlns:a16="http://schemas.microsoft.com/office/drawing/2014/main" id="{8870EA4A-514F-E313-F4CF-D7F087A3373D}"/>
              </a:ext>
            </a:extLst>
          </p:cNvPr>
          <p:cNvSpPr txBox="1"/>
          <p:nvPr/>
        </p:nvSpPr>
        <p:spPr>
          <a:xfrm>
            <a:off x="3189289" y="2532064"/>
            <a:ext cx="1285875" cy="646331"/>
          </a:xfrm>
          <a:prstGeom prst="rect">
            <a:avLst/>
          </a:prstGeom>
          <a:solidFill>
            <a:schemeClr val="bg1">
              <a:lumMod val="75000"/>
            </a:schemeClr>
          </a:solidFill>
          <a:ln w="19050">
            <a:solidFill>
              <a:srgbClr val="FF0000"/>
            </a:solidFill>
          </a:ln>
        </p:spPr>
        <p:txBody>
          <a:bodyPr>
            <a:spAutoFit/>
          </a:bodyPr>
          <a:lstStyle/>
          <a:p>
            <a:pPr algn="ctr">
              <a:defRPr/>
            </a:pPr>
            <a:r>
              <a:rPr lang="en-US" dirty="0"/>
              <a:t>domain analysis</a:t>
            </a:r>
          </a:p>
        </p:txBody>
      </p:sp>
      <p:cxnSp>
        <p:nvCxnSpPr>
          <p:cNvPr id="45093" name="Curved Connector 15">
            <a:extLst>
              <a:ext uri="{FF2B5EF4-FFF2-40B4-BE49-F238E27FC236}">
                <a16:creationId xmlns:a16="http://schemas.microsoft.com/office/drawing/2014/main" id="{D1ACA823-BABA-3AB7-0F7A-FDCFE1427551}"/>
              </a:ext>
            </a:extLst>
          </p:cNvPr>
          <p:cNvCxnSpPr>
            <a:cxnSpLocks noChangeShapeType="1"/>
            <a:stCxn id="45091" idx="3"/>
            <a:endCxn id="45065" idx="1"/>
          </p:cNvCxnSpPr>
          <p:nvPr/>
        </p:nvCxnSpPr>
        <p:spPr bwMode="auto">
          <a:xfrm flipV="1">
            <a:off x="6548438" y="1479550"/>
            <a:ext cx="539750" cy="952500"/>
          </a:xfrm>
          <a:prstGeom prst="curvedConnector3">
            <a:avLst>
              <a:gd name="adj1" fmla="val 50000"/>
            </a:avLst>
          </a:prstGeom>
          <a:noFill/>
          <a:ln w="38100" algn="ctr">
            <a:solidFill>
              <a:srgbClr val="FF6600"/>
            </a:solidFill>
            <a:round/>
            <a:headEnd type="none" w="sm" len="sm"/>
            <a:tailEnd type="arrow" w="med" len="med"/>
          </a:ln>
          <a:extLst>
            <a:ext uri="{909E8E84-426E-40DD-AFC4-6F175D3DCCD1}">
              <a14:hiddenFill xmlns:a14="http://schemas.microsoft.com/office/drawing/2010/main">
                <a:noFill/>
              </a14:hiddenFill>
            </a:ext>
          </a:extLst>
        </p:spPr>
      </p:cxnSp>
      <p:grpSp>
        <p:nvGrpSpPr>
          <p:cNvPr id="2" name="Group 47">
            <a:extLst>
              <a:ext uri="{FF2B5EF4-FFF2-40B4-BE49-F238E27FC236}">
                <a16:creationId xmlns:a16="http://schemas.microsoft.com/office/drawing/2014/main" id="{31BA1827-14EF-DAAB-A57B-3D1B1812935A}"/>
              </a:ext>
            </a:extLst>
          </p:cNvPr>
          <p:cNvGrpSpPr>
            <a:grpSpLocks/>
          </p:cNvGrpSpPr>
          <p:nvPr/>
        </p:nvGrpSpPr>
        <p:grpSpPr bwMode="auto">
          <a:xfrm>
            <a:off x="4565651" y="2562225"/>
            <a:ext cx="4600575" cy="2070100"/>
            <a:chOff x="3041822" y="2562130"/>
            <a:chExt cx="4600955" cy="2069438"/>
          </a:xfrm>
        </p:grpSpPr>
        <p:sp>
          <p:nvSpPr>
            <p:cNvPr id="49" name="Left Brace 48">
              <a:extLst>
                <a:ext uri="{FF2B5EF4-FFF2-40B4-BE49-F238E27FC236}">
                  <a16:creationId xmlns:a16="http://schemas.microsoft.com/office/drawing/2014/main" id="{CBEB5A6B-42FB-D3A3-1D32-45467EDD943F}"/>
                </a:ext>
              </a:extLst>
            </p:cNvPr>
            <p:cNvSpPr/>
            <p:nvPr/>
          </p:nvSpPr>
          <p:spPr>
            <a:xfrm rot="4719087">
              <a:off x="4974912" y="1963702"/>
              <a:ext cx="734777" cy="4600955"/>
            </a:xfrm>
            <a:prstGeom prst="leftBrace">
              <a:avLst>
                <a:gd name="adj1" fmla="val 8333"/>
                <a:gd name="adj2" fmla="val 49690"/>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nvGrpSpPr>
            <p:cNvPr id="45097" name="Group 89">
              <a:extLst>
                <a:ext uri="{FF2B5EF4-FFF2-40B4-BE49-F238E27FC236}">
                  <a16:creationId xmlns:a16="http://schemas.microsoft.com/office/drawing/2014/main" id="{EC78EBD9-10CB-CB3E-27C6-D60B5A5DDC99}"/>
                </a:ext>
              </a:extLst>
            </p:cNvPr>
            <p:cNvGrpSpPr>
              <a:grpSpLocks/>
            </p:cNvGrpSpPr>
            <p:nvPr/>
          </p:nvGrpSpPr>
          <p:grpSpPr bwMode="auto">
            <a:xfrm rot="-677690">
              <a:off x="4562954" y="2562130"/>
              <a:ext cx="999582" cy="1367073"/>
              <a:chOff x="4698749" y="2544024"/>
              <a:chExt cx="999582" cy="1367073"/>
            </a:xfrm>
          </p:grpSpPr>
          <p:sp>
            <p:nvSpPr>
              <p:cNvPr id="52" name="Freeform 51">
                <a:extLst>
                  <a:ext uri="{FF2B5EF4-FFF2-40B4-BE49-F238E27FC236}">
                    <a16:creationId xmlns:a16="http://schemas.microsoft.com/office/drawing/2014/main" id="{AA711669-6E2B-4676-3470-C19C07C2FEE0}"/>
                  </a:ext>
                </a:extLst>
              </p:cNvPr>
              <p:cNvSpPr/>
              <p:nvPr/>
            </p:nvSpPr>
            <p:spPr>
              <a:xfrm>
                <a:off x="5281917" y="2637900"/>
                <a:ext cx="412784" cy="1245789"/>
              </a:xfrm>
              <a:custGeom>
                <a:avLst/>
                <a:gdLst>
                  <a:gd name="connsiteX0" fmla="*/ 0 w 411108"/>
                  <a:gd name="connsiteY0" fmla="*/ 1252009 h 1252009"/>
                  <a:gd name="connsiteX1" fmla="*/ 9054 w 411108"/>
                  <a:gd name="connsiteY1" fmla="*/ 790282 h 1252009"/>
                  <a:gd name="connsiteX2" fmla="*/ 18107 w 411108"/>
                  <a:gd name="connsiteY2" fmla="*/ 672587 h 1252009"/>
                  <a:gd name="connsiteX3" fmla="*/ 45268 w 411108"/>
                  <a:gd name="connsiteY3" fmla="*/ 582053 h 1252009"/>
                  <a:gd name="connsiteX4" fmla="*/ 63375 w 411108"/>
                  <a:gd name="connsiteY4" fmla="*/ 518678 h 1252009"/>
                  <a:gd name="connsiteX5" fmla="*/ 99588 w 411108"/>
                  <a:gd name="connsiteY5" fmla="*/ 455304 h 1252009"/>
                  <a:gd name="connsiteX6" fmla="*/ 108642 w 411108"/>
                  <a:gd name="connsiteY6" fmla="*/ 428144 h 1252009"/>
                  <a:gd name="connsiteX7" fmla="*/ 135802 w 411108"/>
                  <a:gd name="connsiteY7" fmla="*/ 391930 h 1252009"/>
                  <a:gd name="connsiteX8" fmla="*/ 181070 w 411108"/>
                  <a:gd name="connsiteY8" fmla="*/ 328556 h 1252009"/>
                  <a:gd name="connsiteX9" fmla="*/ 244444 w 411108"/>
                  <a:gd name="connsiteY9" fmla="*/ 228967 h 1252009"/>
                  <a:gd name="connsiteX10" fmla="*/ 325925 w 411108"/>
                  <a:gd name="connsiteY10" fmla="*/ 111272 h 1252009"/>
                  <a:gd name="connsiteX11" fmla="*/ 353085 w 411108"/>
                  <a:gd name="connsiteY11" fmla="*/ 75059 h 1252009"/>
                  <a:gd name="connsiteX12" fmla="*/ 371192 w 411108"/>
                  <a:gd name="connsiteY12" fmla="*/ 47898 h 1252009"/>
                  <a:gd name="connsiteX13" fmla="*/ 407406 w 411108"/>
                  <a:gd name="connsiteY13" fmla="*/ 2631 h 1252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1108" h="1252009">
                    <a:moveTo>
                      <a:pt x="0" y="1252009"/>
                    </a:moveTo>
                    <a:cubicBezTo>
                      <a:pt x="3018" y="1098100"/>
                      <a:pt x="4246" y="944145"/>
                      <a:pt x="9054" y="790282"/>
                    </a:cubicBezTo>
                    <a:cubicBezTo>
                      <a:pt x="10283" y="750954"/>
                      <a:pt x="13510" y="711665"/>
                      <a:pt x="18107" y="672587"/>
                    </a:cubicBezTo>
                    <a:cubicBezTo>
                      <a:pt x="21300" y="645447"/>
                      <a:pt x="39317" y="605857"/>
                      <a:pt x="45268" y="582053"/>
                    </a:cubicBezTo>
                    <a:cubicBezTo>
                      <a:pt x="48170" y="570445"/>
                      <a:pt x="56879" y="531670"/>
                      <a:pt x="63375" y="518678"/>
                    </a:cubicBezTo>
                    <a:cubicBezTo>
                      <a:pt x="74256" y="496916"/>
                      <a:pt x="88707" y="477066"/>
                      <a:pt x="99588" y="455304"/>
                    </a:cubicBezTo>
                    <a:cubicBezTo>
                      <a:pt x="103856" y="446768"/>
                      <a:pt x="103907" y="436430"/>
                      <a:pt x="108642" y="428144"/>
                    </a:cubicBezTo>
                    <a:cubicBezTo>
                      <a:pt x="116128" y="415043"/>
                      <a:pt x="127805" y="404726"/>
                      <a:pt x="135802" y="391930"/>
                    </a:cubicBezTo>
                    <a:cubicBezTo>
                      <a:pt x="175521" y="328378"/>
                      <a:pt x="129294" y="380330"/>
                      <a:pt x="181070" y="328556"/>
                    </a:cubicBezTo>
                    <a:cubicBezTo>
                      <a:pt x="204412" y="258524"/>
                      <a:pt x="169387" y="354063"/>
                      <a:pt x="244444" y="228967"/>
                    </a:cubicBezTo>
                    <a:cubicBezTo>
                      <a:pt x="287130" y="157823"/>
                      <a:pt x="261047" y="197776"/>
                      <a:pt x="325925" y="111272"/>
                    </a:cubicBezTo>
                    <a:cubicBezTo>
                      <a:pt x="334978" y="99201"/>
                      <a:pt x="344715" y="87614"/>
                      <a:pt x="353085" y="75059"/>
                    </a:cubicBezTo>
                    <a:cubicBezTo>
                      <a:pt x="359121" y="66005"/>
                      <a:pt x="364226" y="56257"/>
                      <a:pt x="371192" y="47898"/>
                    </a:cubicBezTo>
                    <a:cubicBezTo>
                      <a:pt x="411108" y="0"/>
                      <a:pt x="388420" y="40605"/>
                      <a:pt x="407406" y="2631"/>
                    </a:cubicBezTo>
                  </a:path>
                </a:pathLst>
              </a:custGeom>
              <a:ln w="38100">
                <a:solidFill>
                  <a:schemeClr val="accent1">
                    <a:lumMod val="40000"/>
                    <a:lumOff val="6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5" name="Freeform 54">
                <a:extLst>
                  <a:ext uri="{FF2B5EF4-FFF2-40B4-BE49-F238E27FC236}">
                    <a16:creationId xmlns:a16="http://schemas.microsoft.com/office/drawing/2014/main" id="{1F940453-9961-94BA-9034-56C7E6484970}"/>
                  </a:ext>
                </a:extLst>
              </p:cNvPr>
              <p:cNvSpPr/>
              <p:nvPr/>
            </p:nvSpPr>
            <p:spPr>
              <a:xfrm flipH="1">
                <a:off x="4687026" y="2728558"/>
                <a:ext cx="593774" cy="1122004"/>
              </a:xfrm>
              <a:custGeom>
                <a:avLst/>
                <a:gdLst>
                  <a:gd name="connsiteX0" fmla="*/ 0 w 411108"/>
                  <a:gd name="connsiteY0" fmla="*/ 1252009 h 1252009"/>
                  <a:gd name="connsiteX1" fmla="*/ 9054 w 411108"/>
                  <a:gd name="connsiteY1" fmla="*/ 790282 h 1252009"/>
                  <a:gd name="connsiteX2" fmla="*/ 18107 w 411108"/>
                  <a:gd name="connsiteY2" fmla="*/ 672587 h 1252009"/>
                  <a:gd name="connsiteX3" fmla="*/ 45268 w 411108"/>
                  <a:gd name="connsiteY3" fmla="*/ 582053 h 1252009"/>
                  <a:gd name="connsiteX4" fmla="*/ 63375 w 411108"/>
                  <a:gd name="connsiteY4" fmla="*/ 518678 h 1252009"/>
                  <a:gd name="connsiteX5" fmla="*/ 99588 w 411108"/>
                  <a:gd name="connsiteY5" fmla="*/ 455304 h 1252009"/>
                  <a:gd name="connsiteX6" fmla="*/ 108642 w 411108"/>
                  <a:gd name="connsiteY6" fmla="*/ 428144 h 1252009"/>
                  <a:gd name="connsiteX7" fmla="*/ 135802 w 411108"/>
                  <a:gd name="connsiteY7" fmla="*/ 391930 h 1252009"/>
                  <a:gd name="connsiteX8" fmla="*/ 181070 w 411108"/>
                  <a:gd name="connsiteY8" fmla="*/ 328556 h 1252009"/>
                  <a:gd name="connsiteX9" fmla="*/ 244444 w 411108"/>
                  <a:gd name="connsiteY9" fmla="*/ 228967 h 1252009"/>
                  <a:gd name="connsiteX10" fmla="*/ 325925 w 411108"/>
                  <a:gd name="connsiteY10" fmla="*/ 111272 h 1252009"/>
                  <a:gd name="connsiteX11" fmla="*/ 353085 w 411108"/>
                  <a:gd name="connsiteY11" fmla="*/ 75059 h 1252009"/>
                  <a:gd name="connsiteX12" fmla="*/ 371192 w 411108"/>
                  <a:gd name="connsiteY12" fmla="*/ 47898 h 1252009"/>
                  <a:gd name="connsiteX13" fmla="*/ 407406 w 411108"/>
                  <a:gd name="connsiteY13" fmla="*/ 2631 h 1252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1108" h="1252009">
                    <a:moveTo>
                      <a:pt x="0" y="1252009"/>
                    </a:moveTo>
                    <a:cubicBezTo>
                      <a:pt x="3018" y="1098100"/>
                      <a:pt x="4246" y="944145"/>
                      <a:pt x="9054" y="790282"/>
                    </a:cubicBezTo>
                    <a:cubicBezTo>
                      <a:pt x="10283" y="750954"/>
                      <a:pt x="13510" y="711665"/>
                      <a:pt x="18107" y="672587"/>
                    </a:cubicBezTo>
                    <a:cubicBezTo>
                      <a:pt x="21300" y="645447"/>
                      <a:pt x="39317" y="605857"/>
                      <a:pt x="45268" y="582053"/>
                    </a:cubicBezTo>
                    <a:cubicBezTo>
                      <a:pt x="48170" y="570445"/>
                      <a:pt x="56879" y="531670"/>
                      <a:pt x="63375" y="518678"/>
                    </a:cubicBezTo>
                    <a:cubicBezTo>
                      <a:pt x="74256" y="496916"/>
                      <a:pt x="88707" y="477066"/>
                      <a:pt x="99588" y="455304"/>
                    </a:cubicBezTo>
                    <a:cubicBezTo>
                      <a:pt x="103856" y="446768"/>
                      <a:pt x="103907" y="436430"/>
                      <a:pt x="108642" y="428144"/>
                    </a:cubicBezTo>
                    <a:cubicBezTo>
                      <a:pt x="116128" y="415043"/>
                      <a:pt x="127805" y="404726"/>
                      <a:pt x="135802" y="391930"/>
                    </a:cubicBezTo>
                    <a:cubicBezTo>
                      <a:pt x="175521" y="328378"/>
                      <a:pt x="129294" y="380330"/>
                      <a:pt x="181070" y="328556"/>
                    </a:cubicBezTo>
                    <a:cubicBezTo>
                      <a:pt x="204412" y="258524"/>
                      <a:pt x="169387" y="354063"/>
                      <a:pt x="244444" y="228967"/>
                    </a:cubicBezTo>
                    <a:cubicBezTo>
                      <a:pt x="287130" y="157823"/>
                      <a:pt x="261047" y="197776"/>
                      <a:pt x="325925" y="111272"/>
                    </a:cubicBezTo>
                    <a:cubicBezTo>
                      <a:pt x="334978" y="99201"/>
                      <a:pt x="344715" y="87614"/>
                      <a:pt x="353085" y="75059"/>
                    </a:cubicBezTo>
                    <a:cubicBezTo>
                      <a:pt x="359121" y="66005"/>
                      <a:pt x="364226" y="56257"/>
                      <a:pt x="371192" y="47898"/>
                    </a:cubicBezTo>
                    <a:cubicBezTo>
                      <a:pt x="411108" y="0"/>
                      <a:pt x="388420" y="40605"/>
                      <a:pt x="407406" y="2631"/>
                    </a:cubicBezTo>
                  </a:path>
                </a:pathLst>
              </a:custGeom>
              <a:ln w="38100">
                <a:solidFill>
                  <a:schemeClr val="accent1">
                    <a:lumMod val="40000"/>
                    <a:lumOff val="6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56" name="Straight Arrow Connector 55">
                <a:extLst>
                  <a:ext uri="{FF2B5EF4-FFF2-40B4-BE49-F238E27FC236}">
                    <a16:creationId xmlns:a16="http://schemas.microsoft.com/office/drawing/2014/main" id="{A4968FEC-7ED2-564C-187E-BB909536DE15}"/>
                  </a:ext>
                </a:extLst>
              </p:cNvPr>
              <p:cNvCxnSpPr>
                <a:stCxn id="52" idx="0"/>
              </p:cNvCxnSpPr>
              <p:nvPr/>
            </p:nvCxnSpPr>
            <p:spPr>
              <a:xfrm flipH="1" flipV="1">
                <a:off x="5234089" y="2524931"/>
                <a:ext cx="46042" cy="1363226"/>
              </a:xfrm>
              <a:prstGeom prst="straightConnector1">
                <a:avLst/>
              </a:prstGeom>
              <a:ln w="38100">
                <a:solidFill>
                  <a:schemeClr val="accent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grpSp>
      </p:grpSp>
      <p:sp>
        <p:nvSpPr>
          <p:cNvPr id="57" name="TextBox 56">
            <a:extLst>
              <a:ext uri="{FF2B5EF4-FFF2-40B4-BE49-F238E27FC236}">
                <a16:creationId xmlns:a16="http://schemas.microsoft.com/office/drawing/2014/main" id="{B21D09FD-3ABB-A646-6DFE-E86C6D0683ED}"/>
              </a:ext>
            </a:extLst>
          </p:cNvPr>
          <p:cNvSpPr txBox="1"/>
          <p:nvPr/>
        </p:nvSpPr>
        <p:spPr>
          <a:xfrm rot="21030169">
            <a:off x="6421507" y="4330184"/>
            <a:ext cx="1036501" cy="369332"/>
          </a:xfrm>
          <a:prstGeom prst="rect">
            <a:avLst/>
          </a:prstGeom>
          <a:solidFill>
            <a:schemeClr val="bg1">
              <a:lumMod val="50000"/>
            </a:schemeClr>
          </a:solidFill>
          <a:ln w="19050">
            <a:solidFill>
              <a:srgbClr val="FF0000"/>
            </a:solidFill>
          </a:ln>
        </p:spPr>
        <p:txBody>
          <a:bodyPr wrap="none">
            <a:spAutoFit/>
          </a:bodyPr>
          <a:lstStyle/>
          <a:p>
            <a:pPr algn="ctr">
              <a:defRPr/>
            </a:pPr>
            <a:r>
              <a:rPr lang="en-US" dirty="0"/>
              <a:t>feedback</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dissolve">
                                      <p:cBhvr>
                                        <p:cTn id="22" dur="500"/>
                                        <p:tgtEl>
                                          <p:spTgt spid="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dissolve">
                                      <p:cBhvr>
                                        <p:cTn id="27" dur="500"/>
                                        <p:tgtEl>
                                          <p:spTgt spid="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dissolve">
                                      <p:cBhvr>
                                        <p:cTn id="32" dur="500"/>
                                        <p:tgtEl>
                                          <p:spTgt spid="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dissolve">
                                      <p:cBhvr>
                                        <p:cTn id="37" dur="500"/>
                                        <p:tgtEl>
                                          <p:spTgt spid="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dissolve">
                                      <p:cBhvr>
                                        <p:cTn id="42" dur="500"/>
                                        <p:tgtEl>
                                          <p:spTgt spid="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dissolve">
                                      <p:cBhvr>
                                        <p:cTn id="47" dur="500"/>
                                        <p:tgtEl>
                                          <p:spTgt spid="47"/>
                                        </p:tgtEl>
                                      </p:cBhvr>
                                    </p:animEffect>
                                  </p:childTnLst>
                                </p:cTn>
                              </p:par>
                            </p:childTnLst>
                          </p:cTn>
                        </p:par>
                        <p:par>
                          <p:cTn id="48" fill="hold" nodeType="afterGroup">
                            <p:stCondLst>
                              <p:cond delay="500"/>
                            </p:stCondLst>
                            <p:childTnLst>
                              <p:par>
                                <p:cTn id="49" presetID="22" presetClass="entr" presetSubtype="4"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down)">
                                      <p:cBhvr>
                                        <p:cTn id="51" dur="1000"/>
                                        <p:tgtEl>
                                          <p:spTgt spid="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dissolve">
                                      <p:cBhvr>
                                        <p:cTn id="5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P spid="46" grpId="0" animBg="1"/>
      <p:bldP spid="47" grpId="0" animBg="1"/>
      <p:bldP spid="36" grpId="0" animBg="1"/>
      <p:bldP spid="5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2BD27737-D2EE-8DA8-5041-D7FCC95D4352}"/>
              </a:ext>
            </a:extLst>
          </p:cNvPr>
          <p:cNvSpPr>
            <a:spLocks noGrp="1" noChangeArrowheads="1"/>
          </p:cNvSpPr>
          <p:nvPr>
            <p:ph type="title"/>
          </p:nvPr>
        </p:nvSpPr>
        <p:spPr>
          <a:xfrm>
            <a:off x="1890713" y="-23813"/>
            <a:ext cx="7886700" cy="1327151"/>
          </a:xfrm>
        </p:spPr>
        <p:txBody>
          <a:bodyPr/>
          <a:lstStyle/>
          <a:p>
            <a:r>
              <a:rPr lang="en-US" altLang="en-US"/>
              <a:t>Model-Driven Test Design – Activities</a:t>
            </a:r>
          </a:p>
        </p:txBody>
      </p:sp>
      <p:sp>
        <p:nvSpPr>
          <p:cNvPr id="46083" name="Date Placeholder 3">
            <a:extLst>
              <a:ext uri="{FF2B5EF4-FFF2-40B4-BE49-F238E27FC236}">
                <a16:creationId xmlns:a16="http://schemas.microsoft.com/office/drawing/2014/main" id="{657AF0A7-30A3-A2B9-CEE7-EF03A2DA2F7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46084" name="Footer Placeholder 4">
            <a:extLst>
              <a:ext uri="{FF2B5EF4-FFF2-40B4-BE49-F238E27FC236}">
                <a16:creationId xmlns:a16="http://schemas.microsoft.com/office/drawing/2014/main" id="{D520E20E-6E7B-4090-EAD6-150B1CE1111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46085" name="Slide Number Placeholder 5">
            <a:extLst>
              <a:ext uri="{FF2B5EF4-FFF2-40B4-BE49-F238E27FC236}">
                <a16:creationId xmlns:a16="http://schemas.microsoft.com/office/drawing/2014/main" id="{71E992F5-DFD7-0458-FE3E-0900EFFFEF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1B99B3A-502D-4D8A-9F44-2A440CA16E87}" type="slidenum">
              <a:rPr lang="en-US" altLang="en-US">
                <a:latin typeface="Times New Roman" panose="02020603050405020304" pitchFamily="18" charset="0"/>
              </a:rPr>
              <a:pPr fontAlgn="base">
                <a:spcBef>
                  <a:spcPct val="0"/>
                </a:spcBef>
                <a:spcAft>
                  <a:spcPct val="0"/>
                </a:spcAft>
              </a:pPr>
              <a:t>31</a:t>
            </a:fld>
            <a:endParaRPr lang="en-US" altLang="en-US">
              <a:latin typeface="Times New Roman" panose="02020603050405020304" pitchFamily="18" charset="0"/>
            </a:endParaRPr>
          </a:p>
        </p:txBody>
      </p:sp>
      <p:sp>
        <p:nvSpPr>
          <p:cNvPr id="46086" name="TextBox 6">
            <a:extLst>
              <a:ext uri="{FF2B5EF4-FFF2-40B4-BE49-F238E27FC236}">
                <a16:creationId xmlns:a16="http://schemas.microsoft.com/office/drawing/2014/main" id="{A5A07B28-46D4-C367-13D8-7C11221C0908}"/>
              </a:ext>
            </a:extLst>
          </p:cNvPr>
          <p:cNvSpPr txBox="1">
            <a:spLocks noChangeArrowheads="1"/>
          </p:cNvSpPr>
          <p:nvPr/>
        </p:nvSpPr>
        <p:spPr bwMode="auto">
          <a:xfrm>
            <a:off x="1627188" y="3597276"/>
            <a:ext cx="13827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Comic Sans MS" panose="030F0702030302020204" pitchFamily="66" charset="0"/>
                <a:cs typeface="Shruti" panose="020B0502040204020203" pitchFamily="34" charset="0"/>
              </a:rPr>
              <a:t>software artifact</a:t>
            </a:r>
          </a:p>
        </p:txBody>
      </p:sp>
      <p:sp>
        <p:nvSpPr>
          <p:cNvPr id="46087" name="TextBox 7">
            <a:extLst>
              <a:ext uri="{FF2B5EF4-FFF2-40B4-BE49-F238E27FC236}">
                <a16:creationId xmlns:a16="http://schemas.microsoft.com/office/drawing/2014/main" id="{C1CF22B8-40F5-67EB-7533-515662BD26C8}"/>
              </a:ext>
            </a:extLst>
          </p:cNvPr>
          <p:cNvSpPr txBox="1">
            <a:spLocks noChangeArrowheads="1"/>
          </p:cNvSpPr>
          <p:nvPr/>
        </p:nvSpPr>
        <p:spPr bwMode="auto">
          <a:xfrm>
            <a:off x="3227388" y="1125539"/>
            <a:ext cx="13827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Comic Sans MS" panose="030F0702030302020204" pitchFamily="66" charset="0"/>
                <a:cs typeface="Shruti" panose="020B0502040204020203" pitchFamily="34" charset="0"/>
              </a:rPr>
              <a:t>model / structure</a:t>
            </a:r>
          </a:p>
        </p:txBody>
      </p:sp>
      <p:sp>
        <p:nvSpPr>
          <p:cNvPr id="46088" name="TextBox 8">
            <a:extLst>
              <a:ext uri="{FF2B5EF4-FFF2-40B4-BE49-F238E27FC236}">
                <a16:creationId xmlns:a16="http://schemas.microsoft.com/office/drawing/2014/main" id="{874D9EC9-32AC-52C3-78A7-6E41ED4C24A1}"/>
              </a:ext>
            </a:extLst>
          </p:cNvPr>
          <p:cNvSpPr txBox="1">
            <a:spLocks noChangeArrowheads="1"/>
          </p:cNvSpPr>
          <p:nvPr/>
        </p:nvSpPr>
        <p:spPr bwMode="auto">
          <a:xfrm>
            <a:off x="4827588" y="1125539"/>
            <a:ext cx="18018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Comic Sans MS" panose="030F0702030302020204" pitchFamily="66" charset="0"/>
                <a:cs typeface="Shruti" panose="020B0502040204020203" pitchFamily="34" charset="0"/>
              </a:rPr>
              <a:t>test requirements</a:t>
            </a:r>
          </a:p>
        </p:txBody>
      </p:sp>
      <p:sp>
        <p:nvSpPr>
          <p:cNvPr id="46089" name="TextBox 9">
            <a:extLst>
              <a:ext uri="{FF2B5EF4-FFF2-40B4-BE49-F238E27FC236}">
                <a16:creationId xmlns:a16="http://schemas.microsoft.com/office/drawing/2014/main" id="{386A7AC1-1048-89E7-A472-7F2FB02C01BF}"/>
              </a:ext>
            </a:extLst>
          </p:cNvPr>
          <p:cNvSpPr txBox="1">
            <a:spLocks noChangeArrowheads="1"/>
          </p:cNvSpPr>
          <p:nvPr/>
        </p:nvSpPr>
        <p:spPr bwMode="auto">
          <a:xfrm>
            <a:off x="6846888" y="971550"/>
            <a:ext cx="2019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Comic Sans MS" panose="030F0702030302020204" pitchFamily="66" charset="0"/>
                <a:cs typeface="Shruti" panose="020B0502040204020203" pitchFamily="34" charset="0"/>
              </a:rPr>
              <a:t>refined requirements / test specs</a:t>
            </a:r>
          </a:p>
        </p:txBody>
      </p:sp>
      <p:sp>
        <p:nvSpPr>
          <p:cNvPr id="46090" name="TextBox 10">
            <a:extLst>
              <a:ext uri="{FF2B5EF4-FFF2-40B4-BE49-F238E27FC236}">
                <a16:creationId xmlns:a16="http://schemas.microsoft.com/office/drawing/2014/main" id="{1DA03E42-CA05-87EC-3EC2-B53F89DDFEE1}"/>
              </a:ext>
            </a:extLst>
          </p:cNvPr>
          <p:cNvSpPr txBox="1">
            <a:spLocks noChangeArrowheads="1"/>
          </p:cNvSpPr>
          <p:nvPr/>
        </p:nvSpPr>
        <p:spPr bwMode="auto">
          <a:xfrm>
            <a:off x="9083676" y="3597276"/>
            <a:ext cx="1382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Comic Sans MS" panose="030F0702030302020204" pitchFamily="66" charset="0"/>
                <a:cs typeface="Shruti" panose="020B0502040204020203" pitchFamily="34" charset="0"/>
              </a:rPr>
              <a:t>input values</a:t>
            </a:r>
          </a:p>
        </p:txBody>
      </p:sp>
      <p:sp>
        <p:nvSpPr>
          <p:cNvPr id="46091" name="TextBox 11">
            <a:extLst>
              <a:ext uri="{FF2B5EF4-FFF2-40B4-BE49-F238E27FC236}">
                <a16:creationId xmlns:a16="http://schemas.microsoft.com/office/drawing/2014/main" id="{4C31200C-515C-E136-50F0-6207981DC624}"/>
              </a:ext>
            </a:extLst>
          </p:cNvPr>
          <p:cNvSpPr txBox="1">
            <a:spLocks noChangeArrowheads="1"/>
          </p:cNvSpPr>
          <p:nvPr/>
        </p:nvSpPr>
        <p:spPr bwMode="auto">
          <a:xfrm>
            <a:off x="7524751" y="5132389"/>
            <a:ext cx="1001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Comic Sans MS" panose="030F0702030302020204" pitchFamily="66" charset="0"/>
                <a:cs typeface="Shruti" panose="020B0502040204020203" pitchFamily="34" charset="0"/>
              </a:rPr>
              <a:t>test cases</a:t>
            </a:r>
          </a:p>
        </p:txBody>
      </p:sp>
      <p:sp>
        <p:nvSpPr>
          <p:cNvPr id="46092" name="TextBox 12">
            <a:extLst>
              <a:ext uri="{FF2B5EF4-FFF2-40B4-BE49-F238E27FC236}">
                <a16:creationId xmlns:a16="http://schemas.microsoft.com/office/drawing/2014/main" id="{BBB12AB8-167B-CDA1-7FAC-B499CACC79BA}"/>
              </a:ext>
            </a:extLst>
          </p:cNvPr>
          <p:cNvSpPr txBox="1">
            <a:spLocks noChangeArrowheads="1"/>
          </p:cNvSpPr>
          <p:nvPr/>
        </p:nvSpPr>
        <p:spPr bwMode="auto">
          <a:xfrm>
            <a:off x="5930901" y="5132389"/>
            <a:ext cx="1146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Comic Sans MS" panose="030F0702030302020204" pitchFamily="66" charset="0"/>
                <a:cs typeface="Shruti" panose="020B0502040204020203" pitchFamily="34" charset="0"/>
              </a:rPr>
              <a:t>test scripts</a:t>
            </a:r>
          </a:p>
        </p:txBody>
      </p:sp>
      <p:sp>
        <p:nvSpPr>
          <p:cNvPr id="46093" name="TextBox 13">
            <a:extLst>
              <a:ext uri="{FF2B5EF4-FFF2-40B4-BE49-F238E27FC236}">
                <a16:creationId xmlns:a16="http://schemas.microsoft.com/office/drawing/2014/main" id="{029B7E00-966C-7483-C0AB-0D4E8E4DD935}"/>
              </a:ext>
            </a:extLst>
          </p:cNvPr>
          <p:cNvSpPr txBox="1">
            <a:spLocks noChangeArrowheads="1"/>
          </p:cNvSpPr>
          <p:nvPr/>
        </p:nvSpPr>
        <p:spPr bwMode="auto">
          <a:xfrm>
            <a:off x="4337051" y="5132389"/>
            <a:ext cx="1146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Comic Sans MS" panose="030F0702030302020204" pitchFamily="66" charset="0"/>
                <a:cs typeface="Shruti" panose="020B0502040204020203" pitchFamily="34" charset="0"/>
              </a:rPr>
              <a:t>test results</a:t>
            </a:r>
          </a:p>
        </p:txBody>
      </p:sp>
      <p:cxnSp>
        <p:nvCxnSpPr>
          <p:cNvPr id="16" name="Curved Connector 15">
            <a:extLst>
              <a:ext uri="{FF2B5EF4-FFF2-40B4-BE49-F238E27FC236}">
                <a16:creationId xmlns:a16="http://schemas.microsoft.com/office/drawing/2014/main" id="{5743819E-668C-D3D0-F0B4-CDE067F84E92}"/>
              </a:ext>
            </a:extLst>
          </p:cNvPr>
          <p:cNvCxnSpPr>
            <a:stCxn id="46086" idx="0"/>
            <a:endCxn id="46087" idx="1"/>
          </p:cNvCxnSpPr>
          <p:nvPr/>
        </p:nvCxnSpPr>
        <p:spPr bwMode="auto">
          <a:xfrm rot="5400000" flipH="1" flipV="1">
            <a:off x="1713707" y="2083594"/>
            <a:ext cx="2117725" cy="909638"/>
          </a:xfrm>
          <a:prstGeom prst="curvedConnector2">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25" name="Shape 24">
            <a:extLst>
              <a:ext uri="{FF2B5EF4-FFF2-40B4-BE49-F238E27FC236}">
                <a16:creationId xmlns:a16="http://schemas.microsoft.com/office/drawing/2014/main" id="{3FEBDB0F-1C64-90D8-3132-8D57196D929B}"/>
              </a:ext>
            </a:extLst>
          </p:cNvPr>
          <p:cNvCxnSpPr>
            <a:stCxn id="46090" idx="2"/>
            <a:endCxn id="46091" idx="3"/>
          </p:cNvCxnSpPr>
          <p:nvPr/>
        </p:nvCxnSpPr>
        <p:spPr bwMode="auto">
          <a:xfrm rot="5400000">
            <a:off x="8559801" y="4271963"/>
            <a:ext cx="1181100" cy="1247775"/>
          </a:xfrm>
          <a:prstGeom prst="curvedConnector2">
            <a:avLst/>
          </a:prstGeom>
          <a:solidFill>
            <a:schemeClr val="accent1"/>
          </a:solidFill>
          <a:ln w="38100" cap="flat" cmpd="sng" algn="ctr">
            <a:solidFill>
              <a:schemeClr val="accent5">
                <a:lumMod val="50000"/>
              </a:schemeClr>
            </a:solidFill>
            <a:prstDash val="solid"/>
            <a:round/>
            <a:headEnd type="none" w="sm" len="sm"/>
            <a:tailEnd type="arrow"/>
          </a:ln>
          <a:effectLst/>
        </p:spPr>
      </p:cxnSp>
      <p:sp>
        <p:nvSpPr>
          <p:cNvPr id="46096" name="TextBox 25">
            <a:extLst>
              <a:ext uri="{FF2B5EF4-FFF2-40B4-BE49-F238E27FC236}">
                <a16:creationId xmlns:a16="http://schemas.microsoft.com/office/drawing/2014/main" id="{CDDF90A5-8541-5B78-223A-D633514D7FE1}"/>
              </a:ext>
            </a:extLst>
          </p:cNvPr>
          <p:cNvSpPr txBox="1">
            <a:spLocks noChangeArrowheads="1"/>
          </p:cNvSpPr>
          <p:nvPr/>
        </p:nvSpPr>
        <p:spPr bwMode="auto">
          <a:xfrm>
            <a:off x="2754313" y="5132389"/>
            <a:ext cx="11350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Comic Sans MS" panose="030F0702030302020204" pitchFamily="66" charset="0"/>
                <a:cs typeface="Shruti" panose="020B0502040204020203" pitchFamily="34" charset="0"/>
              </a:rPr>
              <a:t>pass / fail</a:t>
            </a:r>
          </a:p>
        </p:txBody>
      </p:sp>
      <p:cxnSp>
        <p:nvCxnSpPr>
          <p:cNvPr id="50" name="Straight Arrow Connector 49">
            <a:extLst>
              <a:ext uri="{FF2B5EF4-FFF2-40B4-BE49-F238E27FC236}">
                <a16:creationId xmlns:a16="http://schemas.microsoft.com/office/drawing/2014/main" id="{E83746FD-D25E-3CD2-C3A0-1E7C49E93A3E}"/>
              </a:ext>
            </a:extLst>
          </p:cNvPr>
          <p:cNvCxnSpPr/>
          <p:nvPr/>
        </p:nvCxnSpPr>
        <p:spPr bwMode="auto">
          <a:xfrm flipV="1">
            <a:off x="4529138" y="1479550"/>
            <a:ext cx="519112" cy="0"/>
          </a:xfrm>
          <a:prstGeom prst="straightConnector1">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53" name="Straight Arrow Connector 52">
            <a:extLst>
              <a:ext uri="{FF2B5EF4-FFF2-40B4-BE49-F238E27FC236}">
                <a16:creationId xmlns:a16="http://schemas.microsoft.com/office/drawing/2014/main" id="{BBC3F9F5-0F34-DB52-9C34-BD0C17593F70}"/>
              </a:ext>
            </a:extLst>
          </p:cNvPr>
          <p:cNvCxnSpPr/>
          <p:nvPr/>
        </p:nvCxnSpPr>
        <p:spPr bwMode="auto">
          <a:xfrm flipV="1">
            <a:off x="6400801" y="1479550"/>
            <a:ext cx="519113" cy="0"/>
          </a:xfrm>
          <a:prstGeom prst="straightConnector1">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54" name="Straight Arrow Connector 53">
            <a:extLst>
              <a:ext uri="{FF2B5EF4-FFF2-40B4-BE49-F238E27FC236}">
                <a16:creationId xmlns:a16="http://schemas.microsoft.com/office/drawing/2014/main" id="{82D7B8D6-C287-DC8C-4C9A-C3111B25D3E6}"/>
              </a:ext>
            </a:extLst>
          </p:cNvPr>
          <p:cNvCxnSpPr/>
          <p:nvPr/>
        </p:nvCxnSpPr>
        <p:spPr bwMode="auto">
          <a:xfrm rot="10800000">
            <a:off x="3824289" y="5484814"/>
            <a:ext cx="636587" cy="1587"/>
          </a:xfrm>
          <a:prstGeom prst="straightConnector1">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60" name="Straight Arrow Connector 59">
            <a:extLst>
              <a:ext uri="{FF2B5EF4-FFF2-40B4-BE49-F238E27FC236}">
                <a16:creationId xmlns:a16="http://schemas.microsoft.com/office/drawing/2014/main" id="{F27D5496-5954-750E-0561-9132C3159B16}"/>
              </a:ext>
            </a:extLst>
          </p:cNvPr>
          <p:cNvCxnSpPr/>
          <p:nvPr/>
        </p:nvCxnSpPr>
        <p:spPr bwMode="auto">
          <a:xfrm rot="10800000">
            <a:off x="5372100" y="5484814"/>
            <a:ext cx="636588" cy="1587"/>
          </a:xfrm>
          <a:prstGeom prst="straightConnector1">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61" name="Straight Arrow Connector 60">
            <a:extLst>
              <a:ext uri="{FF2B5EF4-FFF2-40B4-BE49-F238E27FC236}">
                <a16:creationId xmlns:a16="http://schemas.microsoft.com/office/drawing/2014/main" id="{98BBB114-4FB0-2AE6-D574-D904C879C108}"/>
              </a:ext>
            </a:extLst>
          </p:cNvPr>
          <p:cNvCxnSpPr/>
          <p:nvPr/>
        </p:nvCxnSpPr>
        <p:spPr bwMode="auto">
          <a:xfrm rot="10800000">
            <a:off x="6972300" y="5484814"/>
            <a:ext cx="636588" cy="1587"/>
          </a:xfrm>
          <a:prstGeom prst="straightConnector1">
            <a:avLst/>
          </a:prstGeom>
          <a:solidFill>
            <a:schemeClr val="accent1"/>
          </a:solidFill>
          <a:ln w="38100" cap="flat" cmpd="sng" algn="ctr">
            <a:solidFill>
              <a:schemeClr val="accent5">
                <a:lumMod val="50000"/>
              </a:schemeClr>
            </a:solidFill>
            <a:prstDash val="solid"/>
            <a:round/>
            <a:headEnd type="none" w="sm" len="sm"/>
            <a:tailEnd type="arrow"/>
          </a:ln>
          <a:effectLst/>
        </p:spPr>
      </p:cxnSp>
      <p:sp>
        <p:nvSpPr>
          <p:cNvPr id="46102" name="TextBox 66">
            <a:extLst>
              <a:ext uri="{FF2B5EF4-FFF2-40B4-BE49-F238E27FC236}">
                <a16:creationId xmlns:a16="http://schemas.microsoft.com/office/drawing/2014/main" id="{49803C7E-762E-AFCE-1027-5AF9DB249552}"/>
              </a:ext>
            </a:extLst>
          </p:cNvPr>
          <p:cNvSpPr txBox="1">
            <a:spLocks noChangeArrowheads="1"/>
          </p:cNvSpPr>
          <p:nvPr/>
        </p:nvSpPr>
        <p:spPr bwMode="auto">
          <a:xfrm>
            <a:off x="3089276" y="3028950"/>
            <a:ext cx="2417763" cy="1016000"/>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Bradley Hand ITC" panose="03070402050302030203" pitchFamily="66" charset="0"/>
              </a:rPr>
              <a:t>IMPLEMENTATION</a:t>
            </a:r>
          </a:p>
          <a:p>
            <a:pPr algn="ctr" eaLnBrk="1" hangingPunct="1"/>
            <a:r>
              <a:rPr lang="en-US" altLang="en-US" sz="2000" b="1">
                <a:solidFill>
                  <a:srgbClr val="FAFD00"/>
                </a:solidFill>
                <a:latin typeface="Bradley Hand ITC" panose="03070402050302030203" pitchFamily="66" charset="0"/>
              </a:rPr>
              <a:t>ABSTRACTION</a:t>
            </a:r>
          </a:p>
          <a:p>
            <a:pPr algn="ctr" eaLnBrk="1" hangingPunct="1"/>
            <a:r>
              <a:rPr lang="en-US" altLang="en-US" sz="2000" b="1">
                <a:solidFill>
                  <a:srgbClr val="FAFD00"/>
                </a:solidFill>
                <a:latin typeface="Bradley Hand ITC" panose="03070402050302030203" pitchFamily="66" charset="0"/>
              </a:rPr>
              <a:t>LEVEL</a:t>
            </a:r>
          </a:p>
        </p:txBody>
      </p:sp>
      <p:sp>
        <p:nvSpPr>
          <p:cNvPr id="46103" name="TextBox 67">
            <a:extLst>
              <a:ext uri="{FF2B5EF4-FFF2-40B4-BE49-F238E27FC236}">
                <a16:creationId xmlns:a16="http://schemas.microsoft.com/office/drawing/2014/main" id="{9EB0A12E-3DDB-DCB8-AAD2-6497FDA5E295}"/>
              </a:ext>
            </a:extLst>
          </p:cNvPr>
          <p:cNvSpPr txBox="1">
            <a:spLocks noChangeArrowheads="1"/>
          </p:cNvSpPr>
          <p:nvPr/>
        </p:nvSpPr>
        <p:spPr bwMode="auto">
          <a:xfrm>
            <a:off x="7608889" y="2117725"/>
            <a:ext cx="1990725" cy="1016000"/>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Bradley Hand ITC" panose="03070402050302030203" pitchFamily="66" charset="0"/>
              </a:rPr>
              <a:t>DESIGN</a:t>
            </a:r>
          </a:p>
          <a:p>
            <a:pPr algn="ctr" eaLnBrk="1" hangingPunct="1"/>
            <a:r>
              <a:rPr lang="en-US" altLang="en-US" sz="2000" b="1">
                <a:solidFill>
                  <a:srgbClr val="FAFD00"/>
                </a:solidFill>
                <a:latin typeface="Bradley Hand ITC" panose="03070402050302030203" pitchFamily="66" charset="0"/>
              </a:rPr>
              <a:t>ABSTRACTION</a:t>
            </a:r>
          </a:p>
          <a:p>
            <a:pPr algn="ctr" eaLnBrk="1" hangingPunct="1"/>
            <a:r>
              <a:rPr lang="en-US" altLang="en-US" sz="2000" b="1">
                <a:solidFill>
                  <a:srgbClr val="FAFD00"/>
                </a:solidFill>
                <a:latin typeface="Bradley Hand ITC" panose="03070402050302030203" pitchFamily="66" charset="0"/>
              </a:rPr>
              <a:t>LEVEL</a:t>
            </a:r>
          </a:p>
        </p:txBody>
      </p:sp>
      <p:cxnSp>
        <p:nvCxnSpPr>
          <p:cNvPr id="20" name="Shape 19">
            <a:extLst>
              <a:ext uri="{FF2B5EF4-FFF2-40B4-BE49-F238E27FC236}">
                <a16:creationId xmlns:a16="http://schemas.microsoft.com/office/drawing/2014/main" id="{115674A7-C773-D18D-AA8B-F52AD06E34E8}"/>
              </a:ext>
            </a:extLst>
          </p:cNvPr>
          <p:cNvCxnSpPr>
            <a:stCxn id="46089" idx="3"/>
            <a:endCxn id="46090" idx="0"/>
          </p:cNvCxnSpPr>
          <p:nvPr/>
        </p:nvCxnSpPr>
        <p:spPr bwMode="auto">
          <a:xfrm>
            <a:off x="8866188" y="1479551"/>
            <a:ext cx="908050" cy="2117725"/>
          </a:xfrm>
          <a:prstGeom prst="curvedConnector2">
            <a:avLst/>
          </a:prstGeom>
          <a:solidFill>
            <a:schemeClr val="accent1"/>
          </a:solidFill>
          <a:ln w="38100" cap="flat" cmpd="sng" algn="ctr">
            <a:solidFill>
              <a:schemeClr val="accent5">
                <a:lumMod val="50000"/>
              </a:schemeClr>
            </a:solidFill>
            <a:prstDash val="solid"/>
            <a:round/>
            <a:headEnd type="none" w="sm" len="sm"/>
            <a:tailEnd type="arrow"/>
          </a:ln>
          <a:effectLst/>
        </p:spPr>
      </p:cxnSp>
      <p:cxnSp>
        <p:nvCxnSpPr>
          <p:cNvPr id="46105" name="Straight Connector 62">
            <a:extLst>
              <a:ext uri="{FF2B5EF4-FFF2-40B4-BE49-F238E27FC236}">
                <a16:creationId xmlns:a16="http://schemas.microsoft.com/office/drawing/2014/main" id="{E7426040-13FF-3DFC-E8D5-0E0EB4DF3431}"/>
              </a:ext>
            </a:extLst>
          </p:cNvPr>
          <p:cNvCxnSpPr>
            <a:cxnSpLocks noChangeShapeType="1"/>
          </p:cNvCxnSpPr>
          <p:nvPr/>
        </p:nvCxnSpPr>
        <p:spPr bwMode="auto">
          <a:xfrm>
            <a:off x="1673225" y="3074989"/>
            <a:ext cx="8845550" cy="1587"/>
          </a:xfrm>
          <a:prstGeom prst="line">
            <a:avLst/>
          </a:prstGeom>
          <a:noFill/>
          <a:ln w="57150" algn="ctr">
            <a:solidFill>
              <a:srgbClr val="FF0066"/>
            </a:solidFill>
            <a:prstDash val="sysDot"/>
            <a:round/>
            <a:headEnd type="none" w="sm" len="sm"/>
            <a:tailEnd type="none" w="sm" len="sm"/>
          </a:ln>
          <a:extLst>
            <a:ext uri="{909E8E84-426E-40DD-AFC4-6F175D3DCCD1}">
              <a14:hiddenFill xmlns:a14="http://schemas.microsoft.com/office/drawing/2010/main">
                <a:noFill/>
              </a14:hiddenFill>
            </a:ext>
          </a:extLst>
        </p:spPr>
      </p:cxnSp>
      <p:grpSp>
        <p:nvGrpSpPr>
          <p:cNvPr id="2" name="Group 38">
            <a:extLst>
              <a:ext uri="{FF2B5EF4-FFF2-40B4-BE49-F238E27FC236}">
                <a16:creationId xmlns:a16="http://schemas.microsoft.com/office/drawing/2014/main" id="{2E3537F0-27D9-6F85-1D55-EC2630DAA452}"/>
              </a:ext>
            </a:extLst>
          </p:cNvPr>
          <p:cNvGrpSpPr>
            <a:grpSpLocks/>
          </p:cNvGrpSpPr>
          <p:nvPr/>
        </p:nvGrpSpPr>
        <p:grpSpPr bwMode="auto">
          <a:xfrm>
            <a:off x="2849563" y="1039813"/>
            <a:ext cx="5967412" cy="1353840"/>
            <a:chOff x="1325880" y="1040130"/>
            <a:chExt cx="5966460" cy="1352908"/>
          </a:xfrm>
        </p:grpSpPr>
        <p:sp>
          <p:nvSpPr>
            <p:cNvPr id="46117" name="Rounded Rectangle 26">
              <a:extLst>
                <a:ext uri="{FF2B5EF4-FFF2-40B4-BE49-F238E27FC236}">
                  <a16:creationId xmlns:a16="http://schemas.microsoft.com/office/drawing/2014/main" id="{F7260C48-2660-4B1D-0C0F-74DD679AFB61}"/>
                </a:ext>
              </a:extLst>
            </p:cNvPr>
            <p:cNvSpPr>
              <a:spLocks noChangeArrowheads="1"/>
            </p:cNvSpPr>
            <p:nvPr/>
          </p:nvSpPr>
          <p:spPr bwMode="auto">
            <a:xfrm>
              <a:off x="1325880" y="1040130"/>
              <a:ext cx="5966460" cy="1337310"/>
            </a:xfrm>
            <a:prstGeom prst="roundRect">
              <a:avLst>
                <a:gd name="adj" fmla="val 16667"/>
              </a:avLst>
            </a:prstGeom>
            <a:solidFill>
              <a:srgbClr val="66CCFF">
                <a:alpha val="30196"/>
              </a:srgbClr>
            </a:solidFill>
            <a:ln w="12700" algn="ctr">
              <a:solidFill>
                <a:schemeClr val="tx1"/>
              </a:solidFill>
              <a:round/>
              <a:headEnd type="none" w="sm" len="sm"/>
              <a:tailEnd type="none" w="sm" len="sm"/>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2000" b="1">
                <a:solidFill>
                  <a:srgbClr val="FAFD00"/>
                </a:solidFill>
                <a:latin typeface="Times New Roman" panose="02020603050405020304" pitchFamily="18" charset="0"/>
              </a:endParaRPr>
            </a:p>
          </p:txBody>
        </p:sp>
        <p:sp>
          <p:nvSpPr>
            <p:cNvPr id="28" name="TextBox 27">
              <a:extLst>
                <a:ext uri="{FF2B5EF4-FFF2-40B4-BE49-F238E27FC236}">
                  <a16:creationId xmlns:a16="http://schemas.microsoft.com/office/drawing/2014/main" id="{7ECC9CCB-E209-AE57-86E4-116F65C8955D}"/>
                </a:ext>
              </a:extLst>
            </p:cNvPr>
            <p:cNvSpPr txBox="1"/>
            <p:nvPr/>
          </p:nvSpPr>
          <p:spPr>
            <a:xfrm>
              <a:off x="3465489" y="1931691"/>
              <a:ext cx="1589861" cy="461347"/>
            </a:xfrm>
            <a:prstGeom prst="rect">
              <a:avLst/>
            </a:prstGeom>
            <a:noFill/>
          </p:spPr>
          <p:txBody>
            <a:bodyPr wrap="none">
              <a:spAutoFit/>
            </a:bodyPr>
            <a:lstStyle/>
            <a:p>
              <a:pPr>
                <a:defRPr/>
              </a:pPr>
              <a:r>
                <a:rPr lang="en-US" sz="2400" dirty="0">
                  <a:solidFill>
                    <a:srgbClr val="FF0000"/>
                  </a:solidFill>
                  <a:effectLst>
                    <a:outerShdw blurRad="38100" dist="38100" dir="2700000" algn="tl">
                      <a:srgbClr val="000000">
                        <a:alpha val="43137"/>
                      </a:srgbClr>
                    </a:outerShdw>
                  </a:effectLst>
                </a:rPr>
                <a:t>Test Design</a:t>
              </a:r>
            </a:p>
          </p:txBody>
        </p:sp>
      </p:grpSp>
      <p:grpSp>
        <p:nvGrpSpPr>
          <p:cNvPr id="3" name="Group 37">
            <a:extLst>
              <a:ext uri="{FF2B5EF4-FFF2-40B4-BE49-F238E27FC236}">
                <a16:creationId xmlns:a16="http://schemas.microsoft.com/office/drawing/2014/main" id="{D3FC7355-6063-1E55-44B3-48A6ABA49D6F}"/>
              </a:ext>
            </a:extLst>
          </p:cNvPr>
          <p:cNvGrpSpPr>
            <a:grpSpLocks/>
          </p:cNvGrpSpPr>
          <p:nvPr/>
        </p:nvGrpSpPr>
        <p:grpSpPr bwMode="auto">
          <a:xfrm>
            <a:off x="5921375" y="4079875"/>
            <a:ext cx="4711700" cy="1657350"/>
            <a:chOff x="4396740" y="4080510"/>
            <a:chExt cx="4712970" cy="1657350"/>
          </a:xfrm>
        </p:grpSpPr>
        <p:sp>
          <p:nvSpPr>
            <p:cNvPr id="30" name="Rounded Rectangle 29">
              <a:extLst>
                <a:ext uri="{FF2B5EF4-FFF2-40B4-BE49-F238E27FC236}">
                  <a16:creationId xmlns:a16="http://schemas.microsoft.com/office/drawing/2014/main" id="{5BE3E9B6-F14C-B48A-2CA3-F90D09F8C491}"/>
                </a:ext>
              </a:extLst>
            </p:cNvPr>
            <p:cNvSpPr/>
            <p:nvPr/>
          </p:nvSpPr>
          <p:spPr bwMode="auto">
            <a:xfrm>
              <a:off x="4396740" y="4137660"/>
              <a:ext cx="4712970" cy="1600200"/>
            </a:xfrm>
            <a:prstGeom prst="roundRect">
              <a:avLst/>
            </a:prstGeom>
            <a:solidFill>
              <a:srgbClr val="66CCFF">
                <a:alpha val="30196"/>
              </a:srgbClr>
            </a:solidFill>
            <a:ln w="12700" cap="flat" cmpd="sng" algn="ctr">
              <a:solidFill>
                <a:schemeClr val="tx1"/>
              </a:solidFill>
              <a:prstDash val="solid"/>
              <a:round/>
              <a:headEnd type="none" w="sm" len="sm"/>
              <a:tailEnd type="none" w="sm" len="sm"/>
            </a:ln>
            <a:effectLst/>
            <a:scene3d>
              <a:camera prst="orthographicFront">
                <a:rot lat="0" lon="0" rev="1800000"/>
              </a:camera>
              <a:lightRig rig="threePt" dir="t"/>
            </a:scene3d>
          </p:spPr>
          <p:txBody>
            <a:bodyPr/>
            <a:lstStyle/>
            <a:p>
              <a:pPr>
                <a:defRPr/>
              </a:pPr>
              <a:endParaRPr lang="en-US" dirty="0"/>
            </a:p>
          </p:txBody>
        </p:sp>
        <p:sp>
          <p:nvSpPr>
            <p:cNvPr id="31" name="TextBox 30">
              <a:extLst>
                <a:ext uri="{FF2B5EF4-FFF2-40B4-BE49-F238E27FC236}">
                  <a16:creationId xmlns:a16="http://schemas.microsoft.com/office/drawing/2014/main" id="{6BA8A99A-67D9-6577-8C5E-44D2F1AD310B}"/>
                </a:ext>
              </a:extLst>
            </p:cNvPr>
            <p:cNvSpPr txBox="1"/>
            <p:nvPr/>
          </p:nvSpPr>
          <p:spPr>
            <a:xfrm>
              <a:off x="5145322" y="4080510"/>
              <a:ext cx="2752808" cy="523220"/>
            </a:xfrm>
            <a:prstGeom prst="rect">
              <a:avLst/>
            </a:prstGeom>
            <a:noFill/>
            <a:scene3d>
              <a:camera prst="orthographicFront">
                <a:rot lat="0" lon="0" rev="1800000"/>
              </a:camera>
              <a:lightRig rig="threePt" dir="t"/>
            </a:scene3d>
          </p:spPr>
          <p:txBody>
            <a:bodyPr>
              <a:spAutoFit/>
            </a:bodyPr>
            <a:lstStyle/>
            <a:p>
              <a:pPr>
                <a:defRPr/>
              </a:pPr>
              <a:r>
                <a:rPr lang="en-US" sz="2800" dirty="0">
                  <a:solidFill>
                    <a:srgbClr val="FF0000"/>
                  </a:solidFill>
                  <a:effectLst>
                    <a:outerShdw blurRad="38100" dist="38100" dir="2700000" algn="tl">
                      <a:srgbClr val="000000">
                        <a:alpha val="43137"/>
                      </a:srgbClr>
                    </a:outerShdw>
                  </a:effectLst>
                </a:rPr>
                <a:t>Test Automation</a:t>
              </a:r>
            </a:p>
          </p:txBody>
        </p:sp>
      </p:grpSp>
      <p:grpSp>
        <p:nvGrpSpPr>
          <p:cNvPr id="4" name="Group 36">
            <a:extLst>
              <a:ext uri="{FF2B5EF4-FFF2-40B4-BE49-F238E27FC236}">
                <a16:creationId xmlns:a16="http://schemas.microsoft.com/office/drawing/2014/main" id="{FDA0475D-5183-CD61-83C6-77D99F51A864}"/>
              </a:ext>
            </a:extLst>
          </p:cNvPr>
          <p:cNvGrpSpPr>
            <a:grpSpLocks/>
          </p:cNvGrpSpPr>
          <p:nvPr/>
        </p:nvGrpSpPr>
        <p:grpSpPr bwMode="auto">
          <a:xfrm>
            <a:off x="4397376" y="5102225"/>
            <a:ext cx="1527175" cy="1423988"/>
            <a:chOff x="2872740" y="5101590"/>
            <a:chExt cx="1527810" cy="1425357"/>
          </a:xfrm>
        </p:grpSpPr>
        <p:sp>
          <p:nvSpPr>
            <p:cNvPr id="46113" name="Rounded Rectangle 31">
              <a:extLst>
                <a:ext uri="{FF2B5EF4-FFF2-40B4-BE49-F238E27FC236}">
                  <a16:creationId xmlns:a16="http://schemas.microsoft.com/office/drawing/2014/main" id="{88A1B3B5-1C66-FC2D-D151-7C52A7DC94A3}"/>
                </a:ext>
              </a:extLst>
            </p:cNvPr>
            <p:cNvSpPr>
              <a:spLocks noChangeArrowheads="1"/>
            </p:cNvSpPr>
            <p:nvPr/>
          </p:nvSpPr>
          <p:spPr bwMode="auto">
            <a:xfrm>
              <a:off x="2907030" y="5101590"/>
              <a:ext cx="1459230" cy="1424940"/>
            </a:xfrm>
            <a:prstGeom prst="roundRect">
              <a:avLst>
                <a:gd name="adj" fmla="val 16667"/>
              </a:avLst>
            </a:prstGeom>
            <a:solidFill>
              <a:srgbClr val="66CCFF">
                <a:alpha val="30196"/>
              </a:srgbClr>
            </a:solidFill>
            <a:ln w="12700" algn="ctr">
              <a:solidFill>
                <a:schemeClr val="tx1"/>
              </a:solidFill>
              <a:round/>
              <a:headEnd type="none" w="sm" len="sm"/>
              <a:tailEnd type="none" w="sm" len="sm"/>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2000" b="1">
                <a:solidFill>
                  <a:srgbClr val="FAFD00"/>
                </a:solidFill>
                <a:latin typeface="Times New Roman" panose="02020603050405020304" pitchFamily="18" charset="0"/>
              </a:endParaRPr>
            </a:p>
          </p:txBody>
        </p:sp>
        <p:sp>
          <p:nvSpPr>
            <p:cNvPr id="33" name="TextBox 32">
              <a:extLst>
                <a:ext uri="{FF2B5EF4-FFF2-40B4-BE49-F238E27FC236}">
                  <a16:creationId xmlns:a16="http://schemas.microsoft.com/office/drawing/2014/main" id="{EE0D9D63-DFA8-02AF-9B8F-F7BF11767B65}"/>
                </a:ext>
              </a:extLst>
            </p:cNvPr>
            <p:cNvSpPr txBox="1"/>
            <p:nvPr/>
          </p:nvSpPr>
          <p:spPr>
            <a:xfrm>
              <a:off x="2872740" y="5695886"/>
              <a:ext cx="1527810" cy="831061"/>
            </a:xfrm>
            <a:prstGeom prst="rect">
              <a:avLst/>
            </a:prstGeom>
            <a:noFill/>
          </p:spPr>
          <p:txBody>
            <a:bodyPr>
              <a:spAutoFit/>
            </a:bodyPr>
            <a:lstStyle/>
            <a:p>
              <a:pPr algn="ctr">
                <a:defRPr/>
              </a:pPr>
              <a:r>
                <a:rPr lang="en-US" sz="2400" dirty="0">
                  <a:solidFill>
                    <a:srgbClr val="FF0000"/>
                  </a:solidFill>
                  <a:effectLst>
                    <a:outerShdw blurRad="38100" dist="38100" dir="2700000" algn="tl">
                      <a:srgbClr val="000000">
                        <a:alpha val="43137"/>
                      </a:srgbClr>
                    </a:outerShdw>
                  </a:effectLst>
                </a:rPr>
                <a:t>Test Execution</a:t>
              </a:r>
            </a:p>
          </p:txBody>
        </p:sp>
      </p:grpSp>
      <p:grpSp>
        <p:nvGrpSpPr>
          <p:cNvPr id="5" name="Group 35">
            <a:extLst>
              <a:ext uri="{FF2B5EF4-FFF2-40B4-BE49-F238E27FC236}">
                <a16:creationId xmlns:a16="http://schemas.microsoft.com/office/drawing/2014/main" id="{98CC11CC-B9AC-BE24-5929-676FF7648C7E}"/>
              </a:ext>
            </a:extLst>
          </p:cNvPr>
          <p:cNvGrpSpPr>
            <a:grpSpLocks/>
          </p:cNvGrpSpPr>
          <p:nvPr/>
        </p:nvGrpSpPr>
        <p:grpSpPr bwMode="auto">
          <a:xfrm>
            <a:off x="2460626" y="5116513"/>
            <a:ext cx="1624013" cy="1447800"/>
            <a:chOff x="1188720" y="5025390"/>
            <a:chExt cx="1623060" cy="1448217"/>
          </a:xfrm>
        </p:grpSpPr>
        <p:sp>
          <p:nvSpPr>
            <p:cNvPr id="46111" name="Rounded Rectangle 33">
              <a:extLst>
                <a:ext uri="{FF2B5EF4-FFF2-40B4-BE49-F238E27FC236}">
                  <a16:creationId xmlns:a16="http://schemas.microsoft.com/office/drawing/2014/main" id="{ECFC5428-C429-5ED3-9278-F2D88985B4BC}"/>
                </a:ext>
              </a:extLst>
            </p:cNvPr>
            <p:cNvSpPr>
              <a:spLocks noChangeArrowheads="1"/>
            </p:cNvSpPr>
            <p:nvPr/>
          </p:nvSpPr>
          <p:spPr bwMode="auto">
            <a:xfrm>
              <a:off x="1196340" y="5025390"/>
              <a:ext cx="1615440" cy="1424940"/>
            </a:xfrm>
            <a:prstGeom prst="roundRect">
              <a:avLst>
                <a:gd name="adj" fmla="val 16667"/>
              </a:avLst>
            </a:prstGeom>
            <a:solidFill>
              <a:srgbClr val="66CCFF">
                <a:alpha val="30196"/>
              </a:srgbClr>
            </a:solidFill>
            <a:ln w="12700" algn="ctr">
              <a:solidFill>
                <a:schemeClr val="tx1"/>
              </a:solidFill>
              <a:round/>
              <a:headEnd type="none" w="sm" len="sm"/>
              <a:tailEnd type="none" w="sm" len="sm"/>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2000" b="1">
                <a:solidFill>
                  <a:srgbClr val="FAFD00"/>
                </a:solidFill>
                <a:latin typeface="Times New Roman" panose="02020603050405020304" pitchFamily="18" charset="0"/>
              </a:endParaRPr>
            </a:p>
          </p:txBody>
        </p:sp>
        <p:sp>
          <p:nvSpPr>
            <p:cNvPr id="35" name="TextBox 34">
              <a:extLst>
                <a:ext uri="{FF2B5EF4-FFF2-40B4-BE49-F238E27FC236}">
                  <a16:creationId xmlns:a16="http://schemas.microsoft.com/office/drawing/2014/main" id="{FAA58853-D61C-A873-9DBA-6C421F701541}"/>
                </a:ext>
              </a:extLst>
            </p:cNvPr>
            <p:cNvSpPr txBox="1"/>
            <p:nvPr/>
          </p:nvSpPr>
          <p:spPr>
            <a:xfrm>
              <a:off x="1188720" y="5643105"/>
              <a:ext cx="1623060" cy="830502"/>
            </a:xfrm>
            <a:prstGeom prst="rect">
              <a:avLst/>
            </a:prstGeom>
            <a:noFill/>
          </p:spPr>
          <p:txBody>
            <a:bodyPr>
              <a:spAutoFit/>
            </a:bodyPr>
            <a:lstStyle/>
            <a:p>
              <a:pPr algn="ctr">
                <a:defRPr/>
              </a:pPr>
              <a:r>
                <a:rPr lang="en-US" sz="2400" dirty="0">
                  <a:solidFill>
                    <a:srgbClr val="FF0000"/>
                  </a:solidFill>
                  <a:effectLst>
                    <a:outerShdw blurRad="38100" dist="38100" dir="2700000" algn="tl">
                      <a:srgbClr val="000000">
                        <a:alpha val="43137"/>
                      </a:srgbClr>
                    </a:outerShdw>
                  </a:effectLst>
                </a:rPr>
                <a:t>Test Evaluation</a:t>
              </a:r>
            </a:p>
          </p:txBody>
        </p:sp>
      </p:grpSp>
      <p:sp>
        <p:nvSpPr>
          <p:cNvPr id="40" name="AutoShape 15">
            <a:extLst>
              <a:ext uri="{FF2B5EF4-FFF2-40B4-BE49-F238E27FC236}">
                <a16:creationId xmlns:a16="http://schemas.microsoft.com/office/drawing/2014/main" id="{D1D61540-A00B-EFB9-55B3-782ECDD12BBB}"/>
              </a:ext>
            </a:extLst>
          </p:cNvPr>
          <p:cNvSpPr>
            <a:spLocks noChangeArrowheads="1"/>
          </p:cNvSpPr>
          <p:nvPr/>
        </p:nvSpPr>
        <p:spPr bwMode="auto">
          <a:xfrm>
            <a:off x="2647951" y="2428875"/>
            <a:ext cx="6088063" cy="2154238"/>
          </a:xfrm>
          <a:prstGeom prst="star16">
            <a:avLst>
              <a:gd name="adj" fmla="val 37500"/>
            </a:avLst>
          </a:prstGeom>
          <a:solidFill>
            <a:schemeClr val="hlink"/>
          </a:solidFill>
          <a:ln w="28575">
            <a:solidFill>
              <a:schemeClr val="tx2"/>
            </a:solidFill>
            <a:miter lim="800000"/>
            <a:headEnd type="none" w="sm" len="sm"/>
            <a:tailEnd type="none" w="sm" len="sm"/>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b="1">
                <a:latin typeface="Papyrus" panose="03070502060502030205" pitchFamily="66" charset="0"/>
              </a:rPr>
              <a:t>Raising our abstraction level makes</a:t>
            </a:r>
          </a:p>
          <a:p>
            <a:pPr algn="ctr" eaLnBrk="1" hangingPunct="1"/>
            <a:r>
              <a:rPr lang="en-US" altLang="en-US" sz="2400" b="1">
                <a:latin typeface="Papyrus" panose="03070502060502030205" pitchFamily="66" charset="0"/>
              </a:rPr>
              <a:t>test design MUCH easier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1000" fill="hold"/>
                                        <p:tgtEl>
                                          <p:spTgt spid="40"/>
                                        </p:tgtEl>
                                        <p:attrNameLst>
                                          <p:attrName>ppt_w</p:attrName>
                                        </p:attrNameLst>
                                      </p:cBhvr>
                                      <p:tavLst>
                                        <p:tav tm="0">
                                          <p:val>
                                            <p:strVal val="#ppt_w*0.70"/>
                                          </p:val>
                                        </p:tav>
                                        <p:tav tm="100000">
                                          <p:val>
                                            <p:strVal val="#ppt_w"/>
                                          </p:val>
                                        </p:tav>
                                      </p:tavLst>
                                    </p:anim>
                                    <p:anim calcmode="lin" valueType="num">
                                      <p:cBhvr>
                                        <p:cTn id="28" dur="1000" fill="hold"/>
                                        <p:tgtEl>
                                          <p:spTgt spid="40"/>
                                        </p:tgtEl>
                                        <p:attrNameLst>
                                          <p:attrName>ppt_h</p:attrName>
                                        </p:attrNameLst>
                                      </p:cBhvr>
                                      <p:tavLst>
                                        <p:tav tm="0">
                                          <p:val>
                                            <p:strVal val="#ppt_h"/>
                                          </p:val>
                                        </p:tav>
                                        <p:tav tm="100000">
                                          <p:val>
                                            <p:strVal val="#ppt_h"/>
                                          </p:val>
                                        </p:tav>
                                      </p:tavLst>
                                    </p:anim>
                                    <p:animEffect transition="in" filter="fade">
                                      <p:cBhvr>
                                        <p:cTn id="29"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C5D5F492-7030-CB96-87FF-2D11C22C2CB0}"/>
              </a:ext>
            </a:extLst>
          </p:cNvPr>
          <p:cNvSpPr>
            <a:spLocks noGrp="1" noChangeArrowheads="1"/>
          </p:cNvSpPr>
          <p:nvPr>
            <p:ph type="title"/>
          </p:nvPr>
        </p:nvSpPr>
        <p:spPr/>
        <p:txBody>
          <a:bodyPr/>
          <a:lstStyle/>
          <a:p>
            <a:r>
              <a:rPr lang="en-US" altLang="en-US"/>
              <a:t>Small Illustrative Example</a:t>
            </a:r>
          </a:p>
        </p:txBody>
      </p:sp>
      <p:sp>
        <p:nvSpPr>
          <p:cNvPr id="47107" name="Date Placeholder 3">
            <a:extLst>
              <a:ext uri="{FF2B5EF4-FFF2-40B4-BE49-F238E27FC236}">
                <a16:creationId xmlns:a16="http://schemas.microsoft.com/office/drawing/2014/main" id="{385BDF15-FA8A-FDC0-AF3B-042A1A93103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zh-CN" u="none">
              <a:latin typeface="Times New Roman" panose="02020603050405020304" pitchFamily="18" charset="0"/>
              <a:ea typeface="SimSun" panose="02010600030101010101" pitchFamily="2" charset="-122"/>
            </a:endParaRPr>
          </a:p>
        </p:txBody>
      </p:sp>
      <p:sp>
        <p:nvSpPr>
          <p:cNvPr id="47108" name="Footer Placeholder 4">
            <a:extLst>
              <a:ext uri="{FF2B5EF4-FFF2-40B4-BE49-F238E27FC236}">
                <a16:creationId xmlns:a16="http://schemas.microsoft.com/office/drawing/2014/main" id="{A7911F08-3714-9E4D-4C57-3752AE32C9E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zh-CN">
              <a:latin typeface="Times New Roman" panose="02020603050405020304" pitchFamily="18" charset="0"/>
              <a:ea typeface="SimSun" panose="02010600030101010101" pitchFamily="2" charset="-122"/>
            </a:endParaRPr>
          </a:p>
        </p:txBody>
      </p:sp>
      <p:sp>
        <p:nvSpPr>
          <p:cNvPr id="47109" name="Slide Number Placeholder 5">
            <a:extLst>
              <a:ext uri="{FF2B5EF4-FFF2-40B4-BE49-F238E27FC236}">
                <a16:creationId xmlns:a16="http://schemas.microsoft.com/office/drawing/2014/main" id="{38605A65-32B5-9AC8-93D1-98ED261E6E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2EAEE84-0F35-450B-A686-E4890A8574C4}" type="slidenum">
              <a:rPr lang="zh-CN" altLang="en-US">
                <a:latin typeface="Times New Roman" panose="02020603050405020304" pitchFamily="18" charset="0"/>
                <a:ea typeface="SimSun" panose="02010600030101010101" pitchFamily="2" charset="-122"/>
              </a:rPr>
              <a:pPr fontAlgn="base">
                <a:spcBef>
                  <a:spcPct val="0"/>
                </a:spcBef>
                <a:spcAft>
                  <a:spcPct val="0"/>
                </a:spcAft>
              </a:pPr>
              <a:t>32</a:t>
            </a:fld>
            <a:endParaRPr lang="en-US" altLang="zh-CN">
              <a:latin typeface="Times New Roman" panose="02020603050405020304" pitchFamily="18" charset="0"/>
              <a:ea typeface="SimSun" panose="02010600030101010101" pitchFamily="2" charset="-122"/>
            </a:endParaRPr>
          </a:p>
        </p:txBody>
      </p:sp>
      <p:sp>
        <p:nvSpPr>
          <p:cNvPr id="7" name="Rectangle 6">
            <a:extLst>
              <a:ext uri="{FF2B5EF4-FFF2-40B4-BE49-F238E27FC236}">
                <a16:creationId xmlns:a16="http://schemas.microsoft.com/office/drawing/2014/main" id="{2A33B243-3943-7A21-5BA1-22B9D5B64C3A}"/>
              </a:ext>
            </a:extLst>
          </p:cNvPr>
          <p:cNvSpPr/>
          <p:nvPr/>
        </p:nvSpPr>
        <p:spPr>
          <a:xfrm>
            <a:off x="1603375" y="1635125"/>
            <a:ext cx="6007100" cy="4319588"/>
          </a:xfrm>
          <a:prstGeom prst="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2"/>
                </a:solidFill>
                <a:latin typeface="Comic Sans MS" pitchFamily="66" charset="0"/>
              </a:rPr>
              <a:t>Software Artifact : Java Method</a:t>
            </a:r>
          </a:p>
          <a:p>
            <a:pPr>
              <a:defRPr/>
            </a:pPr>
            <a:r>
              <a:rPr lang="en-US" dirty="0">
                <a:latin typeface="Courier New" pitchFamily="49" charset="0"/>
                <a:cs typeface="Courier New" pitchFamily="49" charset="0"/>
              </a:rPr>
              <a:t>/**</a:t>
            </a:r>
          </a:p>
          <a:p>
            <a:pPr>
              <a:defRPr/>
            </a:pPr>
            <a:r>
              <a:rPr lang="en-US" dirty="0">
                <a:latin typeface="Courier New" pitchFamily="49" charset="0"/>
                <a:cs typeface="Courier New" pitchFamily="49" charset="0"/>
              </a:rPr>
              <a:t> * Return index of node n at the</a:t>
            </a:r>
          </a:p>
          <a:p>
            <a:pPr>
              <a:defRPr/>
            </a:pPr>
            <a:r>
              <a:rPr lang="en-US" dirty="0">
                <a:latin typeface="Courier New" pitchFamily="49" charset="0"/>
                <a:cs typeface="Courier New" pitchFamily="49" charset="0"/>
              </a:rPr>
              <a:t> * first position it appears,</a:t>
            </a:r>
          </a:p>
          <a:p>
            <a:pPr>
              <a:defRPr/>
            </a:pPr>
            <a:r>
              <a:rPr lang="en-US" dirty="0">
                <a:latin typeface="Courier New" pitchFamily="49" charset="0"/>
                <a:cs typeface="Courier New" pitchFamily="49" charset="0"/>
              </a:rPr>
              <a:t> * -1 if it is not present</a:t>
            </a:r>
          </a:p>
          <a:p>
            <a:pPr>
              <a:defRPr/>
            </a:pPr>
            <a:r>
              <a:rPr lang="en-US" dirty="0">
                <a:latin typeface="Courier New" pitchFamily="49" charset="0"/>
                <a:cs typeface="Courier New" pitchFamily="49" charset="0"/>
              </a:rPr>
              <a:t>*/</a:t>
            </a:r>
          </a:p>
          <a:p>
            <a:pPr>
              <a:defRPr/>
            </a:pPr>
            <a:r>
              <a:rPr lang="en-US" dirty="0">
                <a:latin typeface="Courier New" pitchFamily="49" charset="0"/>
                <a:cs typeface="Courier New" pitchFamily="49" charset="0"/>
              </a:rPr>
              <a:t>public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indexOf</a:t>
            </a:r>
            <a:r>
              <a:rPr lang="en-US" dirty="0">
                <a:latin typeface="Courier New" pitchFamily="49" charset="0"/>
                <a:cs typeface="Courier New" pitchFamily="49" charset="0"/>
              </a:rPr>
              <a:t> (Node n)</a:t>
            </a:r>
          </a:p>
          <a:p>
            <a:pPr>
              <a:defRPr/>
            </a:pPr>
            <a:r>
              <a:rPr lang="en-US" dirty="0">
                <a:latin typeface="Courier New" pitchFamily="49" charset="0"/>
                <a:cs typeface="Courier New" pitchFamily="49" charset="0"/>
              </a:rPr>
              <a:t>{</a:t>
            </a:r>
          </a:p>
          <a:p>
            <a:pPr>
              <a:defRPr/>
            </a:pPr>
            <a:r>
              <a:rPr lang="en-US" dirty="0">
                <a:latin typeface="Courier New" pitchFamily="49" charset="0"/>
                <a:cs typeface="Courier New" pitchFamily="49" charset="0"/>
              </a:rPr>
              <a:t>  for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i</a:t>
            </a:r>
            <a:r>
              <a:rPr lang="en-US" dirty="0">
                <a:latin typeface="Courier New" pitchFamily="49" charset="0"/>
                <a:cs typeface="Courier New" pitchFamily="49" charset="0"/>
              </a:rPr>
              <a:t>=0; </a:t>
            </a:r>
            <a:r>
              <a:rPr lang="en-US" dirty="0" err="1">
                <a:latin typeface="Courier New" pitchFamily="49" charset="0"/>
                <a:cs typeface="Courier New" pitchFamily="49" charset="0"/>
              </a:rPr>
              <a:t>i</a:t>
            </a:r>
            <a:r>
              <a:rPr lang="en-US" dirty="0">
                <a:latin typeface="Courier New" pitchFamily="49" charset="0"/>
                <a:cs typeface="Courier New" pitchFamily="49" charset="0"/>
              </a:rPr>
              <a:t> &lt; </a:t>
            </a:r>
            <a:r>
              <a:rPr lang="en-US" dirty="0" err="1">
                <a:latin typeface="Courier New" pitchFamily="49" charset="0"/>
                <a:cs typeface="Courier New" pitchFamily="49" charset="0"/>
              </a:rPr>
              <a:t>path.size</a:t>
            </a:r>
            <a:r>
              <a:rPr lang="en-US" dirty="0">
                <a:latin typeface="Courier New" pitchFamily="49" charset="0"/>
                <a:cs typeface="Courier New" pitchFamily="49" charset="0"/>
              </a:rPr>
              <a:t>(); </a:t>
            </a:r>
            <a:r>
              <a:rPr lang="en-US" dirty="0" err="1">
                <a:latin typeface="Courier New" pitchFamily="49" charset="0"/>
                <a:cs typeface="Courier New" pitchFamily="49" charset="0"/>
              </a:rPr>
              <a:t>i</a:t>
            </a:r>
            <a:r>
              <a:rPr lang="en-US" dirty="0">
                <a:latin typeface="Courier New" pitchFamily="49" charset="0"/>
                <a:cs typeface="Courier New" pitchFamily="49" charset="0"/>
              </a:rPr>
              <a:t>++)</a:t>
            </a:r>
          </a:p>
          <a:p>
            <a:pPr>
              <a:defRPr/>
            </a:pPr>
            <a:r>
              <a:rPr lang="en-US" dirty="0">
                <a:latin typeface="Courier New" pitchFamily="49" charset="0"/>
                <a:cs typeface="Courier New" pitchFamily="49" charset="0"/>
              </a:rPr>
              <a:t>    if (</a:t>
            </a:r>
            <a:r>
              <a:rPr lang="en-US" dirty="0" err="1">
                <a:latin typeface="Courier New" pitchFamily="49" charset="0"/>
                <a:cs typeface="Courier New" pitchFamily="49" charset="0"/>
              </a:rPr>
              <a:t>path.get</a:t>
            </a:r>
            <a:r>
              <a:rPr lang="en-US" dirty="0">
                <a:latin typeface="Courier New" pitchFamily="49" charset="0"/>
                <a:cs typeface="Courier New" pitchFamily="49" charset="0"/>
              </a:rPr>
              <a:t>(</a:t>
            </a:r>
            <a:r>
              <a:rPr lang="en-US" dirty="0" err="1">
                <a:latin typeface="Courier New" pitchFamily="49" charset="0"/>
                <a:cs typeface="Courier New" pitchFamily="49" charset="0"/>
              </a:rPr>
              <a:t>i</a:t>
            </a:r>
            <a:r>
              <a:rPr lang="en-US" dirty="0">
                <a:latin typeface="Courier New" pitchFamily="49" charset="0"/>
                <a:cs typeface="Courier New" pitchFamily="49" charset="0"/>
              </a:rPr>
              <a:t>).equals(n))</a:t>
            </a:r>
          </a:p>
          <a:p>
            <a:pPr>
              <a:defRPr/>
            </a:pPr>
            <a:r>
              <a:rPr lang="en-US" dirty="0">
                <a:latin typeface="Courier New" pitchFamily="49" charset="0"/>
                <a:cs typeface="Courier New" pitchFamily="49" charset="0"/>
              </a:rPr>
              <a:t>       return </a:t>
            </a:r>
            <a:r>
              <a:rPr lang="en-US" dirty="0" err="1">
                <a:latin typeface="Courier New" pitchFamily="49" charset="0"/>
                <a:cs typeface="Courier New" pitchFamily="49" charset="0"/>
              </a:rPr>
              <a:t>i</a:t>
            </a:r>
            <a:r>
              <a:rPr lang="en-US" dirty="0">
                <a:latin typeface="Courier New" pitchFamily="49" charset="0"/>
                <a:cs typeface="Courier New" pitchFamily="49" charset="0"/>
              </a:rPr>
              <a:t>;</a:t>
            </a:r>
          </a:p>
          <a:p>
            <a:pPr>
              <a:defRPr/>
            </a:pPr>
            <a:r>
              <a:rPr lang="en-US" dirty="0">
                <a:latin typeface="Courier New" pitchFamily="49" charset="0"/>
                <a:cs typeface="Courier New" pitchFamily="49" charset="0"/>
              </a:rPr>
              <a:t>  return -1;</a:t>
            </a:r>
          </a:p>
          <a:p>
            <a:pPr>
              <a:defRPr/>
            </a:pPr>
            <a:r>
              <a:rPr lang="en-US" dirty="0">
                <a:latin typeface="Courier New" pitchFamily="49" charset="0"/>
                <a:cs typeface="Courier New" pitchFamily="49" charset="0"/>
              </a:rPr>
              <a:t>} </a:t>
            </a:r>
          </a:p>
        </p:txBody>
      </p:sp>
      <p:grpSp>
        <p:nvGrpSpPr>
          <p:cNvPr id="2" name="Group 36">
            <a:extLst>
              <a:ext uri="{FF2B5EF4-FFF2-40B4-BE49-F238E27FC236}">
                <a16:creationId xmlns:a16="http://schemas.microsoft.com/office/drawing/2014/main" id="{026B580D-D547-E835-28E6-D7CEFE9DB3AA}"/>
              </a:ext>
            </a:extLst>
          </p:cNvPr>
          <p:cNvGrpSpPr>
            <a:grpSpLocks/>
          </p:cNvGrpSpPr>
          <p:nvPr/>
        </p:nvGrpSpPr>
        <p:grpSpPr bwMode="auto">
          <a:xfrm>
            <a:off x="7324726" y="1679576"/>
            <a:ext cx="3275013" cy="4302383"/>
            <a:chOff x="5558790" y="1680210"/>
            <a:chExt cx="3516630" cy="4301464"/>
          </a:xfrm>
        </p:grpSpPr>
        <p:sp>
          <p:nvSpPr>
            <p:cNvPr id="26" name="Oval 25">
              <a:extLst>
                <a:ext uri="{FF2B5EF4-FFF2-40B4-BE49-F238E27FC236}">
                  <a16:creationId xmlns:a16="http://schemas.microsoft.com/office/drawing/2014/main" id="{07E1C19D-FBDF-56CE-D9D5-4D4E6D8C8CB9}"/>
                </a:ext>
              </a:extLst>
            </p:cNvPr>
            <p:cNvSpPr/>
            <p:nvPr/>
          </p:nvSpPr>
          <p:spPr>
            <a:xfrm>
              <a:off x="5669591" y="5051339"/>
              <a:ext cx="593207" cy="617406"/>
            </a:xfrm>
            <a:prstGeom prst="ellipse">
              <a:avLst/>
            </a:prstGeom>
            <a:solidFill>
              <a:schemeClr val="bg1">
                <a:lumMod val="20000"/>
                <a:lumOff val="80000"/>
              </a:schemeClr>
            </a:solidFill>
            <a:ln w="381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a:extLst>
                <a:ext uri="{FF2B5EF4-FFF2-40B4-BE49-F238E27FC236}">
                  <a16:creationId xmlns:a16="http://schemas.microsoft.com/office/drawing/2014/main" id="{6BF57797-9E11-A738-0B40-7CDAB61642A2}"/>
                </a:ext>
              </a:extLst>
            </p:cNvPr>
            <p:cNvSpPr/>
            <p:nvPr/>
          </p:nvSpPr>
          <p:spPr>
            <a:xfrm>
              <a:off x="7822524" y="5056101"/>
              <a:ext cx="593207" cy="617405"/>
            </a:xfrm>
            <a:prstGeom prst="ellipse">
              <a:avLst/>
            </a:prstGeom>
            <a:solidFill>
              <a:schemeClr val="bg1">
                <a:lumMod val="20000"/>
                <a:lumOff val="80000"/>
              </a:schemeClr>
            </a:solidFill>
            <a:ln w="381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798E20EE-D48C-C3D2-EBA9-448E5D3C812D}"/>
                </a:ext>
              </a:extLst>
            </p:cNvPr>
            <p:cNvSpPr/>
            <p:nvPr/>
          </p:nvSpPr>
          <p:spPr>
            <a:xfrm>
              <a:off x="7897528" y="5143394"/>
              <a:ext cx="434678" cy="434882"/>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4</a:t>
              </a:r>
            </a:p>
          </p:txBody>
        </p:sp>
        <p:sp>
          <p:nvSpPr>
            <p:cNvPr id="10" name="Oval 9">
              <a:extLst>
                <a:ext uri="{FF2B5EF4-FFF2-40B4-BE49-F238E27FC236}">
                  <a16:creationId xmlns:a16="http://schemas.microsoft.com/office/drawing/2014/main" id="{BD273332-E47A-5286-9362-D38C77D43E9E}"/>
                </a:ext>
              </a:extLst>
            </p:cNvPr>
            <p:cNvSpPr/>
            <p:nvPr/>
          </p:nvSpPr>
          <p:spPr>
            <a:xfrm>
              <a:off x="5749707" y="5143394"/>
              <a:ext cx="434678" cy="434882"/>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5</a:t>
              </a:r>
            </a:p>
          </p:txBody>
        </p:sp>
        <p:sp>
          <p:nvSpPr>
            <p:cNvPr id="11" name="Oval 10">
              <a:extLst>
                <a:ext uri="{FF2B5EF4-FFF2-40B4-BE49-F238E27FC236}">
                  <a16:creationId xmlns:a16="http://schemas.microsoft.com/office/drawing/2014/main" id="{B113A8E0-0C4D-503E-44AB-F0A53D7635FC}"/>
                </a:ext>
              </a:extLst>
            </p:cNvPr>
            <p:cNvSpPr/>
            <p:nvPr/>
          </p:nvSpPr>
          <p:spPr>
            <a:xfrm>
              <a:off x="7113403" y="4245062"/>
              <a:ext cx="434678" cy="433295"/>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3</a:t>
              </a:r>
            </a:p>
          </p:txBody>
        </p:sp>
        <p:sp>
          <p:nvSpPr>
            <p:cNvPr id="12" name="Oval 11">
              <a:extLst>
                <a:ext uri="{FF2B5EF4-FFF2-40B4-BE49-F238E27FC236}">
                  <a16:creationId xmlns:a16="http://schemas.microsoft.com/office/drawing/2014/main" id="{8E7070A8-01AE-B3C1-A4C9-CC3806A8E3D2}"/>
                </a:ext>
              </a:extLst>
            </p:cNvPr>
            <p:cNvSpPr/>
            <p:nvPr/>
          </p:nvSpPr>
          <p:spPr>
            <a:xfrm>
              <a:off x="6365075" y="3299114"/>
              <a:ext cx="434677" cy="434882"/>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2</a:t>
              </a:r>
            </a:p>
          </p:txBody>
        </p:sp>
        <p:sp>
          <p:nvSpPr>
            <p:cNvPr id="13" name="Oval 12">
              <a:extLst>
                <a:ext uri="{FF2B5EF4-FFF2-40B4-BE49-F238E27FC236}">
                  <a16:creationId xmlns:a16="http://schemas.microsoft.com/office/drawing/2014/main" id="{42FEBBA0-DAE5-A389-8B54-29D36699EF16}"/>
                </a:ext>
              </a:extLst>
            </p:cNvPr>
            <p:cNvSpPr/>
            <p:nvPr/>
          </p:nvSpPr>
          <p:spPr>
            <a:xfrm>
              <a:off x="6365075" y="2376974"/>
              <a:ext cx="434677" cy="434882"/>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1</a:t>
              </a:r>
            </a:p>
          </p:txBody>
        </p:sp>
        <p:cxnSp>
          <p:nvCxnSpPr>
            <p:cNvPr id="16" name="Straight Arrow Connector 15">
              <a:extLst>
                <a:ext uri="{FF2B5EF4-FFF2-40B4-BE49-F238E27FC236}">
                  <a16:creationId xmlns:a16="http://schemas.microsoft.com/office/drawing/2014/main" id="{79645F31-A734-1725-F233-53F8E490385C}"/>
                </a:ext>
              </a:extLst>
            </p:cNvPr>
            <p:cNvCxnSpPr/>
            <p:nvPr/>
          </p:nvCxnSpPr>
          <p:spPr>
            <a:xfrm rot="5400000">
              <a:off x="6337991" y="3055426"/>
              <a:ext cx="488845" cy="17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519294C-67A5-1DD2-06A3-E2803AC93BFE}"/>
                </a:ext>
              </a:extLst>
            </p:cNvPr>
            <p:cNvCxnSpPr>
              <a:stCxn id="12" idx="3"/>
              <a:endCxn id="10" idx="0"/>
            </p:cNvCxnSpPr>
            <p:nvPr/>
          </p:nvCxnSpPr>
          <p:spPr>
            <a:xfrm rot="5400000">
              <a:off x="5460728" y="4175976"/>
              <a:ext cx="1472885" cy="46195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3DAC68B-D817-60AD-EDF5-C5FB9F6AC093}"/>
                </a:ext>
              </a:extLst>
            </p:cNvPr>
            <p:cNvCxnSpPr>
              <a:stCxn id="11" idx="5"/>
              <a:endCxn id="9" idx="1"/>
            </p:cNvCxnSpPr>
            <p:nvPr/>
          </p:nvCxnSpPr>
          <p:spPr>
            <a:xfrm rot="16200000" flipH="1">
              <a:off x="7426799" y="4671377"/>
              <a:ext cx="592010" cy="47899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7F8B49-0737-B2B9-EC71-41E54B3F3840}"/>
                </a:ext>
              </a:extLst>
            </p:cNvPr>
            <p:cNvCxnSpPr>
              <a:stCxn id="12" idx="5"/>
              <a:endCxn id="11" idx="1"/>
            </p:cNvCxnSpPr>
            <p:nvPr/>
          </p:nvCxnSpPr>
          <p:spPr>
            <a:xfrm rot="16200000" flipH="1">
              <a:off x="6636706" y="3768780"/>
              <a:ext cx="638039" cy="44149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123" name="TextBox 27">
              <a:extLst>
                <a:ext uri="{FF2B5EF4-FFF2-40B4-BE49-F238E27FC236}">
                  <a16:creationId xmlns:a16="http://schemas.microsoft.com/office/drawing/2014/main" id="{993449D4-298C-E891-D7A9-C2AA3BE34064}"/>
                </a:ext>
              </a:extLst>
            </p:cNvPr>
            <p:cNvSpPr txBox="1">
              <a:spLocks noChangeArrowheads="1"/>
            </p:cNvSpPr>
            <p:nvPr/>
          </p:nvSpPr>
          <p:spPr bwMode="auto">
            <a:xfrm>
              <a:off x="6777990" y="2377440"/>
              <a:ext cx="960120"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Comic Sans MS" panose="030F0702030302020204" pitchFamily="66" charset="0"/>
                </a:rPr>
                <a:t>i = 0</a:t>
              </a:r>
            </a:p>
          </p:txBody>
        </p:sp>
        <p:sp>
          <p:nvSpPr>
            <p:cNvPr id="47124" name="TextBox 29">
              <a:extLst>
                <a:ext uri="{FF2B5EF4-FFF2-40B4-BE49-F238E27FC236}">
                  <a16:creationId xmlns:a16="http://schemas.microsoft.com/office/drawing/2014/main" id="{D46766AD-6E8E-725C-D6D5-4616DD50E12A}"/>
                </a:ext>
              </a:extLst>
            </p:cNvPr>
            <p:cNvSpPr txBox="1">
              <a:spLocks noChangeArrowheads="1"/>
            </p:cNvSpPr>
            <p:nvPr/>
          </p:nvSpPr>
          <p:spPr bwMode="auto">
            <a:xfrm>
              <a:off x="6762750" y="3425190"/>
              <a:ext cx="2312670"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Comic Sans MS" panose="030F0702030302020204" pitchFamily="66" charset="0"/>
                </a:rPr>
                <a:t>i &lt; path.size()</a:t>
              </a:r>
            </a:p>
          </p:txBody>
        </p:sp>
        <p:sp>
          <p:nvSpPr>
            <p:cNvPr id="47125" name="TextBox 30">
              <a:extLst>
                <a:ext uri="{FF2B5EF4-FFF2-40B4-BE49-F238E27FC236}">
                  <a16:creationId xmlns:a16="http://schemas.microsoft.com/office/drawing/2014/main" id="{CFC2EB99-C48D-684A-942A-18C0813BD2F5}"/>
                </a:ext>
              </a:extLst>
            </p:cNvPr>
            <p:cNvSpPr txBox="1">
              <a:spLocks noChangeArrowheads="1"/>
            </p:cNvSpPr>
            <p:nvPr/>
          </p:nvSpPr>
          <p:spPr bwMode="auto">
            <a:xfrm>
              <a:off x="7452360" y="4171950"/>
              <a:ext cx="617220"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Comic Sans MS" panose="030F0702030302020204" pitchFamily="66" charset="0"/>
                </a:rPr>
                <a:t>if</a:t>
              </a:r>
            </a:p>
          </p:txBody>
        </p:sp>
        <p:sp>
          <p:nvSpPr>
            <p:cNvPr id="47126" name="TextBox 31">
              <a:extLst>
                <a:ext uri="{FF2B5EF4-FFF2-40B4-BE49-F238E27FC236}">
                  <a16:creationId xmlns:a16="http://schemas.microsoft.com/office/drawing/2014/main" id="{3F076FA4-4232-9D10-CC39-A2D6EF83D31B}"/>
                </a:ext>
              </a:extLst>
            </p:cNvPr>
            <p:cNvSpPr txBox="1">
              <a:spLocks noChangeArrowheads="1"/>
            </p:cNvSpPr>
            <p:nvPr/>
          </p:nvSpPr>
          <p:spPr bwMode="auto">
            <a:xfrm>
              <a:off x="7418071" y="5581650"/>
              <a:ext cx="1440180"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Comic Sans MS" panose="030F0702030302020204" pitchFamily="66" charset="0"/>
                </a:rPr>
                <a:t>return i</a:t>
              </a:r>
            </a:p>
          </p:txBody>
        </p:sp>
        <p:sp>
          <p:nvSpPr>
            <p:cNvPr id="47127" name="TextBox 32">
              <a:extLst>
                <a:ext uri="{FF2B5EF4-FFF2-40B4-BE49-F238E27FC236}">
                  <a16:creationId xmlns:a16="http://schemas.microsoft.com/office/drawing/2014/main" id="{D04C8863-AE1C-AFD3-6AD5-EE814CB963F9}"/>
                </a:ext>
              </a:extLst>
            </p:cNvPr>
            <p:cNvSpPr txBox="1">
              <a:spLocks noChangeArrowheads="1"/>
            </p:cNvSpPr>
            <p:nvPr/>
          </p:nvSpPr>
          <p:spPr bwMode="auto">
            <a:xfrm>
              <a:off x="5558790" y="5574030"/>
              <a:ext cx="1630680"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FAFD00"/>
                  </a:solidFill>
                  <a:latin typeface="Comic Sans MS" panose="030F0702030302020204" pitchFamily="66" charset="0"/>
                </a:rPr>
                <a:t>return -1</a:t>
              </a:r>
            </a:p>
          </p:txBody>
        </p:sp>
        <p:cxnSp>
          <p:nvCxnSpPr>
            <p:cNvPr id="35" name="Curved Connector 34">
              <a:extLst>
                <a:ext uri="{FF2B5EF4-FFF2-40B4-BE49-F238E27FC236}">
                  <a16:creationId xmlns:a16="http://schemas.microsoft.com/office/drawing/2014/main" id="{29CF2CB8-F474-3FD0-061E-5E76712686C7}"/>
                </a:ext>
              </a:extLst>
            </p:cNvPr>
            <p:cNvCxnSpPr>
              <a:stCxn id="11" idx="4"/>
            </p:cNvCxnSpPr>
            <p:nvPr/>
          </p:nvCxnSpPr>
          <p:spPr>
            <a:xfrm rot="5400000" flipH="1">
              <a:off x="6509000" y="3857465"/>
              <a:ext cx="895159" cy="746623"/>
            </a:xfrm>
            <a:prstGeom prst="curvedConnector3">
              <a:avLst>
                <a:gd name="adj1" fmla="val -2553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129" name="TextBox 35">
              <a:extLst>
                <a:ext uri="{FF2B5EF4-FFF2-40B4-BE49-F238E27FC236}">
                  <a16:creationId xmlns:a16="http://schemas.microsoft.com/office/drawing/2014/main" id="{24C94C82-AA20-F095-0716-9427D6893148}"/>
                </a:ext>
              </a:extLst>
            </p:cNvPr>
            <p:cNvSpPr txBox="1">
              <a:spLocks noChangeArrowheads="1"/>
            </p:cNvSpPr>
            <p:nvPr/>
          </p:nvSpPr>
          <p:spPr bwMode="auto">
            <a:xfrm>
              <a:off x="5711190" y="1680210"/>
              <a:ext cx="3009900" cy="4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chemeClr val="tx2"/>
                  </a:solidFill>
                  <a:latin typeface="Comic Sans MS" panose="030F0702030302020204" pitchFamily="66" charset="0"/>
                </a:rPr>
                <a:t>Control Flow Graph</a:t>
              </a:r>
            </a:p>
          </p:txBody>
        </p:sp>
      </p:gr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F8A82CC-A9FF-05A7-1B8B-059D97B44BA4}"/>
                  </a:ext>
                </a:extLst>
              </p14:cNvPr>
              <p14:cNvContentPartPr/>
              <p14:nvPr/>
            </p14:nvContentPartPr>
            <p14:xfrm>
              <a:off x="7563600" y="2286000"/>
              <a:ext cx="1884240" cy="2518560"/>
            </p14:xfrm>
          </p:contentPart>
        </mc:Choice>
        <mc:Fallback xmlns="">
          <p:pic>
            <p:nvPicPr>
              <p:cNvPr id="3" name="Ink 2">
                <a:extLst>
                  <a:ext uri="{FF2B5EF4-FFF2-40B4-BE49-F238E27FC236}">
                    <a16:creationId xmlns:a16="http://schemas.microsoft.com/office/drawing/2014/main" id="{0F8A82CC-A9FF-05A7-1B8B-059D97B44BA4}"/>
                  </a:ext>
                </a:extLst>
              </p:cNvPr>
              <p:cNvPicPr/>
              <p:nvPr/>
            </p:nvPicPr>
            <p:blipFill>
              <a:blip r:embed="rId3"/>
              <a:stretch>
                <a:fillRect/>
              </a:stretch>
            </p:blipFill>
            <p:spPr>
              <a:xfrm>
                <a:off x="7554240" y="2276640"/>
                <a:ext cx="1902960" cy="2537280"/>
              </a:xfrm>
              <a:prstGeom prst="rect">
                <a:avLst/>
              </a:prstGeom>
            </p:spPr>
          </p:pic>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362FFCF1-4F28-70ED-EAD4-6452A58971EE}"/>
              </a:ext>
            </a:extLst>
          </p:cNvPr>
          <p:cNvSpPr>
            <a:spLocks noGrp="1" noChangeArrowheads="1"/>
          </p:cNvSpPr>
          <p:nvPr>
            <p:ph type="title"/>
          </p:nvPr>
        </p:nvSpPr>
        <p:spPr/>
        <p:txBody>
          <a:bodyPr/>
          <a:lstStyle/>
          <a:p>
            <a:r>
              <a:rPr lang="en-US" altLang="en-US"/>
              <a:t>Example (2)</a:t>
            </a:r>
          </a:p>
        </p:txBody>
      </p:sp>
      <p:sp>
        <p:nvSpPr>
          <p:cNvPr id="48131" name="Date Placeholder 3">
            <a:extLst>
              <a:ext uri="{FF2B5EF4-FFF2-40B4-BE49-F238E27FC236}">
                <a16:creationId xmlns:a16="http://schemas.microsoft.com/office/drawing/2014/main" id="{0EE2C8D1-4F44-49D5-9954-F2C16719738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zh-CN" u="none">
              <a:latin typeface="Times New Roman" panose="02020603050405020304" pitchFamily="18" charset="0"/>
              <a:ea typeface="SimSun" panose="02010600030101010101" pitchFamily="2" charset="-122"/>
            </a:endParaRPr>
          </a:p>
        </p:txBody>
      </p:sp>
      <p:sp>
        <p:nvSpPr>
          <p:cNvPr id="48132" name="Footer Placeholder 4">
            <a:extLst>
              <a:ext uri="{FF2B5EF4-FFF2-40B4-BE49-F238E27FC236}">
                <a16:creationId xmlns:a16="http://schemas.microsoft.com/office/drawing/2014/main" id="{2A05F700-9596-A9CD-17C7-B8C7B1E5079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zh-CN">
              <a:latin typeface="Times New Roman" panose="02020603050405020304" pitchFamily="18" charset="0"/>
              <a:ea typeface="SimSun" panose="02010600030101010101" pitchFamily="2" charset="-122"/>
            </a:endParaRPr>
          </a:p>
        </p:txBody>
      </p:sp>
      <p:sp>
        <p:nvSpPr>
          <p:cNvPr id="48133" name="Slide Number Placeholder 5">
            <a:extLst>
              <a:ext uri="{FF2B5EF4-FFF2-40B4-BE49-F238E27FC236}">
                <a16:creationId xmlns:a16="http://schemas.microsoft.com/office/drawing/2014/main" id="{975A61E7-0467-5752-61BF-71AB79869D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FAB8F4F-7D0A-4435-A7C7-08290A671CB3}" type="slidenum">
              <a:rPr lang="zh-CN" altLang="en-US">
                <a:latin typeface="Times New Roman" panose="02020603050405020304" pitchFamily="18" charset="0"/>
                <a:ea typeface="SimSun" panose="02010600030101010101" pitchFamily="2" charset="-122"/>
              </a:rPr>
              <a:pPr fontAlgn="base">
                <a:spcBef>
                  <a:spcPct val="0"/>
                </a:spcBef>
                <a:spcAft>
                  <a:spcPct val="0"/>
                </a:spcAft>
              </a:pPr>
              <a:t>33</a:t>
            </a:fld>
            <a:endParaRPr lang="en-US" altLang="zh-CN">
              <a:latin typeface="Times New Roman" panose="02020603050405020304" pitchFamily="18" charset="0"/>
              <a:ea typeface="SimSun" panose="02010600030101010101" pitchFamily="2" charset="-122"/>
            </a:endParaRPr>
          </a:p>
        </p:txBody>
      </p:sp>
      <p:grpSp>
        <p:nvGrpSpPr>
          <p:cNvPr id="2" name="Group 26">
            <a:extLst>
              <a:ext uri="{FF2B5EF4-FFF2-40B4-BE49-F238E27FC236}">
                <a16:creationId xmlns:a16="http://schemas.microsoft.com/office/drawing/2014/main" id="{1A516F67-F7D5-A42F-5451-4EA50FE87DF4}"/>
              </a:ext>
            </a:extLst>
          </p:cNvPr>
          <p:cNvGrpSpPr>
            <a:grpSpLocks/>
          </p:cNvGrpSpPr>
          <p:nvPr/>
        </p:nvGrpSpPr>
        <p:grpSpPr bwMode="auto">
          <a:xfrm>
            <a:off x="1516575" y="1866900"/>
            <a:ext cx="3413125" cy="4129087"/>
            <a:chOff x="167640" y="2274570"/>
            <a:chExt cx="3413760" cy="4130040"/>
          </a:xfrm>
        </p:grpSpPr>
        <p:sp>
          <p:nvSpPr>
            <p:cNvPr id="9" name="Oval 8">
              <a:extLst>
                <a:ext uri="{FF2B5EF4-FFF2-40B4-BE49-F238E27FC236}">
                  <a16:creationId xmlns:a16="http://schemas.microsoft.com/office/drawing/2014/main" id="{535B40D3-F24D-D347-E5FD-808640450B52}"/>
                </a:ext>
              </a:extLst>
            </p:cNvPr>
            <p:cNvSpPr/>
            <p:nvPr/>
          </p:nvSpPr>
          <p:spPr>
            <a:xfrm>
              <a:off x="834514" y="5783755"/>
              <a:ext cx="593835" cy="617680"/>
            </a:xfrm>
            <a:prstGeom prst="ellipse">
              <a:avLst/>
            </a:prstGeom>
            <a:solidFill>
              <a:schemeClr val="bg1">
                <a:lumMod val="20000"/>
                <a:lumOff val="80000"/>
              </a:schemeClr>
            </a:solidFill>
            <a:ln w="381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C24592AD-FFCB-5144-5D1C-F443A653E267}"/>
                </a:ext>
              </a:extLst>
            </p:cNvPr>
            <p:cNvSpPr/>
            <p:nvPr/>
          </p:nvSpPr>
          <p:spPr>
            <a:xfrm>
              <a:off x="2987565" y="5786930"/>
              <a:ext cx="593835" cy="617680"/>
            </a:xfrm>
            <a:prstGeom prst="ellipse">
              <a:avLst/>
            </a:prstGeom>
            <a:solidFill>
              <a:schemeClr val="bg1">
                <a:lumMod val="20000"/>
                <a:lumOff val="80000"/>
              </a:schemeClr>
            </a:solidFill>
            <a:ln w="38100">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a:extLst>
                <a:ext uri="{FF2B5EF4-FFF2-40B4-BE49-F238E27FC236}">
                  <a16:creationId xmlns:a16="http://schemas.microsoft.com/office/drawing/2014/main" id="{3E6407FB-30E8-2D41-5DF1-81D3E8694E0E}"/>
                </a:ext>
              </a:extLst>
            </p:cNvPr>
            <p:cNvSpPr/>
            <p:nvPr/>
          </p:nvSpPr>
          <p:spPr>
            <a:xfrm>
              <a:off x="3063779" y="5874263"/>
              <a:ext cx="433469" cy="435075"/>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4</a:t>
              </a:r>
            </a:p>
          </p:txBody>
        </p:sp>
        <p:sp>
          <p:nvSpPr>
            <p:cNvPr id="12" name="Oval 11">
              <a:extLst>
                <a:ext uri="{FF2B5EF4-FFF2-40B4-BE49-F238E27FC236}">
                  <a16:creationId xmlns:a16="http://schemas.microsoft.com/office/drawing/2014/main" id="{C5A86BC2-EDD1-08DE-ED21-F52C3100D8C2}"/>
                </a:ext>
              </a:extLst>
            </p:cNvPr>
            <p:cNvSpPr/>
            <p:nvPr/>
          </p:nvSpPr>
          <p:spPr>
            <a:xfrm>
              <a:off x="913904" y="5874263"/>
              <a:ext cx="435056" cy="435075"/>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5</a:t>
              </a:r>
            </a:p>
          </p:txBody>
        </p:sp>
        <p:sp>
          <p:nvSpPr>
            <p:cNvPr id="13" name="Oval 12">
              <a:extLst>
                <a:ext uri="{FF2B5EF4-FFF2-40B4-BE49-F238E27FC236}">
                  <a16:creationId xmlns:a16="http://schemas.microsoft.com/office/drawing/2014/main" id="{611236A1-0F77-CAE8-6E4B-F091B800B7BF}"/>
                </a:ext>
              </a:extLst>
            </p:cNvPr>
            <p:cNvSpPr/>
            <p:nvPr/>
          </p:nvSpPr>
          <p:spPr>
            <a:xfrm>
              <a:off x="2277821" y="4975530"/>
              <a:ext cx="435056" cy="435075"/>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3</a:t>
              </a:r>
            </a:p>
          </p:txBody>
        </p:sp>
        <p:sp>
          <p:nvSpPr>
            <p:cNvPr id="14" name="Oval 13">
              <a:extLst>
                <a:ext uri="{FF2B5EF4-FFF2-40B4-BE49-F238E27FC236}">
                  <a16:creationId xmlns:a16="http://schemas.microsoft.com/office/drawing/2014/main" id="{3FA0EABB-20A5-5C81-727E-0AE5ACA1001A}"/>
                </a:ext>
              </a:extLst>
            </p:cNvPr>
            <p:cNvSpPr/>
            <p:nvPr/>
          </p:nvSpPr>
          <p:spPr>
            <a:xfrm>
              <a:off x="1529968" y="4030750"/>
              <a:ext cx="433469" cy="435075"/>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2</a:t>
              </a:r>
            </a:p>
          </p:txBody>
        </p:sp>
        <p:sp>
          <p:nvSpPr>
            <p:cNvPr id="15" name="Oval 14">
              <a:extLst>
                <a:ext uri="{FF2B5EF4-FFF2-40B4-BE49-F238E27FC236}">
                  <a16:creationId xmlns:a16="http://schemas.microsoft.com/office/drawing/2014/main" id="{8DFE6C95-05DA-25F6-742A-FBE1B20023FB}"/>
                </a:ext>
              </a:extLst>
            </p:cNvPr>
            <p:cNvSpPr/>
            <p:nvPr/>
          </p:nvSpPr>
          <p:spPr>
            <a:xfrm>
              <a:off x="1529968" y="3108199"/>
              <a:ext cx="433469" cy="435075"/>
            </a:xfrm>
            <a:prstGeom prst="ellipse">
              <a:avLst/>
            </a:prstGeom>
            <a:solidFill>
              <a:schemeClr val="bg1">
                <a:lumMod val="40000"/>
                <a:lumOff val="6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1</a:t>
              </a:r>
            </a:p>
          </p:txBody>
        </p:sp>
        <p:cxnSp>
          <p:nvCxnSpPr>
            <p:cNvPr id="16" name="Straight Arrow Connector 15">
              <a:extLst>
                <a:ext uri="{FF2B5EF4-FFF2-40B4-BE49-F238E27FC236}">
                  <a16:creationId xmlns:a16="http://schemas.microsoft.com/office/drawing/2014/main" id="{88D63B9F-892E-A511-0C07-B197865F1C96}"/>
                </a:ext>
              </a:extLst>
            </p:cNvPr>
            <p:cNvCxnSpPr/>
            <p:nvPr/>
          </p:nvCxnSpPr>
          <p:spPr>
            <a:xfrm rot="5400000">
              <a:off x="1502965" y="3787806"/>
              <a:ext cx="48747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C6DBA86-841F-FB1D-9DDB-4B0BC6BF6733}"/>
                </a:ext>
              </a:extLst>
            </p:cNvPr>
            <p:cNvCxnSpPr>
              <a:stCxn id="14" idx="3"/>
              <a:endCxn id="12" idx="0"/>
            </p:cNvCxnSpPr>
            <p:nvPr/>
          </p:nvCxnSpPr>
          <p:spPr>
            <a:xfrm rot="5400000">
              <a:off x="626480" y="4907263"/>
              <a:ext cx="1471952" cy="46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6430FB3-10B5-3303-983F-D9A4481261E9}"/>
                </a:ext>
              </a:extLst>
            </p:cNvPr>
            <p:cNvCxnSpPr>
              <a:stCxn id="13" idx="5"/>
              <a:endCxn id="11" idx="1"/>
            </p:cNvCxnSpPr>
            <p:nvPr/>
          </p:nvCxnSpPr>
          <p:spPr>
            <a:xfrm rot="16200000" flipH="1">
              <a:off x="2592191" y="5404265"/>
              <a:ext cx="592275" cy="4779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D446A7F-760E-263F-1224-030EB5F008D6}"/>
                </a:ext>
              </a:extLst>
            </p:cNvPr>
            <p:cNvCxnSpPr>
              <a:stCxn id="14" idx="5"/>
              <a:endCxn id="13" idx="1"/>
            </p:cNvCxnSpPr>
            <p:nvPr/>
          </p:nvCxnSpPr>
          <p:spPr>
            <a:xfrm rot="16200000" flipH="1">
              <a:off x="1802262" y="4499974"/>
              <a:ext cx="636734" cy="4414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66B4C768-7ACC-6487-D540-CEF50BC6D28B}"/>
                </a:ext>
              </a:extLst>
            </p:cNvPr>
            <p:cNvCxnSpPr>
              <a:stCxn id="13" idx="4"/>
            </p:cNvCxnSpPr>
            <p:nvPr/>
          </p:nvCxnSpPr>
          <p:spPr>
            <a:xfrm rot="5400000" flipH="1">
              <a:off x="1674438" y="4589695"/>
              <a:ext cx="895557" cy="746264"/>
            </a:xfrm>
            <a:prstGeom prst="curvedConnector3">
              <a:avLst>
                <a:gd name="adj1" fmla="val -2553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151" name="TextBox 25">
              <a:extLst>
                <a:ext uri="{FF2B5EF4-FFF2-40B4-BE49-F238E27FC236}">
                  <a16:creationId xmlns:a16="http://schemas.microsoft.com/office/drawing/2014/main" id="{63FCD46A-F3C0-AF84-C456-3E87D7E80708}"/>
                </a:ext>
              </a:extLst>
            </p:cNvPr>
            <p:cNvSpPr txBox="1">
              <a:spLocks noChangeArrowheads="1"/>
            </p:cNvSpPr>
            <p:nvPr/>
          </p:nvSpPr>
          <p:spPr bwMode="auto">
            <a:xfrm>
              <a:off x="167640" y="2274570"/>
              <a:ext cx="3009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b="1" dirty="0">
                  <a:solidFill>
                    <a:schemeClr val="tx2"/>
                  </a:solidFill>
                  <a:latin typeface="Comic Sans MS" panose="030F0702030302020204" pitchFamily="66" charset="0"/>
                </a:rPr>
                <a:t>Graph</a:t>
              </a:r>
            </a:p>
            <a:p>
              <a:pPr algn="ctr" eaLnBrk="1" hangingPunct="1"/>
              <a:r>
                <a:rPr lang="en-US" altLang="en-US" sz="2400" b="1" dirty="0">
                  <a:solidFill>
                    <a:schemeClr val="tx2"/>
                  </a:solidFill>
                  <a:latin typeface="Comic Sans MS" panose="030F0702030302020204" pitchFamily="66" charset="0"/>
                </a:rPr>
                <a:t>Abstract version</a:t>
              </a:r>
            </a:p>
          </p:txBody>
        </p:sp>
      </p:grpSp>
      <p:sp>
        <p:nvSpPr>
          <p:cNvPr id="28" name="TextBox 27">
            <a:extLst>
              <a:ext uri="{FF2B5EF4-FFF2-40B4-BE49-F238E27FC236}">
                <a16:creationId xmlns:a16="http://schemas.microsoft.com/office/drawing/2014/main" id="{7C0CB09A-0F5E-E0DD-38CC-6C5754EC01FD}"/>
              </a:ext>
            </a:extLst>
          </p:cNvPr>
          <p:cNvSpPr txBox="1"/>
          <p:nvPr/>
        </p:nvSpPr>
        <p:spPr>
          <a:xfrm>
            <a:off x="4818064" y="1866900"/>
            <a:ext cx="2420937" cy="3048000"/>
          </a:xfrm>
          <a:prstGeom prst="rect">
            <a:avLst/>
          </a:prstGeom>
          <a:solidFill>
            <a:schemeClr val="bg1">
              <a:lumMod val="60000"/>
              <a:lumOff val="40000"/>
            </a:schemeClr>
          </a:solidFill>
        </p:spPr>
        <p:txBody>
          <a:bodyPr>
            <a:spAutoFit/>
          </a:bodyPr>
          <a:lstStyle/>
          <a:p>
            <a:pPr>
              <a:defRPr/>
            </a:pPr>
            <a:r>
              <a:rPr lang="en-US" sz="2400" dirty="0"/>
              <a:t>Edges</a:t>
            </a:r>
          </a:p>
          <a:p>
            <a:pPr>
              <a:defRPr/>
            </a:pPr>
            <a:r>
              <a:rPr lang="en-US" sz="2400" dirty="0"/>
              <a:t>1 2</a:t>
            </a:r>
          </a:p>
          <a:p>
            <a:pPr>
              <a:defRPr/>
            </a:pPr>
            <a:r>
              <a:rPr lang="en-US" sz="2400" dirty="0"/>
              <a:t>2 3</a:t>
            </a:r>
          </a:p>
          <a:p>
            <a:pPr>
              <a:defRPr/>
            </a:pPr>
            <a:r>
              <a:rPr lang="en-US" sz="2400" dirty="0"/>
              <a:t>3 2</a:t>
            </a:r>
          </a:p>
          <a:p>
            <a:pPr>
              <a:defRPr/>
            </a:pPr>
            <a:r>
              <a:rPr lang="en-US" sz="2400" dirty="0"/>
              <a:t>3 4</a:t>
            </a:r>
          </a:p>
          <a:p>
            <a:pPr>
              <a:defRPr/>
            </a:pPr>
            <a:r>
              <a:rPr lang="en-US" sz="2400" dirty="0"/>
              <a:t>2 5</a:t>
            </a:r>
          </a:p>
          <a:p>
            <a:pPr>
              <a:defRPr/>
            </a:pPr>
            <a:r>
              <a:rPr lang="en-US" sz="2400" dirty="0"/>
              <a:t>Initial Node: 1</a:t>
            </a:r>
          </a:p>
          <a:p>
            <a:pPr>
              <a:defRPr/>
            </a:pPr>
            <a:r>
              <a:rPr lang="en-US" sz="2400" dirty="0"/>
              <a:t>Final Nodes: 4, 5</a:t>
            </a:r>
          </a:p>
        </p:txBody>
      </p:sp>
      <p:sp>
        <p:nvSpPr>
          <p:cNvPr id="29" name="TextBox 28">
            <a:extLst>
              <a:ext uri="{FF2B5EF4-FFF2-40B4-BE49-F238E27FC236}">
                <a16:creationId xmlns:a16="http://schemas.microsoft.com/office/drawing/2014/main" id="{D5406C68-7521-2997-86B8-B4EFE85A7CB1}"/>
              </a:ext>
            </a:extLst>
          </p:cNvPr>
          <p:cNvSpPr txBox="1"/>
          <p:nvPr/>
        </p:nvSpPr>
        <p:spPr>
          <a:xfrm>
            <a:off x="7546976" y="1855788"/>
            <a:ext cx="2874963" cy="3046412"/>
          </a:xfrm>
          <a:prstGeom prst="rect">
            <a:avLst/>
          </a:prstGeom>
          <a:solidFill>
            <a:schemeClr val="bg1">
              <a:lumMod val="60000"/>
              <a:lumOff val="40000"/>
            </a:schemeClr>
          </a:solidFill>
        </p:spPr>
        <p:txBody>
          <a:bodyPr>
            <a:spAutoFit/>
          </a:bodyPr>
          <a:lstStyle/>
          <a:p>
            <a:pPr>
              <a:defRPr/>
            </a:pPr>
            <a:r>
              <a:rPr lang="en-US" sz="2400" dirty="0"/>
              <a:t>6 requirements for Edge-Pair Coverage</a:t>
            </a:r>
            <a:br>
              <a:rPr lang="en-US" sz="2400" dirty="0"/>
            </a:br>
            <a:r>
              <a:rPr lang="en-US" sz="2400" dirty="0"/>
              <a:t>1. [1, 2, 3]</a:t>
            </a:r>
            <a:br>
              <a:rPr lang="en-US" sz="2400" dirty="0"/>
            </a:br>
            <a:r>
              <a:rPr lang="en-US" sz="2400" dirty="0"/>
              <a:t>2. [1, 2, 5]</a:t>
            </a:r>
            <a:br>
              <a:rPr lang="en-US" sz="2400" dirty="0"/>
            </a:br>
            <a:r>
              <a:rPr lang="en-US" sz="2400" dirty="0"/>
              <a:t>3. [2, 3, 4]</a:t>
            </a:r>
            <a:br>
              <a:rPr lang="en-US" sz="2400" dirty="0"/>
            </a:br>
            <a:r>
              <a:rPr lang="en-US" sz="2400" dirty="0"/>
              <a:t>4. [2, 3, 2]</a:t>
            </a:r>
            <a:br>
              <a:rPr lang="en-US" sz="2400" dirty="0"/>
            </a:br>
            <a:r>
              <a:rPr lang="en-US" sz="2400" dirty="0"/>
              <a:t>5. [3, 2, 3]</a:t>
            </a:r>
            <a:br>
              <a:rPr lang="en-US" sz="2400" dirty="0"/>
            </a:br>
            <a:r>
              <a:rPr lang="en-US" sz="2400" dirty="0"/>
              <a:t>6. [3, 2, 5]</a:t>
            </a:r>
          </a:p>
        </p:txBody>
      </p:sp>
      <p:sp>
        <p:nvSpPr>
          <p:cNvPr id="30" name="TextBox 29">
            <a:extLst>
              <a:ext uri="{FF2B5EF4-FFF2-40B4-BE49-F238E27FC236}">
                <a16:creationId xmlns:a16="http://schemas.microsoft.com/office/drawing/2014/main" id="{A080780F-DF24-92D8-6F2B-8DF55B3B1FCB}"/>
              </a:ext>
            </a:extLst>
          </p:cNvPr>
          <p:cNvSpPr txBox="1"/>
          <p:nvPr/>
        </p:nvSpPr>
        <p:spPr>
          <a:xfrm>
            <a:off x="5997575" y="5018089"/>
            <a:ext cx="2133600" cy="1570037"/>
          </a:xfrm>
          <a:prstGeom prst="rect">
            <a:avLst/>
          </a:prstGeom>
          <a:solidFill>
            <a:schemeClr val="bg1">
              <a:lumMod val="60000"/>
              <a:lumOff val="40000"/>
            </a:schemeClr>
          </a:solidFill>
        </p:spPr>
        <p:txBody>
          <a:bodyPr>
            <a:spAutoFit/>
          </a:bodyPr>
          <a:lstStyle/>
          <a:p>
            <a:pPr>
              <a:defRPr/>
            </a:pPr>
            <a:r>
              <a:rPr lang="en-US" sz="2400" dirty="0"/>
              <a:t>Test Paths</a:t>
            </a:r>
          </a:p>
          <a:p>
            <a:pPr>
              <a:defRPr/>
            </a:pPr>
            <a:r>
              <a:rPr lang="en-US" sz="2400" dirty="0"/>
              <a:t>[1, 2, 5]</a:t>
            </a:r>
          </a:p>
          <a:p>
            <a:pPr>
              <a:defRPr/>
            </a:pPr>
            <a:r>
              <a:rPr lang="en-US" sz="2400" dirty="0"/>
              <a:t>[1, 2, 3, 2, 5]</a:t>
            </a:r>
          </a:p>
          <a:p>
            <a:pPr>
              <a:defRPr/>
            </a:pPr>
            <a:r>
              <a:rPr lang="en-US" sz="2400" dirty="0"/>
              <a:t>[1, 2, 3, 2, 3, 4]</a:t>
            </a:r>
          </a:p>
        </p:txBody>
      </p:sp>
      <p:sp>
        <p:nvSpPr>
          <p:cNvPr id="31" name="AutoShape 15">
            <a:extLst>
              <a:ext uri="{FF2B5EF4-FFF2-40B4-BE49-F238E27FC236}">
                <a16:creationId xmlns:a16="http://schemas.microsoft.com/office/drawing/2014/main" id="{6A8ABC8E-C363-3819-95AA-5EAD2DC87F5F}"/>
              </a:ext>
            </a:extLst>
          </p:cNvPr>
          <p:cNvSpPr>
            <a:spLocks noChangeArrowheads="1"/>
          </p:cNvSpPr>
          <p:nvPr/>
        </p:nvSpPr>
        <p:spPr bwMode="auto">
          <a:xfrm>
            <a:off x="7902576" y="5497513"/>
            <a:ext cx="2708275" cy="742950"/>
          </a:xfrm>
          <a:prstGeom prst="star16">
            <a:avLst>
              <a:gd name="adj" fmla="val 37500"/>
            </a:avLst>
          </a:prstGeom>
          <a:solidFill>
            <a:srgbClr val="FF0000"/>
          </a:solidFill>
          <a:ln w="28575">
            <a:solidFill>
              <a:schemeClr val="tx2"/>
            </a:solidFill>
            <a:miter lim="800000"/>
            <a:headEnd type="none" w="sm" len="sm"/>
            <a:tailEnd type="none" w="sm" len="sm"/>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b="1">
                <a:solidFill>
                  <a:schemeClr val="tx2"/>
                </a:solidFill>
                <a:latin typeface="Papyrus" panose="03070502060502030205" pitchFamily="66" charset="0"/>
              </a:rPr>
              <a:t>Find values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D92FD837-D3CB-45D1-3354-C6F854B19AFB}"/>
                  </a:ext>
                </a:extLst>
              </p14:cNvPr>
              <p14:cNvContentPartPr/>
              <p14:nvPr/>
            </p14:nvContentPartPr>
            <p14:xfrm>
              <a:off x="2812680" y="3509280"/>
              <a:ext cx="1599120" cy="2161440"/>
            </p14:xfrm>
          </p:contentPart>
        </mc:Choice>
        <mc:Fallback xmlns="">
          <p:pic>
            <p:nvPicPr>
              <p:cNvPr id="3" name="Ink 2">
                <a:extLst>
                  <a:ext uri="{FF2B5EF4-FFF2-40B4-BE49-F238E27FC236}">
                    <a16:creationId xmlns:a16="http://schemas.microsoft.com/office/drawing/2014/main" id="{D92FD837-D3CB-45D1-3354-C6F854B19AFB}"/>
                  </a:ext>
                </a:extLst>
              </p:cNvPr>
              <p:cNvPicPr/>
              <p:nvPr/>
            </p:nvPicPr>
            <p:blipFill>
              <a:blip r:embed="rId3"/>
              <a:stretch>
                <a:fillRect/>
              </a:stretch>
            </p:blipFill>
            <p:spPr>
              <a:xfrm>
                <a:off x="2803320" y="3499920"/>
                <a:ext cx="1617840" cy="2180160"/>
              </a:xfrm>
              <a:prstGeom prst="rect">
                <a:avLst/>
              </a:prstGeom>
            </p:spPr>
          </p:pic>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1000" fill="hold"/>
                                        <p:tgtEl>
                                          <p:spTgt spid="31"/>
                                        </p:tgtEl>
                                        <p:attrNameLst>
                                          <p:attrName>ppt_w</p:attrName>
                                        </p:attrNameLst>
                                      </p:cBhvr>
                                      <p:tavLst>
                                        <p:tav tm="0">
                                          <p:val>
                                            <p:strVal val="#ppt_w*0.70"/>
                                          </p:val>
                                        </p:tav>
                                        <p:tav tm="100000">
                                          <p:val>
                                            <p:strVal val="#ppt_w"/>
                                          </p:val>
                                        </p:tav>
                                      </p:tavLst>
                                    </p:anim>
                                    <p:anim calcmode="lin" valueType="num">
                                      <p:cBhvr>
                                        <p:cTn id="28" dur="1000" fill="hold"/>
                                        <p:tgtEl>
                                          <p:spTgt spid="31"/>
                                        </p:tgtEl>
                                        <p:attrNameLst>
                                          <p:attrName>ppt_h</p:attrName>
                                        </p:attrNameLst>
                                      </p:cBhvr>
                                      <p:tavLst>
                                        <p:tav tm="0">
                                          <p:val>
                                            <p:strVal val="#ppt_h"/>
                                          </p:val>
                                        </p:tav>
                                        <p:tav tm="100000">
                                          <p:val>
                                            <p:strVal val="#ppt_h"/>
                                          </p:val>
                                        </p:tav>
                                      </p:tavLst>
                                    </p:anim>
                                    <p:animEffect transition="in" filter="fade">
                                      <p:cBhvr>
                                        <p:cTn id="2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A9F2416-27A2-E089-BBA5-3CE9DA38EF21}"/>
              </a:ext>
            </a:extLst>
          </p:cNvPr>
          <p:cNvSpPr>
            <a:spLocks noGrp="1" noChangeArrowheads="1"/>
          </p:cNvSpPr>
          <p:nvPr>
            <p:ph type="title"/>
          </p:nvPr>
        </p:nvSpPr>
        <p:spPr/>
        <p:txBody>
          <a:bodyPr/>
          <a:lstStyle/>
          <a:p>
            <a:pPr eaLnBrk="1" hangingPunct="1"/>
            <a:r>
              <a:rPr lang="en-US" altLang="en-US"/>
              <a:t>Goal of a software tester</a:t>
            </a:r>
          </a:p>
        </p:txBody>
      </p:sp>
      <p:sp>
        <p:nvSpPr>
          <p:cNvPr id="47107" name="Rectangle 3">
            <a:extLst>
              <a:ext uri="{FF2B5EF4-FFF2-40B4-BE49-F238E27FC236}">
                <a16:creationId xmlns:a16="http://schemas.microsoft.com/office/drawing/2014/main" id="{4613B0D4-E152-DC08-3B55-DD54B5733438}"/>
              </a:ext>
            </a:extLst>
          </p:cNvPr>
          <p:cNvSpPr>
            <a:spLocks noGrp="1" noChangeArrowheads="1"/>
          </p:cNvSpPr>
          <p:nvPr>
            <p:ph type="body" idx="1"/>
          </p:nvPr>
        </p:nvSpPr>
        <p:spPr/>
        <p:txBody>
          <a:bodyPr/>
          <a:lstStyle/>
          <a:p>
            <a:pPr eaLnBrk="1" hangingPunct="1">
              <a:lnSpc>
                <a:spcPct val="90000"/>
              </a:lnSpc>
            </a:pPr>
            <a:r>
              <a:rPr lang="en-US" altLang="en-US" dirty="0"/>
              <a:t>… to </a:t>
            </a:r>
            <a:r>
              <a:rPr lang="en-US" altLang="en-US" i="1" dirty="0"/>
              <a:t>find</a:t>
            </a:r>
            <a:r>
              <a:rPr lang="en-US" altLang="en-US" dirty="0"/>
              <a:t> bugs </a:t>
            </a:r>
          </a:p>
          <a:p>
            <a:pPr eaLnBrk="1" hangingPunct="1">
              <a:lnSpc>
                <a:spcPct val="90000"/>
              </a:lnSpc>
            </a:pPr>
            <a:r>
              <a:rPr lang="en-US" altLang="en-US" dirty="0"/>
              <a:t>… as </a:t>
            </a:r>
            <a:r>
              <a:rPr lang="en-US" altLang="en-US" i="1" dirty="0"/>
              <a:t>early</a:t>
            </a:r>
            <a:r>
              <a:rPr lang="en-US" altLang="en-US" dirty="0"/>
              <a:t> in the software development processes as possible</a:t>
            </a:r>
          </a:p>
          <a:p>
            <a:pPr eaLnBrk="1" hangingPunct="1">
              <a:lnSpc>
                <a:spcPct val="90000"/>
              </a:lnSpc>
            </a:pPr>
            <a:r>
              <a:rPr lang="en-US" altLang="en-US" dirty="0"/>
              <a:t>… and make sure they get </a:t>
            </a:r>
            <a:r>
              <a:rPr lang="en-US" altLang="en-US" i="1" dirty="0"/>
              <a:t>fixed</a:t>
            </a:r>
            <a:r>
              <a:rPr lang="en-US" altLang="en-US" dirty="0"/>
              <a:t>.</a:t>
            </a:r>
          </a:p>
          <a:p>
            <a:pPr eaLnBrk="1" hangingPunct="1">
              <a:lnSpc>
                <a:spcPct val="90000"/>
              </a:lnSpc>
            </a:pP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3AF2454-AFC5-6D1E-7AA1-DF0F4184C1E2}"/>
              </a:ext>
            </a:extLst>
          </p:cNvPr>
          <p:cNvSpPr>
            <a:spLocks noGrp="1" noChangeArrowheads="1"/>
          </p:cNvSpPr>
          <p:nvPr>
            <p:ph type="title"/>
          </p:nvPr>
        </p:nvSpPr>
        <p:spPr/>
        <p:txBody>
          <a:bodyPr/>
          <a:lstStyle/>
          <a:p>
            <a:pPr algn="ctr"/>
            <a:r>
              <a:rPr lang="en-US" altLang="en-US" sz="4100">
                <a:latin typeface="Comic Sans MS" panose="030F0702030302020204" pitchFamily="66" charset="0"/>
              </a:rPr>
              <a:t>How to define Software Testing Principles</a:t>
            </a:r>
          </a:p>
        </p:txBody>
      </p:sp>
      <p:sp>
        <p:nvSpPr>
          <p:cNvPr id="96259" name="Rectangle 3">
            <a:extLst>
              <a:ext uri="{FF2B5EF4-FFF2-40B4-BE49-F238E27FC236}">
                <a16:creationId xmlns:a16="http://schemas.microsoft.com/office/drawing/2014/main" id="{BD47AD04-B98F-A57F-8AB3-9C7F16A87DDE}"/>
              </a:ext>
            </a:extLst>
          </p:cNvPr>
          <p:cNvSpPr>
            <a:spLocks noGrp="1" noChangeArrowheads="1"/>
          </p:cNvSpPr>
          <p:nvPr>
            <p:ph type="body" idx="1"/>
          </p:nvPr>
        </p:nvSpPr>
        <p:spPr>
          <a:solidFill>
            <a:schemeClr val="bg1"/>
          </a:solidFill>
        </p:spPr>
        <p:txBody>
          <a:bodyPr/>
          <a:lstStyle/>
          <a:p>
            <a:pPr>
              <a:lnSpc>
                <a:spcPct val="90000"/>
              </a:lnSpc>
            </a:pPr>
            <a:r>
              <a:rPr lang="en-US" altLang="en-US" sz="2500">
                <a:solidFill>
                  <a:schemeClr val="folHlink"/>
                </a:solidFill>
                <a:latin typeface="Comic Sans MS" panose="030F0702030302020204" pitchFamily="66" charset="0"/>
              </a:rPr>
              <a:t>Testing</a:t>
            </a:r>
          </a:p>
          <a:p>
            <a:pPr>
              <a:lnSpc>
                <a:spcPct val="90000"/>
              </a:lnSpc>
              <a:buFont typeface="Wingdings" panose="05000000000000000000" pitchFamily="2" charset="2"/>
              <a:buNone/>
            </a:pPr>
            <a:r>
              <a:rPr lang="en-US" altLang="en-US" sz="2500">
                <a:latin typeface="Comic Sans MS" panose="030F0702030302020204" pitchFamily="66" charset="0"/>
              </a:rPr>
              <a:t>	The execution of a program to find its faults</a:t>
            </a:r>
          </a:p>
          <a:p>
            <a:pPr>
              <a:lnSpc>
                <a:spcPct val="90000"/>
              </a:lnSpc>
            </a:pPr>
            <a:r>
              <a:rPr lang="en-US" altLang="en-US" sz="2500">
                <a:solidFill>
                  <a:schemeClr val="folHlink"/>
                </a:solidFill>
                <a:latin typeface="Comic Sans MS" panose="030F0702030302020204" pitchFamily="66" charset="0"/>
              </a:rPr>
              <a:t>Verification</a:t>
            </a:r>
          </a:p>
          <a:p>
            <a:pPr>
              <a:lnSpc>
                <a:spcPct val="90000"/>
              </a:lnSpc>
              <a:buFont typeface="Wingdings" panose="05000000000000000000" pitchFamily="2" charset="2"/>
              <a:buNone/>
            </a:pPr>
            <a:r>
              <a:rPr lang="en-US" altLang="en-US" sz="2500">
                <a:latin typeface="Comic Sans MS" panose="030F0702030302020204" pitchFamily="66" charset="0"/>
              </a:rPr>
              <a:t>	The process of proving the programs correctness.</a:t>
            </a:r>
          </a:p>
          <a:p>
            <a:pPr>
              <a:lnSpc>
                <a:spcPct val="90000"/>
              </a:lnSpc>
            </a:pPr>
            <a:r>
              <a:rPr lang="en-US" altLang="en-US" sz="2500">
                <a:solidFill>
                  <a:schemeClr val="folHlink"/>
                </a:solidFill>
                <a:latin typeface="Comic Sans MS" panose="030F0702030302020204" pitchFamily="66" charset="0"/>
              </a:rPr>
              <a:t>Validation</a:t>
            </a:r>
          </a:p>
          <a:p>
            <a:pPr>
              <a:lnSpc>
                <a:spcPct val="90000"/>
              </a:lnSpc>
              <a:buFont typeface="Wingdings" panose="05000000000000000000" pitchFamily="2" charset="2"/>
              <a:buNone/>
            </a:pPr>
            <a:r>
              <a:rPr lang="en-US" altLang="en-US" sz="2500">
                <a:latin typeface="Comic Sans MS" panose="030F0702030302020204" pitchFamily="66" charset="0"/>
              </a:rPr>
              <a:t>	The process of finding errors by executing the program in a real environment</a:t>
            </a:r>
          </a:p>
          <a:p>
            <a:pPr>
              <a:lnSpc>
                <a:spcPct val="90000"/>
              </a:lnSpc>
            </a:pPr>
            <a:r>
              <a:rPr lang="en-US" altLang="en-US" sz="2500">
                <a:solidFill>
                  <a:schemeClr val="folHlink"/>
                </a:solidFill>
                <a:latin typeface="Comic Sans MS" panose="030F0702030302020204" pitchFamily="66" charset="0"/>
              </a:rPr>
              <a:t>Debugging</a:t>
            </a:r>
          </a:p>
          <a:p>
            <a:pPr>
              <a:lnSpc>
                <a:spcPct val="90000"/>
              </a:lnSpc>
              <a:buFont typeface="Wingdings" panose="05000000000000000000" pitchFamily="2" charset="2"/>
              <a:buNone/>
            </a:pPr>
            <a:r>
              <a:rPr lang="en-US" altLang="en-US" sz="2500">
                <a:latin typeface="Comic Sans MS" panose="030F0702030302020204" pitchFamily="66" charset="0"/>
              </a:rPr>
              <a:t>	Diagnosing the error and correct it</a:t>
            </a:r>
          </a:p>
          <a:p>
            <a:pPr>
              <a:lnSpc>
                <a:spcPct val="90000"/>
              </a:lnSpc>
              <a:buFont typeface="Wingdings" panose="05000000000000000000" pitchFamily="2" charset="2"/>
              <a:buNone/>
            </a:pPr>
            <a:endParaRPr lang="en-US" altLang="en-US" sz="2500">
              <a:latin typeface="Comic Sans MS" panose="030F0702030302020204" pitchFamily="66" charset="0"/>
            </a:endParaRPr>
          </a:p>
          <a:p>
            <a:pPr>
              <a:lnSpc>
                <a:spcPct val="90000"/>
              </a:lnSpc>
              <a:buFont typeface="Wingdings" panose="05000000000000000000" pitchFamily="2" charset="2"/>
              <a:buNone/>
            </a:pPr>
            <a:endParaRPr lang="en-US" altLang="en-US" sz="2000">
              <a:latin typeface="Comic Sans MS" panose="030F0702030302020204" pitchFamily="66"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7D6EA55-6A0D-FA93-934E-91D2E03E31E9}"/>
              </a:ext>
            </a:extLst>
          </p:cNvPr>
          <p:cNvSpPr>
            <a:spLocks noGrp="1"/>
          </p:cNvSpPr>
          <p:nvPr>
            <p:ph type="title"/>
          </p:nvPr>
        </p:nvSpPr>
        <p:spPr/>
        <p:txBody>
          <a:bodyPr/>
          <a:lstStyle/>
          <a:p>
            <a:pPr eaLnBrk="1" hangingPunct="1"/>
            <a:r>
              <a:rPr lang="en-US" altLang="en-US" b="1"/>
              <a:t>Fundamentals of Software Testing</a:t>
            </a:r>
            <a:endParaRPr lang="en-US" altLang="en-US"/>
          </a:p>
        </p:txBody>
      </p:sp>
      <p:pic>
        <p:nvPicPr>
          <p:cNvPr id="59394" name="Picture 2">
            <a:extLst>
              <a:ext uri="{FF2B5EF4-FFF2-40B4-BE49-F238E27FC236}">
                <a16:creationId xmlns:a16="http://schemas.microsoft.com/office/drawing/2014/main" id="{A8C40A2F-4E1A-3AAF-356A-E05AC3852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76600"/>
            <a:ext cx="92202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3ADDEDA-37CA-9D64-0D5E-44DAC4EED91B}"/>
              </a:ext>
            </a:extLst>
          </p:cNvPr>
          <p:cNvSpPr txBox="1">
            <a:spLocks noChangeArrowheads="1"/>
          </p:cNvSpPr>
          <p:nvPr/>
        </p:nvSpPr>
        <p:spPr bwMode="auto">
          <a:xfrm>
            <a:off x="1524000" y="1752600"/>
            <a:ext cx="5105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sz="3600" b="1">
                <a:solidFill>
                  <a:schemeClr val="tx2"/>
                </a:solidFill>
              </a:rPr>
              <a:t>Verification ?????</a:t>
            </a:r>
          </a:p>
          <a:p>
            <a:pPr eaLnBrk="1" hangingPunct="1"/>
            <a:endParaRPr lang="en-IN" altLang="en-US" sz="3600" b="1">
              <a:solidFill>
                <a:srgbClr val="00B050"/>
              </a:solidFill>
            </a:endParaRPr>
          </a:p>
        </p:txBody>
      </p:sp>
      <p:sp>
        <p:nvSpPr>
          <p:cNvPr id="6" name="TextBox 5">
            <a:extLst>
              <a:ext uri="{FF2B5EF4-FFF2-40B4-BE49-F238E27FC236}">
                <a16:creationId xmlns:a16="http://schemas.microsoft.com/office/drawing/2014/main" id="{A9341B0C-4D2C-98FF-DEB2-7D86C5B74DFB}"/>
              </a:ext>
            </a:extLst>
          </p:cNvPr>
          <p:cNvSpPr txBox="1">
            <a:spLocks noChangeArrowheads="1"/>
          </p:cNvSpPr>
          <p:nvPr/>
        </p:nvSpPr>
        <p:spPr bwMode="auto">
          <a:xfrm>
            <a:off x="6096000" y="1219200"/>
            <a:ext cx="5105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3600" b="1">
              <a:solidFill>
                <a:srgbClr val="FF0000"/>
              </a:solidFill>
            </a:endParaRPr>
          </a:p>
          <a:p>
            <a:pPr eaLnBrk="1" hangingPunct="1"/>
            <a:r>
              <a:rPr lang="en-IN" altLang="en-US" sz="3600" b="1">
                <a:solidFill>
                  <a:srgbClr val="FF0000"/>
                </a:solidFill>
              </a:rPr>
              <a:t>Validation ??????</a:t>
            </a:r>
            <a:endParaRPr lang="en-US" altLang="en-US" sz="36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394"/>
                                        </p:tgtEl>
                                        <p:attrNameLst>
                                          <p:attrName>style.visibility</p:attrName>
                                        </p:attrNameLst>
                                      </p:cBhvr>
                                      <p:to>
                                        <p:strVal val="visible"/>
                                      </p:to>
                                    </p:set>
                                    <p:animEffect transition="in" filter="blinds(horizontal)">
                                      <p:cBhvr>
                                        <p:cTn id="17" dur="500"/>
                                        <p:tgtEl>
                                          <p:spTgt spid="59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&amp; Verification (</a:t>
            </a:r>
            <a:r>
              <a:rPr lang="en-US" sz="3200" i="1" dirty="0"/>
              <a:t>IEEE</a:t>
            </a:r>
            <a:r>
              <a:rPr lang="en-US" dirty="0"/>
              <a:t>)</a:t>
            </a:r>
          </a:p>
        </p:txBody>
      </p:sp>
      <p:sp>
        <p:nvSpPr>
          <p:cNvPr id="3" name="Content Placeholder 2"/>
          <p:cNvSpPr>
            <a:spLocks noGrp="1"/>
          </p:cNvSpPr>
          <p:nvPr>
            <p:ph idx="1"/>
          </p:nvPr>
        </p:nvSpPr>
        <p:spPr>
          <a:xfrm>
            <a:off x="1194619" y="1517301"/>
            <a:ext cx="10159181" cy="5043921"/>
          </a:xfrm>
        </p:spPr>
        <p:txBody>
          <a:bodyPr/>
          <a:lstStyle/>
          <a:p>
            <a:r>
              <a:rPr lang="en-US" sz="3200" b="1" dirty="0"/>
              <a:t>Validation: </a:t>
            </a:r>
            <a:r>
              <a:rPr lang="en-US" sz="3200" dirty="0"/>
              <a:t>The process of evaluating software at the end of software development  to ensure compliance with intended usage</a:t>
            </a:r>
          </a:p>
          <a:p>
            <a:pPr lvl="1"/>
            <a:endParaRPr lang="en-US" sz="3200" b="1" dirty="0"/>
          </a:p>
          <a:p>
            <a:r>
              <a:rPr lang="en-US" sz="3200" b="1" dirty="0"/>
              <a:t>Verification</a:t>
            </a:r>
            <a:r>
              <a:rPr lang="en-US" sz="3200" dirty="0"/>
              <a:t>: The process of determining whether the products of a given phase of the software development process fulfill the requirements established during the previous phase</a:t>
            </a:r>
          </a:p>
          <a:p>
            <a:pPr lvl="1"/>
            <a:endParaRPr lang="en-US" dirty="0"/>
          </a:p>
          <a:p>
            <a:pPr lvl="1"/>
            <a:endParaRPr lang="en-US" dirty="0"/>
          </a:p>
          <a:p>
            <a:pPr algn="ctr">
              <a:buNone/>
            </a:pPr>
            <a:endParaRPr lang="en-US" dirty="0">
              <a:solidFill>
                <a:schemeClr val="tx2"/>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37</a:t>
            </a:fld>
            <a:endParaRPr lang="en-US"/>
          </a:p>
        </p:txBody>
      </p:sp>
    </p:spTree>
    <p:extLst>
      <p:ext uri="{BB962C8B-B14F-4D97-AF65-F5344CB8AC3E}">
        <p14:creationId xmlns:p14="http://schemas.microsoft.com/office/powerpoint/2010/main" val="1623954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02C94F84-6BE2-9A61-1A30-C5B513AB7E97}"/>
              </a:ext>
            </a:extLst>
          </p:cNvPr>
          <p:cNvSpPr>
            <a:spLocks noGrp="1"/>
          </p:cNvSpPr>
          <p:nvPr>
            <p:ph type="title"/>
          </p:nvPr>
        </p:nvSpPr>
        <p:spPr/>
        <p:txBody>
          <a:bodyPr/>
          <a:lstStyle/>
          <a:p>
            <a:pPr eaLnBrk="1" hangingPunct="1"/>
            <a:r>
              <a:rPr lang="en-US" altLang="en-US" b="1"/>
              <a:t>Verification &amp; Validation-Example</a:t>
            </a:r>
            <a:endParaRPr lang="en-US" altLang="en-US"/>
          </a:p>
        </p:txBody>
      </p:sp>
      <p:sp>
        <p:nvSpPr>
          <p:cNvPr id="3" name="Content Placeholder 2">
            <a:extLst>
              <a:ext uri="{FF2B5EF4-FFF2-40B4-BE49-F238E27FC236}">
                <a16:creationId xmlns:a16="http://schemas.microsoft.com/office/drawing/2014/main" id="{3DBFB2E4-CB1A-707B-A47C-E452907057C1}"/>
              </a:ext>
            </a:extLst>
          </p:cNvPr>
          <p:cNvSpPr>
            <a:spLocks noGrp="1"/>
          </p:cNvSpPr>
          <p:nvPr>
            <p:ph idx="1"/>
          </p:nvPr>
        </p:nvSpPr>
        <p:spPr>
          <a:xfrm>
            <a:off x="645242" y="1690688"/>
            <a:ext cx="10901516" cy="4351338"/>
          </a:xfrm>
        </p:spPr>
        <p:txBody>
          <a:bodyPr rtlCol="0">
            <a:normAutofit fontScale="85000" lnSpcReduction="20000"/>
          </a:bodyPr>
          <a:lstStyle/>
          <a:p>
            <a:pPr algn="ctr">
              <a:buNone/>
              <a:defRPr/>
            </a:pPr>
            <a:r>
              <a:rPr lang="en-US" sz="3900" dirty="0"/>
              <a:t>Lets say we are writing a program for addition. </a:t>
            </a:r>
          </a:p>
          <a:p>
            <a:pPr algn="ctr">
              <a:buNone/>
              <a:defRPr/>
            </a:pPr>
            <a:r>
              <a:rPr lang="en-US" sz="3900" dirty="0" err="1"/>
              <a:t>a+b</a:t>
            </a:r>
            <a:r>
              <a:rPr lang="en-US" sz="3900" dirty="0"/>
              <a:t> = c</a:t>
            </a:r>
          </a:p>
          <a:p>
            <a:pPr algn="ctr">
              <a:buNone/>
              <a:defRPr/>
            </a:pPr>
            <a:endParaRPr lang="en-US" sz="3900" dirty="0"/>
          </a:p>
          <a:p>
            <a:pPr algn="ctr">
              <a:defRPr/>
            </a:pPr>
            <a:r>
              <a:rPr lang="en-US" sz="3900" dirty="0"/>
              <a:t>Verification:  </a:t>
            </a:r>
            <a:r>
              <a:rPr lang="en-US" b="1" dirty="0">
                <a:solidFill>
                  <a:srgbClr val="FF0000"/>
                </a:solidFill>
              </a:rPr>
              <a:t>“Are we building  the product right?”</a:t>
            </a:r>
            <a:endParaRPr lang="en-US" sz="3900" dirty="0"/>
          </a:p>
          <a:p>
            <a:pPr marL="49213" lvl="1" indent="-49213">
              <a:buNone/>
              <a:defRPr/>
            </a:pPr>
            <a:r>
              <a:rPr lang="en-US" sz="3500" dirty="0"/>
              <a:t>	       Are we getting some output for </a:t>
            </a:r>
            <a:r>
              <a:rPr lang="en-US" sz="3500" dirty="0" err="1"/>
              <a:t>a+b</a:t>
            </a:r>
            <a:r>
              <a:rPr lang="en-US" sz="3500" dirty="0"/>
              <a:t>?  1+1 = 6</a:t>
            </a:r>
          </a:p>
          <a:p>
            <a:pPr>
              <a:buNone/>
              <a:defRPr/>
            </a:pPr>
            <a:endParaRPr lang="en-US" sz="3900" dirty="0"/>
          </a:p>
          <a:p>
            <a:pPr>
              <a:buNone/>
              <a:defRPr/>
            </a:pPr>
            <a:endParaRPr lang="en-US" sz="3900" dirty="0"/>
          </a:p>
          <a:p>
            <a:pPr>
              <a:defRPr/>
            </a:pPr>
            <a:r>
              <a:rPr lang="en-US" sz="3900" dirty="0"/>
              <a:t>Validation:   </a:t>
            </a:r>
            <a:r>
              <a:rPr lang="en-US" b="1" dirty="0">
                <a:solidFill>
                  <a:srgbClr val="FF0000"/>
                </a:solidFill>
              </a:rPr>
              <a:t> “Are we building  the right product?”</a:t>
            </a:r>
            <a:r>
              <a:rPr lang="en-US" sz="3900" dirty="0"/>
              <a:t> </a:t>
            </a:r>
          </a:p>
          <a:p>
            <a:pPr>
              <a:buNone/>
              <a:defRPr/>
            </a:pPr>
            <a:r>
              <a:rPr lang="en-US" sz="3900" dirty="0"/>
              <a:t>		</a:t>
            </a:r>
            <a:r>
              <a:rPr lang="en-US" sz="3500" dirty="0"/>
              <a:t>Are we getting correct output for </a:t>
            </a:r>
            <a:r>
              <a:rPr lang="en-US" sz="3500" dirty="0" err="1"/>
              <a:t>a+b</a:t>
            </a:r>
            <a:r>
              <a:rPr lang="en-US" sz="3500" dirty="0"/>
              <a:t>? 1+1=2</a:t>
            </a:r>
          </a:p>
          <a:p>
            <a:pPr>
              <a:defRPr/>
            </a:pPr>
            <a:endParaRPr lang="en-US" sz="3900" dirty="0"/>
          </a:p>
          <a:p>
            <a:pPr>
              <a:defRPr/>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3C6576F-2333-AE25-F699-914F5A7204EB}"/>
              </a:ext>
            </a:extLst>
          </p:cNvPr>
          <p:cNvSpPr>
            <a:spLocks noGrp="1"/>
          </p:cNvSpPr>
          <p:nvPr>
            <p:ph type="title"/>
          </p:nvPr>
        </p:nvSpPr>
        <p:spPr/>
        <p:txBody>
          <a:bodyPr/>
          <a:lstStyle/>
          <a:p>
            <a:pPr eaLnBrk="1" hangingPunct="1"/>
            <a:r>
              <a:rPr lang="en-US" altLang="en-US" b="1"/>
              <a:t>Fundamentals of Software Testing</a:t>
            </a:r>
          </a:p>
        </p:txBody>
      </p:sp>
      <p:sp>
        <p:nvSpPr>
          <p:cNvPr id="9219" name="AutoShape 2" descr="Image result for Software development activities during a life cycle have corresponding verification and validation activates at each stage of software development.">
            <a:extLst>
              <a:ext uri="{FF2B5EF4-FFF2-40B4-BE49-F238E27FC236}">
                <a16:creationId xmlns:a16="http://schemas.microsoft.com/office/drawing/2014/main" id="{A218074B-430D-88BE-0E9B-B5A3E79770F4}"/>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pic>
        <p:nvPicPr>
          <p:cNvPr id="9220" name="Picture 3">
            <a:extLst>
              <a:ext uri="{FF2B5EF4-FFF2-40B4-BE49-F238E27FC236}">
                <a16:creationId xmlns:a16="http://schemas.microsoft.com/office/drawing/2014/main" id="{12FDD74A-8DA9-0752-B0E7-80DE0221F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1600200"/>
            <a:ext cx="6291263"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5B898E0-F8DD-33C4-F4DA-ED3DFBBB571B}"/>
              </a:ext>
            </a:extLst>
          </p:cNvPr>
          <p:cNvSpPr>
            <a:spLocks noGrp="1" noChangeArrowheads="1"/>
          </p:cNvSpPr>
          <p:nvPr>
            <p:ph type="title"/>
          </p:nvPr>
        </p:nvSpPr>
        <p:spPr>
          <a:xfrm>
            <a:off x="1884363" y="-96838"/>
            <a:ext cx="7886700" cy="1325563"/>
          </a:xfrm>
        </p:spPr>
        <p:txBody>
          <a:bodyPr/>
          <a:lstStyle/>
          <a:p>
            <a:r>
              <a:rPr lang="en-US" altLang="en-US"/>
              <a:t>The First Bugs</a:t>
            </a:r>
          </a:p>
        </p:txBody>
      </p:sp>
      <p:pic>
        <p:nvPicPr>
          <p:cNvPr id="9219" name="Picture 5" descr="bug_anim_code">
            <a:extLst>
              <a:ext uri="{FF2B5EF4-FFF2-40B4-BE49-F238E27FC236}">
                <a16:creationId xmlns:a16="http://schemas.microsoft.com/office/drawing/2014/main" id="{F28133FD-3361-9907-FCC2-D355AEC4607C}"/>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91513" y="1149350"/>
            <a:ext cx="1993900" cy="2071688"/>
          </a:xfrm>
        </p:spPr>
      </p:pic>
      <p:sp>
        <p:nvSpPr>
          <p:cNvPr id="9220" name="Slide Number Placeholder 5">
            <a:extLst>
              <a:ext uri="{FF2B5EF4-FFF2-40B4-BE49-F238E27FC236}">
                <a16:creationId xmlns:a16="http://schemas.microsoft.com/office/drawing/2014/main" id="{DD68E52D-9BCC-F32F-864B-07E6723714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DA3E90F-D02A-4E34-8461-E35A86EC5BD9}" type="slidenum">
              <a:rPr lang="en-US" altLang="en-US">
                <a:latin typeface="Times New Roman" panose="02020603050405020304" pitchFamily="18" charset="0"/>
              </a:rPr>
              <a:pPr fontAlgn="base">
                <a:spcBef>
                  <a:spcPct val="0"/>
                </a:spcBef>
                <a:spcAft>
                  <a:spcPct val="0"/>
                </a:spcAft>
              </a:pPr>
              <a:t>4</a:t>
            </a:fld>
            <a:endParaRPr lang="en-US" altLang="en-US">
              <a:latin typeface="Times New Roman" panose="02020603050405020304" pitchFamily="18" charset="0"/>
            </a:endParaRPr>
          </a:p>
        </p:txBody>
      </p:sp>
      <p:sp>
        <p:nvSpPr>
          <p:cNvPr id="9221" name="Text Box 7">
            <a:extLst>
              <a:ext uri="{FF2B5EF4-FFF2-40B4-BE49-F238E27FC236}">
                <a16:creationId xmlns:a16="http://schemas.microsoft.com/office/drawing/2014/main" id="{7E3DBD01-9D67-6351-998E-EBF5AE4C801C}"/>
              </a:ext>
            </a:extLst>
          </p:cNvPr>
          <p:cNvSpPr txBox="1">
            <a:spLocks noChangeArrowheads="1"/>
          </p:cNvSpPr>
          <p:nvPr/>
        </p:nvSpPr>
        <p:spPr bwMode="auto">
          <a:xfrm>
            <a:off x="6959601" y="3357563"/>
            <a:ext cx="3529013"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latin typeface="Times New Roman" panose="02020603050405020304" pitchFamily="18" charset="0"/>
              </a:rPr>
              <a:t>“It has been just so in all of my inventions. The first step is an intuition, and comes with a burst, then difficulties arise—this thing gives out and </a:t>
            </a:r>
            <a:r>
              <a:rPr lang="en-US" altLang="en-US" b="1" i="1">
                <a:latin typeface="Times New Roman" panose="02020603050405020304" pitchFamily="18" charset="0"/>
              </a:rPr>
              <a:t>[it is]</a:t>
            </a:r>
            <a:r>
              <a:rPr lang="en-US" altLang="en-US" b="1">
                <a:latin typeface="Times New Roman" panose="02020603050405020304" pitchFamily="18" charset="0"/>
              </a:rPr>
              <a:t> then that 'Bugs'—as such little faults and difficulties are called—show themselves and months of intense watching, study and labor are requisite. . .” </a:t>
            </a:r>
            <a:r>
              <a:rPr lang="en-US" altLang="en-US">
                <a:latin typeface="Times New Roman" panose="02020603050405020304" pitchFamily="18" charset="0"/>
              </a:rPr>
              <a:t>– Thomas Edison</a:t>
            </a:r>
          </a:p>
        </p:txBody>
      </p:sp>
      <p:pic>
        <p:nvPicPr>
          <p:cNvPr id="9222" name="Picture 8">
            <a:extLst>
              <a:ext uri="{FF2B5EF4-FFF2-40B4-BE49-F238E27FC236}">
                <a16:creationId xmlns:a16="http://schemas.microsoft.com/office/drawing/2014/main" id="{DBEBDB14-68DA-C6ED-CB79-46C6B75EF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2565401"/>
            <a:ext cx="12890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223" name="Picture 9">
            <a:extLst>
              <a:ext uri="{FF2B5EF4-FFF2-40B4-BE49-F238E27FC236}">
                <a16:creationId xmlns:a16="http://schemas.microsoft.com/office/drawing/2014/main" id="{446077E4-A0CC-E56B-FAC7-86668DA67C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1052514"/>
            <a:ext cx="155892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224" name="Text Box 10">
            <a:extLst>
              <a:ext uri="{FF2B5EF4-FFF2-40B4-BE49-F238E27FC236}">
                <a16:creationId xmlns:a16="http://schemas.microsoft.com/office/drawing/2014/main" id="{F5C459E4-6C6F-72FD-C555-BA3120CA5379}"/>
              </a:ext>
            </a:extLst>
          </p:cNvPr>
          <p:cNvSpPr txBox="1">
            <a:spLocks noChangeArrowheads="1"/>
          </p:cNvSpPr>
          <p:nvPr/>
        </p:nvSpPr>
        <p:spPr bwMode="auto">
          <a:xfrm>
            <a:off x="1990725" y="3141664"/>
            <a:ext cx="360045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latin typeface="Times New Roman" panose="02020603050405020304" pitchFamily="18" charset="0"/>
              </a:rPr>
              <a:t>“an analyzing process must equally have been performed in order to furnish the Analytical Engine with the necessary operative data; and that herein may also lie a possible source of error. Granted that the actual mechanism is unerring in its processes, the cards may give it wrong orders. ” </a:t>
            </a:r>
            <a:r>
              <a:rPr lang="en-US" altLang="en-US">
                <a:latin typeface="Times New Roman" panose="02020603050405020304" pitchFamily="18" charset="0"/>
              </a:rPr>
              <a:t>– Ada, Countess Lovelace (notes on Babbage’s Analytical Engine)</a:t>
            </a:r>
          </a:p>
        </p:txBody>
      </p:sp>
      <p:pic>
        <p:nvPicPr>
          <p:cNvPr id="9225" name="Picture 11">
            <a:extLst>
              <a:ext uri="{FF2B5EF4-FFF2-40B4-BE49-F238E27FC236}">
                <a16:creationId xmlns:a16="http://schemas.microsoft.com/office/drawing/2014/main" id="{D69AB16E-B107-CB09-015F-7CC7146C56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1589" y="1039813"/>
            <a:ext cx="2016125" cy="159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226" name="Text Box 12">
            <a:extLst>
              <a:ext uri="{FF2B5EF4-FFF2-40B4-BE49-F238E27FC236}">
                <a16:creationId xmlns:a16="http://schemas.microsoft.com/office/drawing/2014/main" id="{4C85CDA3-E4AA-790D-2C95-CC132EEAEF42}"/>
              </a:ext>
            </a:extLst>
          </p:cNvPr>
          <p:cNvSpPr txBox="1">
            <a:spLocks noChangeArrowheads="1"/>
          </p:cNvSpPr>
          <p:nvPr/>
        </p:nvSpPr>
        <p:spPr bwMode="auto">
          <a:xfrm>
            <a:off x="6096001" y="820738"/>
            <a:ext cx="181292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a:latin typeface="Times New Roman" panose="02020603050405020304" pitchFamily="18" charset="0"/>
              </a:rPr>
              <a:t>Hopper’s</a:t>
            </a:r>
            <a:br>
              <a:rPr lang="en-US" altLang="en-US" sz="2000" b="1">
                <a:latin typeface="Times New Roman" panose="02020603050405020304" pitchFamily="18" charset="0"/>
              </a:rPr>
            </a:br>
            <a:r>
              <a:rPr lang="en-US" altLang="en-US" sz="2000" b="1">
                <a:latin typeface="Times New Roman" panose="02020603050405020304" pitchFamily="18" charset="0"/>
              </a:rPr>
              <a:t>“bug” (moth</a:t>
            </a:r>
            <a:br>
              <a:rPr lang="en-US" altLang="en-US" sz="2000" b="1">
                <a:latin typeface="Times New Roman" panose="02020603050405020304" pitchFamily="18" charset="0"/>
              </a:rPr>
            </a:br>
            <a:r>
              <a:rPr lang="en-US" altLang="en-US" sz="2000" b="1">
                <a:latin typeface="Times New Roman" panose="02020603050405020304" pitchFamily="18" charset="0"/>
              </a:rPr>
              <a:t>stuck in a</a:t>
            </a:r>
            <a:br>
              <a:rPr lang="en-US" altLang="en-US" sz="2000" b="1">
                <a:latin typeface="Times New Roman" panose="02020603050405020304" pitchFamily="18" charset="0"/>
              </a:rPr>
            </a:br>
            <a:r>
              <a:rPr lang="en-US" altLang="en-US" sz="2000" b="1">
                <a:latin typeface="Times New Roman" panose="02020603050405020304" pitchFamily="18" charset="0"/>
              </a:rPr>
              <a:t>relay on an</a:t>
            </a:r>
            <a:br>
              <a:rPr lang="en-US" altLang="en-US" sz="2000" b="1">
                <a:latin typeface="Times New Roman" panose="02020603050405020304" pitchFamily="18" charset="0"/>
              </a:rPr>
            </a:br>
            <a:r>
              <a:rPr lang="en-US" altLang="en-US" sz="2000" b="1">
                <a:latin typeface="Times New Roman" panose="02020603050405020304" pitchFamily="18" charset="0"/>
              </a:rPr>
              <a:t>early machine)</a:t>
            </a:r>
          </a:p>
        </p:txBody>
      </p:sp>
      <p:sp>
        <p:nvSpPr>
          <p:cNvPr id="2" name="Date Placeholder 1">
            <a:extLst>
              <a:ext uri="{FF2B5EF4-FFF2-40B4-BE49-F238E27FC236}">
                <a16:creationId xmlns:a16="http://schemas.microsoft.com/office/drawing/2014/main" id="{2A510397-18BB-D5EA-9A58-4F7E8B1A2EF8}"/>
              </a:ext>
            </a:extLst>
          </p:cNvPr>
          <p:cNvSpPr>
            <a:spLocks noGrp="1"/>
          </p:cNvSpPr>
          <p:nvPr>
            <p:ph type="dt" sz="quarter" idx="10"/>
          </p:nvPr>
        </p:nvSpPr>
        <p:spPr/>
        <p:txBody>
          <a:bodyPr/>
          <a:lstStyle/>
          <a:p>
            <a:pPr>
              <a:defRPr/>
            </a:pPr>
            <a:endParaRPr lang="en-US"/>
          </a:p>
        </p:txBody>
      </p:sp>
      <p:sp>
        <p:nvSpPr>
          <p:cNvPr id="3" name="Footer Placeholder 2">
            <a:extLst>
              <a:ext uri="{FF2B5EF4-FFF2-40B4-BE49-F238E27FC236}">
                <a16:creationId xmlns:a16="http://schemas.microsoft.com/office/drawing/2014/main" id="{CB22A634-43AC-C4C9-9DFF-F719AEF855DB}"/>
              </a:ext>
            </a:extLst>
          </p:cNvPr>
          <p:cNvSpPr>
            <a:spLocks noGrp="1"/>
          </p:cNvSpPr>
          <p:nvPr>
            <p:ph type="ftr" sz="quarter" idx="11"/>
          </p:nvPr>
        </p:nvSpPr>
        <p:spPr/>
        <p:txBody>
          <a:bodyPr/>
          <a:lstStyle/>
          <a:p>
            <a:pPr>
              <a:defRPr/>
            </a:pPr>
            <a:endParaRPr 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62F2ECE-3394-30F5-C2D4-1B6790C23068}"/>
              </a:ext>
            </a:extLst>
          </p:cNvPr>
          <p:cNvSpPr>
            <a:spLocks noGrp="1"/>
          </p:cNvSpPr>
          <p:nvPr>
            <p:ph type="title"/>
          </p:nvPr>
        </p:nvSpPr>
        <p:spPr>
          <a:xfrm>
            <a:off x="1981200" y="0"/>
            <a:ext cx="8229600" cy="1143000"/>
          </a:xfrm>
        </p:spPr>
        <p:txBody>
          <a:bodyPr/>
          <a:lstStyle/>
          <a:p>
            <a:pPr eaLnBrk="1" hangingPunct="1"/>
            <a:r>
              <a:rPr lang="en-US" altLang="en-US"/>
              <a:t>Validation Vs Verification</a:t>
            </a:r>
          </a:p>
        </p:txBody>
      </p:sp>
      <p:graphicFrame>
        <p:nvGraphicFramePr>
          <p:cNvPr id="4" name="Table 3">
            <a:extLst>
              <a:ext uri="{FF2B5EF4-FFF2-40B4-BE49-F238E27FC236}">
                <a16:creationId xmlns:a16="http://schemas.microsoft.com/office/drawing/2014/main" id="{08AAAE4B-8205-560B-1D1A-0421DDF4D87D}"/>
              </a:ext>
            </a:extLst>
          </p:cNvPr>
          <p:cNvGraphicFramePr>
            <a:graphicFrameLocks noGrp="1"/>
          </p:cNvGraphicFramePr>
          <p:nvPr/>
        </p:nvGraphicFramePr>
        <p:xfrm>
          <a:off x="1981200" y="1066800"/>
          <a:ext cx="8382000" cy="5516812"/>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tblGrid>
              <a:tr h="761956">
                <a:tc>
                  <a:txBody>
                    <a:bodyPr/>
                    <a:lstStyle/>
                    <a:p>
                      <a:endParaRPr lang="en-US" sz="2400" dirty="0"/>
                    </a:p>
                  </a:txBody>
                  <a:tcPr marT="45717" marB="45717">
                    <a:solidFill>
                      <a:schemeClr val="bg1">
                        <a:lumMod val="85000"/>
                      </a:schemeClr>
                    </a:solidFill>
                  </a:tcPr>
                </a:tc>
                <a:tc>
                  <a:txBody>
                    <a:bodyPr/>
                    <a:lstStyle/>
                    <a:p>
                      <a:pPr algn="ctr"/>
                      <a:r>
                        <a:rPr lang="en-US" sz="2800" b="1" dirty="0">
                          <a:solidFill>
                            <a:srgbClr val="C00000"/>
                          </a:solidFill>
                        </a:rPr>
                        <a:t>Verification</a:t>
                      </a:r>
                    </a:p>
                  </a:txBody>
                  <a:tcPr marT="45717" marB="45717">
                    <a:solidFill>
                      <a:schemeClr val="bg1">
                        <a:lumMod val="85000"/>
                      </a:schemeClr>
                    </a:solidFill>
                  </a:tcPr>
                </a:tc>
                <a:tc>
                  <a:txBody>
                    <a:bodyPr/>
                    <a:lstStyle/>
                    <a:p>
                      <a:pPr algn="ctr"/>
                      <a:r>
                        <a:rPr lang="en-US" sz="2800" b="1" dirty="0">
                          <a:solidFill>
                            <a:srgbClr val="C00000"/>
                          </a:solidFill>
                        </a:rPr>
                        <a:t>Validation</a:t>
                      </a:r>
                    </a:p>
                  </a:txBody>
                  <a:tcPr marT="45717" marB="45717">
                    <a:solidFill>
                      <a:schemeClr val="bg1">
                        <a:lumMod val="85000"/>
                      </a:schemeClr>
                    </a:solidFill>
                  </a:tcPr>
                </a:tc>
                <a:extLst>
                  <a:ext uri="{0D108BD9-81ED-4DB2-BD59-A6C34878D82A}">
                    <a16:rowId xmlns:a16="http://schemas.microsoft.com/office/drawing/2014/main" val="10000"/>
                  </a:ext>
                </a:extLst>
              </a:tr>
              <a:tr h="2285869">
                <a:tc>
                  <a:txBody>
                    <a:bodyPr/>
                    <a:lstStyle/>
                    <a:p>
                      <a:r>
                        <a:rPr lang="en-US" sz="2400" dirty="0"/>
                        <a:t>1</a:t>
                      </a:r>
                    </a:p>
                  </a:txBody>
                  <a:tcPr marT="45717" marB="45717">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Involves comparing a work product with process, standards and guidelines.</a:t>
                      </a:r>
                    </a:p>
                    <a:p>
                      <a:endParaRPr lang="en-US" sz="2400" dirty="0"/>
                    </a:p>
                  </a:txBody>
                  <a:tcPr marT="45717" marB="45717">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Involves checking the outcome of developed product and process used with respect to standards and expectations of a customer.</a:t>
                      </a:r>
                    </a:p>
                    <a:p>
                      <a:endParaRPr lang="en-US" sz="2400" dirty="0"/>
                    </a:p>
                  </a:txBody>
                  <a:tcPr marT="45717" marB="45717">
                    <a:solidFill>
                      <a:schemeClr val="bg1">
                        <a:lumMod val="85000"/>
                      </a:schemeClr>
                    </a:solidFill>
                  </a:tcPr>
                </a:tc>
                <a:extLst>
                  <a:ext uri="{0D108BD9-81ED-4DB2-BD59-A6C34878D82A}">
                    <a16:rowId xmlns:a16="http://schemas.microsoft.com/office/drawing/2014/main" val="10001"/>
                  </a:ext>
                </a:extLst>
              </a:tr>
              <a:tr h="822913">
                <a:tc>
                  <a:txBody>
                    <a:bodyPr/>
                    <a:lstStyle/>
                    <a:p>
                      <a:r>
                        <a:rPr lang="en-US" sz="2400" dirty="0"/>
                        <a:t>2</a:t>
                      </a:r>
                    </a:p>
                  </a:txBody>
                  <a:tcPr marT="45717" marB="45717">
                    <a:solidFill>
                      <a:schemeClr val="bg1">
                        <a:lumMod val="85000"/>
                      </a:schemeClr>
                    </a:solidFill>
                  </a:tcPr>
                </a:tc>
                <a:tc>
                  <a:txBody>
                    <a:bodyPr/>
                    <a:lstStyle/>
                    <a:p>
                      <a:r>
                        <a:rPr lang="en-US" sz="2400" dirty="0"/>
                        <a:t>Are we building the product right?</a:t>
                      </a:r>
                    </a:p>
                  </a:txBody>
                  <a:tcPr marT="45717" marB="45717">
                    <a:solidFill>
                      <a:schemeClr val="bg1">
                        <a:lumMod val="85000"/>
                      </a:schemeClr>
                    </a:solidFill>
                  </a:tcPr>
                </a:tc>
                <a:tc>
                  <a:txBody>
                    <a:bodyPr/>
                    <a:lstStyle/>
                    <a:p>
                      <a:r>
                        <a:rPr lang="en-US" sz="2400" dirty="0"/>
                        <a:t>Are we building the right product?</a:t>
                      </a:r>
                    </a:p>
                  </a:txBody>
                  <a:tcPr marT="45717" marB="45717">
                    <a:solidFill>
                      <a:schemeClr val="bg1">
                        <a:lumMod val="85000"/>
                      </a:schemeClr>
                    </a:solidFill>
                  </a:tcPr>
                </a:tc>
                <a:extLst>
                  <a:ext uri="{0D108BD9-81ED-4DB2-BD59-A6C34878D82A}">
                    <a16:rowId xmlns:a16="http://schemas.microsoft.com/office/drawing/2014/main" val="10002"/>
                  </a:ext>
                </a:extLst>
              </a:tr>
              <a:tr h="1188652">
                <a:tc>
                  <a:txBody>
                    <a:bodyPr/>
                    <a:lstStyle/>
                    <a:p>
                      <a:r>
                        <a:rPr lang="en-US" sz="2400" dirty="0"/>
                        <a:t>3</a:t>
                      </a:r>
                    </a:p>
                  </a:txBody>
                  <a:tcPr marT="45717" marB="45717">
                    <a:solidFill>
                      <a:schemeClr val="bg1">
                        <a:lumMod val="85000"/>
                      </a:schemeClr>
                    </a:solidFill>
                  </a:tcPr>
                </a:tc>
                <a:tc>
                  <a:txBody>
                    <a:bodyPr/>
                    <a:lstStyle/>
                    <a:p>
                      <a:r>
                        <a:rPr lang="en-US" sz="2400" dirty="0"/>
                        <a:t>Ensures that the software system meets all functionalities.</a:t>
                      </a:r>
                    </a:p>
                  </a:txBody>
                  <a:tcPr marT="45717" marB="45717">
                    <a:solidFill>
                      <a:schemeClr val="bg1">
                        <a:lumMod val="85000"/>
                      </a:schemeClr>
                    </a:solidFill>
                  </a:tcPr>
                </a:tc>
                <a:tc>
                  <a:txBody>
                    <a:bodyPr/>
                    <a:lstStyle/>
                    <a:p>
                      <a:r>
                        <a:rPr lang="en-US" sz="2400" dirty="0"/>
                        <a:t>Ensures that the functionalities meets the users needs and requirements</a:t>
                      </a:r>
                    </a:p>
                  </a:txBody>
                  <a:tcPr marT="45717" marB="45717">
                    <a:solidFill>
                      <a:schemeClr val="bg1">
                        <a:lumMod val="85000"/>
                      </a:schemeClr>
                    </a:solidFill>
                  </a:tcPr>
                </a:tc>
                <a:extLst>
                  <a:ext uri="{0D108BD9-81ED-4DB2-BD59-A6C34878D82A}">
                    <a16:rowId xmlns:a16="http://schemas.microsoft.com/office/drawing/2014/main" val="10003"/>
                  </a:ext>
                </a:extLst>
              </a:tr>
              <a:tr h="457174">
                <a:tc>
                  <a:txBody>
                    <a:bodyPr/>
                    <a:lstStyle/>
                    <a:p>
                      <a:r>
                        <a:rPr lang="en-US" sz="2400" dirty="0"/>
                        <a:t>4</a:t>
                      </a:r>
                    </a:p>
                  </a:txBody>
                  <a:tcPr marT="45717" marB="45717">
                    <a:solidFill>
                      <a:schemeClr val="bg1">
                        <a:lumMod val="85000"/>
                      </a:schemeClr>
                    </a:solidFill>
                  </a:tcPr>
                </a:tc>
                <a:tc>
                  <a:txBody>
                    <a:bodyPr/>
                    <a:lstStyle/>
                    <a:p>
                      <a:r>
                        <a:rPr lang="en-US" sz="2400" dirty="0"/>
                        <a:t>Done by Developers</a:t>
                      </a:r>
                    </a:p>
                  </a:txBody>
                  <a:tcPr marT="45717" marB="45717">
                    <a:solidFill>
                      <a:schemeClr val="bg1">
                        <a:lumMod val="85000"/>
                      </a:schemeClr>
                    </a:solidFill>
                  </a:tcPr>
                </a:tc>
                <a:tc>
                  <a:txBody>
                    <a:bodyPr/>
                    <a:lstStyle/>
                    <a:p>
                      <a:r>
                        <a:rPr lang="en-US" sz="2400" dirty="0"/>
                        <a:t>Done by Testers</a:t>
                      </a:r>
                    </a:p>
                  </a:txBody>
                  <a:tcPr marT="45717" marB="45717">
                    <a:solidFill>
                      <a:schemeClr val="bg1">
                        <a:lumMod val="85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18C6F3B-D02D-85D6-9E32-3913437EC432}"/>
              </a:ext>
            </a:extLst>
          </p:cNvPr>
          <p:cNvSpPr>
            <a:spLocks noGrp="1"/>
          </p:cNvSpPr>
          <p:nvPr>
            <p:ph type="title"/>
          </p:nvPr>
        </p:nvSpPr>
        <p:spPr>
          <a:xfrm>
            <a:off x="1981200" y="0"/>
            <a:ext cx="8229600" cy="1143000"/>
          </a:xfrm>
        </p:spPr>
        <p:txBody>
          <a:bodyPr/>
          <a:lstStyle/>
          <a:p>
            <a:pPr eaLnBrk="1" hangingPunct="1"/>
            <a:r>
              <a:rPr lang="en-US" altLang="en-US"/>
              <a:t>Validation Vs Verification</a:t>
            </a:r>
          </a:p>
        </p:txBody>
      </p:sp>
      <p:graphicFrame>
        <p:nvGraphicFramePr>
          <p:cNvPr id="4" name="Table 3">
            <a:extLst>
              <a:ext uri="{FF2B5EF4-FFF2-40B4-BE49-F238E27FC236}">
                <a16:creationId xmlns:a16="http://schemas.microsoft.com/office/drawing/2014/main" id="{906D826C-02D0-B425-3210-1975BFC8A18F}"/>
              </a:ext>
            </a:extLst>
          </p:cNvPr>
          <p:cNvGraphicFramePr>
            <a:graphicFrameLocks noGrp="1"/>
          </p:cNvGraphicFramePr>
          <p:nvPr/>
        </p:nvGraphicFramePr>
        <p:xfrm>
          <a:off x="1752600" y="1066800"/>
          <a:ext cx="8686800" cy="5212050"/>
        </p:xfrm>
        <a:graphic>
          <a:graphicData uri="http://schemas.openxmlformats.org/drawingml/2006/table">
            <a:tbl>
              <a:tblPr firstRow="1" bandRow="1">
                <a:tableStyleId>{5C22544A-7EE6-4342-B048-85BDC9FD1C3A}</a:tableStyleId>
              </a:tblPr>
              <a:tblGrid>
                <a:gridCol w="552796">
                  <a:extLst>
                    <a:ext uri="{9D8B030D-6E8A-4147-A177-3AD203B41FA5}">
                      <a16:colId xmlns:a16="http://schemas.microsoft.com/office/drawing/2014/main" val="20000"/>
                    </a:ext>
                  </a:extLst>
                </a:gridCol>
                <a:gridCol w="3869574">
                  <a:extLst>
                    <a:ext uri="{9D8B030D-6E8A-4147-A177-3AD203B41FA5}">
                      <a16:colId xmlns:a16="http://schemas.microsoft.com/office/drawing/2014/main" val="20001"/>
                    </a:ext>
                  </a:extLst>
                </a:gridCol>
                <a:gridCol w="4264430">
                  <a:extLst>
                    <a:ext uri="{9D8B030D-6E8A-4147-A177-3AD203B41FA5}">
                      <a16:colId xmlns:a16="http://schemas.microsoft.com/office/drawing/2014/main" val="20002"/>
                    </a:ext>
                  </a:extLst>
                </a:gridCol>
              </a:tblGrid>
              <a:tr h="457172">
                <a:tc>
                  <a:txBody>
                    <a:bodyPr/>
                    <a:lstStyle/>
                    <a:p>
                      <a:endParaRPr lang="en-US" sz="2400" dirty="0"/>
                    </a:p>
                  </a:txBody>
                  <a:tcPr marT="45717" marB="45717">
                    <a:solidFill>
                      <a:schemeClr val="bg1">
                        <a:lumMod val="85000"/>
                      </a:schemeClr>
                    </a:solidFill>
                  </a:tcPr>
                </a:tc>
                <a:tc>
                  <a:txBody>
                    <a:bodyPr/>
                    <a:lstStyle/>
                    <a:p>
                      <a:pPr algn="ctr"/>
                      <a:r>
                        <a:rPr lang="en-US" sz="2400" b="1" dirty="0">
                          <a:solidFill>
                            <a:srgbClr val="C00000"/>
                          </a:solidFill>
                        </a:rPr>
                        <a:t>Verification</a:t>
                      </a:r>
                    </a:p>
                  </a:txBody>
                  <a:tcPr marT="45717" marB="45717">
                    <a:solidFill>
                      <a:schemeClr val="bg1">
                        <a:lumMod val="85000"/>
                      </a:schemeClr>
                    </a:solidFill>
                  </a:tcPr>
                </a:tc>
                <a:tc>
                  <a:txBody>
                    <a:bodyPr/>
                    <a:lstStyle/>
                    <a:p>
                      <a:pPr algn="ctr"/>
                      <a:r>
                        <a:rPr lang="en-US" sz="2400" b="1" dirty="0">
                          <a:solidFill>
                            <a:srgbClr val="C00000"/>
                          </a:solidFill>
                        </a:rPr>
                        <a:t>Validation</a:t>
                      </a:r>
                    </a:p>
                  </a:txBody>
                  <a:tcPr marT="45717" marB="45717">
                    <a:solidFill>
                      <a:schemeClr val="bg1">
                        <a:lumMod val="85000"/>
                      </a:schemeClr>
                    </a:solidFill>
                  </a:tcPr>
                </a:tc>
                <a:extLst>
                  <a:ext uri="{0D108BD9-81ED-4DB2-BD59-A6C34878D82A}">
                    <a16:rowId xmlns:a16="http://schemas.microsoft.com/office/drawing/2014/main" val="10000"/>
                  </a:ext>
                </a:extLst>
              </a:tr>
              <a:tr h="1554385">
                <a:tc>
                  <a:txBody>
                    <a:bodyPr/>
                    <a:lstStyle/>
                    <a:p>
                      <a:r>
                        <a:rPr lang="en-US" sz="2400" dirty="0"/>
                        <a:t>5</a:t>
                      </a:r>
                    </a:p>
                  </a:txBody>
                  <a:tcPr marT="45717" marB="45717">
                    <a:solidFill>
                      <a:schemeClr val="bg1">
                        <a:lumMod val="85000"/>
                      </a:schemeClr>
                    </a:solidFill>
                  </a:tcPr>
                </a:tc>
                <a:tc>
                  <a:txBody>
                    <a:bodyPr/>
                    <a:lstStyle/>
                    <a:p>
                      <a:r>
                        <a:rPr lang="en-US" sz="2400" b="1" i="0" kern="1200" dirty="0">
                          <a:solidFill>
                            <a:schemeClr val="dk1"/>
                          </a:solidFill>
                          <a:latin typeface="+mn-lt"/>
                          <a:ea typeface="+mn-ea"/>
                          <a:cs typeface="+mn-cs"/>
                        </a:rPr>
                        <a:t>Verification</a:t>
                      </a:r>
                      <a:r>
                        <a:rPr lang="en-US" sz="2400" b="0" i="0" kern="1200" dirty="0">
                          <a:solidFill>
                            <a:schemeClr val="dk1"/>
                          </a:solidFill>
                          <a:latin typeface="+mn-lt"/>
                          <a:ea typeface="+mn-ea"/>
                          <a:cs typeface="+mn-cs"/>
                        </a:rPr>
                        <a:t> uses methods like inspections, reviews, walkthroughs, etc.</a:t>
                      </a:r>
                      <a:endParaRPr lang="en-US" sz="2400" dirty="0"/>
                    </a:p>
                  </a:txBody>
                  <a:tcPr marT="45717" marB="45717">
                    <a:solidFill>
                      <a:schemeClr val="bg1">
                        <a:lumMod val="85000"/>
                      </a:schemeClr>
                    </a:solidFill>
                  </a:tcPr>
                </a:tc>
                <a:tc>
                  <a:txBody>
                    <a:bodyPr/>
                    <a:lstStyle/>
                    <a:p>
                      <a:r>
                        <a:rPr lang="en-US" sz="2400" b="1" i="0" kern="1200" dirty="0">
                          <a:solidFill>
                            <a:schemeClr val="dk1"/>
                          </a:solidFill>
                          <a:latin typeface="+mn-lt"/>
                          <a:ea typeface="+mn-ea"/>
                          <a:cs typeface="+mn-cs"/>
                        </a:rPr>
                        <a:t>Validation</a:t>
                      </a:r>
                      <a:r>
                        <a:rPr lang="en-US" sz="2400" b="0" i="0" kern="1200" dirty="0">
                          <a:solidFill>
                            <a:schemeClr val="dk1"/>
                          </a:solidFill>
                          <a:latin typeface="+mn-lt"/>
                          <a:ea typeface="+mn-ea"/>
                          <a:cs typeface="+mn-cs"/>
                        </a:rPr>
                        <a:t> uses methods like black box (functional)  testing, gray box testing, and white box (structural) testing etc.</a:t>
                      </a:r>
                      <a:endParaRPr lang="en-US" sz="2400" dirty="0"/>
                    </a:p>
                  </a:txBody>
                  <a:tcPr marT="45717" marB="45717">
                    <a:solidFill>
                      <a:schemeClr val="bg1">
                        <a:lumMod val="85000"/>
                      </a:schemeClr>
                    </a:solidFill>
                  </a:tcPr>
                </a:tc>
                <a:extLst>
                  <a:ext uri="{0D108BD9-81ED-4DB2-BD59-A6C34878D82A}">
                    <a16:rowId xmlns:a16="http://schemas.microsoft.com/office/drawing/2014/main" val="10001"/>
                  </a:ext>
                </a:extLst>
              </a:tr>
              <a:tr h="1188648">
                <a:tc>
                  <a:txBody>
                    <a:bodyPr/>
                    <a:lstStyle/>
                    <a:p>
                      <a:r>
                        <a:rPr lang="en-US" sz="2400" dirty="0"/>
                        <a:t>6</a:t>
                      </a:r>
                    </a:p>
                  </a:txBody>
                  <a:tcPr marT="45717" marB="45717">
                    <a:solidFill>
                      <a:schemeClr val="bg1">
                        <a:lumMod val="85000"/>
                      </a:schemeClr>
                    </a:solidFill>
                  </a:tcPr>
                </a:tc>
                <a:tc>
                  <a:txBody>
                    <a:bodyPr/>
                    <a:lstStyle/>
                    <a:p>
                      <a:r>
                        <a:rPr lang="en-US" sz="2400" b="0" i="0" kern="1200" dirty="0">
                          <a:solidFill>
                            <a:schemeClr val="dk1"/>
                          </a:solidFill>
                          <a:latin typeface="+mn-lt"/>
                          <a:ea typeface="+mn-ea"/>
                          <a:cs typeface="+mn-cs"/>
                        </a:rPr>
                        <a:t>It generally comes first-done before validation.</a:t>
                      </a:r>
                      <a:endParaRPr lang="en-US" sz="2400" dirty="0"/>
                    </a:p>
                  </a:txBody>
                  <a:tcPr marT="45717" marB="45717">
                    <a:solidFill>
                      <a:schemeClr val="bg1">
                        <a:lumMod val="85000"/>
                      </a:schemeClr>
                    </a:solidFill>
                  </a:tcPr>
                </a:tc>
                <a:tc>
                  <a:txBody>
                    <a:bodyPr/>
                    <a:lstStyle/>
                    <a:p>
                      <a:r>
                        <a:rPr lang="en-US" sz="2400" b="0" i="0" kern="1200" dirty="0">
                          <a:solidFill>
                            <a:schemeClr val="dk1"/>
                          </a:solidFill>
                          <a:latin typeface="+mn-lt"/>
                          <a:ea typeface="+mn-ea"/>
                          <a:cs typeface="+mn-cs"/>
                        </a:rPr>
                        <a:t>It generally follows after </a:t>
                      </a:r>
                      <a:r>
                        <a:rPr lang="en-US" sz="2400" b="1" i="0" kern="1200" dirty="0">
                          <a:solidFill>
                            <a:schemeClr val="dk1"/>
                          </a:solidFill>
                          <a:latin typeface="+mn-lt"/>
                          <a:ea typeface="+mn-ea"/>
                          <a:cs typeface="+mn-cs"/>
                        </a:rPr>
                        <a:t>verification</a:t>
                      </a:r>
                      <a:r>
                        <a:rPr lang="en-US" sz="2400" b="0" i="0" kern="1200" dirty="0">
                          <a:solidFill>
                            <a:schemeClr val="dk1"/>
                          </a:solidFill>
                          <a:latin typeface="+mn-lt"/>
                          <a:ea typeface="+mn-ea"/>
                          <a:cs typeface="+mn-cs"/>
                        </a:rPr>
                        <a:t>.(Testing &amp; validating</a:t>
                      </a:r>
                      <a:r>
                        <a:rPr lang="en-US" sz="2400" b="0" i="0" kern="1200" baseline="0" dirty="0">
                          <a:solidFill>
                            <a:schemeClr val="dk1"/>
                          </a:solidFill>
                          <a:latin typeface="+mn-lt"/>
                          <a:ea typeface="+mn-ea"/>
                          <a:cs typeface="+mn-cs"/>
                        </a:rPr>
                        <a:t> actual</a:t>
                      </a:r>
                      <a:r>
                        <a:rPr lang="en-US" sz="2400" b="0" i="0" kern="1200" dirty="0">
                          <a:solidFill>
                            <a:schemeClr val="dk1"/>
                          </a:solidFill>
                          <a:latin typeface="+mn-lt"/>
                          <a:ea typeface="+mn-ea"/>
                          <a:cs typeface="+mn-cs"/>
                        </a:rPr>
                        <a:t> product)</a:t>
                      </a:r>
                      <a:endParaRPr lang="en-US" sz="2400" dirty="0"/>
                    </a:p>
                  </a:txBody>
                  <a:tcPr marT="45717" marB="45717">
                    <a:solidFill>
                      <a:schemeClr val="bg1">
                        <a:lumMod val="85000"/>
                      </a:schemeClr>
                    </a:solidFill>
                  </a:tcPr>
                </a:tc>
                <a:extLst>
                  <a:ext uri="{0D108BD9-81ED-4DB2-BD59-A6C34878D82A}">
                    <a16:rowId xmlns:a16="http://schemas.microsoft.com/office/drawing/2014/main" val="10002"/>
                  </a:ext>
                </a:extLst>
              </a:tr>
              <a:tr h="822910">
                <a:tc>
                  <a:txBody>
                    <a:bodyPr/>
                    <a:lstStyle/>
                    <a:p>
                      <a:r>
                        <a:rPr lang="en-US" sz="2400" dirty="0"/>
                        <a:t>7</a:t>
                      </a:r>
                    </a:p>
                  </a:txBody>
                  <a:tcPr marT="45717" marB="45717">
                    <a:solidFill>
                      <a:schemeClr val="bg1">
                        <a:lumMod val="85000"/>
                      </a:schemeClr>
                    </a:solidFill>
                  </a:tcPr>
                </a:tc>
                <a:tc>
                  <a:txBody>
                    <a:bodyPr/>
                    <a:lstStyle/>
                    <a:p>
                      <a:r>
                        <a:rPr lang="en-US" sz="2400" b="0" i="0" kern="1200" dirty="0">
                          <a:solidFill>
                            <a:schemeClr val="dk1"/>
                          </a:solidFill>
                          <a:latin typeface="+mn-lt"/>
                          <a:ea typeface="+mn-ea"/>
                          <a:cs typeface="+mn-cs"/>
                        </a:rPr>
                        <a:t>It is human based checking of documents and files.</a:t>
                      </a:r>
                      <a:endParaRPr lang="en-US" sz="2400" dirty="0"/>
                    </a:p>
                  </a:txBody>
                  <a:tcPr marT="45717" marB="45717">
                    <a:solidFill>
                      <a:schemeClr val="bg1">
                        <a:lumMod val="85000"/>
                      </a:schemeClr>
                    </a:solidFill>
                  </a:tcPr>
                </a:tc>
                <a:tc>
                  <a:txBody>
                    <a:bodyPr/>
                    <a:lstStyle/>
                    <a:p>
                      <a:r>
                        <a:rPr lang="en-US" sz="2400" b="0" i="0" kern="1200" dirty="0">
                          <a:solidFill>
                            <a:schemeClr val="dk1"/>
                          </a:solidFill>
                          <a:latin typeface="+mn-lt"/>
                          <a:ea typeface="+mn-ea"/>
                          <a:cs typeface="+mn-cs"/>
                        </a:rPr>
                        <a:t>It is computer based execution of program.</a:t>
                      </a:r>
                      <a:endParaRPr lang="en-US" sz="2400" dirty="0"/>
                    </a:p>
                  </a:txBody>
                  <a:tcPr marT="45717" marB="45717">
                    <a:solidFill>
                      <a:schemeClr val="bg1">
                        <a:lumMod val="85000"/>
                      </a:schemeClr>
                    </a:solidFill>
                  </a:tcPr>
                </a:tc>
                <a:extLst>
                  <a:ext uri="{0D108BD9-81ED-4DB2-BD59-A6C34878D82A}">
                    <a16:rowId xmlns:a16="http://schemas.microsoft.com/office/drawing/2014/main" val="10003"/>
                  </a:ext>
                </a:extLst>
              </a:tr>
              <a:tr h="1188648">
                <a:tc>
                  <a:txBody>
                    <a:bodyPr/>
                    <a:lstStyle/>
                    <a:p>
                      <a:r>
                        <a:rPr lang="en-US" sz="2400" dirty="0"/>
                        <a:t>8</a:t>
                      </a:r>
                    </a:p>
                  </a:txBody>
                  <a:tcPr marT="45717" marB="45717">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latin typeface="+mn-lt"/>
                          <a:ea typeface="+mn-ea"/>
                          <a:cs typeface="+mn-cs"/>
                        </a:rPr>
                        <a:t>It does </a:t>
                      </a:r>
                      <a:r>
                        <a:rPr lang="en-US" sz="2400" b="1" i="1" kern="1200" dirty="0">
                          <a:solidFill>
                            <a:schemeClr val="dk1"/>
                          </a:solidFill>
                          <a:latin typeface="+mn-lt"/>
                          <a:ea typeface="+mn-ea"/>
                          <a:cs typeface="+mn-cs"/>
                        </a:rPr>
                        <a:t>not</a:t>
                      </a:r>
                      <a:r>
                        <a:rPr lang="en-US" sz="2400" b="0" i="0" kern="1200" dirty="0">
                          <a:solidFill>
                            <a:schemeClr val="dk1"/>
                          </a:solidFill>
                          <a:latin typeface="+mn-lt"/>
                          <a:ea typeface="+mn-ea"/>
                          <a:cs typeface="+mn-cs"/>
                        </a:rPr>
                        <a:t> involve executing the code</a:t>
                      </a:r>
                    </a:p>
                    <a:p>
                      <a:endParaRPr lang="en-US" sz="2400" dirty="0"/>
                    </a:p>
                  </a:txBody>
                  <a:tcPr marT="45717" marB="45717">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latin typeface="+mn-lt"/>
                          <a:ea typeface="+mn-ea"/>
                          <a:cs typeface="+mn-cs"/>
                        </a:rPr>
                        <a:t>It always involves executing the code</a:t>
                      </a:r>
                    </a:p>
                    <a:p>
                      <a:endParaRPr lang="en-US" sz="2400" dirty="0"/>
                    </a:p>
                  </a:txBody>
                  <a:tcPr marT="45717" marB="45717">
                    <a:solidFill>
                      <a:schemeClr val="bg1">
                        <a:lumMod val="85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C00E9AA-4DF5-AAD8-D36E-71730774981C}"/>
              </a:ext>
            </a:extLst>
          </p:cNvPr>
          <p:cNvSpPr>
            <a:spLocks noGrp="1" noChangeArrowheads="1"/>
          </p:cNvSpPr>
          <p:nvPr>
            <p:ph type="title"/>
          </p:nvPr>
        </p:nvSpPr>
        <p:spPr/>
        <p:txBody>
          <a:bodyPr/>
          <a:lstStyle/>
          <a:p>
            <a:r>
              <a:rPr lang="en-US" altLang="en-US"/>
              <a:t>Test Engineer &amp; Test Managers</a:t>
            </a:r>
          </a:p>
        </p:txBody>
      </p:sp>
      <p:sp>
        <p:nvSpPr>
          <p:cNvPr id="53251" name="Rectangle 3">
            <a:extLst>
              <a:ext uri="{FF2B5EF4-FFF2-40B4-BE49-F238E27FC236}">
                <a16:creationId xmlns:a16="http://schemas.microsoft.com/office/drawing/2014/main" id="{D643E9DC-F8A5-39ED-1279-241E91343D63}"/>
              </a:ext>
            </a:extLst>
          </p:cNvPr>
          <p:cNvSpPr>
            <a:spLocks noGrp="1" noChangeArrowheads="1"/>
          </p:cNvSpPr>
          <p:nvPr>
            <p:ph idx="1"/>
          </p:nvPr>
        </p:nvSpPr>
        <p:spPr bwMode="auto">
          <a:xfrm>
            <a:off x="838200" y="1368424"/>
            <a:ext cx="10515600" cy="4870143"/>
          </a:xfrm>
        </p:spPr>
        <p:txBody>
          <a:bodyPr wrap="square" numCol="1" anchor="t" anchorCtr="0" compatLnSpc="1">
            <a:prstTxWarp prst="textNoShape">
              <a:avLst/>
            </a:prstTxWarp>
            <a:normAutofit/>
          </a:bodyPr>
          <a:lstStyle/>
          <a:p>
            <a:r>
              <a:rPr lang="en-US" altLang="en-US" sz="2400" u="sng" dirty="0">
                <a:solidFill>
                  <a:schemeClr val="tx2"/>
                </a:solidFill>
              </a:rPr>
              <a:t>Test Engineer</a:t>
            </a:r>
            <a:r>
              <a:rPr lang="en-US" altLang="en-US" sz="2400" dirty="0"/>
              <a:t>: An IT professional who is in charge of one or more technical test activities</a:t>
            </a:r>
          </a:p>
          <a:p>
            <a:pPr lvl="1"/>
            <a:r>
              <a:rPr lang="en-US" altLang="en-US" dirty="0"/>
              <a:t>designing test inputs</a:t>
            </a:r>
          </a:p>
          <a:p>
            <a:pPr lvl="1"/>
            <a:r>
              <a:rPr lang="en-US" altLang="en-US" dirty="0"/>
              <a:t>producing test values</a:t>
            </a:r>
          </a:p>
          <a:p>
            <a:pPr lvl="1"/>
            <a:r>
              <a:rPr lang="en-US" altLang="en-US" dirty="0"/>
              <a:t>running test scripts</a:t>
            </a:r>
          </a:p>
          <a:p>
            <a:pPr lvl="1"/>
            <a:r>
              <a:rPr lang="en-US" altLang="en-US" dirty="0"/>
              <a:t>analyzing results</a:t>
            </a:r>
          </a:p>
          <a:p>
            <a:pPr lvl="1"/>
            <a:r>
              <a:rPr lang="en-US" altLang="en-US" dirty="0"/>
              <a:t>reporting results to developers and managers</a:t>
            </a:r>
          </a:p>
          <a:p>
            <a:pPr lvl="1"/>
            <a:endParaRPr lang="en-US" altLang="en-US" dirty="0"/>
          </a:p>
          <a:p>
            <a:r>
              <a:rPr lang="en-US" altLang="en-US" sz="2400" u="sng" dirty="0">
                <a:solidFill>
                  <a:schemeClr val="tx2"/>
                </a:solidFill>
              </a:rPr>
              <a:t>Test Manager</a:t>
            </a:r>
            <a:r>
              <a:rPr lang="en-US" altLang="en-US" sz="2400" dirty="0"/>
              <a:t>: In charge of one or more test engineers</a:t>
            </a:r>
          </a:p>
          <a:p>
            <a:pPr lvl="1"/>
            <a:r>
              <a:rPr lang="en-US" altLang="en-US" dirty="0"/>
              <a:t>sets test policies and processes</a:t>
            </a:r>
          </a:p>
          <a:p>
            <a:pPr lvl="1"/>
            <a:r>
              <a:rPr lang="en-US" altLang="en-US" dirty="0"/>
              <a:t>interacts with other managers on the project</a:t>
            </a:r>
          </a:p>
          <a:p>
            <a:pPr lvl="1"/>
            <a:r>
              <a:rPr lang="en-US" altLang="en-US" dirty="0"/>
              <a:t>otherwise helps the engineers do their work</a:t>
            </a:r>
          </a:p>
        </p:txBody>
      </p:sp>
      <p:sp>
        <p:nvSpPr>
          <p:cNvPr id="53252" name="Date Placeholder 3">
            <a:extLst>
              <a:ext uri="{FF2B5EF4-FFF2-40B4-BE49-F238E27FC236}">
                <a16:creationId xmlns:a16="http://schemas.microsoft.com/office/drawing/2014/main" id="{FFB645AA-7CC2-0E7B-3964-51D32282E21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u="none">
              <a:latin typeface="Times New Roman" panose="02020603050405020304" pitchFamily="18" charset="0"/>
            </a:endParaRPr>
          </a:p>
        </p:txBody>
      </p:sp>
      <p:sp>
        <p:nvSpPr>
          <p:cNvPr id="53253" name="Footer Placeholder 4">
            <a:extLst>
              <a:ext uri="{FF2B5EF4-FFF2-40B4-BE49-F238E27FC236}">
                <a16:creationId xmlns:a16="http://schemas.microsoft.com/office/drawing/2014/main" id="{4F3BA925-15E4-55CE-0B24-26FC5D77219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53254" name="Slide Number Placeholder 5">
            <a:extLst>
              <a:ext uri="{FF2B5EF4-FFF2-40B4-BE49-F238E27FC236}">
                <a16:creationId xmlns:a16="http://schemas.microsoft.com/office/drawing/2014/main" id="{B4D2B73F-9996-EE37-FDAC-0DC12070AC1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B0B74A6-C82D-4A02-BD34-47A5BE738F2E}" type="slidenum">
              <a:rPr lang="en-US" altLang="en-US">
                <a:latin typeface="Times New Roman" panose="02020603050405020304" pitchFamily="18" charset="0"/>
              </a:rPr>
              <a:pPr fontAlgn="base">
                <a:spcBef>
                  <a:spcPct val="0"/>
                </a:spcBef>
                <a:spcAft>
                  <a:spcPct val="0"/>
                </a:spcAft>
              </a:pPr>
              <a:t>42</a:t>
            </a:fld>
            <a:endParaRPr lang="en-US" altLang="en-US">
              <a:latin typeface="Times New Roman" panose="02020603050405020304" pitchFamily="18" charset="0"/>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2A77A56-2103-3423-FBA1-14C531606AB0}"/>
              </a:ext>
            </a:extLst>
          </p:cNvPr>
          <p:cNvSpPr>
            <a:spLocks noGrp="1" noChangeArrowheads="1"/>
          </p:cNvSpPr>
          <p:nvPr>
            <p:ph type="title"/>
          </p:nvPr>
        </p:nvSpPr>
        <p:spPr/>
        <p:txBody>
          <a:bodyPr/>
          <a:lstStyle/>
          <a:p>
            <a:r>
              <a:rPr lang="en-US" altLang="en-US"/>
              <a:t>Static and Dynamic Testing</a:t>
            </a:r>
          </a:p>
        </p:txBody>
      </p:sp>
      <p:sp>
        <p:nvSpPr>
          <p:cNvPr id="55299" name="Rectangle 3">
            <a:extLst>
              <a:ext uri="{FF2B5EF4-FFF2-40B4-BE49-F238E27FC236}">
                <a16:creationId xmlns:a16="http://schemas.microsoft.com/office/drawing/2014/main" id="{970362D9-ECB8-DF4B-AB81-4660F5F4ED3E}"/>
              </a:ext>
            </a:extLst>
          </p:cNvPr>
          <p:cNvSpPr>
            <a:spLocks noGrp="1" noChangeArrowheads="1"/>
          </p:cNvSpPr>
          <p:nvPr>
            <p:ph idx="1"/>
          </p:nvPr>
        </p:nvSpPr>
        <p:spPr bwMode="auto">
          <a:xfrm>
            <a:off x="1106129" y="1843088"/>
            <a:ext cx="10058399" cy="4533900"/>
          </a:xfrm>
        </p:spPr>
        <p:txBody>
          <a:bodyPr wrap="square" numCol="1" anchor="t" anchorCtr="0" compatLnSpc="1">
            <a:prstTxWarp prst="textNoShape">
              <a:avLst/>
            </a:prstTxWarp>
          </a:bodyPr>
          <a:lstStyle/>
          <a:p>
            <a:r>
              <a:rPr lang="en-US" altLang="en-US" u="sng" dirty="0">
                <a:solidFill>
                  <a:schemeClr val="tx2"/>
                </a:solidFill>
              </a:rPr>
              <a:t>Static Testing</a:t>
            </a:r>
            <a:r>
              <a:rPr lang="en-US" altLang="en-US" dirty="0"/>
              <a:t>: Testing without executing the program.</a:t>
            </a:r>
          </a:p>
          <a:p>
            <a:pPr lvl="1"/>
            <a:r>
              <a:rPr lang="en-US" altLang="en-US" sz="2800" dirty="0"/>
              <a:t>This includes software inspections and some forms of analyses</a:t>
            </a:r>
          </a:p>
          <a:p>
            <a:pPr lvl="1"/>
            <a:r>
              <a:rPr lang="en-US" altLang="en-US" sz="2800" dirty="0"/>
              <a:t>Very effective at finding certain kinds of problems – especially “potential” faults, that is, problems that could lead to faults when the program is modified</a:t>
            </a:r>
          </a:p>
          <a:p>
            <a:endParaRPr lang="en-US" altLang="en-US" dirty="0"/>
          </a:p>
          <a:p>
            <a:r>
              <a:rPr lang="en-US" altLang="en-US" u="sng" dirty="0">
                <a:solidFill>
                  <a:schemeClr val="tx2"/>
                </a:solidFill>
              </a:rPr>
              <a:t>Dynamic Testing</a:t>
            </a:r>
            <a:r>
              <a:rPr lang="en-US" altLang="en-US" dirty="0"/>
              <a:t> : Testing by executing the program with real inputs</a:t>
            </a:r>
          </a:p>
        </p:txBody>
      </p:sp>
      <p:sp>
        <p:nvSpPr>
          <p:cNvPr id="55300" name="Date Placeholder 3">
            <a:extLst>
              <a:ext uri="{FF2B5EF4-FFF2-40B4-BE49-F238E27FC236}">
                <a16:creationId xmlns:a16="http://schemas.microsoft.com/office/drawing/2014/main" id="{49E1040A-B5F8-5200-8F7B-4823EBF4F84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u="none">
              <a:latin typeface="Times New Roman" panose="02020603050405020304" pitchFamily="18" charset="0"/>
            </a:endParaRPr>
          </a:p>
        </p:txBody>
      </p:sp>
      <p:sp>
        <p:nvSpPr>
          <p:cNvPr id="55301" name="Footer Placeholder 4">
            <a:extLst>
              <a:ext uri="{FF2B5EF4-FFF2-40B4-BE49-F238E27FC236}">
                <a16:creationId xmlns:a16="http://schemas.microsoft.com/office/drawing/2014/main" id="{CE0DA800-43DF-65A7-E36D-9EFB855EFA8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55302" name="Slide Number Placeholder 5">
            <a:extLst>
              <a:ext uri="{FF2B5EF4-FFF2-40B4-BE49-F238E27FC236}">
                <a16:creationId xmlns:a16="http://schemas.microsoft.com/office/drawing/2014/main" id="{7733C3C0-F3C2-50FA-E69A-1F5E8DFFCAB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21F8A6B-3B7F-44F2-8BFE-68E2FEB2405D}" type="slidenum">
              <a:rPr lang="en-US" altLang="en-US">
                <a:latin typeface="Times New Roman" panose="02020603050405020304" pitchFamily="18" charset="0"/>
              </a:rPr>
              <a:pPr fontAlgn="base">
                <a:spcBef>
                  <a:spcPct val="0"/>
                </a:spcBef>
                <a:spcAft>
                  <a:spcPct val="0"/>
                </a:spcAft>
              </a:pPr>
              <a:t>43</a:t>
            </a:fld>
            <a:endParaRPr lang="en-US" altLang="en-US">
              <a:latin typeface="Times New Roman" panose="02020603050405020304" pitchFamily="18"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3A22F1B-6E12-F038-610F-848AAC61223F}"/>
              </a:ext>
            </a:extLst>
          </p:cNvPr>
          <p:cNvSpPr>
            <a:spLocks noGrp="1" noChangeArrowheads="1"/>
          </p:cNvSpPr>
          <p:nvPr>
            <p:ph type="title"/>
          </p:nvPr>
        </p:nvSpPr>
        <p:spPr>
          <a:xfrm>
            <a:off x="2000250" y="136526"/>
            <a:ext cx="7886700" cy="1325563"/>
          </a:xfrm>
        </p:spPr>
        <p:txBody>
          <a:bodyPr/>
          <a:lstStyle/>
          <a:p>
            <a:r>
              <a:rPr lang="en-US" altLang="en-US"/>
              <a:t>Software Faults, Errors &amp; Failures</a:t>
            </a:r>
          </a:p>
        </p:txBody>
      </p:sp>
      <p:sp>
        <p:nvSpPr>
          <p:cNvPr id="57347" name="Rectangle 3">
            <a:extLst>
              <a:ext uri="{FF2B5EF4-FFF2-40B4-BE49-F238E27FC236}">
                <a16:creationId xmlns:a16="http://schemas.microsoft.com/office/drawing/2014/main" id="{B2470179-39A8-DAAB-EA46-C5448DFE0F7A}"/>
              </a:ext>
            </a:extLst>
          </p:cNvPr>
          <p:cNvSpPr>
            <a:spLocks noGrp="1" noChangeArrowheads="1"/>
          </p:cNvSpPr>
          <p:nvPr>
            <p:ph idx="1"/>
          </p:nvPr>
        </p:nvSpPr>
        <p:spPr bwMode="auto">
          <a:xfrm>
            <a:off x="1114425" y="1745456"/>
            <a:ext cx="9460169" cy="3367088"/>
          </a:xfrm>
        </p:spPr>
        <p:txBody>
          <a:bodyPr wrap="square" numCol="1" anchor="t" anchorCtr="0" compatLnSpc="1">
            <a:prstTxWarp prst="textNoShape">
              <a:avLst/>
            </a:prstTxWarp>
            <a:normAutofit fontScale="92500" lnSpcReduction="20000"/>
          </a:bodyPr>
          <a:lstStyle/>
          <a:p>
            <a:pPr algn="just"/>
            <a:r>
              <a:rPr lang="en-US" altLang="en-US" sz="3200" u="sng" dirty="0"/>
              <a:t>Software Fault</a:t>
            </a:r>
            <a:r>
              <a:rPr lang="en-US" altLang="en-US" sz="3200" dirty="0"/>
              <a:t>: A static defect in the software</a:t>
            </a:r>
          </a:p>
          <a:p>
            <a:pPr algn="just"/>
            <a:endParaRPr lang="en-US" altLang="en-US" sz="3200" dirty="0"/>
          </a:p>
          <a:p>
            <a:pPr algn="just"/>
            <a:r>
              <a:rPr lang="en-US" altLang="en-US" sz="3200" u="sng" dirty="0"/>
              <a:t>Software Failure</a:t>
            </a:r>
            <a:r>
              <a:rPr lang="en-US" altLang="en-US" sz="3200" dirty="0"/>
              <a:t>: External, incorrect behavior with respect to the requirements or other description of the expected behavior</a:t>
            </a:r>
          </a:p>
          <a:p>
            <a:pPr algn="just"/>
            <a:endParaRPr lang="en-US" altLang="en-US" sz="3200" dirty="0"/>
          </a:p>
          <a:p>
            <a:pPr algn="just"/>
            <a:r>
              <a:rPr lang="en-US" altLang="en-US" sz="3200" u="sng" dirty="0"/>
              <a:t>Software Error</a:t>
            </a:r>
            <a:r>
              <a:rPr lang="en-US" altLang="en-US" sz="3200" dirty="0"/>
              <a:t>: An incorrect internal state that is the manifestation of some fault</a:t>
            </a:r>
          </a:p>
        </p:txBody>
      </p:sp>
      <p:sp>
        <p:nvSpPr>
          <p:cNvPr id="57348" name="Date Placeholder 3">
            <a:extLst>
              <a:ext uri="{FF2B5EF4-FFF2-40B4-BE49-F238E27FC236}">
                <a16:creationId xmlns:a16="http://schemas.microsoft.com/office/drawing/2014/main" id="{E17068E0-DD96-E0CA-95B7-358C52054F1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u="none">
              <a:latin typeface="Times New Roman" panose="02020603050405020304" pitchFamily="18" charset="0"/>
            </a:endParaRPr>
          </a:p>
        </p:txBody>
      </p:sp>
      <p:sp>
        <p:nvSpPr>
          <p:cNvPr id="57349" name="Footer Placeholder 4">
            <a:extLst>
              <a:ext uri="{FF2B5EF4-FFF2-40B4-BE49-F238E27FC236}">
                <a16:creationId xmlns:a16="http://schemas.microsoft.com/office/drawing/2014/main" id="{1DEEDA01-451E-04FE-5198-6EABD671316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57350" name="Slide Number Placeholder 5">
            <a:extLst>
              <a:ext uri="{FF2B5EF4-FFF2-40B4-BE49-F238E27FC236}">
                <a16:creationId xmlns:a16="http://schemas.microsoft.com/office/drawing/2014/main" id="{78AA4CAC-EDDF-45E1-5184-825836F0E3A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69BD1A7-786B-4D70-BF07-F1E36D88A564}" type="slidenum">
              <a:rPr lang="en-US" altLang="en-US">
                <a:latin typeface="Times New Roman" panose="02020603050405020304" pitchFamily="18" charset="0"/>
              </a:rPr>
              <a:pPr fontAlgn="base">
                <a:spcBef>
                  <a:spcPct val="0"/>
                </a:spcBef>
                <a:spcAft>
                  <a:spcPct val="0"/>
                </a:spcAft>
              </a:pPr>
              <a:t>44</a:t>
            </a:fld>
            <a:endParaRPr lang="en-US" altLang="en-US">
              <a:latin typeface="Times New Roman" panose="02020603050405020304" pitchFamily="18" charset="0"/>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A1C491C-D4FB-977B-FE51-C8374BFD3CF6}"/>
              </a:ext>
            </a:extLst>
          </p:cNvPr>
          <p:cNvSpPr>
            <a:spLocks noGrp="1" noChangeArrowheads="1"/>
          </p:cNvSpPr>
          <p:nvPr>
            <p:ph type="title"/>
          </p:nvPr>
        </p:nvSpPr>
        <p:spPr/>
        <p:txBody>
          <a:bodyPr/>
          <a:lstStyle/>
          <a:p>
            <a:r>
              <a:rPr lang="en-US" altLang="en-US"/>
              <a:t>Testing &amp; Debugging</a:t>
            </a:r>
          </a:p>
        </p:txBody>
      </p:sp>
      <p:sp>
        <p:nvSpPr>
          <p:cNvPr id="59395" name="Rectangle 3">
            <a:extLst>
              <a:ext uri="{FF2B5EF4-FFF2-40B4-BE49-F238E27FC236}">
                <a16:creationId xmlns:a16="http://schemas.microsoft.com/office/drawing/2014/main" id="{9B723C1A-6967-0244-4E14-3C81C7FADB96}"/>
              </a:ext>
            </a:extLst>
          </p:cNvPr>
          <p:cNvSpPr>
            <a:spLocks noGrp="1" noChangeArrowheads="1"/>
          </p:cNvSpPr>
          <p:nvPr>
            <p:ph idx="1"/>
          </p:nvPr>
        </p:nvSpPr>
        <p:spPr bwMode="auto">
          <a:xfrm>
            <a:off x="1662114" y="1895476"/>
            <a:ext cx="8867775" cy="4481513"/>
          </a:xfrm>
        </p:spPr>
        <p:txBody>
          <a:bodyPr wrap="square" numCol="1" anchor="t" anchorCtr="0" compatLnSpc="1">
            <a:prstTxWarp prst="textNoShape">
              <a:avLst/>
            </a:prstTxWarp>
          </a:bodyPr>
          <a:lstStyle/>
          <a:p>
            <a:r>
              <a:rPr lang="en-US" altLang="en-US" sz="3200" u="sng" dirty="0"/>
              <a:t>Testing</a:t>
            </a:r>
            <a:r>
              <a:rPr lang="en-US" altLang="en-US" sz="3200" dirty="0"/>
              <a:t>: Finding inputs that cause the software to fail</a:t>
            </a:r>
            <a:endParaRPr lang="en-US" altLang="en-US" sz="3200" u="sng" dirty="0"/>
          </a:p>
          <a:p>
            <a:endParaRPr lang="en-US" altLang="en-US" sz="3200" u="sng" dirty="0"/>
          </a:p>
          <a:p>
            <a:r>
              <a:rPr lang="en-US" altLang="en-US" sz="3200" u="sng" dirty="0"/>
              <a:t>Debugging</a:t>
            </a:r>
            <a:r>
              <a:rPr lang="en-US" altLang="en-US" sz="3200" dirty="0"/>
              <a:t>: The process of finding a fault given a failure</a:t>
            </a:r>
          </a:p>
        </p:txBody>
      </p:sp>
      <p:sp>
        <p:nvSpPr>
          <p:cNvPr id="59396" name="Date Placeholder 3">
            <a:extLst>
              <a:ext uri="{FF2B5EF4-FFF2-40B4-BE49-F238E27FC236}">
                <a16:creationId xmlns:a16="http://schemas.microsoft.com/office/drawing/2014/main" id="{D313C024-A9CF-75D7-4261-84A61F0738A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u="none">
              <a:latin typeface="Times New Roman" panose="02020603050405020304" pitchFamily="18" charset="0"/>
            </a:endParaRPr>
          </a:p>
        </p:txBody>
      </p:sp>
      <p:sp>
        <p:nvSpPr>
          <p:cNvPr id="59397" name="Footer Placeholder 4">
            <a:extLst>
              <a:ext uri="{FF2B5EF4-FFF2-40B4-BE49-F238E27FC236}">
                <a16:creationId xmlns:a16="http://schemas.microsoft.com/office/drawing/2014/main" id="{E404AB99-3E30-297A-1468-5D1EDDE1B15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59398" name="Slide Number Placeholder 5">
            <a:extLst>
              <a:ext uri="{FF2B5EF4-FFF2-40B4-BE49-F238E27FC236}">
                <a16:creationId xmlns:a16="http://schemas.microsoft.com/office/drawing/2014/main" id="{74A77AAA-96C9-D160-A213-AE40A1620E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38692C7-7EFF-4A2E-B023-F561D5EB232F}" type="slidenum">
              <a:rPr lang="en-US" altLang="en-US">
                <a:latin typeface="Times New Roman" panose="02020603050405020304" pitchFamily="18" charset="0"/>
              </a:rPr>
              <a:pPr fontAlgn="base">
                <a:spcBef>
                  <a:spcPct val="0"/>
                </a:spcBef>
                <a:spcAft>
                  <a:spcPct val="0"/>
                </a:spcAft>
              </a:pPr>
              <a:t>45</a:t>
            </a:fld>
            <a:endParaRPr lang="en-US" altLang="en-US">
              <a:latin typeface="Times New Roman" panose="02020603050405020304" pitchFamily="18" charset="0"/>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62AA04E-1E59-12A7-64A0-CAA2989287DD}"/>
              </a:ext>
            </a:extLst>
          </p:cNvPr>
          <p:cNvSpPr>
            <a:spLocks noGrp="1" noChangeArrowheads="1"/>
          </p:cNvSpPr>
          <p:nvPr>
            <p:ph type="title"/>
          </p:nvPr>
        </p:nvSpPr>
        <p:spPr/>
        <p:txBody>
          <a:bodyPr/>
          <a:lstStyle/>
          <a:p>
            <a:r>
              <a:rPr lang="en-US" altLang="en-US"/>
              <a:t>Fault &amp; Failure Model</a:t>
            </a:r>
          </a:p>
        </p:txBody>
      </p:sp>
      <p:sp>
        <p:nvSpPr>
          <p:cNvPr id="165891" name="Rectangle 3">
            <a:extLst>
              <a:ext uri="{FF2B5EF4-FFF2-40B4-BE49-F238E27FC236}">
                <a16:creationId xmlns:a16="http://schemas.microsoft.com/office/drawing/2014/main" id="{5A27FDFA-BD7F-103C-8611-3FC5C78BA668}"/>
              </a:ext>
            </a:extLst>
          </p:cNvPr>
          <p:cNvSpPr>
            <a:spLocks noGrp="1" noChangeArrowheads="1"/>
          </p:cNvSpPr>
          <p:nvPr>
            <p:ph idx="1"/>
          </p:nvPr>
        </p:nvSpPr>
        <p:spPr>
          <a:xfrm>
            <a:off x="1017638" y="1516064"/>
            <a:ext cx="10336161" cy="4351337"/>
          </a:xfrm>
        </p:spPr>
        <p:txBody>
          <a:bodyPr>
            <a:normAutofit/>
          </a:bodyPr>
          <a:lstStyle/>
          <a:p>
            <a:pPr marL="457200" indent="-457200">
              <a:buNone/>
              <a:defRPr/>
            </a:pPr>
            <a:r>
              <a:rPr lang="en-US" u="sng" dirty="0">
                <a:solidFill>
                  <a:schemeClr val="tx2"/>
                </a:solidFill>
                <a:effectLst>
                  <a:outerShdw blurRad="38100" dist="38100" dir="2700000" algn="tl">
                    <a:srgbClr val="000000"/>
                  </a:outerShdw>
                </a:effectLst>
              </a:rPr>
              <a:t>Three conditions necessary for a failure to be observed</a:t>
            </a:r>
          </a:p>
          <a:p>
            <a:pPr marL="457200" indent="-457200">
              <a:buFont typeface="Monotype Sorts" charset="2"/>
              <a:buAutoNum type="arabicPeriod"/>
              <a:defRPr/>
            </a:pPr>
            <a:endParaRPr lang="en-US" u="sng" dirty="0">
              <a:solidFill>
                <a:schemeClr val="tx2"/>
              </a:solidFill>
              <a:effectLst>
                <a:outerShdw blurRad="38100" dist="38100" dir="2700000" algn="tl">
                  <a:srgbClr val="000000"/>
                </a:outerShdw>
              </a:effectLst>
            </a:endParaRPr>
          </a:p>
          <a:p>
            <a:pPr marL="457200" indent="-457200">
              <a:buFont typeface="Monotype Sorts" charset="2"/>
              <a:buAutoNum type="arabicPeriod"/>
              <a:defRPr/>
            </a:pPr>
            <a:r>
              <a:rPr lang="en-US" u="sng" dirty="0">
                <a:solidFill>
                  <a:schemeClr val="tx2"/>
                </a:solidFill>
              </a:rPr>
              <a:t>Reachability</a:t>
            </a:r>
            <a:r>
              <a:rPr lang="en-US" dirty="0"/>
              <a:t> : The location or locations in the program that contain the fault must be reached </a:t>
            </a:r>
          </a:p>
          <a:p>
            <a:pPr marL="457200" indent="-457200">
              <a:buFont typeface="Monotype Sorts" charset="2"/>
              <a:buAutoNum type="arabicPeriod"/>
              <a:defRPr/>
            </a:pPr>
            <a:endParaRPr lang="en-US" dirty="0"/>
          </a:p>
          <a:p>
            <a:pPr marL="457200" indent="-457200">
              <a:buFont typeface="Monotype Sorts" charset="2"/>
              <a:buAutoNum type="arabicPeriod"/>
              <a:defRPr/>
            </a:pPr>
            <a:r>
              <a:rPr lang="en-US" u="sng" dirty="0">
                <a:solidFill>
                  <a:schemeClr val="tx2"/>
                </a:solidFill>
              </a:rPr>
              <a:t>Infection</a:t>
            </a:r>
            <a:r>
              <a:rPr lang="en-US" dirty="0"/>
              <a:t> : The state of the program must be incorrect</a:t>
            </a:r>
          </a:p>
          <a:p>
            <a:pPr marL="457200" indent="-457200">
              <a:buFont typeface="Monotype Sorts" charset="2"/>
              <a:buAutoNum type="arabicPeriod"/>
              <a:defRPr/>
            </a:pPr>
            <a:endParaRPr lang="en-US" dirty="0"/>
          </a:p>
          <a:p>
            <a:pPr marL="457200" indent="-457200">
              <a:buFont typeface="Monotype Sorts" charset="2"/>
              <a:buAutoNum type="arabicPeriod"/>
              <a:defRPr/>
            </a:pPr>
            <a:r>
              <a:rPr lang="en-US" u="sng" dirty="0">
                <a:solidFill>
                  <a:schemeClr val="tx2"/>
                </a:solidFill>
              </a:rPr>
              <a:t>Propagation</a:t>
            </a:r>
            <a:r>
              <a:rPr lang="en-US" dirty="0"/>
              <a:t> : The infected state must propagate to cause some output of the program to be incorrect</a:t>
            </a:r>
          </a:p>
        </p:txBody>
      </p:sp>
      <p:sp>
        <p:nvSpPr>
          <p:cNvPr id="61444" name="Date Placeholder 3">
            <a:extLst>
              <a:ext uri="{FF2B5EF4-FFF2-40B4-BE49-F238E27FC236}">
                <a16:creationId xmlns:a16="http://schemas.microsoft.com/office/drawing/2014/main" id="{B9AF4CCC-4F62-6D37-B130-2999AC84D32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u="none">
              <a:latin typeface="Times New Roman" panose="02020603050405020304" pitchFamily="18" charset="0"/>
            </a:endParaRPr>
          </a:p>
        </p:txBody>
      </p:sp>
      <p:sp>
        <p:nvSpPr>
          <p:cNvPr id="61445" name="Footer Placeholder 4">
            <a:extLst>
              <a:ext uri="{FF2B5EF4-FFF2-40B4-BE49-F238E27FC236}">
                <a16:creationId xmlns:a16="http://schemas.microsoft.com/office/drawing/2014/main" id="{230D5E16-9F5A-6EFD-92C8-A8C1AB61AE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61446" name="Slide Number Placeholder 5">
            <a:extLst>
              <a:ext uri="{FF2B5EF4-FFF2-40B4-BE49-F238E27FC236}">
                <a16:creationId xmlns:a16="http://schemas.microsoft.com/office/drawing/2014/main" id="{4E3485E1-1317-293B-36ED-353BF13D4EB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645ABF1-2784-4739-8BFD-53538E58D465}" type="slidenum">
              <a:rPr lang="en-US" altLang="en-US">
                <a:latin typeface="Times New Roman" panose="02020603050405020304" pitchFamily="18" charset="0"/>
              </a:rPr>
              <a:pPr fontAlgn="base">
                <a:spcBef>
                  <a:spcPct val="0"/>
                </a:spcBef>
                <a:spcAft>
                  <a:spcPct val="0"/>
                </a:spcAft>
              </a:pPr>
              <a:t>46</a:t>
            </a:fld>
            <a:endParaRPr lang="en-US" altLang="en-US">
              <a:latin typeface="Times New Roman" panose="02020603050405020304" pitchFamily="18" charset="0"/>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BA48D8C-B0FC-37CC-F01E-1847689561F3}"/>
              </a:ext>
            </a:extLst>
          </p:cNvPr>
          <p:cNvSpPr>
            <a:spLocks noGrp="1" noChangeArrowheads="1"/>
          </p:cNvSpPr>
          <p:nvPr>
            <p:ph type="title"/>
          </p:nvPr>
        </p:nvSpPr>
        <p:spPr>
          <a:xfrm>
            <a:off x="1013184" y="296095"/>
            <a:ext cx="7886700" cy="1325563"/>
          </a:xfrm>
        </p:spPr>
        <p:txBody>
          <a:bodyPr/>
          <a:lstStyle/>
          <a:p>
            <a:r>
              <a:rPr lang="en-US" altLang="en-US" dirty="0"/>
              <a:t>Test Case</a:t>
            </a:r>
          </a:p>
        </p:txBody>
      </p:sp>
      <p:sp>
        <p:nvSpPr>
          <p:cNvPr id="63491" name="Rectangle 3">
            <a:extLst>
              <a:ext uri="{FF2B5EF4-FFF2-40B4-BE49-F238E27FC236}">
                <a16:creationId xmlns:a16="http://schemas.microsoft.com/office/drawing/2014/main" id="{4FEAB3BF-6AF2-AC32-C09B-72AC95CED4F7}"/>
              </a:ext>
            </a:extLst>
          </p:cNvPr>
          <p:cNvSpPr>
            <a:spLocks noGrp="1" noChangeArrowheads="1"/>
          </p:cNvSpPr>
          <p:nvPr>
            <p:ph idx="1"/>
          </p:nvPr>
        </p:nvSpPr>
        <p:spPr bwMode="auto">
          <a:xfrm>
            <a:off x="1171575" y="1621658"/>
            <a:ext cx="10671380" cy="4781550"/>
          </a:xfrm>
        </p:spPr>
        <p:txBody>
          <a:bodyPr wrap="square" numCol="1" anchor="t" anchorCtr="0" compatLnSpc="1">
            <a:prstTxWarp prst="textNoShape">
              <a:avLst/>
            </a:prstTxWarp>
          </a:bodyPr>
          <a:lstStyle/>
          <a:p>
            <a:r>
              <a:rPr lang="en-US" altLang="en-US" sz="3200" u="sng" dirty="0">
                <a:solidFill>
                  <a:schemeClr val="tx2"/>
                </a:solidFill>
              </a:rPr>
              <a:t>Test Case Values</a:t>
            </a:r>
            <a:r>
              <a:rPr lang="en-US" altLang="en-US" sz="3200" dirty="0"/>
              <a:t>: The values that directly satisfy one test requirement</a:t>
            </a:r>
          </a:p>
          <a:p>
            <a:endParaRPr lang="en-US" altLang="en-US" sz="3200" dirty="0"/>
          </a:p>
          <a:p>
            <a:r>
              <a:rPr lang="en-US" altLang="en-US" sz="3200" u="sng" dirty="0">
                <a:solidFill>
                  <a:schemeClr val="tx2"/>
                </a:solidFill>
              </a:rPr>
              <a:t>Expected Results</a:t>
            </a:r>
            <a:r>
              <a:rPr lang="en-US" altLang="en-US" sz="3200" dirty="0"/>
              <a:t>: The result that will be produced when executing the test if the program satisfies it intended  behavior</a:t>
            </a:r>
          </a:p>
        </p:txBody>
      </p:sp>
      <p:sp>
        <p:nvSpPr>
          <p:cNvPr id="63492" name="Date Placeholder 3">
            <a:extLst>
              <a:ext uri="{FF2B5EF4-FFF2-40B4-BE49-F238E27FC236}">
                <a16:creationId xmlns:a16="http://schemas.microsoft.com/office/drawing/2014/main" id="{02259F2F-F678-E0C5-0037-F7E27D6319A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u="none">
              <a:latin typeface="Times New Roman" panose="02020603050405020304" pitchFamily="18" charset="0"/>
            </a:endParaRPr>
          </a:p>
        </p:txBody>
      </p:sp>
      <p:sp>
        <p:nvSpPr>
          <p:cNvPr id="63493" name="Footer Placeholder 4">
            <a:extLst>
              <a:ext uri="{FF2B5EF4-FFF2-40B4-BE49-F238E27FC236}">
                <a16:creationId xmlns:a16="http://schemas.microsoft.com/office/drawing/2014/main" id="{69307AC0-7032-FA12-7CF7-5F0E5863E47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63494" name="Slide Number Placeholder 5">
            <a:extLst>
              <a:ext uri="{FF2B5EF4-FFF2-40B4-BE49-F238E27FC236}">
                <a16:creationId xmlns:a16="http://schemas.microsoft.com/office/drawing/2014/main" id="{2876F243-DBE1-D34D-D666-E83B85DE0C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25BE19A-F393-4C51-B3B1-10D0ECE15699}" type="slidenum">
              <a:rPr lang="en-US" altLang="en-US">
                <a:latin typeface="Times New Roman" panose="02020603050405020304" pitchFamily="18" charset="0"/>
              </a:rPr>
              <a:pPr fontAlgn="base">
                <a:spcBef>
                  <a:spcPct val="0"/>
                </a:spcBef>
                <a:spcAft>
                  <a:spcPct val="0"/>
                </a:spcAft>
              </a:pPr>
              <a:t>47</a:t>
            </a:fld>
            <a:endParaRPr lang="en-US" altLang="en-US">
              <a:latin typeface="Times New Roman" panose="02020603050405020304" pitchFamily="18" charset="0"/>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3880BC41-283A-455D-A71A-0C159BA1AF18}" type="slidenum">
              <a:rPr lang="en-US" sz="900" b="0">
                <a:solidFill>
                  <a:schemeClr val="tx1"/>
                </a:solidFill>
              </a:rPr>
              <a:pPr/>
              <a:t>48</a:t>
            </a:fld>
            <a:endParaRPr lang="en-US" sz="900" b="0">
              <a:solidFill>
                <a:schemeClr val="tx1"/>
              </a:solidFill>
            </a:endParaRPr>
          </a:p>
        </p:txBody>
      </p:sp>
      <p:sp>
        <p:nvSpPr>
          <p:cNvPr id="78853" name="Rectangle 2"/>
          <p:cNvSpPr>
            <a:spLocks noGrp="1" noChangeArrowheads="1"/>
          </p:cNvSpPr>
          <p:nvPr>
            <p:ph type="title"/>
          </p:nvPr>
        </p:nvSpPr>
        <p:spPr>
          <a:xfrm>
            <a:off x="737419" y="203912"/>
            <a:ext cx="10958052" cy="1373243"/>
          </a:xfrm>
        </p:spPr>
        <p:txBody>
          <a:bodyPr/>
          <a:lstStyle/>
          <a:p>
            <a:r>
              <a:rPr lang="en-US" dirty="0"/>
              <a:t>Testing Goals Based on Test Process Maturity</a:t>
            </a:r>
          </a:p>
        </p:txBody>
      </p:sp>
      <p:sp>
        <p:nvSpPr>
          <p:cNvPr id="78854" name="Rectangle 3"/>
          <p:cNvSpPr>
            <a:spLocks noGrp="1" noChangeArrowheads="1"/>
          </p:cNvSpPr>
          <p:nvPr>
            <p:ph type="body" idx="1"/>
          </p:nvPr>
        </p:nvSpPr>
        <p:spPr>
          <a:xfrm>
            <a:off x="1238865" y="1457327"/>
            <a:ext cx="9294199" cy="781050"/>
          </a:xfrm>
        </p:spPr>
        <p:txBody>
          <a:bodyPr>
            <a:normAutofit/>
          </a:bodyPr>
          <a:lstStyle/>
          <a:p>
            <a:pPr marL="285750" indent="-285750">
              <a:spcBef>
                <a:spcPct val="30000"/>
              </a:spcBef>
              <a:buClr>
                <a:schemeClr val="tx1"/>
              </a:buClr>
              <a:buSzTx/>
              <a:buFont typeface="Wingdings" pitchFamily="2" charset="2"/>
              <a:buChar char="§"/>
            </a:pPr>
            <a:r>
              <a:rPr lang="en-US" dirty="0">
                <a:latin typeface="Gill Sans MT" pitchFamily="34" charset="0"/>
                <a:cs typeface="Arial" pitchFamily="34" charset="0"/>
              </a:rPr>
              <a:t>Level 0 : There’s no difference between testing and debugging</a:t>
            </a:r>
          </a:p>
        </p:txBody>
      </p:sp>
      <p:sp>
        <p:nvSpPr>
          <p:cNvPr id="193540" name="Rectangle 4"/>
          <p:cNvSpPr>
            <a:spLocks noChangeArrowheads="1"/>
          </p:cNvSpPr>
          <p:nvPr/>
        </p:nvSpPr>
        <p:spPr bwMode="auto">
          <a:xfrm>
            <a:off x="1238865" y="2289176"/>
            <a:ext cx="9294199"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gn="just">
              <a:lnSpc>
                <a:spcPct val="90000"/>
              </a:lnSpc>
              <a:spcBef>
                <a:spcPct val="30000"/>
              </a:spcBef>
              <a:buFont typeface="Wingdings" pitchFamily="2" charset="2"/>
              <a:buChar char="§"/>
            </a:pPr>
            <a:r>
              <a:rPr lang="en-US" sz="2800" dirty="0">
                <a:latin typeface="Gill Sans MT" pitchFamily="34" charset="0"/>
                <a:cs typeface="Arial" pitchFamily="34" charset="0"/>
              </a:rPr>
              <a:t>Level 1 : The purpose of testing is to show correctness</a:t>
            </a:r>
          </a:p>
          <a:p>
            <a:pPr marL="285750" indent="-285750" algn="just">
              <a:lnSpc>
                <a:spcPct val="90000"/>
              </a:lnSpc>
              <a:spcBef>
                <a:spcPct val="30000"/>
              </a:spcBef>
              <a:buFont typeface="Wingdings" pitchFamily="2" charset="2"/>
              <a:buChar char="§"/>
            </a:pPr>
            <a:r>
              <a:rPr lang="en-US" sz="2800" dirty="0">
                <a:latin typeface="Gill Sans MT" pitchFamily="34" charset="0"/>
                <a:cs typeface="Arial" pitchFamily="34" charset="0"/>
              </a:rPr>
              <a:t>Level 2 : The purpose of testing is to show that the software doesn’t work</a:t>
            </a:r>
          </a:p>
          <a:p>
            <a:pPr marL="285750" indent="-285750" algn="just">
              <a:lnSpc>
                <a:spcPct val="90000"/>
              </a:lnSpc>
              <a:spcBef>
                <a:spcPct val="30000"/>
              </a:spcBef>
              <a:buFont typeface="Wingdings" pitchFamily="2" charset="2"/>
              <a:buChar char="§"/>
            </a:pPr>
            <a:r>
              <a:rPr lang="en-US" sz="2800" dirty="0">
                <a:latin typeface="Gill Sans MT" pitchFamily="34" charset="0"/>
                <a:cs typeface="Arial" pitchFamily="34" charset="0"/>
              </a:rPr>
              <a:t>Level 3 : The purpose of testing is not to prove anything specific, but to reduce the risk of using the software</a:t>
            </a:r>
          </a:p>
          <a:p>
            <a:pPr marL="285750" indent="-285750" algn="just">
              <a:lnSpc>
                <a:spcPct val="90000"/>
              </a:lnSpc>
              <a:spcBef>
                <a:spcPct val="30000"/>
              </a:spcBef>
              <a:buFont typeface="Wingdings" pitchFamily="2" charset="2"/>
              <a:buChar char="§"/>
            </a:pPr>
            <a:r>
              <a:rPr lang="en-US" sz="2800" dirty="0">
                <a:latin typeface="Gill Sans MT" pitchFamily="34" charset="0"/>
                <a:cs typeface="Arial" pitchFamily="34" charset="0"/>
              </a:rPr>
              <a:t>Level 4 : Testing is a mental discipline that helps all IT professionals develop higher quality software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499"/>
                                          </p:stCondLst>
                                        </p:cTn>
                                        <p:tgtEl>
                                          <p:spTgt spid="193540">
                                            <p:txEl>
                                              <p:pRg st="0" end="0"/>
                                            </p:txEl>
                                          </p:spTgt>
                                        </p:tgtEl>
                                        <p:attrNameLst>
                                          <p:attrName>style.visibility</p:attrName>
                                        </p:attrNameLst>
                                      </p:cBhvr>
                                      <p:to>
                                        <p:strVal val="visible"/>
                                      </p:to>
                                    </p:set>
                                  </p:childTnLst>
                                </p:cTn>
                              </p:par>
                            </p:childTnLst>
                          </p:cTn>
                        </p:par>
                        <p:par>
                          <p:cTn id="7" fill="hold" nodeType="withGroup">
                            <p:stCondLst>
                              <p:cond delay="1000"/>
                            </p:stCondLst>
                            <p:childTnLst>
                              <p:par>
                                <p:cTn id="8" presetID="1" presetClass="entr" presetSubtype="0" fill="hold" grpId="0" nodeType="afterEffect">
                                  <p:stCondLst>
                                    <p:cond delay="500"/>
                                  </p:stCondLst>
                                  <p:childTnLst>
                                    <p:set>
                                      <p:cBhvr>
                                        <p:cTn id="9" dur="1" fill="hold">
                                          <p:stCondLst>
                                            <p:cond delay="499"/>
                                          </p:stCondLst>
                                        </p:cTn>
                                        <p:tgtEl>
                                          <p:spTgt spid="193540">
                                            <p:txEl>
                                              <p:pRg st="1" end="1"/>
                                            </p:txEl>
                                          </p:spTgt>
                                        </p:tgtEl>
                                        <p:attrNameLst>
                                          <p:attrName>style.visibility</p:attrName>
                                        </p:attrNameLst>
                                      </p:cBhvr>
                                      <p:to>
                                        <p:strVal val="visible"/>
                                      </p:to>
                                    </p:set>
                                  </p:childTnLst>
                                </p:cTn>
                              </p:par>
                            </p:childTnLst>
                          </p:cTn>
                        </p:par>
                        <p:par>
                          <p:cTn id="10" fill="hold" nodeType="withGroup">
                            <p:stCondLst>
                              <p:cond delay="2000"/>
                            </p:stCondLst>
                            <p:childTnLst>
                              <p:par>
                                <p:cTn id="11" presetID="1" presetClass="entr" presetSubtype="0" fill="hold" grpId="0" nodeType="afterEffect">
                                  <p:stCondLst>
                                    <p:cond delay="500"/>
                                  </p:stCondLst>
                                  <p:childTnLst>
                                    <p:set>
                                      <p:cBhvr>
                                        <p:cTn id="12" dur="1" fill="hold">
                                          <p:stCondLst>
                                            <p:cond delay="499"/>
                                          </p:stCondLst>
                                        </p:cTn>
                                        <p:tgtEl>
                                          <p:spTgt spid="193540">
                                            <p:txEl>
                                              <p:pRg st="2" end="2"/>
                                            </p:txEl>
                                          </p:spTgt>
                                        </p:tgtEl>
                                        <p:attrNameLst>
                                          <p:attrName>style.visibility</p:attrName>
                                        </p:attrNameLst>
                                      </p:cBhvr>
                                      <p:to>
                                        <p:strVal val="visible"/>
                                      </p:to>
                                    </p:set>
                                  </p:childTnLst>
                                </p:cTn>
                              </p:par>
                            </p:childTnLst>
                          </p:cTn>
                        </p:par>
                        <p:par>
                          <p:cTn id="13" fill="hold" nodeType="withGroup">
                            <p:stCondLst>
                              <p:cond delay="3000"/>
                            </p:stCondLst>
                            <p:childTnLst>
                              <p:par>
                                <p:cTn id="14" presetID="1" presetClass="entr" presetSubtype="0" fill="hold" grpId="0" nodeType="afterEffect">
                                  <p:stCondLst>
                                    <p:cond delay="500"/>
                                  </p:stCondLst>
                                  <p:childTnLst>
                                    <p:set>
                                      <p:cBhvr>
                                        <p:cTn id="15" dur="1" fill="hold">
                                          <p:stCondLst>
                                            <p:cond delay="499"/>
                                          </p:stCondLst>
                                        </p:cTn>
                                        <p:tgtEl>
                                          <p:spTgt spid="1935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uiExpand="1"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EDF5CD7-993B-4CB0-8E0E-8808ED7C024C}" type="slidenum">
              <a:rPr lang="en-US" sz="900" b="0">
                <a:solidFill>
                  <a:schemeClr val="tx1"/>
                </a:solidFill>
              </a:rPr>
              <a:pPr/>
              <a:t>49</a:t>
            </a:fld>
            <a:endParaRPr lang="en-US" sz="900" b="0">
              <a:solidFill>
                <a:schemeClr val="tx1"/>
              </a:solidFill>
            </a:endParaRPr>
          </a:p>
        </p:txBody>
      </p:sp>
      <p:sp>
        <p:nvSpPr>
          <p:cNvPr id="79877" name="Rectangle 2"/>
          <p:cNvSpPr>
            <a:spLocks noGrp="1" noChangeArrowheads="1"/>
          </p:cNvSpPr>
          <p:nvPr>
            <p:ph type="title"/>
          </p:nvPr>
        </p:nvSpPr>
        <p:spPr>
          <a:xfrm>
            <a:off x="2209800" y="96838"/>
            <a:ext cx="7772400" cy="919162"/>
          </a:xfrm>
        </p:spPr>
        <p:txBody>
          <a:bodyPr/>
          <a:lstStyle/>
          <a:p>
            <a:r>
              <a:rPr lang="en-US"/>
              <a:t>Level 0 Thinking</a:t>
            </a:r>
          </a:p>
        </p:txBody>
      </p:sp>
      <p:sp>
        <p:nvSpPr>
          <p:cNvPr id="79878" name="Rectangle 3"/>
          <p:cNvSpPr>
            <a:spLocks noGrp="1" noChangeArrowheads="1"/>
          </p:cNvSpPr>
          <p:nvPr>
            <p:ph type="body" idx="1"/>
          </p:nvPr>
        </p:nvSpPr>
        <p:spPr>
          <a:xfrm>
            <a:off x="1017640" y="914401"/>
            <a:ext cx="10336160" cy="5462588"/>
          </a:xfrm>
        </p:spPr>
        <p:txBody>
          <a:bodyPr/>
          <a:lstStyle/>
          <a:p>
            <a:r>
              <a:rPr lang="en-US" sz="3200" dirty="0"/>
              <a:t>Testing is the same as debugging</a:t>
            </a:r>
          </a:p>
          <a:p>
            <a:pPr lvl="1"/>
            <a:endParaRPr lang="en-US" dirty="0"/>
          </a:p>
          <a:p>
            <a:r>
              <a:rPr lang="en-US" sz="3200" dirty="0"/>
              <a:t>Does </a:t>
            </a:r>
            <a:r>
              <a:rPr lang="en-US" sz="3200" u="sng" dirty="0"/>
              <a:t>not</a:t>
            </a:r>
            <a:r>
              <a:rPr lang="en-US" sz="3200" dirty="0"/>
              <a:t> distinguish between incorrect behavior and mistakes in the program</a:t>
            </a:r>
          </a:p>
          <a:p>
            <a:pPr lvl="1"/>
            <a:endParaRPr lang="en-US" dirty="0"/>
          </a:p>
          <a:p>
            <a:r>
              <a:rPr lang="en-US" sz="3200" dirty="0"/>
              <a:t>Does </a:t>
            </a:r>
            <a:r>
              <a:rPr lang="en-US" sz="3200" u="sng" dirty="0"/>
              <a:t>not</a:t>
            </a:r>
            <a:r>
              <a:rPr lang="en-US" sz="3200" dirty="0"/>
              <a:t> help develop software that is reliable or safe</a:t>
            </a:r>
          </a:p>
        </p:txBody>
      </p:sp>
      <p:sp>
        <p:nvSpPr>
          <p:cNvPr id="194564" name="Text Box 4"/>
          <p:cNvSpPr txBox="1">
            <a:spLocks noChangeArrowheads="1"/>
          </p:cNvSpPr>
          <p:nvPr/>
        </p:nvSpPr>
        <p:spPr bwMode="auto">
          <a:xfrm>
            <a:off x="2133600" y="5257801"/>
            <a:ext cx="79248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latin typeface="Gill Sans MT" pitchFamily="34" charset="0"/>
                <a:cs typeface="Arial" pitchFamily="34" charset="0"/>
              </a:rPr>
              <a:t>This is what we teach undergraduate CS majors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Effect transition="in" filter="dissolve">
                                      <p:cBhvr>
                                        <p:cTn id="7" dur="10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010F58A-9DB5-48FB-EF72-ABC286EF918F}"/>
              </a:ext>
            </a:extLst>
          </p:cNvPr>
          <p:cNvSpPr>
            <a:spLocks noGrp="1" noChangeArrowheads="1"/>
          </p:cNvSpPr>
          <p:nvPr>
            <p:ph type="title"/>
          </p:nvPr>
        </p:nvSpPr>
        <p:spPr>
          <a:xfrm>
            <a:off x="2209800" y="76200"/>
            <a:ext cx="7772400" cy="1143000"/>
          </a:xfrm>
        </p:spPr>
        <p:txBody>
          <a:bodyPr/>
          <a:lstStyle/>
          <a:p>
            <a:pPr eaLnBrk="1" hangingPunct="1"/>
            <a:r>
              <a:rPr lang="en-US" altLang="en-US" dirty="0"/>
              <a:t>What is a computer bug?</a:t>
            </a:r>
          </a:p>
        </p:txBody>
      </p:sp>
      <p:sp>
        <p:nvSpPr>
          <p:cNvPr id="14339" name="Rectangle 3">
            <a:extLst>
              <a:ext uri="{FF2B5EF4-FFF2-40B4-BE49-F238E27FC236}">
                <a16:creationId xmlns:a16="http://schemas.microsoft.com/office/drawing/2014/main" id="{49EF2E03-A0EF-B2E1-2259-354FF0CFEB02}"/>
              </a:ext>
            </a:extLst>
          </p:cNvPr>
          <p:cNvSpPr>
            <a:spLocks noGrp="1" noChangeArrowheads="1"/>
          </p:cNvSpPr>
          <p:nvPr>
            <p:ph type="body" idx="1"/>
          </p:nvPr>
        </p:nvSpPr>
        <p:spPr>
          <a:xfrm>
            <a:off x="1600200" y="1524000"/>
            <a:ext cx="8686800" cy="4114800"/>
          </a:xfrm>
        </p:spPr>
        <p:txBody>
          <a:bodyPr>
            <a:normAutofit fontScale="92500"/>
          </a:bodyPr>
          <a:lstStyle/>
          <a:p>
            <a:pPr eaLnBrk="1" hangingPunct="1">
              <a:lnSpc>
                <a:spcPct val="90000"/>
              </a:lnSpc>
            </a:pPr>
            <a:r>
              <a:rPr lang="en-US" altLang="en-US" dirty="0"/>
              <a:t>In 1947 Harvard University was                    operating a room-sized computer                         called the Mark II.</a:t>
            </a:r>
          </a:p>
          <a:p>
            <a:pPr lvl="1" eaLnBrk="1" hangingPunct="1">
              <a:lnSpc>
                <a:spcPct val="90000"/>
              </a:lnSpc>
            </a:pPr>
            <a:r>
              <a:rPr lang="en-US" altLang="en-US" dirty="0"/>
              <a:t>mechanical relays </a:t>
            </a:r>
          </a:p>
          <a:p>
            <a:pPr lvl="1" eaLnBrk="1" hangingPunct="1">
              <a:lnSpc>
                <a:spcPct val="90000"/>
              </a:lnSpc>
            </a:pPr>
            <a:r>
              <a:rPr lang="en-US" altLang="en-US" dirty="0"/>
              <a:t>glowing vacuum tubes</a:t>
            </a:r>
          </a:p>
          <a:p>
            <a:pPr lvl="1" eaLnBrk="1" hangingPunct="1">
              <a:lnSpc>
                <a:spcPct val="90000"/>
              </a:lnSpc>
            </a:pPr>
            <a:r>
              <a:rPr lang="en-US" altLang="en-US" dirty="0"/>
              <a:t>technicians program the computer by reconfiguring it </a:t>
            </a:r>
          </a:p>
          <a:p>
            <a:pPr lvl="1" eaLnBrk="1" hangingPunct="1">
              <a:lnSpc>
                <a:spcPct val="90000"/>
              </a:lnSpc>
            </a:pPr>
            <a:r>
              <a:rPr lang="en-US" altLang="en-US" dirty="0"/>
              <a:t>Technicians had to change the occasional vacuum tube.</a:t>
            </a:r>
          </a:p>
          <a:p>
            <a:pPr eaLnBrk="1" hangingPunct="1">
              <a:lnSpc>
                <a:spcPct val="90000"/>
              </a:lnSpc>
            </a:pPr>
            <a:r>
              <a:rPr lang="en-US" altLang="en-US" dirty="0"/>
              <a:t>A moth flew into the computer and                         was zapped by the high voltage                         when it landed on a relay.</a:t>
            </a:r>
          </a:p>
          <a:p>
            <a:pPr eaLnBrk="1" hangingPunct="1">
              <a:lnSpc>
                <a:spcPct val="90000"/>
              </a:lnSpc>
            </a:pPr>
            <a:r>
              <a:rPr lang="en-US" altLang="en-US" dirty="0"/>
              <a:t>Hence, the first computer bug!</a:t>
            </a:r>
          </a:p>
          <a:p>
            <a:pPr lvl="1" eaLnBrk="1" hangingPunct="1">
              <a:lnSpc>
                <a:spcPct val="90000"/>
              </a:lnSpc>
            </a:pPr>
            <a:r>
              <a:rPr lang="en-US" altLang="en-US" dirty="0"/>
              <a:t>I am not making this up :-) </a:t>
            </a:r>
          </a:p>
        </p:txBody>
      </p:sp>
      <p:pic>
        <p:nvPicPr>
          <p:cNvPr id="14340" name="Picture 4">
            <a:extLst>
              <a:ext uri="{FF2B5EF4-FFF2-40B4-BE49-F238E27FC236}">
                <a16:creationId xmlns:a16="http://schemas.microsoft.com/office/drawing/2014/main" id="{5B74CFB2-A64A-129A-4694-95EC5AED5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4333876"/>
            <a:ext cx="21336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a:extLst>
              <a:ext uri="{FF2B5EF4-FFF2-40B4-BE49-F238E27FC236}">
                <a16:creationId xmlns:a16="http://schemas.microsoft.com/office/drawing/2014/main" id="{2FB3E596-9B95-8D29-5E8D-19773D7D19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6600" y="1858962"/>
            <a:ext cx="2565400"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385E10F-D82D-456D-8ECA-A4BC8E6D33B8}" type="slidenum">
              <a:rPr lang="en-US" sz="900" b="0">
                <a:solidFill>
                  <a:schemeClr val="tx1"/>
                </a:solidFill>
              </a:rPr>
              <a:pPr/>
              <a:t>50</a:t>
            </a:fld>
            <a:endParaRPr lang="en-US" sz="900" b="0">
              <a:solidFill>
                <a:schemeClr val="tx1"/>
              </a:solidFill>
            </a:endParaRPr>
          </a:p>
        </p:txBody>
      </p:sp>
      <p:sp>
        <p:nvSpPr>
          <p:cNvPr id="80901" name="Rectangle 2"/>
          <p:cNvSpPr>
            <a:spLocks noGrp="1" noChangeArrowheads="1"/>
          </p:cNvSpPr>
          <p:nvPr>
            <p:ph type="title"/>
          </p:nvPr>
        </p:nvSpPr>
        <p:spPr>
          <a:xfrm>
            <a:off x="838200" y="237077"/>
            <a:ext cx="10515600" cy="1325563"/>
          </a:xfrm>
        </p:spPr>
        <p:txBody>
          <a:bodyPr/>
          <a:lstStyle/>
          <a:p>
            <a:r>
              <a:rPr lang="en-US" dirty="0"/>
              <a:t>Level 1 Thinking</a:t>
            </a:r>
          </a:p>
        </p:txBody>
      </p:sp>
      <p:sp>
        <p:nvSpPr>
          <p:cNvPr id="80902" name="Rectangle 3"/>
          <p:cNvSpPr>
            <a:spLocks noGrp="1" noChangeArrowheads="1"/>
          </p:cNvSpPr>
          <p:nvPr>
            <p:ph type="body" idx="1"/>
          </p:nvPr>
        </p:nvSpPr>
        <p:spPr>
          <a:xfrm>
            <a:off x="838200" y="1345948"/>
            <a:ext cx="10515600" cy="4612193"/>
          </a:xfrm>
        </p:spPr>
        <p:txBody>
          <a:bodyPr/>
          <a:lstStyle/>
          <a:p>
            <a:r>
              <a:rPr lang="en-US" sz="3200" dirty="0"/>
              <a:t>Purpose is to show correctness</a:t>
            </a:r>
          </a:p>
          <a:p>
            <a:r>
              <a:rPr lang="en-US" sz="3200" dirty="0"/>
              <a:t>Correctness is impossible to achieve</a:t>
            </a:r>
          </a:p>
          <a:p>
            <a:r>
              <a:rPr lang="en-US" sz="3200" dirty="0"/>
              <a:t>What do we know if no failures?</a:t>
            </a:r>
          </a:p>
          <a:p>
            <a:pPr lvl="1"/>
            <a:r>
              <a:rPr lang="en-US" dirty="0"/>
              <a:t>Good software or bad tests?</a:t>
            </a:r>
          </a:p>
          <a:p>
            <a:r>
              <a:rPr lang="en-US" sz="3200" dirty="0"/>
              <a:t>Test engineers have no:</a:t>
            </a:r>
          </a:p>
          <a:p>
            <a:pPr lvl="1"/>
            <a:r>
              <a:rPr lang="en-US" dirty="0"/>
              <a:t>Strict goal</a:t>
            </a:r>
          </a:p>
          <a:p>
            <a:pPr lvl="1"/>
            <a:r>
              <a:rPr lang="en-US" dirty="0"/>
              <a:t>Real stopping rule</a:t>
            </a:r>
          </a:p>
          <a:p>
            <a:pPr lvl="1"/>
            <a:r>
              <a:rPr lang="en-US" dirty="0"/>
              <a:t>Formal test technique</a:t>
            </a:r>
          </a:p>
          <a:p>
            <a:pPr lvl="1"/>
            <a:r>
              <a:rPr lang="en-US" dirty="0"/>
              <a:t>Test managers are </a:t>
            </a:r>
            <a:r>
              <a:rPr lang="en-US" dirty="0">
                <a:latin typeface="Comic Sans MS" pitchFamily="66" charset="0"/>
              </a:rPr>
              <a:t>powerless</a:t>
            </a:r>
          </a:p>
        </p:txBody>
      </p:sp>
      <p:sp>
        <p:nvSpPr>
          <p:cNvPr id="195588" name="Text Box 4"/>
          <p:cNvSpPr txBox="1">
            <a:spLocks noChangeArrowheads="1"/>
          </p:cNvSpPr>
          <p:nvPr/>
        </p:nvSpPr>
        <p:spPr bwMode="auto">
          <a:xfrm>
            <a:off x="2362200" y="5732202"/>
            <a:ext cx="76200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latin typeface="Gill Sans MT" pitchFamily="34" charset="0"/>
                <a:cs typeface="Arial" pitchFamily="34" charset="0"/>
              </a:rPr>
              <a:t>This is what hardware engineers often expect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dissolve">
                                      <p:cBhvr>
                                        <p:cTn id="7" dur="10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DAD5F1B9-3132-4611-AC03-82589FA3E0D7}" type="slidenum">
              <a:rPr lang="en-US" sz="900" b="0">
                <a:solidFill>
                  <a:schemeClr val="tx1"/>
                </a:solidFill>
              </a:rPr>
              <a:pPr/>
              <a:t>51</a:t>
            </a:fld>
            <a:endParaRPr lang="en-US" sz="900" b="0">
              <a:solidFill>
                <a:schemeClr val="tx1"/>
              </a:solidFill>
            </a:endParaRPr>
          </a:p>
        </p:txBody>
      </p:sp>
      <p:sp>
        <p:nvSpPr>
          <p:cNvPr id="81925" name="Rectangle 2"/>
          <p:cNvSpPr>
            <a:spLocks noGrp="1" noChangeArrowheads="1"/>
          </p:cNvSpPr>
          <p:nvPr>
            <p:ph type="title"/>
          </p:nvPr>
        </p:nvSpPr>
        <p:spPr>
          <a:xfrm>
            <a:off x="838200" y="136525"/>
            <a:ext cx="10515600" cy="1325563"/>
          </a:xfrm>
        </p:spPr>
        <p:txBody>
          <a:bodyPr/>
          <a:lstStyle/>
          <a:p>
            <a:r>
              <a:rPr lang="en-US" dirty="0"/>
              <a:t>Level 2 Thinking</a:t>
            </a:r>
          </a:p>
        </p:txBody>
      </p:sp>
      <p:sp>
        <p:nvSpPr>
          <p:cNvPr id="81926" name="Rectangle 3"/>
          <p:cNvSpPr>
            <a:spLocks noGrp="1" noChangeArrowheads="1"/>
          </p:cNvSpPr>
          <p:nvPr>
            <p:ph type="body" idx="1"/>
          </p:nvPr>
        </p:nvSpPr>
        <p:spPr>
          <a:xfrm>
            <a:off x="1135626" y="1262829"/>
            <a:ext cx="10218174" cy="5589588"/>
          </a:xfrm>
        </p:spPr>
        <p:txBody>
          <a:bodyPr/>
          <a:lstStyle/>
          <a:p>
            <a:r>
              <a:rPr lang="en-US" sz="3200" dirty="0"/>
              <a:t>Purpose is to show failures</a:t>
            </a:r>
          </a:p>
          <a:p>
            <a:pPr lvl="1"/>
            <a:endParaRPr lang="en-US" dirty="0"/>
          </a:p>
          <a:p>
            <a:r>
              <a:rPr lang="en-US" sz="3200" dirty="0"/>
              <a:t>Looking for failures is a negative activity</a:t>
            </a:r>
          </a:p>
          <a:p>
            <a:pPr lvl="1"/>
            <a:endParaRPr lang="en-US" dirty="0"/>
          </a:p>
          <a:p>
            <a:r>
              <a:rPr lang="en-US" sz="3200" dirty="0"/>
              <a:t>Puts testers and developers into an adversarial relationship</a:t>
            </a:r>
          </a:p>
          <a:p>
            <a:pPr lvl="1"/>
            <a:endParaRPr lang="en-US" dirty="0"/>
          </a:p>
          <a:p>
            <a:r>
              <a:rPr lang="en-US" sz="3200" dirty="0"/>
              <a:t>What if there are no failures?</a:t>
            </a:r>
          </a:p>
        </p:txBody>
      </p:sp>
      <p:sp>
        <p:nvSpPr>
          <p:cNvPr id="196612" name="Text Box 4"/>
          <p:cNvSpPr txBox="1">
            <a:spLocks noChangeArrowheads="1"/>
          </p:cNvSpPr>
          <p:nvPr/>
        </p:nvSpPr>
        <p:spPr bwMode="auto">
          <a:xfrm>
            <a:off x="2628900" y="5158144"/>
            <a:ext cx="6934200" cy="117316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latin typeface="Gill Sans MT" panose="020B0502020104020203" pitchFamily="34" charset="0"/>
                <a:cs typeface="Arial" pitchFamily="34" charset="0"/>
              </a:rPr>
              <a:t>This describes most software companies.</a:t>
            </a:r>
          </a:p>
          <a:p>
            <a:pPr algn="ctr">
              <a:spcBef>
                <a:spcPct val="50000"/>
              </a:spcBef>
              <a:defRPr/>
            </a:pPr>
            <a:r>
              <a:rPr lang="en-US" sz="2800" dirty="0">
                <a:effectLst>
                  <a:outerShdw blurRad="38100" dist="38100" dir="2700000" algn="tl">
                    <a:srgbClr val="000000"/>
                  </a:outerShdw>
                </a:effectLst>
                <a:latin typeface="Gill Sans MT" panose="020B0502020104020203" pitchFamily="34" charset="0"/>
                <a:cs typeface="Arial" pitchFamily="34" charset="0"/>
              </a:rPr>
              <a:t>How can we move to a </a:t>
            </a:r>
            <a:r>
              <a:rPr lang="en-US" sz="2800" i="1" u="sng" dirty="0">
                <a:effectLst>
                  <a:outerShdw blurRad="38100" dist="38100" dir="2700000" algn="tl">
                    <a:srgbClr val="000000"/>
                  </a:outerShdw>
                </a:effectLst>
                <a:latin typeface="Gill Sans MT" panose="020B0502020104020203" pitchFamily="34" charset="0"/>
                <a:cs typeface="Arial" pitchFamily="34" charset="0"/>
              </a:rPr>
              <a:t>team approach</a:t>
            </a:r>
            <a:r>
              <a:rPr lang="en-US" sz="2800" dirty="0">
                <a:effectLst>
                  <a:outerShdw blurRad="38100" dist="38100" dir="2700000" algn="tl">
                    <a:srgbClr val="000000"/>
                  </a:outerShdw>
                </a:effectLst>
                <a:latin typeface="Gill Sans MT" panose="020B0502020104020203" pitchFamily="34" charset="0"/>
                <a:cs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dissolve">
                                      <p:cBhvr>
                                        <p:cTn id="7" dur="10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CAAF336-8C84-4C91-97F7-0B907A5D7771}" type="slidenum">
              <a:rPr lang="en-US" sz="900" b="0">
                <a:solidFill>
                  <a:schemeClr val="tx1"/>
                </a:solidFill>
              </a:rPr>
              <a:pPr/>
              <a:t>52</a:t>
            </a:fld>
            <a:endParaRPr lang="en-US" sz="900" b="0">
              <a:solidFill>
                <a:schemeClr val="tx1"/>
              </a:solidFill>
            </a:endParaRPr>
          </a:p>
        </p:txBody>
      </p:sp>
      <p:sp>
        <p:nvSpPr>
          <p:cNvPr id="82949" name="Rectangle 2"/>
          <p:cNvSpPr>
            <a:spLocks noGrp="1" noChangeArrowheads="1"/>
          </p:cNvSpPr>
          <p:nvPr>
            <p:ph type="title"/>
          </p:nvPr>
        </p:nvSpPr>
        <p:spPr>
          <a:xfrm>
            <a:off x="838200" y="0"/>
            <a:ext cx="10515600" cy="1325563"/>
          </a:xfrm>
        </p:spPr>
        <p:txBody>
          <a:bodyPr/>
          <a:lstStyle/>
          <a:p>
            <a:r>
              <a:rPr lang="en-US" dirty="0"/>
              <a:t>Level 3 Thinking</a:t>
            </a:r>
          </a:p>
        </p:txBody>
      </p:sp>
      <p:sp>
        <p:nvSpPr>
          <p:cNvPr id="82950" name="Rectangle 3"/>
          <p:cNvSpPr>
            <a:spLocks noGrp="1" noChangeArrowheads="1"/>
          </p:cNvSpPr>
          <p:nvPr>
            <p:ph type="body" idx="1"/>
          </p:nvPr>
        </p:nvSpPr>
        <p:spPr>
          <a:xfrm>
            <a:off x="720214" y="1060450"/>
            <a:ext cx="11166986" cy="5561013"/>
          </a:xfrm>
        </p:spPr>
        <p:txBody>
          <a:bodyPr/>
          <a:lstStyle/>
          <a:p>
            <a:r>
              <a:rPr lang="en-US" sz="3200" dirty="0"/>
              <a:t>Testing can only show the presence of failures</a:t>
            </a:r>
          </a:p>
          <a:p>
            <a:pPr lvl="1"/>
            <a:endParaRPr lang="en-US" dirty="0"/>
          </a:p>
          <a:p>
            <a:r>
              <a:rPr lang="en-US" sz="3200" dirty="0"/>
              <a:t>Whenever we use software, we incur some risk</a:t>
            </a:r>
          </a:p>
          <a:p>
            <a:pPr lvl="1"/>
            <a:endParaRPr lang="en-US" dirty="0"/>
          </a:p>
          <a:p>
            <a:r>
              <a:rPr lang="en-US" sz="3200" dirty="0"/>
              <a:t>Risk may be small and consequences unimportant</a:t>
            </a:r>
          </a:p>
          <a:p>
            <a:pPr lvl="1"/>
            <a:endParaRPr lang="en-US" dirty="0"/>
          </a:p>
          <a:p>
            <a:r>
              <a:rPr lang="en-US" sz="3200" dirty="0"/>
              <a:t>Risk may be great and consequences catastrophic</a:t>
            </a:r>
          </a:p>
          <a:p>
            <a:pPr lvl="1"/>
            <a:endParaRPr lang="en-US" dirty="0"/>
          </a:p>
          <a:p>
            <a:r>
              <a:rPr lang="en-US" sz="3200" dirty="0"/>
              <a:t>Testers and developers cooperate to reduce risk</a:t>
            </a:r>
          </a:p>
        </p:txBody>
      </p:sp>
      <p:sp>
        <p:nvSpPr>
          <p:cNvPr id="197636" name="Text Box 4"/>
          <p:cNvSpPr txBox="1">
            <a:spLocks noChangeArrowheads="1"/>
          </p:cNvSpPr>
          <p:nvPr/>
        </p:nvSpPr>
        <p:spPr bwMode="auto">
          <a:xfrm>
            <a:off x="1752600" y="5627073"/>
            <a:ext cx="86868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latin typeface="Gill Sans MT" pitchFamily="34" charset="0"/>
                <a:cs typeface="Arial" pitchFamily="34" charset="0"/>
              </a:rPr>
              <a:t>This describes a few “enlightened” software companies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36"/>
                                        </p:tgtEl>
                                        <p:attrNameLst>
                                          <p:attrName>style.visibility</p:attrName>
                                        </p:attrNameLst>
                                      </p:cBhvr>
                                      <p:to>
                                        <p:strVal val="visible"/>
                                      </p:to>
                                    </p:set>
                                    <p:animEffect transition="in" filter="dissolve">
                                      <p:cBhvr>
                                        <p:cTn id="7" dur="1000"/>
                                        <p:tgtEl>
                                          <p:spTgt spid="197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ED62863-B5C3-44B5-996B-F1A5E441401E}" type="slidenum">
              <a:rPr lang="en-US" sz="900" b="0">
                <a:solidFill>
                  <a:schemeClr val="tx1"/>
                </a:solidFill>
              </a:rPr>
              <a:pPr/>
              <a:t>53</a:t>
            </a:fld>
            <a:endParaRPr lang="en-US" sz="900" b="0">
              <a:solidFill>
                <a:schemeClr val="tx1"/>
              </a:solidFill>
            </a:endParaRPr>
          </a:p>
        </p:txBody>
      </p:sp>
      <p:sp>
        <p:nvSpPr>
          <p:cNvPr id="83973" name="Rectangle 2"/>
          <p:cNvSpPr>
            <a:spLocks noGrp="1" noChangeArrowheads="1"/>
          </p:cNvSpPr>
          <p:nvPr>
            <p:ph type="title"/>
          </p:nvPr>
        </p:nvSpPr>
        <p:spPr>
          <a:xfrm>
            <a:off x="838200" y="136525"/>
            <a:ext cx="10515600" cy="1325563"/>
          </a:xfrm>
        </p:spPr>
        <p:txBody>
          <a:bodyPr/>
          <a:lstStyle/>
          <a:p>
            <a:r>
              <a:rPr lang="en-US" dirty="0"/>
              <a:t>Level 4 Thinking</a:t>
            </a:r>
          </a:p>
        </p:txBody>
      </p:sp>
      <p:sp>
        <p:nvSpPr>
          <p:cNvPr id="83974" name="Rectangle 3"/>
          <p:cNvSpPr>
            <a:spLocks noGrp="1" noChangeArrowheads="1"/>
          </p:cNvSpPr>
          <p:nvPr>
            <p:ph type="body" idx="1"/>
          </p:nvPr>
        </p:nvSpPr>
        <p:spPr>
          <a:xfrm>
            <a:off x="1393723" y="1083217"/>
            <a:ext cx="8991600" cy="5135563"/>
          </a:xfrm>
        </p:spPr>
        <p:txBody>
          <a:bodyPr/>
          <a:lstStyle/>
          <a:p>
            <a:pPr algn="ctr">
              <a:buFont typeface="Monotype Sorts" charset="2"/>
              <a:buNone/>
            </a:pPr>
            <a:r>
              <a:rPr lang="en-US" sz="3600" dirty="0">
                <a:solidFill>
                  <a:schemeClr val="tx2"/>
                </a:solidFill>
              </a:rPr>
              <a:t>A mental discipline that increases quality</a:t>
            </a:r>
          </a:p>
          <a:p>
            <a:endParaRPr lang="en-US" dirty="0"/>
          </a:p>
          <a:p>
            <a:r>
              <a:rPr lang="en-US" dirty="0"/>
              <a:t>Testing is only one way to increase quality</a:t>
            </a:r>
          </a:p>
          <a:p>
            <a:pPr lvl="1"/>
            <a:endParaRPr lang="en-US" b="0" dirty="0"/>
          </a:p>
          <a:p>
            <a:r>
              <a:rPr lang="en-US" dirty="0"/>
              <a:t>Test engineers can become technical leaders of the project</a:t>
            </a:r>
          </a:p>
          <a:p>
            <a:pPr lvl="1"/>
            <a:endParaRPr lang="en-US" b="0" dirty="0"/>
          </a:p>
          <a:p>
            <a:r>
              <a:rPr lang="en-US" dirty="0"/>
              <a:t>Primary responsibility to measure and improve software quality</a:t>
            </a:r>
          </a:p>
          <a:p>
            <a:pPr lvl="1"/>
            <a:endParaRPr lang="en-US" b="0" dirty="0"/>
          </a:p>
          <a:p>
            <a:r>
              <a:rPr lang="en-US" dirty="0"/>
              <a:t>Their expertise should help the developers</a:t>
            </a:r>
          </a:p>
        </p:txBody>
      </p:sp>
      <p:sp>
        <p:nvSpPr>
          <p:cNvPr id="198660" name="Text Box 4"/>
          <p:cNvSpPr txBox="1">
            <a:spLocks noChangeArrowheads="1"/>
          </p:cNvSpPr>
          <p:nvPr/>
        </p:nvSpPr>
        <p:spPr bwMode="auto">
          <a:xfrm>
            <a:off x="2209800" y="5839909"/>
            <a:ext cx="77724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latin typeface="Gill Sans MT" pitchFamily="34" charset="0"/>
                <a:cs typeface="Arial" pitchFamily="34" charset="0"/>
              </a:rPr>
              <a:t>This is the way “traditional” engineering works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8660"/>
                                        </p:tgtEl>
                                        <p:attrNameLst>
                                          <p:attrName>style.visibility</p:attrName>
                                        </p:attrNameLst>
                                      </p:cBhvr>
                                      <p:to>
                                        <p:strVal val="visible"/>
                                      </p:to>
                                    </p:set>
                                    <p:animEffect transition="in" filter="dissolve">
                                      <p:cBhvr>
                                        <p:cTn id="7" dur="1000"/>
                                        <p:tgtEl>
                                          <p:spTgt spid="19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You?</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54</a:t>
            </a:fld>
            <a:endParaRPr lang="en-US"/>
          </a:p>
        </p:txBody>
      </p:sp>
      <p:sp>
        <p:nvSpPr>
          <p:cNvPr id="11" name="TextBox 10">
            <a:extLst>
              <a:ext uri="{FF2B5EF4-FFF2-40B4-BE49-F238E27FC236}">
                <a16:creationId xmlns:a16="http://schemas.microsoft.com/office/drawing/2014/main" id="{07B6D2E9-F102-383F-BEDE-907A475C8D2F}"/>
              </a:ext>
            </a:extLst>
          </p:cNvPr>
          <p:cNvSpPr txBox="1"/>
          <p:nvPr/>
        </p:nvSpPr>
        <p:spPr>
          <a:xfrm>
            <a:off x="2055102" y="1436436"/>
            <a:ext cx="6098458" cy="707886"/>
          </a:xfrm>
          <a:prstGeom prst="rect">
            <a:avLst/>
          </a:prstGeom>
          <a:noFill/>
        </p:spPr>
        <p:txBody>
          <a:bodyPr wrap="square">
            <a:spAutoFit/>
          </a:bodyPr>
          <a:lstStyle/>
          <a:p>
            <a:pPr algn="ctr">
              <a:spcBef>
                <a:spcPct val="20000"/>
              </a:spcBef>
              <a:defRPr/>
            </a:pPr>
            <a:r>
              <a:rPr lang="en-US" sz="4000" dirty="0">
                <a:effectLst>
                  <a:outerShdw blurRad="38100" dist="38100" dir="2700000" algn="tl">
                    <a:srgbClr val="000000"/>
                  </a:outerShdw>
                </a:effectLst>
                <a:latin typeface="Gill Sans MT" pitchFamily="34" charset="0"/>
              </a:rPr>
              <a:t>Are you at level 0, 1, or 2 ?</a:t>
            </a:r>
          </a:p>
        </p:txBody>
      </p:sp>
      <p:sp>
        <p:nvSpPr>
          <p:cNvPr id="12" name="TextBox 11">
            <a:extLst>
              <a:ext uri="{FF2B5EF4-FFF2-40B4-BE49-F238E27FC236}">
                <a16:creationId xmlns:a16="http://schemas.microsoft.com/office/drawing/2014/main" id="{8371733E-3013-36E4-A800-05C081134D97}"/>
              </a:ext>
            </a:extLst>
          </p:cNvPr>
          <p:cNvSpPr txBox="1"/>
          <p:nvPr/>
        </p:nvSpPr>
        <p:spPr>
          <a:xfrm>
            <a:off x="1740628" y="2257921"/>
            <a:ext cx="7609848" cy="2062103"/>
          </a:xfrm>
          <a:prstGeom prst="rect">
            <a:avLst/>
          </a:prstGeom>
          <a:noFill/>
        </p:spPr>
        <p:txBody>
          <a:bodyPr wrap="square">
            <a:spAutoFit/>
          </a:bodyPr>
          <a:lstStyle/>
          <a:p>
            <a:pPr algn="ctr">
              <a:spcBef>
                <a:spcPct val="20000"/>
              </a:spcBef>
              <a:defRPr/>
            </a:pPr>
            <a:r>
              <a:rPr lang="en-US" sz="4000" dirty="0">
                <a:effectLst>
                  <a:outerShdw blurRad="38100" dist="38100" dir="2700000" algn="tl">
                    <a:srgbClr val="000000"/>
                  </a:outerShdw>
                </a:effectLst>
                <a:latin typeface="Gill Sans MT" pitchFamily="34" charset="0"/>
              </a:rPr>
              <a:t>Is your organization at work at level 0, 1, or 2 ?</a:t>
            </a:r>
          </a:p>
          <a:p>
            <a:pPr algn="ctr">
              <a:spcBef>
                <a:spcPct val="20000"/>
              </a:spcBef>
              <a:defRPr/>
            </a:pPr>
            <a:r>
              <a:rPr lang="en-US" sz="4000" dirty="0">
                <a:effectLst>
                  <a:outerShdw blurRad="38100" dist="38100" dir="2700000" algn="tl">
                    <a:srgbClr val="000000"/>
                  </a:outerShdw>
                </a:effectLst>
                <a:latin typeface="Gill Sans MT" pitchFamily="34" charset="0"/>
              </a:rPr>
              <a:t>Or 3?</a:t>
            </a:r>
          </a:p>
        </p:txBody>
      </p:sp>
      <p:sp>
        <p:nvSpPr>
          <p:cNvPr id="14" name="TextBox 13">
            <a:extLst>
              <a:ext uri="{FF2B5EF4-FFF2-40B4-BE49-F238E27FC236}">
                <a16:creationId xmlns:a16="http://schemas.microsoft.com/office/drawing/2014/main" id="{B370BF24-04F7-8563-014E-10B2EA4EBE00}"/>
              </a:ext>
            </a:extLst>
          </p:cNvPr>
          <p:cNvSpPr txBox="1"/>
          <p:nvPr/>
        </p:nvSpPr>
        <p:spPr>
          <a:xfrm>
            <a:off x="1583766" y="4504112"/>
            <a:ext cx="7923571" cy="1668149"/>
          </a:xfrm>
          <a:prstGeom prst="rect">
            <a:avLst/>
          </a:prstGeom>
          <a:noFill/>
        </p:spPr>
        <p:txBody>
          <a:bodyPr wrap="square">
            <a:spAutoFit/>
          </a:bodyPr>
          <a:lstStyle/>
          <a:p>
            <a:pPr algn="ctr">
              <a:spcBef>
                <a:spcPct val="20000"/>
              </a:spcBef>
              <a:defRPr/>
            </a:pPr>
            <a:r>
              <a:rPr lang="en-US" sz="3200" dirty="0">
                <a:effectLst>
                  <a:outerShdw blurRad="38100" dist="38100" dir="2700000" algn="tl">
                    <a:srgbClr val="000000"/>
                  </a:outerShdw>
                </a:effectLst>
                <a:latin typeface="Gill Sans MT" pitchFamily="34" charset="0"/>
              </a:rPr>
              <a:t>We hope to teach you to become “change agents” in your workplace …</a:t>
            </a:r>
          </a:p>
          <a:p>
            <a:pPr algn="ctr">
              <a:spcBef>
                <a:spcPct val="20000"/>
              </a:spcBef>
              <a:defRPr/>
            </a:pPr>
            <a:r>
              <a:rPr lang="en-US" sz="3200" dirty="0">
                <a:effectLst>
                  <a:outerShdw blurRad="38100" dist="38100" dir="2700000" algn="tl">
                    <a:srgbClr val="000000"/>
                  </a:outerShdw>
                </a:effectLst>
                <a:latin typeface="Gill Sans MT" pitchFamily="34" charset="0"/>
              </a:rPr>
              <a:t>Advocates for level 4 thinking</a:t>
            </a:r>
          </a:p>
        </p:txBody>
      </p:sp>
    </p:spTree>
    <p:extLst>
      <p:ext uri="{BB962C8B-B14F-4D97-AF65-F5344CB8AC3E}">
        <p14:creationId xmlns:p14="http://schemas.microsoft.com/office/powerpoint/2010/main" val="490557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B59D9D9F-98B4-9644-C453-17A9E6DC7041}"/>
              </a:ext>
            </a:extLst>
          </p:cNvPr>
          <p:cNvSpPr>
            <a:spLocks noGrp="1" noChangeArrowheads="1"/>
          </p:cNvSpPr>
          <p:nvPr>
            <p:ph type="title"/>
          </p:nvPr>
        </p:nvSpPr>
        <p:spPr/>
        <p:txBody>
          <a:bodyPr/>
          <a:lstStyle/>
          <a:p>
            <a:r>
              <a:rPr lang="en-US" altLang="en-US"/>
              <a:t>How to Improve Testing ?</a:t>
            </a:r>
          </a:p>
        </p:txBody>
      </p:sp>
      <p:sp>
        <p:nvSpPr>
          <p:cNvPr id="120835" name="Content Placeholder 2">
            <a:extLst>
              <a:ext uri="{FF2B5EF4-FFF2-40B4-BE49-F238E27FC236}">
                <a16:creationId xmlns:a16="http://schemas.microsoft.com/office/drawing/2014/main" id="{2CBA439D-035E-8201-9E2C-511A0DA0272C}"/>
              </a:ext>
            </a:extLst>
          </p:cNvPr>
          <p:cNvSpPr>
            <a:spLocks noGrp="1" noChangeArrowheads="1"/>
          </p:cNvSpPr>
          <p:nvPr>
            <p:ph idx="1"/>
          </p:nvPr>
        </p:nvSpPr>
        <p:spPr bwMode="auto"/>
        <p:txBody>
          <a:bodyPr wrap="square" numCol="1" anchor="t" anchorCtr="0" compatLnSpc="1">
            <a:prstTxWarp prst="textNoShape">
              <a:avLst/>
            </a:prstTxWarp>
          </a:bodyPr>
          <a:lstStyle/>
          <a:p>
            <a:r>
              <a:rPr lang="en-US" altLang="en-US"/>
              <a:t>Testers need more and better </a:t>
            </a:r>
            <a:r>
              <a:rPr lang="en-US" altLang="en-US">
                <a:solidFill>
                  <a:schemeClr val="tx2"/>
                </a:solidFill>
              </a:rPr>
              <a:t>software tools</a:t>
            </a:r>
          </a:p>
          <a:p>
            <a:r>
              <a:rPr lang="en-US" altLang="en-US"/>
              <a:t>Testers need to adopt </a:t>
            </a:r>
            <a:r>
              <a:rPr lang="en-US" altLang="en-US">
                <a:solidFill>
                  <a:schemeClr val="tx2"/>
                </a:solidFill>
              </a:rPr>
              <a:t>practices and techniques </a:t>
            </a:r>
            <a:r>
              <a:rPr lang="en-US" altLang="en-US"/>
              <a:t>that lead to more </a:t>
            </a:r>
            <a:r>
              <a:rPr lang="en-US" altLang="en-US">
                <a:solidFill>
                  <a:schemeClr val="tx2"/>
                </a:solidFill>
              </a:rPr>
              <a:t>efficient</a:t>
            </a:r>
            <a:r>
              <a:rPr lang="en-US" altLang="en-US"/>
              <a:t> and </a:t>
            </a:r>
            <a:r>
              <a:rPr lang="en-US" altLang="en-US">
                <a:solidFill>
                  <a:schemeClr val="tx2"/>
                </a:solidFill>
              </a:rPr>
              <a:t>effective</a:t>
            </a:r>
            <a:r>
              <a:rPr lang="en-US" altLang="en-US"/>
              <a:t> testing</a:t>
            </a:r>
          </a:p>
          <a:p>
            <a:pPr lvl="1"/>
            <a:r>
              <a:rPr lang="en-US" altLang="en-US"/>
              <a:t>More </a:t>
            </a:r>
            <a:r>
              <a:rPr lang="en-US" altLang="en-US">
                <a:solidFill>
                  <a:schemeClr val="tx2"/>
                </a:solidFill>
              </a:rPr>
              <a:t>education</a:t>
            </a:r>
          </a:p>
          <a:p>
            <a:pPr lvl="1"/>
            <a:r>
              <a:rPr lang="en-US" altLang="en-US"/>
              <a:t>Different </a:t>
            </a:r>
            <a:r>
              <a:rPr lang="en-US" altLang="en-US">
                <a:solidFill>
                  <a:schemeClr val="tx2"/>
                </a:solidFill>
              </a:rPr>
              <a:t>management</a:t>
            </a:r>
            <a:r>
              <a:rPr lang="en-US" altLang="en-US"/>
              <a:t> organizational strategies</a:t>
            </a:r>
          </a:p>
          <a:p>
            <a:r>
              <a:rPr lang="en-US" altLang="en-US"/>
              <a:t>Testing / QA teams need more </a:t>
            </a:r>
            <a:r>
              <a:rPr lang="en-US" altLang="en-US">
                <a:solidFill>
                  <a:schemeClr val="tx2"/>
                </a:solidFill>
              </a:rPr>
              <a:t>technical expertise</a:t>
            </a:r>
          </a:p>
          <a:p>
            <a:pPr lvl="1"/>
            <a:r>
              <a:rPr lang="en-US" altLang="en-US">
                <a:solidFill>
                  <a:schemeClr val="tx2"/>
                </a:solidFill>
              </a:rPr>
              <a:t>Developer</a:t>
            </a:r>
            <a:r>
              <a:rPr lang="en-US" altLang="en-US"/>
              <a:t> expertise has been increasing dramatically</a:t>
            </a:r>
          </a:p>
          <a:p>
            <a:r>
              <a:rPr lang="en-US" altLang="en-US"/>
              <a:t>Testing / QA teams need to </a:t>
            </a:r>
            <a:r>
              <a:rPr lang="en-US" altLang="en-US">
                <a:solidFill>
                  <a:schemeClr val="tx2"/>
                </a:solidFill>
              </a:rPr>
              <a:t>specialize </a:t>
            </a:r>
            <a:r>
              <a:rPr lang="en-US" altLang="en-US"/>
              <a:t>more</a:t>
            </a:r>
          </a:p>
          <a:p>
            <a:pPr lvl="1"/>
            <a:r>
              <a:rPr lang="en-US" altLang="en-US"/>
              <a:t>This same trend happened for </a:t>
            </a:r>
            <a:r>
              <a:rPr lang="en-US" altLang="en-US">
                <a:solidFill>
                  <a:schemeClr val="tx2"/>
                </a:solidFill>
              </a:rPr>
              <a:t>development</a:t>
            </a:r>
            <a:r>
              <a:rPr lang="en-US" altLang="en-US"/>
              <a:t> in the 1990s</a:t>
            </a:r>
          </a:p>
        </p:txBody>
      </p:sp>
      <p:sp>
        <p:nvSpPr>
          <p:cNvPr id="120836" name="Date Placeholder 3">
            <a:extLst>
              <a:ext uri="{FF2B5EF4-FFF2-40B4-BE49-F238E27FC236}">
                <a16:creationId xmlns:a16="http://schemas.microsoft.com/office/drawing/2014/main" id="{A3D160C6-C01D-49CB-0636-7C91EA56D2F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120837" name="Footer Placeholder 4">
            <a:extLst>
              <a:ext uri="{FF2B5EF4-FFF2-40B4-BE49-F238E27FC236}">
                <a16:creationId xmlns:a16="http://schemas.microsoft.com/office/drawing/2014/main" id="{4C29F2D4-B212-CBE7-6DC2-4FCAB9F58E6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latin typeface="Times New Roman" panose="02020603050405020304" pitchFamily="18" charset="0"/>
            </a:endParaRPr>
          </a:p>
        </p:txBody>
      </p:sp>
      <p:sp>
        <p:nvSpPr>
          <p:cNvPr id="120838" name="Slide Number Placeholder 5">
            <a:extLst>
              <a:ext uri="{FF2B5EF4-FFF2-40B4-BE49-F238E27FC236}">
                <a16:creationId xmlns:a16="http://schemas.microsoft.com/office/drawing/2014/main" id="{B0B28D64-607C-B133-68B2-DE6180FF99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B1486DC-8D70-42C1-BD74-D957BE924F4B}" type="slidenum">
              <a:rPr lang="en-US" altLang="en-US">
                <a:latin typeface="Times New Roman" panose="02020603050405020304" pitchFamily="18" charset="0"/>
              </a:rPr>
              <a:pPr fontAlgn="base">
                <a:spcBef>
                  <a:spcPct val="0"/>
                </a:spcBef>
                <a:spcAft>
                  <a:spcPct val="0"/>
                </a:spcAft>
              </a:pPr>
              <a:t>55</a:t>
            </a:fld>
            <a:endParaRPr lang="en-US" altLang="en-US">
              <a:latin typeface="Times New Roman" panose="02020603050405020304" pitchFamily="18" charset="0"/>
            </a:endParaRP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a:t>Software Testing Foundations</a:t>
            </a:r>
          </a:p>
        </p:txBody>
      </p:sp>
      <p:sp>
        <p:nvSpPr>
          <p:cNvPr id="419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66EB8E7-A20D-45EE-BB93-29A7D168B8B9}" type="slidenum">
              <a:rPr lang="en-US" sz="800" b="0">
                <a:solidFill>
                  <a:schemeClr val="tx1"/>
                </a:solidFill>
                <a:latin typeface="Arial" panose="020B0604020202020204" pitchFamily="34" charset="0"/>
              </a:rPr>
              <a:pPr/>
              <a:t>56</a:t>
            </a:fld>
            <a:endParaRPr lang="en-US" sz="800" b="0">
              <a:solidFill>
                <a:schemeClr val="tx1"/>
              </a:solidFill>
              <a:latin typeface="Arial" panose="020B0604020202020204" pitchFamily="34" charset="0"/>
            </a:endParaRPr>
          </a:p>
        </p:txBody>
      </p:sp>
      <p:sp>
        <p:nvSpPr>
          <p:cNvPr id="7" name="Text Box 4"/>
          <p:cNvSpPr txBox="1">
            <a:spLocks noChangeArrowheads="1"/>
          </p:cNvSpPr>
          <p:nvPr/>
        </p:nvSpPr>
        <p:spPr bwMode="auto">
          <a:xfrm>
            <a:off x="2548950" y="2387601"/>
            <a:ext cx="7083270" cy="2554545"/>
          </a:xfrm>
          <a:prstGeom prst="rect">
            <a:avLst/>
          </a:prstGeom>
          <a:solidFill>
            <a:srgbClr val="0000CC"/>
          </a:solidFill>
          <a:ln w="12700">
            <a:solidFill>
              <a:srgbClr val="000000"/>
            </a:solidFill>
            <a:miter lim="800000"/>
            <a:headEnd type="none" w="sm" len="sm"/>
            <a:tailEnd type="none" w="sm" len="sm"/>
          </a:ln>
          <a:effectLst/>
        </p:spPr>
        <p:txBody>
          <a:bodyPr wrap="square">
            <a:spAutoFit/>
          </a:bodyPr>
          <a:lstStyle/>
          <a:p>
            <a:pPr algn="ctr">
              <a:spcBef>
                <a:spcPct val="50000"/>
              </a:spcBef>
              <a:defRPr/>
            </a:pPr>
            <a:r>
              <a:rPr lang="en-US" sz="3200" dirty="0">
                <a:effectLst>
                  <a:outerShdw blurRad="38100" dist="38100" dir="2700000" algn="tl">
                    <a:srgbClr val="000000"/>
                  </a:outerShdw>
                </a:effectLst>
                <a:latin typeface="Gill Sans MT" pitchFamily="34" charset="0"/>
                <a:cs typeface="Arial" pitchFamily="34" charset="0"/>
              </a:rPr>
              <a:t>Testing can only show the presence of failures</a:t>
            </a:r>
          </a:p>
          <a:p>
            <a:pPr algn="ctr">
              <a:spcBef>
                <a:spcPct val="50000"/>
              </a:spcBef>
              <a:defRPr/>
            </a:pPr>
            <a:endParaRPr lang="en-US" sz="3200" dirty="0">
              <a:effectLst>
                <a:outerShdw blurRad="38100" dist="38100" dir="2700000" algn="tl">
                  <a:srgbClr val="000000"/>
                </a:outerShdw>
              </a:effectLst>
              <a:latin typeface="Gill Sans MT" pitchFamily="34" charset="0"/>
              <a:cs typeface="Arial" pitchFamily="34" charset="0"/>
            </a:endParaRPr>
          </a:p>
          <a:p>
            <a:pPr algn="ctr">
              <a:spcBef>
                <a:spcPct val="50000"/>
              </a:spcBef>
              <a:defRPr/>
            </a:pPr>
            <a:r>
              <a:rPr lang="en-US" sz="3200" dirty="0">
                <a:effectLst>
                  <a:outerShdw blurRad="38100" dist="38100" dir="2700000" algn="tl">
                    <a:srgbClr val="000000"/>
                  </a:outerShdw>
                </a:effectLst>
                <a:latin typeface="Gill Sans MT" pitchFamily="34" charset="0"/>
                <a:cs typeface="Arial" pitchFamily="34" charset="0"/>
              </a:rPr>
              <a:t>Not their absence</a:t>
            </a:r>
          </a:p>
        </p:txBody>
      </p:sp>
    </p:spTree>
    <p:extLst>
      <p:ext uri="{BB962C8B-B14F-4D97-AF65-F5344CB8AC3E}">
        <p14:creationId xmlns:p14="http://schemas.microsoft.com/office/powerpoint/2010/main" val="2562129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C8A08FA-E67D-4787-AD2F-9F387ADB277B}" type="slidenum">
              <a:rPr lang="en-US" sz="800" b="0">
                <a:solidFill>
                  <a:schemeClr val="tx1"/>
                </a:solidFill>
                <a:latin typeface="Arial" panose="020B0604020202020204" pitchFamily="34" charset="0"/>
              </a:rPr>
              <a:pPr/>
              <a:t>57</a:t>
            </a:fld>
            <a:endParaRPr lang="en-US" sz="800" b="0">
              <a:solidFill>
                <a:schemeClr val="tx1"/>
              </a:solidFill>
              <a:latin typeface="Arial" panose="020B0604020202020204" pitchFamily="34" charset="0"/>
            </a:endParaRPr>
          </a:p>
        </p:txBody>
      </p:sp>
      <p:sp>
        <p:nvSpPr>
          <p:cNvPr id="49157" name="Rectangle 2"/>
          <p:cNvSpPr>
            <a:spLocks noGrp="1" noChangeArrowheads="1"/>
          </p:cNvSpPr>
          <p:nvPr>
            <p:ph type="title"/>
          </p:nvPr>
        </p:nvSpPr>
        <p:spPr/>
        <p:txBody>
          <a:bodyPr/>
          <a:lstStyle/>
          <a:p>
            <a:r>
              <a:rPr lang="en-US" dirty="0"/>
              <a:t>Testing &amp; Debugging</a:t>
            </a:r>
          </a:p>
        </p:txBody>
      </p:sp>
      <p:sp>
        <p:nvSpPr>
          <p:cNvPr id="49158" name="Rectangle 3"/>
          <p:cNvSpPr>
            <a:spLocks noGrp="1" noChangeArrowheads="1"/>
          </p:cNvSpPr>
          <p:nvPr>
            <p:ph type="body" idx="1"/>
          </p:nvPr>
        </p:nvSpPr>
        <p:spPr>
          <a:xfrm>
            <a:off x="1322901" y="1547028"/>
            <a:ext cx="8867775" cy="4481513"/>
          </a:xfrm>
        </p:spPr>
        <p:txBody>
          <a:bodyPr/>
          <a:lstStyle/>
          <a:p>
            <a:r>
              <a:rPr lang="en-US" dirty="0"/>
              <a:t> Testing : Evaluating software by observing its execution</a:t>
            </a:r>
          </a:p>
          <a:p>
            <a:endParaRPr lang="en-US" dirty="0"/>
          </a:p>
          <a:p>
            <a:r>
              <a:rPr lang="en-US" dirty="0"/>
              <a:t> Test Failure : Execution of a test that results in a software failure</a:t>
            </a:r>
          </a:p>
          <a:p>
            <a:endParaRPr lang="en-US" dirty="0"/>
          </a:p>
          <a:p>
            <a:r>
              <a:rPr lang="en-US" dirty="0"/>
              <a:t> Debugging : The process of finding a fault given a failure</a:t>
            </a:r>
          </a:p>
        </p:txBody>
      </p:sp>
      <p:sp>
        <p:nvSpPr>
          <p:cNvPr id="7" name="Text Box 4"/>
          <p:cNvSpPr txBox="1">
            <a:spLocks noChangeArrowheads="1"/>
          </p:cNvSpPr>
          <p:nvPr/>
        </p:nvSpPr>
        <p:spPr bwMode="auto">
          <a:xfrm>
            <a:off x="3089694" y="5074434"/>
            <a:ext cx="5520906" cy="954107"/>
          </a:xfrm>
          <a:prstGeom prst="rect">
            <a:avLst/>
          </a:prstGeom>
          <a:solidFill>
            <a:srgbClr val="0000CC"/>
          </a:solidFill>
          <a:ln w="12700">
            <a:solidFill>
              <a:srgbClr val="000000"/>
            </a:solidFill>
            <a:miter lim="800000"/>
            <a:headEnd type="none" w="sm" len="sm"/>
            <a:tailEnd type="none" w="sm" len="sm"/>
          </a:ln>
          <a:effectLst/>
        </p:spPr>
        <p:txBody>
          <a:bodyPr wrap="square">
            <a:spAutoFit/>
          </a:bodyPr>
          <a:lstStyle/>
          <a:p>
            <a:pPr algn="ctr">
              <a:spcBef>
                <a:spcPct val="50000"/>
              </a:spcBef>
              <a:defRPr/>
            </a:pPr>
            <a:r>
              <a:rPr lang="en-US" sz="2800" dirty="0">
                <a:effectLst>
                  <a:outerShdw blurRad="38100" dist="38100" dir="2700000" algn="tl">
                    <a:srgbClr val="000000"/>
                  </a:outerShdw>
                </a:effectLst>
                <a:latin typeface="Gill Sans MT" pitchFamily="34" charset="0"/>
                <a:cs typeface="Arial" pitchFamily="34" charset="0"/>
              </a:rPr>
              <a:t>Not all inputs will “trigger” a fault into causing a failure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818A226-45BD-49D9-8BAA-C216DB0D2C89}" type="slidenum">
              <a:rPr lang="en-US" sz="800" b="0">
                <a:solidFill>
                  <a:schemeClr val="tx1"/>
                </a:solidFill>
                <a:latin typeface="Arial" panose="020B0604020202020204" pitchFamily="34" charset="0"/>
              </a:rPr>
              <a:pPr/>
              <a:t>58</a:t>
            </a:fld>
            <a:endParaRPr lang="en-US" sz="800" b="0">
              <a:solidFill>
                <a:schemeClr val="tx1"/>
              </a:solidFill>
              <a:latin typeface="Arial" panose="020B0604020202020204" pitchFamily="34" charset="0"/>
            </a:endParaRPr>
          </a:p>
        </p:txBody>
      </p:sp>
      <p:sp>
        <p:nvSpPr>
          <p:cNvPr id="50181" name="Rectangle 2"/>
          <p:cNvSpPr>
            <a:spLocks noGrp="1" noChangeArrowheads="1"/>
          </p:cNvSpPr>
          <p:nvPr>
            <p:ph type="title"/>
          </p:nvPr>
        </p:nvSpPr>
        <p:spPr/>
        <p:txBody>
          <a:bodyPr/>
          <a:lstStyle/>
          <a:p>
            <a:r>
              <a:rPr lang="en-US" dirty="0"/>
              <a:t>Fault &amp; Failure Model (RIPR)</a:t>
            </a:r>
          </a:p>
        </p:txBody>
      </p:sp>
      <p:sp>
        <p:nvSpPr>
          <p:cNvPr id="165891" name="Rectangle 3"/>
          <p:cNvSpPr>
            <a:spLocks noGrp="1" noChangeArrowheads="1"/>
          </p:cNvSpPr>
          <p:nvPr>
            <p:ph type="body" idx="1"/>
          </p:nvPr>
        </p:nvSpPr>
        <p:spPr>
          <a:xfrm>
            <a:off x="551015" y="1311275"/>
            <a:ext cx="11218197" cy="5546725"/>
          </a:xfrm>
        </p:spPr>
        <p:txBody>
          <a:bodyPr/>
          <a:lstStyle/>
          <a:p>
            <a:pPr marL="457200" indent="-457200" algn="ctr">
              <a:buNone/>
              <a:defRPr/>
            </a:pPr>
            <a:r>
              <a:rPr lang="en-US" u="sng" dirty="0">
                <a:solidFill>
                  <a:schemeClr val="tx2"/>
                </a:solidFill>
                <a:effectLst>
                  <a:outerShdw blurRad="38100" dist="38100" dir="2700000" algn="tl">
                    <a:srgbClr val="000000"/>
                  </a:outerShdw>
                </a:effectLst>
              </a:rPr>
              <a:t>Four conditions necessary for a failure to be observed</a:t>
            </a:r>
          </a:p>
          <a:p>
            <a:pPr marL="457200" indent="-457200">
              <a:buFont typeface="Monotype Sorts" charset="2"/>
              <a:buAutoNum type="arabicPeriod"/>
              <a:defRPr/>
            </a:pPr>
            <a:endParaRPr lang="en-US" u="sng" dirty="0">
              <a:solidFill>
                <a:schemeClr val="tx2"/>
              </a:solidFill>
              <a:effectLst>
                <a:outerShdw blurRad="38100" dist="38100" dir="2700000" algn="tl">
                  <a:srgbClr val="000000"/>
                </a:outerShdw>
              </a:effectLst>
            </a:endParaRPr>
          </a:p>
          <a:p>
            <a:pPr marL="457200" indent="-457200">
              <a:spcAft>
                <a:spcPts val="1200"/>
              </a:spcAft>
              <a:buFont typeface="Monotype Sorts" charset="2"/>
              <a:buAutoNum type="arabicPeriod"/>
              <a:defRPr/>
            </a:pPr>
            <a:r>
              <a:rPr lang="en-US" dirty="0"/>
              <a:t> </a:t>
            </a:r>
            <a:r>
              <a:rPr lang="en-US" dirty="0">
                <a:solidFill>
                  <a:schemeClr val="tx2"/>
                </a:solidFill>
              </a:rPr>
              <a:t>Reachability</a:t>
            </a:r>
            <a:r>
              <a:rPr lang="en-US" dirty="0"/>
              <a:t>: The location or locations in the program that contains the fault must be reached </a:t>
            </a:r>
          </a:p>
          <a:p>
            <a:pPr marL="457200" indent="-457200">
              <a:spcAft>
                <a:spcPts val="1200"/>
              </a:spcAft>
              <a:buFont typeface="Monotype Sorts" charset="2"/>
              <a:buAutoNum type="arabicPeriod"/>
              <a:defRPr/>
            </a:pPr>
            <a:r>
              <a:rPr lang="en-US" dirty="0"/>
              <a:t> </a:t>
            </a:r>
            <a:r>
              <a:rPr lang="en-US" dirty="0">
                <a:solidFill>
                  <a:schemeClr val="tx2"/>
                </a:solidFill>
              </a:rPr>
              <a:t>Infection</a:t>
            </a:r>
            <a:r>
              <a:rPr lang="en-US" dirty="0"/>
              <a:t>: The state of the program must be incorrect</a:t>
            </a:r>
          </a:p>
          <a:p>
            <a:pPr marL="457200" indent="-457200">
              <a:spcAft>
                <a:spcPts val="1200"/>
              </a:spcAft>
              <a:buFont typeface="Monotype Sorts" charset="2"/>
              <a:buAutoNum type="arabicPeriod"/>
              <a:defRPr/>
            </a:pPr>
            <a:r>
              <a:rPr lang="en-US" dirty="0"/>
              <a:t> </a:t>
            </a:r>
            <a:r>
              <a:rPr lang="en-US" dirty="0">
                <a:solidFill>
                  <a:schemeClr val="tx2"/>
                </a:solidFill>
              </a:rPr>
              <a:t>Propagation</a:t>
            </a:r>
            <a:r>
              <a:rPr lang="en-US" dirty="0"/>
              <a:t>: The infected state must cause some output or final state of the program to be incorrect</a:t>
            </a:r>
          </a:p>
          <a:p>
            <a:pPr marL="457200" indent="-457200">
              <a:spcAft>
                <a:spcPts val="1200"/>
              </a:spcAft>
              <a:buFont typeface="Monotype Sorts" charset="2"/>
              <a:buAutoNum type="arabicPeriod"/>
              <a:defRPr/>
            </a:pPr>
            <a:r>
              <a:rPr lang="en-US" dirty="0"/>
              <a:t> </a:t>
            </a:r>
            <a:r>
              <a:rPr lang="en-US" dirty="0">
                <a:solidFill>
                  <a:schemeClr val="tx2"/>
                </a:solidFill>
              </a:rPr>
              <a:t>Reveal</a:t>
            </a:r>
            <a:r>
              <a:rPr lang="en-US" dirty="0"/>
              <a:t>: The tester must observe part of the incorrect portion of the program state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1070811"/>
          </a:xfrm>
        </p:spPr>
        <p:txBody>
          <a:bodyPr>
            <a:normAutofit/>
          </a:bodyPr>
          <a:lstStyle/>
          <a:p>
            <a:r>
              <a:rPr lang="en-US" dirty="0"/>
              <a:t>RIPR Model</a:t>
            </a:r>
          </a:p>
        </p:txBody>
      </p:sp>
      <p:sp>
        <p:nvSpPr>
          <p:cNvPr id="7" name="Content Placeholder 2"/>
          <p:cNvSpPr txBox="1">
            <a:spLocks/>
          </p:cNvSpPr>
          <p:nvPr/>
        </p:nvSpPr>
        <p:spPr>
          <a:xfrm>
            <a:off x="1732007" y="974436"/>
            <a:ext cx="2912919" cy="5284655"/>
          </a:xfrm>
          <a:prstGeom prst="rect">
            <a:avLst/>
          </a:prstGeom>
        </p:spPr>
        <p:txBody>
          <a:bodyPr vert="horz" lIns="91440" tIns="45720" rIns="91440" bIns="45720" rtlCol="0" anchor="ctr">
            <a:normAutofit/>
          </a:bodyPr>
          <a:lst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solidFill>
                  <a:schemeClr val="tx2"/>
                </a:solidFill>
                <a:latin typeface="Gill Sans MT" panose="020B0502020104020203" pitchFamily="34" charset="0"/>
                <a:ea typeface="宋体" pitchFamily="2" charset="-122"/>
              </a:rPr>
              <a:t>R</a:t>
            </a:r>
            <a:r>
              <a:rPr lang="en-US" altLang="zh-CN" dirty="0">
                <a:latin typeface="Gill Sans MT" panose="020B0502020104020203" pitchFamily="34" charset="0"/>
                <a:ea typeface="宋体" pitchFamily="2" charset="-122"/>
              </a:rPr>
              <a:t>eachability</a:t>
            </a:r>
          </a:p>
          <a:p>
            <a:r>
              <a:rPr lang="en-US" altLang="zh-CN" dirty="0">
                <a:solidFill>
                  <a:schemeClr val="tx2"/>
                </a:solidFill>
                <a:latin typeface="Gill Sans MT" panose="020B0502020104020203" pitchFamily="34" charset="0"/>
                <a:ea typeface="宋体" pitchFamily="2" charset="-122"/>
              </a:rPr>
              <a:t>I</a:t>
            </a:r>
            <a:r>
              <a:rPr lang="en-US" altLang="zh-CN" dirty="0">
                <a:latin typeface="Gill Sans MT" panose="020B0502020104020203" pitchFamily="34" charset="0"/>
                <a:ea typeface="宋体" pitchFamily="2" charset="-122"/>
              </a:rPr>
              <a:t>nfection</a:t>
            </a:r>
          </a:p>
          <a:p>
            <a:r>
              <a:rPr lang="en-US" altLang="zh-CN" dirty="0">
                <a:solidFill>
                  <a:schemeClr val="tx2"/>
                </a:solidFill>
                <a:latin typeface="Gill Sans MT" panose="020B0502020104020203" pitchFamily="34" charset="0"/>
                <a:ea typeface="宋体" pitchFamily="2" charset="-122"/>
              </a:rPr>
              <a:t>P</a:t>
            </a:r>
            <a:r>
              <a:rPr lang="en-US" altLang="zh-CN" dirty="0">
                <a:latin typeface="Gill Sans MT" panose="020B0502020104020203" pitchFamily="34" charset="0"/>
                <a:ea typeface="宋体" pitchFamily="2" charset="-122"/>
              </a:rPr>
              <a:t>ropagation</a:t>
            </a:r>
          </a:p>
          <a:p>
            <a:r>
              <a:rPr lang="en-US" altLang="zh-CN" dirty="0" err="1">
                <a:solidFill>
                  <a:schemeClr val="tx2"/>
                </a:solidFill>
                <a:latin typeface="Gill Sans MT" panose="020B0502020104020203" pitchFamily="34" charset="0"/>
                <a:ea typeface="宋体" pitchFamily="2" charset="-122"/>
              </a:rPr>
              <a:t>R</a:t>
            </a:r>
            <a:r>
              <a:rPr lang="en-US" altLang="zh-CN" dirty="0" err="1">
                <a:latin typeface="Gill Sans MT" panose="020B0502020104020203" pitchFamily="34" charset="0"/>
                <a:ea typeface="宋体" pitchFamily="2" charset="-122"/>
              </a:rPr>
              <a:t>evealability</a:t>
            </a:r>
            <a:r>
              <a:rPr lang="en-US" altLang="zh-CN" dirty="0">
                <a:latin typeface="Gill Sans MT" panose="020B0502020104020203" pitchFamily="34" charset="0"/>
                <a:ea typeface="宋体" pitchFamily="2" charset="-122"/>
              </a:rPr>
              <a:t> </a:t>
            </a:r>
          </a:p>
        </p:txBody>
      </p:sp>
      <p:sp>
        <p:nvSpPr>
          <p:cNvPr id="3" name="Oval 2"/>
          <p:cNvSpPr/>
          <p:nvPr/>
        </p:nvSpPr>
        <p:spPr>
          <a:xfrm>
            <a:off x="5129545" y="937697"/>
            <a:ext cx="1361404" cy="1083491"/>
          </a:xfrm>
          <a:prstGeom prst="ellipse">
            <a:avLst/>
          </a:prstGeom>
          <a:solidFill>
            <a:schemeClr val="tx2">
              <a:lumMod val="75000"/>
            </a:schemeClr>
          </a:solidFill>
          <a:ln w="38100">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latin typeface="Gill Sans MT" panose="020B0502020104020203" pitchFamily="34" charset="0"/>
              </a:rPr>
              <a:t>Test</a:t>
            </a:r>
          </a:p>
        </p:txBody>
      </p:sp>
      <p:sp>
        <p:nvSpPr>
          <p:cNvPr id="8" name="Oval 7"/>
          <p:cNvSpPr/>
          <p:nvPr/>
        </p:nvSpPr>
        <p:spPr>
          <a:xfrm>
            <a:off x="5032938" y="2540773"/>
            <a:ext cx="1554621" cy="1269154"/>
          </a:xfrm>
          <a:prstGeom prst="ellipse">
            <a:avLst/>
          </a:prstGeom>
          <a:solidFill>
            <a:schemeClr val="tx2">
              <a:lumMod val="75000"/>
            </a:schemeClr>
          </a:solidFill>
          <a:ln w="38100">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latin typeface="Gill Sans MT" panose="020B0502020104020203" pitchFamily="34" charset="0"/>
              </a:rPr>
              <a:t>Fault</a:t>
            </a:r>
          </a:p>
        </p:txBody>
      </p:sp>
      <p:sp>
        <p:nvSpPr>
          <p:cNvPr id="9" name="Oval 8"/>
          <p:cNvSpPr/>
          <p:nvPr/>
        </p:nvSpPr>
        <p:spPr>
          <a:xfrm>
            <a:off x="4737487" y="4329512"/>
            <a:ext cx="2145520" cy="1860910"/>
          </a:xfrm>
          <a:prstGeom prst="ellipse">
            <a:avLst/>
          </a:prstGeom>
          <a:solidFill>
            <a:schemeClr val="tx2">
              <a:lumMod val="75000"/>
            </a:schemeClr>
          </a:solidFill>
          <a:ln w="38100">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latin typeface="Gill Sans MT" panose="020B0502020104020203" pitchFamily="34" charset="0"/>
              </a:rPr>
              <a:t>Incorrect Program State</a:t>
            </a:r>
          </a:p>
        </p:txBody>
      </p:sp>
      <p:sp>
        <p:nvSpPr>
          <p:cNvPr id="10" name="Oval 9"/>
          <p:cNvSpPr/>
          <p:nvPr/>
        </p:nvSpPr>
        <p:spPr>
          <a:xfrm>
            <a:off x="6883008" y="898267"/>
            <a:ext cx="3639789" cy="3577582"/>
          </a:xfrm>
          <a:prstGeom prst="ellipse">
            <a:avLst/>
          </a:prstGeom>
          <a:solidFill>
            <a:schemeClr val="tx2">
              <a:lumMod val="75000"/>
            </a:schemeClr>
          </a:solidFill>
          <a:ln w="38100">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p:cNvSpPr/>
          <p:nvPr/>
        </p:nvSpPr>
        <p:spPr>
          <a:xfrm>
            <a:off x="7768389" y="5225373"/>
            <a:ext cx="1949116" cy="1416051"/>
          </a:xfrm>
          <a:prstGeom prst="ellipse">
            <a:avLst/>
          </a:prstGeom>
          <a:solidFill>
            <a:schemeClr val="tx2">
              <a:lumMod val="75000"/>
            </a:schemeClr>
          </a:solidFill>
          <a:ln w="38100">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latin typeface="Gill Sans MT" panose="020B0502020104020203" pitchFamily="34" charset="0"/>
              </a:rPr>
              <a:t>Test Oracles</a:t>
            </a:r>
          </a:p>
        </p:txBody>
      </p:sp>
      <p:sp>
        <p:nvSpPr>
          <p:cNvPr id="14" name="TextBox 13"/>
          <p:cNvSpPr txBox="1"/>
          <p:nvPr/>
        </p:nvSpPr>
        <p:spPr>
          <a:xfrm>
            <a:off x="6883008" y="1430831"/>
            <a:ext cx="3639789" cy="461665"/>
          </a:xfrm>
          <a:prstGeom prst="rect">
            <a:avLst/>
          </a:prstGeom>
          <a:noFill/>
        </p:spPr>
        <p:txBody>
          <a:bodyPr wrap="square" rtlCol="0">
            <a:spAutoFit/>
          </a:bodyPr>
          <a:lstStyle/>
          <a:p>
            <a:pPr algn="ctr"/>
            <a:r>
              <a:rPr lang="en-US" sz="2400" b="1" dirty="0">
                <a:latin typeface="Gill Sans MT" panose="020B0502020104020203" pitchFamily="34" charset="0"/>
              </a:rPr>
              <a:t>Final Program State</a:t>
            </a:r>
          </a:p>
        </p:txBody>
      </p:sp>
      <p:sp>
        <p:nvSpPr>
          <p:cNvPr id="15" name="Oval 14"/>
          <p:cNvSpPr/>
          <p:nvPr/>
        </p:nvSpPr>
        <p:spPr>
          <a:xfrm>
            <a:off x="7620001" y="1828121"/>
            <a:ext cx="2902796" cy="1316425"/>
          </a:xfrm>
          <a:prstGeom prst="ellipse">
            <a:avLst/>
          </a:prstGeom>
          <a:solidFill>
            <a:schemeClr val="tx2">
              <a:lumMod val="60000"/>
              <a:lumOff val="40000"/>
            </a:schemeClr>
          </a:solidFill>
          <a:ln w="38100">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Observed Final Program State</a:t>
            </a:r>
          </a:p>
        </p:txBody>
      </p:sp>
      <p:cxnSp>
        <p:nvCxnSpPr>
          <p:cNvPr id="18" name="Straight Arrow Connector 17"/>
          <p:cNvCxnSpPr>
            <a:endCxn id="8" idx="0"/>
          </p:cNvCxnSpPr>
          <p:nvPr/>
        </p:nvCxnSpPr>
        <p:spPr>
          <a:xfrm>
            <a:off x="5810248" y="2024847"/>
            <a:ext cx="1" cy="515926"/>
          </a:xfrm>
          <a:prstGeom prst="straightConnector1">
            <a:avLst/>
          </a:prstGeom>
          <a:ln w="38100">
            <a:solidFill>
              <a:schemeClr val="tx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8" idx="4"/>
            <a:endCxn id="9" idx="0"/>
          </p:cNvCxnSpPr>
          <p:nvPr/>
        </p:nvCxnSpPr>
        <p:spPr>
          <a:xfrm flipH="1">
            <a:off x="5810248" y="3809928"/>
            <a:ext cx="1" cy="519585"/>
          </a:xfrm>
          <a:prstGeom prst="straightConnector1">
            <a:avLst/>
          </a:prstGeom>
          <a:ln w="38100">
            <a:solidFill>
              <a:schemeClr val="tx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9" idx="7"/>
            <a:endCxn id="41" idx="2"/>
          </p:cNvCxnSpPr>
          <p:nvPr/>
        </p:nvCxnSpPr>
        <p:spPr>
          <a:xfrm flipV="1">
            <a:off x="6568804" y="3773258"/>
            <a:ext cx="833067" cy="828778"/>
          </a:xfrm>
          <a:prstGeom prst="straightConnector1">
            <a:avLst/>
          </a:prstGeom>
          <a:ln w="38100">
            <a:solidFill>
              <a:schemeClr val="tx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1" idx="0"/>
          </p:cNvCxnSpPr>
          <p:nvPr/>
        </p:nvCxnSpPr>
        <p:spPr>
          <a:xfrm flipH="1" flipV="1">
            <a:off x="8701659" y="3007896"/>
            <a:ext cx="41288" cy="22174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4436837" y="2011380"/>
            <a:ext cx="1377861" cy="461665"/>
          </a:xfrm>
          <a:prstGeom prst="rect">
            <a:avLst/>
          </a:prstGeom>
          <a:noFill/>
        </p:spPr>
        <p:txBody>
          <a:bodyPr wrap="square" rtlCol="0">
            <a:spAutoFit/>
          </a:bodyPr>
          <a:lstStyle/>
          <a:p>
            <a:pPr algn="r"/>
            <a:r>
              <a:rPr lang="en-US" sz="2400" dirty="0">
                <a:latin typeface="Gill Sans MT" panose="020B0502020104020203" pitchFamily="34" charset="0"/>
              </a:rPr>
              <a:t>Reaches</a:t>
            </a:r>
          </a:p>
        </p:txBody>
      </p:sp>
      <p:sp>
        <p:nvSpPr>
          <p:cNvPr id="31" name="TextBox 30"/>
          <p:cNvSpPr txBox="1"/>
          <p:nvPr/>
        </p:nvSpPr>
        <p:spPr>
          <a:xfrm>
            <a:off x="4756101" y="3736344"/>
            <a:ext cx="1058596" cy="461665"/>
          </a:xfrm>
          <a:prstGeom prst="rect">
            <a:avLst/>
          </a:prstGeom>
          <a:noFill/>
        </p:spPr>
        <p:txBody>
          <a:bodyPr wrap="square" rtlCol="0">
            <a:spAutoFit/>
          </a:bodyPr>
          <a:lstStyle/>
          <a:p>
            <a:pPr algn="r"/>
            <a:r>
              <a:rPr lang="en-US" sz="2400" dirty="0">
                <a:latin typeface="Gill Sans MT" panose="020B0502020104020203" pitchFamily="34" charset="0"/>
              </a:rPr>
              <a:t>Infects</a:t>
            </a:r>
          </a:p>
        </p:txBody>
      </p:sp>
      <p:sp>
        <p:nvSpPr>
          <p:cNvPr id="32" name="TextBox 31"/>
          <p:cNvSpPr txBox="1"/>
          <p:nvPr/>
        </p:nvSpPr>
        <p:spPr>
          <a:xfrm>
            <a:off x="6821735" y="4494176"/>
            <a:ext cx="1692464" cy="461665"/>
          </a:xfrm>
          <a:prstGeom prst="rect">
            <a:avLst/>
          </a:prstGeom>
          <a:noFill/>
        </p:spPr>
        <p:txBody>
          <a:bodyPr wrap="square" rtlCol="0">
            <a:spAutoFit/>
          </a:bodyPr>
          <a:lstStyle/>
          <a:p>
            <a:r>
              <a:rPr lang="en-US" sz="2400" dirty="0">
                <a:latin typeface="Gill Sans MT" panose="020B0502020104020203" pitchFamily="34" charset="0"/>
              </a:rPr>
              <a:t>Propagates</a:t>
            </a:r>
          </a:p>
        </p:txBody>
      </p:sp>
      <p:sp>
        <p:nvSpPr>
          <p:cNvPr id="33" name="TextBox 32"/>
          <p:cNvSpPr txBox="1"/>
          <p:nvPr/>
        </p:nvSpPr>
        <p:spPr>
          <a:xfrm>
            <a:off x="8701659" y="4614536"/>
            <a:ext cx="1276912" cy="461665"/>
          </a:xfrm>
          <a:prstGeom prst="rect">
            <a:avLst/>
          </a:prstGeom>
          <a:noFill/>
        </p:spPr>
        <p:txBody>
          <a:bodyPr wrap="square" rtlCol="0">
            <a:spAutoFit/>
          </a:bodyPr>
          <a:lstStyle/>
          <a:p>
            <a:r>
              <a:rPr lang="en-US" sz="2400" dirty="0">
                <a:latin typeface="Gill Sans MT" panose="020B0502020104020203" pitchFamily="34" charset="0"/>
              </a:rPr>
              <a:t>Reveals</a:t>
            </a:r>
          </a:p>
        </p:txBody>
      </p:sp>
      <p:sp>
        <p:nvSpPr>
          <p:cNvPr id="41" name="Oval 40"/>
          <p:cNvSpPr/>
          <p:nvPr/>
        </p:nvSpPr>
        <p:spPr>
          <a:xfrm>
            <a:off x="7401871" y="3276897"/>
            <a:ext cx="1959843" cy="992722"/>
          </a:xfrm>
          <a:prstGeom prst="ellipse">
            <a:avLst/>
          </a:prstGeom>
          <a:solidFill>
            <a:schemeClr val="tx2">
              <a:lumMod val="75000"/>
              <a:alpha val="28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rgbClr val="FFFFFF"/>
                </a:solidFill>
              </a:rPr>
              <a:t>Incorrect Final State</a:t>
            </a:r>
          </a:p>
        </p:txBody>
      </p:sp>
      <p:sp>
        <p:nvSpPr>
          <p:cNvPr id="12" name="Slide Number Placeholder 11"/>
          <p:cNvSpPr>
            <a:spLocks noGrp="1"/>
          </p:cNvSpPr>
          <p:nvPr>
            <p:ph type="sldNum" sz="quarter" idx="12"/>
          </p:nvPr>
        </p:nvSpPr>
        <p:spPr/>
        <p:txBody>
          <a:bodyPr/>
          <a:lstStyle/>
          <a:p>
            <a:fld id="{DF28FB93-0A08-4E7D-8E63-9EFA29F1E093}" type="slidenum">
              <a:rPr lang="en-US" smtClean="0"/>
              <a:pPr/>
              <a:t>59</a:t>
            </a:fld>
            <a:endParaRPr lang="en-US"/>
          </a:p>
        </p:txBody>
      </p:sp>
      <p:sp>
        <p:nvSpPr>
          <p:cNvPr id="24" name="Oval 23"/>
          <p:cNvSpPr/>
          <p:nvPr/>
        </p:nvSpPr>
        <p:spPr>
          <a:xfrm>
            <a:off x="7620002" y="2204082"/>
            <a:ext cx="2807367" cy="1316425"/>
          </a:xfrm>
          <a:prstGeom prst="ellipse">
            <a:avLst/>
          </a:prstGeom>
          <a:solidFill>
            <a:schemeClr val="tx2">
              <a:lumMod val="60000"/>
              <a:lumOff val="40000"/>
              <a:alpha val="25000"/>
            </a:schemeClr>
          </a:solidFill>
          <a:ln w="38100">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Observed Final Program State</a:t>
            </a:r>
          </a:p>
        </p:txBody>
      </p:sp>
    </p:spTree>
    <p:custDataLst>
      <p:tags r:id="rId1"/>
    </p:custDataLst>
    <p:extLst>
      <p:ext uri="{BB962C8B-B14F-4D97-AF65-F5344CB8AC3E}">
        <p14:creationId xmlns:p14="http://schemas.microsoft.com/office/powerpoint/2010/main" val="2735546785"/>
      </p:ext>
    </p:extLst>
  </p:cSld>
  <p:clrMapOvr>
    <a:masterClrMapping/>
  </p:clrMapOvr>
  <mc:AlternateContent xmlns:mc="http://schemas.openxmlformats.org/markup-compatibility/2006" xmlns:p14="http://schemas.microsoft.com/office/powerpoint/2010/main">
    <mc:Choice Requires="p14">
      <p:transition spd="slow" p14:dur="2000" advTm="156604"/>
    </mc:Choice>
    <mc:Fallback xmlns="">
      <p:transition xmlns:p14="http://schemas.microsoft.com/office/powerpoint/2010/main" spd="slow" advTm="1566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left)">
                                      <p:cBhvr>
                                        <p:cTn id="19" dur="500"/>
                                        <p:tgtEl>
                                          <p:spTgt spid="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childTnLst>
                          </p:cTn>
                        </p:par>
                        <p:par>
                          <p:cTn id="32" fill="hold">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linds(horizontal)">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linds(horizontal)">
                                      <p:cBhvr>
                                        <p:cTn id="51" dur="500"/>
                                        <p:tgtEl>
                                          <p:spTgt spid="21"/>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childTnLst>
                                </p:cTn>
                              </p:par>
                            </p:childTnLst>
                          </p:cTn>
                        </p:par>
                        <p:par>
                          <p:cTn id="54" fill="hold">
                            <p:stCondLst>
                              <p:cond delay="500"/>
                            </p:stCondLst>
                            <p:childTnLst>
                              <p:par>
                                <p:cTn id="55" presetID="3" presetClass="entr" presetSubtype="10" fill="hold" grpId="0" nodeType="after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blinds(horizontal)">
                                      <p:cBhvr>
                                        <p:cTn id="57" dur="500"/>
                                        <p:tgtEl>
                                          <p:spTgt spid="4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linds(horizontal)">
                                      <p:cBhvr>
                                        <p:cTn id="62" dur="500"/>
                                        <p:tgtEl>
                                          <p:spTgt spid="10"/>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blinds(horizontal)">
                                      <p:cBhvr>
                                        <p:cTn id="69" dur="500"/>
                                        <p:tgtEl>
                                          <p:spTgt spid="11"/>
                                        </p:tgtEl>
                                      </p:cBhvr>
                                    </p:animEffect>
                                  </p:childTnLst>
                                </p:cTn>
                              </p:par>
                            </p:childTnLst>
                          </p:cTn>
                        </p:par>
                        <p:par>
                          <p:cTn id="70" fill="hold">
                            <p:stCondLst>
                              <p:cond delay="500"/>
                            </p:stCondLst>
                            <p:childTnLst>
                              <p:par>
                                <p:cTn id="71" presetID="3" presetClass="entr" presetSubtype="10" fill="hold"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blinds(horizontal)">
                                      <p:cBhvr>
                                        <p:cTn id="73" dur="500"/>
                                        <p:tgtEl>
                                          <p:spTgt spid="25"/>
                                        </p:tgtEl>
                                      </p:cBhvr>
                                    </p:animEffect>
                                  </p:childTnLst>
                                </p:cTn>
                              </p:par>
                            </p:childTnLst>
                          </p:cTn>
                        </p:par>
                        <p:par>
                          <p:cTn id="74" fill="hold">
                            <p:stCondLst>
                              <p:cond delay="1000"/>
                            </p:stCondLst>
                            <p:childTnLst>
                              <p:par>
                                <p:cTn id="75" presetID="3" presetClass="entr" presetSubtype="10"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blinds(horizontal)">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childTnLst>
                          </p:cTn>
                        </p:par>
                        <p:par>
                          <p:cTn id="83" fill="hold">
                            <p:stCondLst>
                              <p:cond delay="500"/>
                            </p:stCondLst>
                            <p:childTnLst>
                              <p:par>
                                <p:cTn id="84" presetID="3" presetClass="entr" presetSubtype="1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blinds(horizontal)">
                                      <p:cBhvr>
                                        <p:cTn id="86" dur="500"/>
                                        <p:tgtEl>
                                          <p:spTgt spid="24"/>
                                        </p:tgtEl>
                                      </p:cBhvr>
                                    </p:animEffect>
                                  </p:childTnLst>
                                </p:cTn>
                              </p:par>
                              <p:par>
                                <p:cTn id="87" presetID="1" presetClass="entr" presetSubtype="0"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14" grpId="0"/>
      <p:bldP spid="15" grpId="0" animBg="1"/>
      <p:bldP spid="15" grpId="1" animBg="1"/>
      <p:bldP spid="29" grpId="0"/>
      <p:bldP spid="31" grpId="0"/>
      <p:bldP spid="32" grpId="0"/>
      <p:bldP spid="33" grpId="0"/>
      <p:bldP spid="41"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2FC1A52-8C6E-DF71-0C59-C6EB352CDFC3}"/>
              </a:ext>
            </a:extLst>
          </p:cNvPr>
          <p:cNvSpPr>
            <a:spLocks noGrp="1" noChangeArrowheads="1"/>
          </p:cNvSpPr>
          <p:nvPr>
            <p:ph type="title"/>
          </p:nvPr>
        </p:nvSpPr>
        <p:spPr/>
        <p:txBody>
          <a:bodyPr/>
          <a:lstStyle/>
          <a:p>
            <a:pPr eaLnBrk="1" hangingPunct="1"/>
            <a:r>
              <a:rPr lang="en-US" altLang="en-US"/>
              <a:t>Bugs a.k.a. …</a:t>
            </a:r>
          </a:p>
        </p:txBody>
      </p:sp>
      <p:sp>
        <p:nvSpPr>
          <p:cNvPr id="15363" name="Rectangle 3">
            <a:extLst>
              <a:ext uri="{FF2B5EF4-FFF2-40B4-BE49-F238E27FC236}">
                <a16:creationId xmlns:a16="http://schemas.microsoft.com/office/drawing/2014/main" id="{81AABB85-7369-B697-9929-E774185182A1}"/>
              </a:ext>
            </a:extLst>
          </p:cNvPr>
          <p:cNvSpPr>
            <a:spLocks noGrp="1" noChangeArrowheads="1"/>
          </p:cNvSpPr>
          <p:nvPr>
            <p:ph type="body" idx="1"/>
          </p:nvPr>
        </p:nvSpPr>
        <p:spPr>
          <a:xfrm>
            <a:off x="2209800" y="1981200"/>
            <a:ext cx="3048000" cy="4114800"/>
          </a:xfrm>
        </p:spPr>
        <p:txBody>
          <a:bodyPr/>
          <a:lstStyle/>
          <a:p>
            <a:pPr eaLnBrk="1" hangingPunct="1"/>
            <a:r>
              <a:rPr lang="en-US" altLang="en-US"/>
              <a:t>Defect</a:t>
            </a:r>
          </a:p>
          <a:p>
            <a:pPr eaLnBrk="1" hangingPunct="1"/>
            <a:r>
              <a:rPr lang="en-US" altLang="en-US"/>
              <a:t>Fault</a:t>
            </a:r>
          </a:p>
          <a:p>
            <a:pPr eaLnBrk="1" hangingPunct="1"/>
            <a:r>
              <a:rPr lang="en-US" altLang="en-US"/>
              <a:t>Problem</a:t>
            </a:r>
          </a:p>
          <a:p>
            <a:pPr eaLnBrk="1" hangingPunct="1"/>
            <a:r>
              <a:rPr lang="en-US" altLang="en-US"/>
              <a:t>Error</a:t>
            </a:r>
          </a:p>
          <a:p>
            <a:pPr eaLnBrk="1" hangingPunct="1"/>
            <a:r>
              <a:rPr lang="en-US" altLang="en-US"/>
              <a:t>Incident</a:t>
            </a:r>
          </a:p>
          <a:p>
            <a:pPr eaLnBrk="1" hangingPunct="1"/>
            <a:r>
              <a:rPr lang="en-US" altLang="en-US"/>
              <a:t>Anomaly</a:t>
            </a:r>
          </a:p>
          <a:p>
            <a:pPr eaLnBrk="1" hangingPunct="1"/>
            <a:r>
              <a:rPr lang="en-US" altLang="en-US"/>
              <a:t>Variance</a:t>
            </a:r>
          </a:p>
          <a:p>
            <a:pPr eaLnBrk="1" hangingPunct="1">
              <a:buFontTx/>
              <a:buNone/>
            </a:pPr>
            <a:endParaRPr lang="en-US" altLang="en-US"/>
          </a:p>
        </p:txBody>
      </p:sp>
      <p:sp>
        <p:nvSpPr>
          <p:cNvPr id="15364" name="Rectangle 4">
            <a:extLst>
              <a:ext uri="{FF2B5EF4-FFF2-40B4-BE49-F238E27FC236}">
                <a16:creationId xmlns:a16="http://schemas.microsoft.com/office/drawing/2014/main" id="{D6352F07-C4FD-8974-724F-914C80D2A8C2}"/>
              </a:ext>
            </a:extLst>
          </p:cNvPr>
          <p:cNvSpPr>
            <a:spLocks noChangeArrowheads="1"/>
          </p:cNvSpPr>
          <p:nvPr/>
        </p:nvSpPr>
        <p:spPr bwMode="auto">
          <a:xfrm>
            <a:off x="6324600" y="1981200"/>
            <a:ext cx="3048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FontTx/>
              <a:buChar char="•"/>
            </a:pPr>
            <a:r>
              <a:rPr lang="en-US" altLang="en-US" sz="2800"/>
              <a:t>Failure</a:t>
            </a:r>
          </a:p>
          <a:p>
            <a:pPr eaLnBrk="1" hangingPunct="1">
              <a:spcBef>
                <a:spcPct val="20000"/>
              </a:spcBef>
              <a:buFontTx/>
              <a:buChar char="•"/>
            </a:pPr>
            <a:r>
              <a:rPr lang="en-US" altLang="en-US" sz="2800"/>
              <a:t>Inconsistency</a:t>
            </a:r>
          </a:p>
          <a:p>
            <a:pPr eaLnBrk="1" hangingPunct="1">
              <a:spcBef>
                <a:spcPct val="20000"/>
              </a:spcBef>
              <a:buFontTx/>
              <a:buChar char="•"/>
            </a:pPr>
            <a:r>
              <a:rPr lang="en-US" altLang="en-US" sz="2800"/>
              <a:t>Product Anomaly</a:t>
            </a:r>
          </a:p>
          <a:p>
            <a:pPr eaLnBrk="1" hangingPunct="1">
              <a:spcBef>
                <a:spcPct val="20000"/>
              </a:spcBef>
              <a:buFontTx/>
              <a:buChar char="•"/>
            </a:pPr>
            <a:r>
              <a:rPr lang="en-US" altLang="en-US" sz="2800"/>
              <a:t>Product Incidence</a:t>
            </a:r>
          </a:p>
          <a:p>
            <a:pPr eaLnBrk="1" hangingPunct="1">
              <a:spcBef>
                <a:spcPct val="20000"/>
              </a:spcBef>
              <a:buFontTx/>
              <a:buChar char="•"/>
            </a:pPr>
            <a:r>
              <a:rPr lang="en-US" altLang="en-US" sz="2800"/>
              <a:t>Feature :-)</a:t>
            </a:r>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D0829B2-BDD6-4923-92C0-E9F6FC6106D3}" type="slidenum">
              <a:rPr lang="en-US" sz="800" b="0">
                <a:solidFill>
                  <a:schemeClr val="tx1"/>
                </a:solidFill>
                <a:latin typeface="Arial" panose="020B0604020202020204" pitchFamily="34" charset="0"/>
              </a:rPr>
              <a:pPr/>
              <a:t>60</a:t>
            </a:fld>
            <a:endParaRPr lang="en-US" sz="800" b="0">
              <a:solidFill>
                <a:schemeClr val="tx1"/>
              </a:solidFill>
              <a:latin typeface="Arial" panose="020B0604020202020204" pitchFamily="34" charset="0"/>
            </a:endParaRPr>
          </a:p>
        </p:txBody>
      </p:sp>
      <p:sp>
        <p:nvSpPr>
          <p:cNvPr id="57349" name="Rectangle 2"/>
          <p:cNvSpPr>
            <a:spLocks noGrp="1" noChangeArrowheads="1"/>
          </p:cNvSpPr>
          <p:nvPr>
            <p:ph type="title"/>
          </p:nvPr>
        </p:nvSpPr>
        <p:spPr/>
        <p:txBody>
          <a:bodyPr/>
          <a:lstStyle/>
          <a:p>
            <a:r>
              <a:rPr lang="en-US" dirty="0"/>
              <a:t>Traditional Testing Levels</a:t>
            </a:r>
            <a:r>
              <a:rPr lang="en-US" sz="2800" dirty="0"/>
              <a:t> </a:t>
            </a:r>
            <a:endParaRPr lang="en-US" dirty="0"/>
          </a:p>
        </p:txBody>
      </p:sp>
      <p:grpSp>
        <p:nvGrpSpPr>
          <p:cNvPr id="57350" name="Group 3"/>
          <p:cNvGrpSpPr>
            <a:grpSpLocks/>
          </p:cNvGrpSpPr>
          <p:nvPr/>
        </p:nvGrpSpPr>
        <p:grpSpPr bwMode="auto">
          <a:xfrm>
            <a:off x="1903413" y="2539662"/>
            <a:ext cx="2665412" cy="2935288"/>
            <a:chOff x="697" y="1163"/>
            <a:chExt cx="1679" cy="1849"/>
          </a:xfrm>
        </p:grpSpPr>
        <p:sp>
          <p:nvSpPr>
            <p:cNvPr id="57389" name="Rectangle 4"/>
            <p:cNvSpPr>
              <a:spLocks noChangeArrowheads="1"/>
            </p:cNvSpPr>
            <p:nvPr/>
          </p:nvSpPr>
          <p:spPr bwMode="auto">
            <a:xfrm>
              <a:off x="697" y="1163"/>
              <a:ext cx="1679" cy="1849"/>
            </a:xfrm>
            <a:prstGeom prst="rect">
              <a:avLst/>
            </a:prstGeom>
            <a:solidFill>
              <a:srgbClr val="0000CC"/>
            </a:solidFill>
            <a:ln w="12700">
              <a:solidFill>
                <a:schemeClr val="tx1"/>
              </a:solidFill>
              <a:miter lim="800000"/>
              <a:headEnd type="none" w="sm" len="sm"/>
              <a:tailEnd type="none" w="sm" len="sm"/>
            </a:ln>
          </p:spPr>
          <p:txBody>
            <a:bodyPr wrap="none" anchor="ctr"/>
            <a:lstStyle/>
            <a:p>
              <a:pPr algn="ctr"/>
              <a:endParaRPr lang="en-US">
                <a:latin typeface="Arial" pitchFamily="34" charset="0"/>
                <a:cs typeface="Arial" pitchFamily="34" charset="0"/>
              </a:endParaRPr>
            </a:p>
          </p:txBody>
        </p:sp>
        <p:sp>
          <p:nvSpPr>
            <p:cNvPr id="57390" name="Text Box 5"/>
            <p:cNvSpPr txBox="1">
              <a:spLocks noChangeArrowheads="1"/>
            </p:cNvSpPr>
            <p:nvPr/>
          </p:nvSpPr>
          <p:spPr bwMode="auto">
            <a:xfrm>
              <a:off x="1219" y="1305"/>
              <a:ext cx="70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atin typeface="Arial" pitchFamily="34" charset="0"/>
                  <a:cs typeface="Arial" pitchFamily="34" charset="0"/>
                </a:rPr>
                <a:t>Class A</a:t>
              </a:r>
            </a:p>
          </p:txBody>
        </p:sp>
        <p:sp>
          <p:nvSpPr>
            <p:cNvPr id="57391" name="Text Box 6"/>
            <p:cNvSpPr txBox="1">
              <a:spLocks noChangeArrowheads="1"/>
            </p:cNvSpPr>
            <p:nvPr/>
          </p:nvSpPr>
          <p:spPr bwMode="auto">
            <a:xfrm>
              <a:off x="756" y="1744"/>
              <a:ext cx="1203" cy="252"/>
            </a:xfrm>
            <a:prstGeom prst="rect">
              <a:avLst/>
            </a:prstGeom>
            <a:solidFill>
              <a:srgbClr val="0347F1"/>
            </a:solidFill>
            <a:ln w="12700">
              <a:solidFill>
                <a:schemeClr val="tx1"/>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atin typeface="Arial" pitchFamily="34" charset="0"/>
                  <a:cs typeface="Arial" pitchFamily="34" charset="0"/>
                </a:rPr>
                <a:t>method mA1()</a:t>
              </a:r>
            </a:p>
          </p:txBody>
        </p:sp>
        <p:sp>
          <p:nvSpPr>
            <p:cNvPr id="57392" name="Text Box 7"/>
            <p:cNvSpPr txBox="1">
              <a:spLocks noChangeArrowheads="1"/>
            </p:cNvSpPr>
            <p:nvPr/>
          </p:nvSpPr>
          <p:spPr bwMode="auto">
            <a:xfrm>
              <a:off x="743" y="2160"/>
              <a:ext cx="1237" cy="252"/>
            </a:xfrm>
            <a:prstGeom prst="rect">
              <a:avLst/>
            </a:prstGeom>
            <a:solidFill>
              <a:srgbClr val="0347F1"/>
            </a:solidFill>
            <a:ln w="12700">
              <a:solidFill>
                <a:schemeClr val="tx1"/>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latin typeface="Arial" pitchFamily="34" charset="0"/>
                  <a:cs typeface="Arial" pitchFamily="34" charset="0"/>
                </a:rPr>
                <a:t>method mA2()</a:t>
              </a:r>
            </a:p>
          </p:txBody>
        </p:sp>
      </p:grpSp>
      <p:grpSp>
        <p:nvGrpSpPr>
          <p:cNvPr id="57351" name="Group 8"/>
          <p:cNvGrpSpPr>
            <a:grpSpLocks/>
          </p:cNvGrpSpPr>
          <p:nvPr/>
        </p:nvGrpSpPr>
        <p:grpSpPr bwMode="auto">
          <a:xfrm>
            <a:off x="5129213" y="2539662"/>
            <a:ext cx="2665412" cy="2959100"/>
            <a:chOff x="2585" y="1163"/>
            <a:chExt cx="1679" cy="1864"/>
          </a:xfrm>
        </p:grpSpPr>
        <p:sp>
          <p:nvSpPr>
            <p:cNvPr id="57385" name="Rectangle 9"/>
            <p:cNvSpPr>
              <a:spLocks noChangeArrowheads="1"/>
            </p:cNvSpPr>
            <p:nvPr/>
          </p:nvSpPr>
          <p:spPr bwMode="auto">
            <a:xfrm>
              <a:off x="2585" y="1163"/>
              <a:ext cx="1679" cy="1864"/>
            </a:xfrm>
            <a:prstGeom prst="rect">
              <a:avLst/>
            </a:prstGeom>
            <a:solidFill>
              <a:srgbClr val="0000CC"/>
            </a:solidFill>
            <a:ln w="12700">
              <a:solidFill>
                <a:schemeClr val="tx1"/>
              </a:solidFill>
              <a:miter lim="800000"/>
              <a:headEnd type="none" w="sm" len="sm"/>
              <a:tailEnd type="none" w="sm" len="sm"/>
            </a:ln>
          </p:spPr>
          <p:txBody>
            <a:bodyPr wrap="none" anchor="ctr"/>
            <a:lstStyle/>
            <a:p>
              <a:pPr algn="ctr"/>
              <a:endParaRPr lang="en-US">
                <a:latin typeface="Arial" pitchFamily="34" charset="0"/>
                <a:cs typeface="Arial" pitchFamily="34" charset="0"/>
              </a:endParaRPr>
            </a:p>
          </p:txBody>
        </p:sp>
        <p:sp>
          <p:nvSpPr>
            <p:cNvPr id="57386" name="Text Box 10"/>
            <p:cNvSpPr txBox="1">
              <a:spLocks noChangeArrowheads="1"/>
            </p:cNvSpPr>
            <p:nvPr/>
          </p:nvSpPr>
          <p:spPr bwMode="auto">
            <a:xfrm>
              <a:off x="3111" y="1304"/>
              <a:ext cx="70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atin typeface="Arial" pitchFamily="34" charset="0"/>
                  <a:cs typeface="Arial" pitchFamily="34" charset="0"/>
                </a:rPr>
                <a:t>Class B</a:t>
              </a:r>
            </a:p>
          </p:txBody>
        </p:sp>
        <p:sp>
          <p:nvSpPr>
            <p:cNvPr id="57387" name="Text Box 11"/>
            <p:cNvSpPr txBox="1">
              <a:spLocks noChangeArrowheads="1"/>
            </p:cNvSpPr>
            <p:nvPr/>
          </p:nvSpPr>
          <p:spPr bwMode="auto">
            <a:xfrm>
              <a:off x="2667" y="1744"/>
              <a:ext cx="1209" cy="252"/>
            </a:xfrm>
            <a:prstGeom prst="rect">
              <a:avLst/>
            </a:prstGeom>
            <a:solidFill>
              <a:srgbClr val="0347F1"/>
            </a:solidFill>
            <a:ln w="12700">
              <a:solidFill>
                <a:schemeClr val="tx1"/>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atin typeface="Arial" pitchFamily="34" charset="0"/>
                  <a:cs typeface="Arial" pitchFamily="34" charset="0"/>
                </a:rPr>
                <a:t>method mB1()</a:t>
              </a:r>
            </a:p>
          </p:txBody>
        </p:sp>
        <p:sp>
          <p:nvSpPr>
            <p:cNvPr id="57388" name="Text Box 12"/>
            <p:cNvSpPr txBox="1">
              <a:spLocks noChangeArrowheads="1"/>
            </p:cNvSpPr>
            <p:nvPr/>
          </p:nvSpPr>
          <p:spPr bwMode="auto">
            <a:xfrm>
              <a:off x="2667" y="2160"/>
              <a:ext cx="1255" cy="252"/>
            </a:xfrm>
            <a:prstGeom prst="rect">
              <a:avLst/>
            </a:prstGeom>
            <a:solidFill>
              <a:srgbClr val="0347F1"/>
            </a:solidFill>
            <a:ln w="12700">
              <a:solidFill>
                <a:schemeClr val="tx1"/>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latin typeface="Arial" pitchFamily="34" charset="0"/>
                  <a:cs typeface="Arial" pitchFamily="34" charset="0"/>
                </a:rPr>
                <a:t>method mB2()</a:t>
              </a:r>
            </a:p>
          </p:txBody>
        </p:sp>
      </p:grpSp>
      <p:grpSp>
        <p:nvGrpSpPr>
          <p:cNvPr id="57352" name="Group 13"/>
          <p:cNvGrpSpPr>
            <a:grpSpLocks/>
          </p:cNvGrpSpPr>
          <p:nvPr/>
        </p:nvGrpSpPr>
        <p:grpSpPr bwMode="auto">
          <a:xfrm>
            <a:off x="3363914" y="1336338"/>
            <a:ext cx="2968625" cy="836613"/>
            <a:chOff x="1159" y="910"/>
            <a:chExt cx="1870" cy="527"/>
          </a:xfrm>
        </p:grpSpPr>
        <p:sp>
          <p:nvSpPr>
            <p:cNvPr id="57383" name="Rectangle 14"/>
            <p:cNvSpPr>
              <a:spLocks noChangeArrowheads="1"/>
            </p:cNvSpPr>
            <p:nvPr/>
          </p:nvSpPr>
          <p:spPr bwMode="auto">
            <a:xfrm>
              <a:off x="1159" y="910"/>
              <a:ext cx="1870" cy="527"/>
            </a:xfrm>
            <a:prstGeom prst="rect">
              <a:avLst/>
            </a:prstGeom>
            <a:solidFill>
              <a:srgbClr val="0347F1"/>
            </a:solidFill>
            <a:ln w="12700">
              <a:solidFill>
                <a:schemeClr val="tx1"/>
              </a:solidFill>
              <a:miter lim="800000"/>
              <a:headEnd type="none" w="sm" len="sm"/>
              <a:tailEnd type="none" w="sm" len="sm"/>
            </a:ln>
          </p:spPr>
          <p:txBody>
            <a:bodyPr wrap="none" anchor="ctr"/>
            <a:lstStyle/>
            <a:p>
              <a:endParaRPr lang="en-US">
                <a:latin typeface="Arial" pitchFamily="34" charset="0"/>
                <a:cs typeface="Arial" pitchFamily="34" charset="0"/>
              </a:endParaRPr>
            </a:p>
          </p:txBody>
        </p:sp>
        <p:sp>
          <p:nvSpPr>
            <p:cNvPr id="57384" name="Text Box 15"/>
            <p:cNvSpPr txBox="1">
              <a:spLocks noChangeArrowheads="1"/>
            </p:cNvSpPr>
            <p:nvPr/>
          </p:nvSpPr>
          <p:spPr bwMode="auto">
            <a:xfrm>
              <a:off x="1450" y="968"/>
              <a:ext cx="11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latin typeface="Arial" pitchFamily="34" charset="0"/>
                  <a:cs typeface="Arial" pitchFamily="34" charset="0"/>
                </a:rPr>
                <a:t>main Class P</a:t>
              </a:r>
            </a:p>
          </p:txBody>
        </p:sp>
      </p:grpSp>
      <p:sp>
        <p:nvSpPr>
          <p:cNvPr id="178192" name="Rectangle 16"/>
          <p:cNvSpPr>
            <a:spLocks noChangeArrowheads="1"/>
          </p:cNvSpPr>
          <p:nvPr/>
        </p:nvSpPr>
        <p:spPr bwMode="auto">
          <a:xfrm>
            <a:off x="7862889" y="1157116"/>
            <a:ext cx="2771775" cy="1019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75000"/>
              <a:buFont typeface="Monotype Sorts" charset="2"/>
              <a:buChar char="n"/>
            </a:pPr>
            <a:r>
              <a:rPr lang="en-US" dirty="0">
                <a:latin typeface="Gill Sans MT" pitchFamily="34" charset="0"/>
                <a:cs typeface="Arial" pitchFamily="34" charset="0"/>
              </a:rPr>
              <a:t>Acceptance testing : Is the software acceptable to the user?</a:t>
            </a:r>
          </a:p>
        </p:txBody>
      </p:sp>
      <p:sp>
        <p:nvSpPr>
          <p:cNvPr id="57354" name="Line 17"/>
          <p:cNvSpPr>
            <a:spLocks noChangeShapeType="1"/>
          </p:cNvSpPr>
          <p:nvPr/>
        </p:nvSpPr>
        <p:spPr bwMode="auto">
          <a:xfrm flipV="1">
            <a:off x="3984626" y="2171363"/>
            <a:ext cx="214313" cy="373063"/>
          </a:xfrm>
          <a:prstGeom prst="line">
            <a:avLst/>
          </a:prstGeom>
          <a:noFill/>
          <a:ln w="28575">
            <a:solidFill>
              <a:srgbClr val="FAFD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en-US"/>
          </a:p>
        </p:txBody>
      </p:sp>
      <p:sp>
        <p:nvSpPr>
          <p:cNvPr id="57355" name="Line 18"/>
          <p:cNvSpPr>
            <a:spLocks noChangeShapeType="1"/>
          </p:cNvSpPr>
          <p:nvPr/>
        </p:nvSpPr>
        <p:spPr bwMode="auto">
          <a:xfrm flipH="1" flipV="1">
            <a:off x="5327650" y="2171363"/>
            <a:ext cx="114300" cy="373063"/>
          </a:xfrm>
          <a:prstGeom prst="line">
            <a:avLst/>
          </a:prstGeom>
          <a:noFill/>
          <a:ln w="28575">
            <a:solidFill>
              <a:srgbClr val="FAFD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en-US"/>
          </a:p>
        </p:txBody>
      </p:sp>
      <p:sp>
        <p:nvSpPr>
          <p:cNvPr id="57356" name="Line 19"/>
          <p:cNvSpPr>
            <a:spLocks noChangeShapeType="1"/>
          </p:cNvSpPr>
          <p:nvPr/>
        </p:nvSpPr>
        <p:spPr bwMode="auto">
          <a:xfrm>
            <a:off x="3025775" y="3876337"/>
            <a:ext cx="0" cy="249238"/>
          </a:xfrm>
          <a:prstGeom prst="line">
            <a:avLst/>
          </a:prstGeom>
          <a:noFill/>
          <a:ln w="28575">
            <a:solidFill>
              <a:srgbClr val="FAFD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en-US"/>
          </a:p>
        </p:txBody>
      </p:sp>
      <p:sp>
        <p:nvSpPr>
          <p:cNvPr id="57357" name="Line 20"/>
          <p:cNvSpPr>
            <a:spLocks noChangeShapeType="1"/>
          </p:cNvSpPr>
          <p:nvPr/>
        </p:nvSpPr>
        <p:spPr bwMode="auto">
          <a:xfrm>
            <a:off x="3894139" y="3673137"/>
            <a:ext cx="1366837" cy="655638"/>
          </a:xfrm>
          <a:prstGeom prst="line">
            <a:avLst/>
          </a:prstGeom>
          <a:noFill/>
          <a:ln w="28575">
            <a:solidFill>
              <a:srgbClr val="FAFD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en-US"/>
          </a:p>
        </p:txBody>
      </p:sp>
      <p:sp>
        <p:nvSpPr>
          <p:cNvPr id="57358" name="Line 21"/>
          <p:cNvSpPr>
            <a:spLocks noChangeShapeType="1"/>
          </p:cNvSpPr>
          <p:nvPr/>
        </p:nvSpPr>
        <p:spPr bwMode="auto">
          <a:xfrm flipV="1">
            <a:off x="3940175" y="4339887"/>
            <a:ext cx="1320800" cy="44450"/>
          </a:xfrm>
          <a:prstGeom prst="line">
            <a:avLst/>
          </a:prstGeom>
          <a:noFill/>
          <a:ln w="28575">
            <a:solidFill>
              <a:srgbClr val="FAFD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en-US"/>
          </a:p>
        </p:txBody>
      </p:sp>
      <p:sp>
        <p:nvSpPr>
          <p:cNvPr id="57359" name="Line 22"/>
          <p:cNvSpPr>
            <a:spLocks noChangeShapeType="1"/>
          </p:cNvSpPr>
          <p:nvPr/>
        </p:nvSpPr>
        <p:spPr bwMode="auto">
          <a:xfrm flipV="1">
            <a:off x="3905251" y="3662025"/>
            <a:ext cx="1355725" cy="11112"/>
          </a:xfrm>
          <a:prstGeom prst="line">
            <a:avLst/>
          </a:prstGeom>
          <a:noFill/>
          <a:ln w="28575">
            <a:solidFill>
              <a:srgbClr val="FAFD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en-US"/>
          </a:p>
        </p:txBody>
      </p:sp>
      <p:grpSp>
        <p:nvGrpSpPr>
          <p:cNvPr id="5" name="Group 23"/>
          <p:cNvGrpSpPr>
            <a:grpSpLocks/>
          </p:cNvGrpSpPr>
          <p:nvPr/>
        </p:nvGrpSpPr>
        <p:grpSpPr bwMode="auto">
          <a:xfrm>
            <a:off x="4121151" y="2374562"/>
            <a:ext cx="6513513" cy="2025650"/>
            <a:chOff x="1636" y="1564"/>
            <a:chExt cx="4103" cy="1276"/>
          </a:xfrm>
        </p:grpSpPr>
        <p:sp>
          <p:nvSpPr>
            <p:cNvPr id="57378" name="Rectangle 24"/>
            <p:cNvSpPr>
              <a:spLocks noChangeArrowheads="1"/>
            </p:cNvSpPr>
            <p:nvPr/>
          </p:nvSpPr>
          <p:spPr bwMode="auto">
            <a:xfrm>
              <a:off x="3993" y="2145"/>
              <a:ext cx="1746"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75000"/>
                <a:buFont typeface="Monotype Sorts" charset="2"/>
                <a:buChar char="n"/>
              </a:pPr>
              <a:r>
                <a:rPr lang="en-US" dirty="0">
                  <a:latin typeface="Gill Sans MT" pitchFamily="34" charset="0"/>
                  <a:cs typeface="Arial" pitchFamily="34" charset="0"/>
                </a:rPr>
                <a:t>Integration testing : Test how modules interact with each other</a:t>
              </a:r>
            </a:p>
          </p:txBody>
        </p:sp>
        <p:grpSp>
          <p:nvGrpSpPr>
            <p:cNvPr id="57379" name="Group 25"/>
            <p:cNvGrpSpPr>
              <a:grpSpLocks/>
            </p:cNvGrpSpPr>
            <p:nvPr/>
          </p:nvGrpSpPr>
          <p:grpSpPr bwMode="auto">
            <a:xfrm>
              <a:off x="1636" y="1564"/>
              <a:ext cx="2406" cy="1053"/>
              <a:chOff x="1636" y="1564"/>
              <a:chExt cx="2406" cy="1053"/>
            </a:xfrm>
          </p:grpSpPr>
          <p:sp>
            <p:nvSpPr>
              <p:cNvPr id="49187" name="Line 26"/>
              <p:cNvSpPr>
                <a:spLocks noChangeShapeType="1"/>
              </p:cNvSpPr>
              <p:nvPr/>
            </p:nvSpPr>
            <p:spPr bwMode="auto">
              <a:xfrm flipH="1" flipV="1">
                <a:off x="2475" y="1564"/>
                <a:ext cx="1565" cy="704"/>
              </a:xfrm>
              <a:prstGeom prst="line">
                <a:avLst/>
              </a:prstGeom>
              <a:noFill/>
              <a:ln w="28575">
                <a:solidFill>
                  <a:schemeClr val="accent1">
                    <a:lumMod val="40000"/>
                    <a:lumOff val="60000"/>
                  </a:schemeClr>
                </a:solidFill>
                <a:round/>
                <a:headEnd type="none" w="sm" len="sm"/>
                <a:tailEnd type="triangle" w="sm" len="sm"/>
              </a:ln>
            </p:spPr>
            <p:txBody>
              <a:bodyPr/>
              <a:lstStyle/>
              <a:p>
                <a:pPr>
                  <a:defRPr/>
                </a:pPr>
                <a:endParaRPr lang="en-US">
                  <a:latin typeface="Gill Sans MT" pitchFamily="34" charset="0"/>
                </a:endParaRPr>
              </a:p>
            </p:txBody>
          </p:sp>
          <p:sp>
            <p:nvSpPr>
              <p:cNvPr id="49188" name="Line 27"/>
              <p:cNvSpPr>
                <a:spLocks noChangeShapeType="1"/>
              </p:cNvSpPr>
              <p:nvPr/>
            </p:nvSpPr>
            <p:spPr bwMode="auto">
              <a:xfrm flipH="1" flipV="1">
                <a:off x="1636" y="1586"/>
                <a:ext cx="2406" cy="682"/>
              </a:xfrm>
              <a:prstGeom prst="line">
                <a:avLst/>
              </a:prstGeom>
              <a:noFill/>
              <a:ln w="28575">
                <a:solidFill>
                  <a:schemeClr val="accent1">
                    <a:lumMod val="40000"/>
                    <a:lumOff val="60000"/>
                  </a:schemeClr>
                </a:solidFill>
                <a:round/>
                <a:headEnd type="none" w="sm" len="sm"/>
                <a:tailEnd type="triangle" w="sm" len="sm"/>
              </a:ln>
            </p:spPr>
            <p:txBody>
              <a:bodyPr/>
              <a:lstStyle/>
              <a:p>
                <a:pPr>
                  <a:defRPr/>
                </a:pPr>
                <a:endParaRPr lang="en-US">
                  <a:latin typeface="Gill Sans MT" pitchFamily="34" charset="0"/>
                </a:endParaRPr>
              </a:p>
            </p:txBody>
          </p:sp>
          <p:sp>
            <p:nvSpPr>
              <p:cNvPr id="49189" name="Line 28"/>
              <p:cNvSpPr>
                <a:spLocks noChangeShapeType="1"/>
              </p:cNvSpPr>
              <p:nvPr/>
            </p:nvSpPr>
            <p:spPr bwMode="auto">
              <a:xfrm flipH="1">
                <a:off x="2127" y="2263"/>
                <a:ext cx="1913" cy="354"/>
              </a:xfrm>
              <a:prstGeom prst="line">
                <a:avLst/>
              </a:prstGeom>
              <a:noFill/>
              <a:ln w="28575">
                <a:solidFill>
                  <a:schemeClr val="accent1">
                    <a:lumMod val="40000"/>
                    <a:lumOff val="60000"/>
                  </a:schemeClr>
                </a:solidFill>
                <a:round/>
                <a:headEnd type="none" w="sm" len="sm"/>
                <a:tailEnd type="triangle" w="sm" len="sm"/>
              </a:ln>
            </p:spPr>
            <p:txBody>
              <a:bodyPr/>
              <a:lstStyle/>
              <a:p>
                <a:pPr>
                  <a:defRPr/>
                </a:pPr>
                <a:endParaRPr lang="en-US">
                  <a:latin typeface="Gill Sans MT" pitchFamily="34" charset="0"/>
                </a:endParaRPr>
              </a:p>
            </p:txBody>
          </p:sp>
        </p:grpSp>
      </p:grpSp>
      <p:grpSp>
        <p:nvGrpSpPr>
          <p:cNvPr id="7" name="Group 29"/>
          <p:cNvGrpSpPr>
            <a:grpSpLocks/>
          </p:cNvGrpSpPr>
          <p:nvPr/>
        </p:nvGrpSpPr>
        <p:grpSpPr bwMode="auto">
          <a:xfrm>
            <a:off x="5632451" y="856912"/>
            <a:ext cx="5002213" cy="2376488"/>
            <a:chOff x="2588" y="608"/>
            <a:chExt cx="3151" cy="1497"/>
          </a:xfrm>
        </p:grpSpPr>
        <p:sp>
          <p:nvSpPr>
            <p:cNvPr id="57376" name="Rectangle 30"/>
            <p:cNvSpPr>
              <a:spLocks noChangeArrowheads="1"/>
            </p:cNvSpPr>
            <p:nvPr/>
          </p:nvSpPr>
          <p:spPr bwMode="auto">
            <a:xfrm>
              <a:off x="3993" y="1439"/>
              <a:ext cx="1746" cy="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75000"/>
                <a:buFont typeface="Monotype Sorts" charset="2"/>
                <a:buChar char="n"/>
              </a:pPr>
              <a:r>
                <a:rPr lang="en-US" dirty="0">
                  <a:latin typeface="Gill Sans MT" pitchFamily="34" charset="0"/>
                  <a:cs typeface="Arial" pitchFamily="34" charset="0"/>
                </a:rPr>
                <a:t>System testing : Test the overall functionality of the system</a:t>
              </a:r>
            </a:p>
          </p:txBody>
        </p:sp>
        <p:sp>
          <p:nvSpPr>
            <p:cNvPr id="49184" name="Freeform 31"/>
            <p:cNvSpPr>
              <a:spLocks/>
            </p:cNvSpPr>
            <p:nvPr/>
          </p:nvSpPr>
          <p:spPr bwMode="auto">
            <a:xfrm>
              <a:off x="2588" y="608"/>
              <a:ext cx="1458" cy="892"/>
            </a:xfrm>
            <a:custGeom>
              <a:avLst/>
              <a:gdLst>
                <a:gd name="T0" fmla="*/ 1458 w 1458"/>
                <a:gd name="T1" fmla="*/ 892 h 892"/>
                <a:gd name="T2" fmla="*/ 1174 w 1458"/>
                <a:gd name="T3" fmla="*/ 231 h 892"/>
                <a:gd name="T4" fmla="*/ 825 w 1458"/>
                <a:gd name="T5" fmla="*/ 24 h 892"/>
                <a:gd name="T6" fmla="*/ 356 w 1458"/>
                <a:gd name="T7" fmla="*/ 89 h 892"/>
                <a:gd name="T8" fmla="*/ 171 w 1458"/>
                <a:gd name="T9" fmla="*/ 160 h 892"/>
                <a:gd name="T10" fmla="*/ 0 w 1458"/>
                <a:gd name="T11" fmla="*/ 302 h 892"/>
                <a:gd name="T12" fmla="*/ 0 60000 65536"/>
                <a:gd name="T13" fmla="*/ 0 60000 65536"/>
                <a:gd name="T14" fmla="*/ 0 60000 65536"/>
                <a:gd name="T15" fmla="*/ 0 60000 65536"/>
                <a:gd name="T16" fmla="*/ 0 60000 65536"/>
                <a:gd name="T17" fmla="*/ 0 60000 65536"/>
                <a:gd name="T18" fmla="*/ 0 w 1458"/>
                <a:gd name="T19" fmla="*/ 0 h 892"/>
                <a:gd name="T20" fmla="*/ 1458 w 1458"/>
                <a:gd name="T21" fmla="*/ 892 h 892"/>
              </a:gdLst>
              <a:ahLst/>
              <a:cxnLst>
                <a:cxn ang="T12">
                  <a:pos x="T0" y="T1"/>
                </a:cxn>
                <a:cxn ang="T13">
                  <a:pos x="T2" y="T3"/>
                </a:cxn>
                <a:cxn ang="T14">
                  <a:pos x="T4" y="T5"/>
                </a:cxn>
                <a:cxn ang="T15">
                  <a:pos x="T6" y="T7"/>
                </a:cxn>
                <a:cxn ang="T16">
                  <a:pos x="T8" y="T9"/>
                </a:cxn>
                <a:cxn ang="T17">
                  <a:pos x="T10" y="T11"/>
                </a:cxn>
              </a:cxnLst>
              <a:rect l="T18" t="T19" r="T20" b="T21"/>
              <a:pathLst>
                <a:path w="1458" h="892">
                  <a:moveTo>
                    <a:pt x="1458" y="892"/>
                  </a:moveTo>
                  <a:cubicBezTo>
                    <a:pt x="1411" y="782"/>
                    <a:pt x="1279" y="376"/>
                    <a:pt x="1174" y="231"/>
                  </a:cubicBezTo>
                  <a:cubicBezTo>
                    <a:pt x="1069" y="86"/>
                    <a:pt x="961" y="48"/>
                    <a:pt x="825" y="24"/>
                  </a:cubicBezTo>
                  <a:cubicBezTo>
                    <a:pt x="689" y="0"/>
                    <a:pt x="465" y="66"/>
                    <a:pt x="356" y="89"/>
                  </a:cubicBezTo>
                  <a:cubicBezTo>
                    <a:pt x="247" y="112"/>
                    <a:pt x="230" y="125"/>
                    <a:pt x="171" y="160"/>
                  </a:cubicBezTo>
                  <a:cubicBezTo>
                    <a:pt x="112" y="195"/>
                    <a:pt x="36" y="273"/>
                    <a:pt x="0" y="302"/>
                  </a:cubicBezTo>
                </a:path>
              </a:pathLst>
            </a:custGeom>
            <a:noFill/>
            <a:ln w="28575">
              <a:solidFill>
                <a:schemeClr val="accent1">
                  <a:lumMod val="40000"/>
                  <a:lumOff val="60000"/>
                </a:schemeClr>
              </a:solidFill>
              <a:round/>
              <a:headEnd type="none" w="sm" len="sm"/>
              <a:tailEnd type="triangle" w="med" len="med"/>
            </a:ln>
          </p:spPr>
          <p:txBody>
            <a:bodyPr/>
            <a:lstStyle/>
            <a:p>
              <a:pPr>
                <a:defRPr/>
              </a:pPr>
              <a:endParaRPr lang="en-US">
                <a:latin typeface="Gill Sans MT" pitchFamily="34" charset="0"/>
              </a:endParaRPr>
            </a:p>
          </p:txBody>
        </p:sp>
      </p:grpSp>
      <p:grpSp>
        <p:nvGrpSpPr>
          <p:cNvPr id="8" name="Group 32"/>
          <p:cNvGrpSpPr>
            <a:grpSpLocks/>
          </p:cNvGrpSpPr>
          <p:nvPr/>
        </p:nvGrpSpPr>
        <p:grpSpPr bwMode="auto">
          <a:xfrm>
            <a:off x="4573589" y="2020550"/>
            <a:ext cx="6061075" cy="3275012"/>
            <a:chOff x="1921" y="1341"/>
            <a:chExt cx="3818" cy="2063"/>
          </a:xfrm>
        </p:grpSpPr>
        <p:grpSp>
          <p:nvGrpSpPr>
            <p:cNvPr id="57371" name="Group 33"/>
            <p:cNvGrpSpPr>
              <a:grpSpLocks/>
            </p:cNvGrpSpPr>
            <p:nvPr/>
          </p:nvGrpSpPr>
          <p:grpSpPr bwMode="auto">
            <a:xfrm>
              <a:off x="1921" y="1341"/>
              <a:ext cx="2123" cy="1831"/>
              <a:chOff x="1921" y="1341"/>
              <a:chExt cx="2123" cy="1831"/>
            </a:xfrm>
          </p:grpSpPr>
          <p:sp>
            <p:nvSpPr>
              <p:cNvPr id="49180" name="Freeform 34"/>
              <p:cNvSpPr>
                <a:spLocks/>
              </p:cNvSpPr>
              <p:nvPr/>
            </p:nvSpPr>
            <p:spPr bwMode="auto">
              <a:xfrm>
                <a:off x="1921" y="2041"/>
                <a:ext cx="2121" cy="959"/>
              </a:xfrm>
              <a:custGeom>
                <a:avLst/>
                <a:gdLst>
                  <a:gd name="T0" fmla="*/ 2121 w 2121"/>
                  <a:gd name="T1" fmla="*/ 959 h 959"/>
                  <a:gd name="T2" fmla="*/ 0 w 2121"/>
                  <a:gd name="T3" fmla="*/ 0 h 959"/>
                  <a:gd name="T4" fmla="*/ 0 60000 65536"/>
                  <a:gd name="T5" fmla="*/ 0 60000 65536"/>
                  <a:gd name="T6" fmla="*/ 0 w 2121"/>
                  <a:gd name="T7" fmla="*/ 0 h 959"/>
                  <a:gd name="T8" fmla="*/ 2121 w 2121"/>
                  <a:gd name="T9" fmla="*/ 959 h 959"/>
                </a:gdLst>
                <a:ahLst/>
                <a:cxnLst>
                  <a:cxn ang="T4">
                    <a:pos x="T0" y="T1"/>
                  </a:cxn>
                  <a:cxn ang="T5">
                    <a:pos x="T2" y="T3"/>
                  </a:cxn>
                </a:cxnLst>
                <a:rect l="T6" t="T7" r="T8" b="T9"/>
                <a:pathLst>
                  <a:path w="2121" h="959">
                    <a:moveTo>
                      <a:pt x="2121" y="959"/>
                    </a:moveTo>
                    <a:lnTo>
                      <a:pt x="0" y="0"/>
                    </a:lnTo>
                  </a:path>
                </a:pathLst>
              </a:custGeom>
              <a:noFill/>
              <a:ln w="28575">
                <a:solidFill>
                  <a:schemeClr val="accent1">
                    <a:lumMod val="40000"/>
                    <a:lumOff val="60000"/>
                  </a:schemeClr>
                </a:solidFill>
                <a:round/>
                <a:headEnd type="none" w="sm" len="sm"/>
                <a:tailEnd type="triangle" w="sm" len="sm"/>
              </a:ln>
            </p:spPr>
            <p:txBody>
              <a:bodyPr/>
              <a:lstStyle/>
              <a:p>
                <a:pPr>
                  <a:defRPr/>
                </a:pPr>
                <a:endParaRPr lang="en-US">
                  <a:latin typeface="Gill Sans MT" pitchFamily="34" charset="0"/>
                </a:endParaRPr>
              </a:p>
            </p:txBody>
          </p:sp>
          <p:sp>
            <p:nvSpPr>
              <p:cNvPr id="49181" name="Freeform 35"/>
              <p:cNvSpPr>
                <a:spLocks/>
              </p:cNvSpPr>
              <p:nvPr/>
            </p:nvSpPr>
            <p:spPr bwMode="auto">
              <a:xfrm>
                <a:off x="3948" y="2996"/>
                <a:ext cx="96" cy="176"/>
              </a:xfrm>
              <a:custGeom>
                <a:avLst/>
                <a:gdLst>
                  <a:gd name="T0" fmla="*/ 96 w 96"/>
                  <a:gd name="T1" fmla="*/ 0 h 176"/>
                  <a:gd name="T2" fmla="*/ 0 w 96"/>
                  <a:gd name="T3" fmla="*/ 176 h 176"/>
                  <a:gd name="T4" fmla="*/ 0 60000 65536"/>
                  <a:gd name="T5" fmla="*/ 0 60000 65536"/>
                  <a:gd name="T6" fmla="*/ 0 w 96"/>
                  <a:gd name="T7" fmla="*/ 0 h 176"/>
                  <a:gd name="T8" fmla="*/ 96 w 96"/>
                  <a:gd name="T9" fmla="*/ 176 h 176"/>
                </a:gdLst>
                <a:ahLst/>
                <a:cxnLst>
                  <a:cxn ang="T4">
                    <a:pos x="T0" y="T1"/>
                  </a:cxn>
                  <a:cxn ang="T5">
                    <a:pos x="T2" y="T3"/>
                  </a:cxn>
                </a:cxnLst>
                <a:rect l="T6" t="T7" r="T8" b="T9"/>
                <a:pathLst>
                  <a:path w="96" h="176">
                    <a:moveTo>
                      <a:pt x="96" y="0"/>
                    </a:moveTo>
                    <a:lnTo>
                      <a:pt x="0" y="176"/>
                    </a:lnTo>
                  </a:path>
                </a:pathLst>
              </a:custGeom>
              <a:noFill/>
              <a:ln w="28575">
                <a:solidFill>
                  <a:schemeClr val="accent1">
                    <a:lumMod val="40000"/>
                    <a:lumOff val="60000"/>
                  </a:schemeClr>
                </a:solidFill>
                <a:round/>
                <a:headEnd type="none" w="sm" len="sm"/>
                <a:tailEnd type="triangle" w="sm" len="sm"/>
              </a:ln>
            </p:spPr>
            <p:txBody>
              <a:bodyPr/>
              <a:lstStyle/>
              <a:p>
                <a:pPr>
                  <a:defRPr/>
                </a:pPr>
                <a:endParaRPr lang="en-US">
                  <a:latin typeface="Gill Sans MT" pitchFamily="34" charset="0"/>
                </a:endParaRPr>
              </a:p>
            </p:txBody>
          </p:sp>
          <p:sp>
            <p:nvSpPr>
              <p:cNvPr id="49182" name="Freeform 36"/>
              <p:cNvSpPr>
                <a:spLocks/>
              </p:cNvSpPr>
              <p:nvPr/>
            </p:nvSpPr>
            <p:spPr bwMode="auto">
              <a:xfrm>
                <a:off x="3031" y="1341"/>
                <a:ext cx="1009" cy="1659"/>
              </a:xfrm>
              <a:custGeom>
                <a:avLst/>
                <a:gdLst>
                  <a:gd name="T0" fmla="*/ 1115 w 1003"/>
                  <a:gd name="T1" fmla="*/ 1498 h 1669"/>
                  <a:gd name="T2" fmla="*/ 0 w 1003"/>
                  <a:gd name="T3" fmla="*/ 0 h 1669"/>
                  <a:gd name="T4" fmla="*/ 0 60000 65536"/>
                  <a:gd name="T5" fmla="*/ 0 60000 65536"/>
                  <a:gd name="T6" fmla="*/ 0 w 1003"/>
                  <a:gd name="T7" fmla="*/ 0 h 1669"/>
                  <a:gd name="T8" fmla="*/ 1003 w 1003"/>
                  <a:gd name="T9" fmla="*/ 1669 h 1669"/>
                </a:gdLst>
                <a:ahLst/>
                <a:cxnLst>
                  <a:cxn ang="T4">
                    <a:pos x="T0" y="T1"/>
                  </a:cxn>
                  <a:cxn ang="T5">
                    <a:pos x="T2" y="T3"/>
                  </a:cxn>
                </a:cxnLst>
                <a:rect l="T6" t="T7" r="T8" b="T9"/>
                <a:pathLst>
                  <a:path w="1003" h="1669">
                    <a:moveTo>
                      <a:pt x="1003" y="1669"/>
                    </a:moveTo>
                    <a:lnTo>
                      <a:pt x="0" y="0"/>
                    </a:lnTo>
                  </a:path>
                </a:pathLst>
              </a:custGeom>
              <a:noFill/>
              <a:ln w="28575">
                <a:solidFill>
                  <a:schemeClr val="accent1">
                    <a:lumMod val="40000"/>
                    <a:lumOff val="60000"/>
                  </a:schemeClr>
                </a:solidFill>
                <a:round/>
                <a:headEnd type="none" w="sm" len="sm"/>
                <a:tailEnd type="triangle" w="sm" len="sm"/>
              </a:ln>
            </p:spPr>
            <p:txBody>
              <a:bodyPr/>
              <a:lstStyle/>
              <a:p>
                <a:pPr>
                  <a:defRPr/>
                </a:pPr>
                <a:endParaRPr lang="en-US">
                  <a:latin typeface="Gill Sans MT" pitchFamily="34" charset="0"/>
                </a:endParaRPr>
              </a:p>
            </p:txBody>
          </p:sp>
        </p:grpSp>
        <p:sp>
          <p:nvSpPr>
            <p:cNvPr id="57372" name="Rectangle 37"/>
            <p:cNvSpPr>
              <a:spLocks noChangeArrowheads="1"/>
            </p:cNvSpPr>
            <p:nvPr/>
          </p:nvSpPr>
          <p:spPr bwMode="auto">
            <a:xfrm>
              <a:off x="3993" y="2880"/>
              <a:ext cx="174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75000"/>
                <a:buFont typeface="Monotype Sorts" charset="2"/>
                <a:buChar char="n"/>
              </a:pPr>
              <a:r>
                <a:rPr lang="en-US" dirty="0">
                  <a:latin typeface="Gill Sans MT" pitchFamily="34" charset="0"/>
                  <a:cs typeface="Arial" pitchFamily="34" charset="0"/>
                </a:rPr>
                <a:t>Module testing (developer testing</a:t>
              </a:r>
              <a:r>
                <a:rPr lang="en-US" dirty="0">
                  <a:solidFill>
                    <a:srgbClr val="FFFF00"/>
                  </a:solidFill>
                  <a:latin typeface="Gill Sans MT" pitchFamily="34" charset="0"/>
                  <a:cs typeface="Arial" pitchFamily="34" charset="0"/>
                </a:rPr>
                <a:t>)</a:t>
              </a:r>
              <a:r>
                <a:rPr lang="en-US" dirty="0">
                  <a:latin typeface="Gill Sans MT" pitchFamily="34" charset="0"/>
                  <a:cs typeface="Arial" pitchFamily="34" charset="0"/>
                </a:rPr>
                <a:t> : Test each class, file, module, component</a:t>
              </a:r>
            </a:p>
          </p:txBody>
        </p:sp>
      </p:grpSp>
      <p:grpSp>
        <p:nvGrpSpPr>
          <p:cNvPr id="10" name="Group 38"/>
          <p:cNvGrpSpPr>
            <a:grpSpLocks/>
          </p:cNvGrpSpPr>
          <p:nvPr/>
        </p:nvGrpSpPr>
        <p:grpSpPr bwMode="auto">
          <a:xfrm>
            <a:off x="3759201" y="3820784"/>
            <a:ext cx="6875463" cy="2587629"/>
            <a:chOff x="1408" y="2475"/>
            <a:chExt cx="4331" cy="1630"/>
          </a:xfrm>
        </p:grpSpPr>
        <p:sp>
          <p:nvSpPr>
            <p:cNvPr id="57365" name="Rectangle 39"/>
            <p:cNvSpPr>
              <a:spLocks noChangeArrowheads="1"/>
            </p:cNvSpPr>
            <p:nvPr/>
          </p:nvSpPr>
          <p:spPr bwMode="auto">
            <a:xfrm>
              <a:off x="3993" y="3602"/>
              <a:ext cx="174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75000"/>
                <a:buFont typeface="Monotype Sorts" charset="2"/>
                <a:buChar char="n"/>
              </a:pPr>
              <a:r>
                <a:rPr lang="en-US" dirty="0">
                  <a:latin typeface="Gill Sans MT" pitchFamily="34" charset="0"/>
                  <a:cs typeface="Arial" pitchFamily="34" charset="0"/>
                </a:rPr>
                <a:t>Unit testing (developer testing) : Test each unit (method) individually</a:t>
              </a:r>
            </a:p>
          </p:txBody>
        </p:sp>
        <p:grpSp>
          <p:nvGrpSpPr>
            <p:cNvPr id="57366" name="Group 40"/>
            <p:cNvGrpSpPr>
              <a:grpSpLocks/>
            </p:cNvGrpSpPr>
            <p:nvPr/>
          </p:nvGrpSpPr>
          <p:grpSpPr bwMode="auto">
            <a:xfrm>
              <a:off x="1408" y="2475"/>
              <a:ext cx="2643" cy="1247"/>
              <a:chOff x="1408" y="2475"/>
              <a:chExt cx="2643" cy="1247"/>
            </a:xfrm>
          </p:grpSpPr>
          <p:sp>
            <p:nvSpPr>
              <p:cNvPr id="49174" name="Line 41"/>
              <p:cNvSpPr>
                <a:spLocks noChangeShapeType="1"/>
              </p:cNvSpPr>
              <p:nvPr/>
            </p:nvSpPr>
            <p:spPr bwMode="auto">
              <a:xfrm flipH="1" flipV="1">
                <a:off x="1408" y="2881"/>
                <a:ext cx="2643" cy="841"/>
              </a:xfrm>
              <a:prstGeom prst="line">
                <a:avLst/>
              </a:prstGeom>
              <a:noFill/>
              <a:ln w="28575">
                <a:solidFill>
                  <a:schemeClr val="accent1">
                    <a:lumMod val="40000"/>
                    <a:lumOff val="60000"/>
                  </a:schemeClr>
                </a:solidFill>
                <a:round/>
                <a:headEnd type="none" w="sm" len="sm"/>
                <a:tailEnd type="triangle" w="sm" len="sm"/>
              </a:ln>
            </p:spPr>
            <p:txBody>
              <a:bodyPr/>
              <a:lstStyle/>
              <a:p>
                <a:pPr>
                  <a:defRPr/>
                </a:pPr>
                <a:endParaRPr lang="en-US">
                  <a:latin typeface="Gill Sans MT" pitchFamily="34" charset="0"/>
                </a:endParaRPr>
              </a:p>
            </p:txBody>
          </p:sp>
          <p:sp>
            <p:nvSpPr>
              <p:cNvPr id="49175" name="Line 42"/>
              <p:cNvSpPr>
                <a:spLocks noChangeShapeType="1"/>
              </p:cNvSpPr>
              <p:nvPr/>
            </p:nvSpPr>
            <p:spPr bwMode="auto">
              <a:xfrm flipH="1" flipV="1">
                <a:off x="1444" y="2489"/>
                <a:ext cx="341" cy="511"/>
              </a:xfrm>
              <a:prstGeom prst="line">
                <a:avLst/>
              </a:prstGeom>
              <a:noFill/>
              <a:ln w="28575">
                <a:solidFill>
                  <a:schemeClr val="accent1">
                    <a:lumMod val="40000"/>
                    <a:lumOff val="60000"/>
                  </a:schemeClr>
                </a:solidFill>
                <a:round/>
                <a:headEnd type="none" w="sm" len="sm"/>
                <a:tailEnd type="triangle" w="sm" len="sm"/>
              </a:ln>
            </p:spPr>
            <p:txBody>
              <a:bodyPr/>
              <a:lstStyle/>
              <a:p>
                <a:pPr>
                  <a:defRPr/>
                </a:pPr>
                <a:endParaRPr lang="en-US">
                  <a:latin typeface="Gill Sans MT" pitchFamily="34" charset="0"/>
                </a:endParaRPr>
              </a:p>
            </p:txBody>
          </p:sp>
          <p:sp>
            <p:nvSpPr>
              <p:cNvPr id="49176" name="Line 43"/>
              <p:cNvSpPr>
                <a:spLocks noChangeShapeType="1"/>
              </p:cNvSpPr>
              <p:nvPr/>
            </p:nvSpPr>
            <p:spPr bwMode="auto">
              <a:xfrm flipV="1">
                <a:off x="2152" y="2475"/>
                <a:ext cx="273" cy="652"/>
              </a:xfrm>
              <a:prstGeom prst="line">
                <a:avLst/>
              </a:prstGeom>
              <a:noFill/>
              <a:ln w="28575">
                <a:solidFill>
                  <a:schemeClr val="accent1">
                    <a:lumMod val="40000"/>
                    <a:lumOff val="60000"/>
                  </a:schemeClr>
                </a:solidFill>
                <a:round/>
                <a:headEnd type="none" w="sm" len="sm"/>
                <a:tailEnd type="triangle" w="sm" len="sm"/>
              </a:ln>
            </p:spPr>
            <p:txBody>
              <a:bodyPr/>
              <a:lstStyle/>
              <a:p>
                <a:pPr>
                  <a:defRPr/>
                </a:pPr>
                <a:endParaRPr lang="en-US">
                  <a:latin typeface="Gill Sans MT" pitchFamily="34" charset="0"/>
                </a:endParaRPr>
              </a:p>
            </p:txBody>
          </p:sp>
          <p:sp>
            <p:nvSpPr>
              <p:cNvPr id="49177" name="Line 44"/>
              <p:cNvSpPr>
                <a:spLocks noChangeShapeType="1"/>
              </p:cNvSpPr>
              <p:nvPr/>
            </p:nvSpPr>
            <p:spPr bwMode="auto">
              <a:xfrm flipV="1">
                <a:off x="2355" y="2866"/>
                <a:ext cx="148" cy="330"/>
              </a:xfrm>
              <a:prstGeom prst="line">
                <a:avLst/>
              </a:prstGeom>
              <a:noFill/>
              <a:ln w="28575">
                <a:solidFill>
                  <a:schemeClr val="accent1">
                    <a:lumMod val="40000"/>
                    <a:lumOff val="60000"/>
                  </a:schemeClr>
                </a:solidFill>
                <a:round/>
                <a:headEnd type="none" w="sm" len="sm"/>
                <a:tailEnd type="triangle" w="sm" len="sm"/>
              </a:ln>
            </p:spPr>
            <p:txBody>
              <a:bodyPr/>
              <a:lstStyle/>
              <a:p>
                <a:pPr>
                  <a:defRPr/>
                </a:pPr>
                <a:endParaRPr lang="en-US">
                  <a:latin typeface="Gill Sans MT" pitchFamily="34" charset="0"/>
                </a:endParaRPr>
              </a:p>
            </p:txBody>
          </p:sp>
        </p:grpSp>
      </p:grpSp>
      <p:sp>
        <p:nvSpPr>
          <p:cNvPr id="48" name="Text Box 6"/>
          <p:cNvSpPr txBox="1">
            <a:spLocks noChangeArrowheads="1"/>
          </p:cNvSpPr>
          <p:nvPr/>
        </p:nvSpPr>
        <p:spPr bwMode="auto">
          <a:xfrm>
            <a:off x="2058195" y="5644813"/>
            <a:ext cx="5764212" cy="830997"/>
          </a:xfrm>
          <a:prstGeom prst="rect">
            <a:avLst/>
          </a:prstGeom>
          <a:solidFill>
            <a:srgbClr val="0000CC"/>
          </a:solidFill>
          <a:ln w="12700">
            <a:solidFill>
              <a:schemeClr val="tx1"/>
            </a:solidFill>
            <a:miter lim="800000"/>
            <a:headEnd type="none" w="sm" len="sm"/>
            <a:tailEnd type="none" w="sm" len="sm"/>
          </a:ln>
        </p:spPr>
        <p:txBody>
          <a:bodyPr>
            <a:spAutoFit/>
          </a:bodyPr>
          <a:lstStyle>
            <a:lvl1pPr marL="457200" indent="-45720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2400" dirty="0">
                <a:latin typeface="Gill Sans MT" pitchFamily="34" charset="0"/>
              </a:rPr>
              <a:t>This view </a:t>
            </a:r>
            <a:r>
              <a:rPr lang="en-US" sz="2400" dirty="0">
                <a:solidFill>
                  <a:schemeClr val="tx2"/>
                </a:solidFill>
                <a:latin typeface="Gill Sans MT" pitchFamily="34" charset="0"/>
              </a:rPr>
              <a:t>obscures</a:t>
            </a:r>
            <a:r>
              <a:rPr lang="en-US" sz="2400" dirty="0">
                <a:latin typeface="Gill Sans MT" pitchFamily="34" charset="0"/>
              </a:rPr>
              <a:t> underlying similarities</a:t>
            </a:r>
          </a:p>
        </p:txBody>
      </p:sp>
    </p:spTree>
    <p:extLst>
      <p:ext uri="{BB962C8B-B14F-4D97-AF65-F5344CB8AC3E}">
        <p14:creationId xmlns:p14="http://schemas.microsoft.com/office/powerpoint/2010/main" val="3147599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chemeClr val="fo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81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dissolve">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92" grpId="0" autoUpdateAnimBg="0"/>
      <p:bldP spid="48"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D0829B2-BDD6-4923-92C0-E9F6FC6106D3}" type="slidenum">
              <a:rPr lang="en-US" sz="800" b="0">
                <a:solidFill>
                  <a:schemeClr val="tx1"/>
                </a:solidFill>
                <a:latin typeface="Arial" panose="020B0604020202020204" pitchFamily="34" charset="0"/>
              </a:rPr>
              <a:pPr/>
              <a:t>61</a:t>
            </a:fld>
            <a:endParaRPr lang="en-US" sz="800" b="0">
              <a:solidFill>
                <a:schemeClr val="tx1"/>
              </a:solidFill>
              <a:latin typeface="Arial" panose="020B0604020202020204" pitchFamily="34" charset="0"/>
            </a:endParaRPr>
          </a:p>
        </p:txBody>
      </p:sp>
      <p:sp>
        <p:nvSpPr>
          <p:cNvPr id="57349" name="Rectangle 2"/>
          <p:cNvSpPr>
            <a:spLocks noGrp="1" noChangeArrowheads="1"/>
          </p:cNvSpPr>
          <p:nvPr>
            <p:ph type="title"/>
          </p:nvPr>
        </p:nvSpPr>
        <p:spPr/>
        <p:txBody>
          <a:bodyPr/>
          <a:lstStyle/>
          <a:p>
            <a:r>
              <a:rPr lang="en-US" dirty="0"/>
              <a:t>Object-Oriented Testing Levels</a:t>
            </a:r>
          </a:p>
        </p:txBody>
      </p:sp>
      <p:sp>
        <p:nvSpPr>
          <p:cNvPr id="57389" name="Rectangle 4"/>
          <p:cNvSpPr>
            <a:spLocks noChangeArrowheads="1"/>
          </p:cNvSpPr>
          <p:nvPr/>
        </p:nvSpPr>
        <p:spPr bwMode="auto">
          <a:xfrm>
            <a:off x="1903413" y="2647950"/>
            <a:ext cx="2665412" cy="2935288"/>
          </a:xfrm>
          <a:prstGeom prst="rect">
            <a:avLst/>
          </a:prstGeom>
          <a:solidFill>
            <a:srgbClr val="0000CC"/>
          </a:solidFill>
          <a:ln w="12700">
            <a:solidFill>
              <a:schemeClr val="tx1"/>
            </a:solidFill>
            <a:miter lim="800000"/>
            <a:headEnd type="none" w="sm" len="sm"/>
            <a:tailEnd type="none" w="sm" len="sm"/>
          </a:ln>
        </p:spPr>
        <p:txBody>
          <a:bodyPr wrap="none" anchor="ctr"/>
          <a:lstStyle/>
          <a:p>
            <a:pPr algn="ctr"/>
            <a:endParaRPr lang="en-US">
              <a:latin typeface="Arial" pitchFamily="34" charset="0"/>
              <a:cs typeface="Arial" pitchFamily="34" charset="0"/>
            </a:endParaRPr>
          </a:p>
        </p:txBody>
      </p:sp>
      <p:sp>
        <p:nvSpPr>
          <p:cNvPr id="57390" name="Text Box 5"/>
          <p:cNvSpPr txBox="1">
            <a:spLocks noChangeArrowheads="1"/>
          </p:cNvSpPr>
          <p:nvPr/>
        </p:nvSpPr>
        <p:spPr bwMode="auto">
          <a:xfrm>
            <a:off x="2732089" y="2873375"/>
            <a:ext cx="11161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a:latin typeface="Arial" pitchFamily="34" charset="0"/>
                <a:cs typeface="Arial" pitchFamily="34" charset="0"/>
              </a:rPr>
              <a:t>Class A</a:t>
            </a:r>
          </a:p>
        </p:txBody>
      </p:sp>
      <p:sp>
        <p:nvSpPr>
          <p:cNvPr id="57391" name="Text Box 6"/>
          <p:cNvSpPr txBox="1">
            <a:spLocks noChangeArrowheads="1"/>
          </p:cNvSpPr>
          <p:nvPr/>
        </p:nvSpPr>
        <p:spPr bwMode="auto">
          <a:xfrm>
            <a:off x="1975946" y="3570288"/>
            <a:ext cx="1930892" cy="400110"/>
          </a:xfrm>
          <a:prstGeom prst="rect">
            <a:avLst/>
          </a:prstGeom>
          <a:solidFill>
            <a:srgbClr val="0347F1"/>
          </a:solidFill>
          <a:ln w="12700">
            <a:solidFill>
              <a:schemeClr val="tx1"/>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latin typeface="Arial" pitchFamily="34" charset="0"/>
                <a:cs typeface="Arial" pitchFamily="34" charset="0"/>
              </a:rPr>
              <a:t>method mA1()</a:t>
            </a:r>
          </a:p>
        </p:txBody>
      </p:sp>
      <p:sp>
        <p:nvSpPr>
          <p:cNvPr id="57392" name="Text Box 7"/>
          <p:cNvSpPr txBox="1">
            <a:spLocks noChangeArrowheads="1"/>
          </p:cNvSpPr>
          <p:nvPr/>
        </p:nvSpPr>
        <p:spPr bwMode="auto">
          <a:xfrm>
            <a:off x="1973176" y="4230688"/>
            <a:ext cx="1967000" cy="400110"/>
          </a:xfrm>
          <a:prstGeom prst="rect">
            <a:avLst/>
          </a:prstGeom>
          <a:solidFill>
            <a:srgbClr val="0347F1"/>
          </a:solidFill>
          <a:ln w="12700">
            <a:solidFill>
              <a:schemeClr val="tx1"/>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atin typeface="Arial" pitchFamily="34" charset="0"/>
                <a:cs typeface="Arial" pitchFamily="34" charset="0"/>
              </a:rPr>
              <a:t>method mA2()</a:t>
            </a:r>
          </a:p>
        </p:txBody>
      </p:sp>
      <p:sp>
        <p:nvSpPr>
          <p:cNvPr id="57385" name="Rectangle 9"/>
          <p:cNvSpPr>
            <a:spLocks noChangeArrowheads="1"/>
          </p:cNvSpPr>
          <p:nvPr/>
        </p:nvSpPr>
        <p:spPr bwMode="auto">
          <a:xfrm>
            <a:off x="5129213" y="2647950"/>
            <a:ext cx="2665412" cy="2959100"/>
          </a:xfrm>
          <a:prstGeom prst="rect">
            <a:avLst/>
          </a:prstGeom>
          <a:solidFill>
            <a:srgbClr val="0000CC"/>
          </a:solidFill>
          <a:ln w="12700">
            <a:solidFill>
              <a:schemeClr val="tx1"/>
            </a:solidFill>
            <a:miter lim="800000"/>
            <a:headEnd type="none" w="sm" len="sm"/>
            <a:tailEnd type="none" w="sm" len="sm"/>
          </a:ln>
        </p:spPr>
        <p:txBody>
          <a:bodyPr wrap="none" anchor="ctr"/>
          <a:lstStyle/>
          <a:p>
            <a:pPr algn="ctr"/>
            <a:endParaRPr lang="en-US">
              <a:cs typeface="Arial" pitchFamily="34" charset="0"/>
            </a:endParaRPr>
          </a:p>
        </p:txBody>
      </p:sp>
      <p:sp>
        <p:nvSpPr>
          <p:cNvPr id="57386" name="Text Box 10"/>
          <p:cNvSpPr txBox="1">
            <a:spLocks noChangeArrowheads="1"/>
          </p:cNvSpPr>
          <p:nvPr/>
        </p:nvSpPr>
        <p:spPr bwMode="auto">
          <a:xfrm>
            <a:off x="5964239" y="2871788"/>
            <a:ext cx="11256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atin typeface="Arial" pitchFamily="34" charset="0"/>
                <a:cs typeface="Arial" pitchFamily="34" charset="0"/>
              </a:rPr>
              <a:t>Class B</a:t>
            </a:r>
          </a:p>
        </p:txBody>
      </p:sp>
      <p:sp>
        <p:nvSpPr>
          <p:cNvPr id="57387" name="Text Box 11"/>
          <p:cNvSpPr txBox="1">
            <a:spLocks noChangeArrowheads="1"/>
          </p:cNvSpPr>
          <p:nvPr/>
        </p:nvSpPr>
        <p:spPr bwMode="auto">
          <a:xfrm>
            <a:off x="5259389" y="3570288"/>
            <a:ext cx="2013771" cy="400110"/>
          </a:xfrm>
          <a:prstGeom prst="rect">
            <a:avLst/>
          </a:prstGeom>
          <a:solidFill>
            <a:srgbClr val="0347F1"/>
          </a:solidFill>
          <a:ln w="12700">
            <a:solidFill>
              <a:schemeClr val="tx1"/>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latin typeface="Arial" pitchFamily="34" charset="0"/>
                <a:cs typeface="Arial" pitchFamily="34" charset="0"/>
              </a:rPr>
              <a:t>method mB1()</a:t>
            </a:r>
          </a:p>
        </p:txBody>
      </p:sp>
      <p:sp>
        <p:nvSpPr>
          <p:cNvPr id="57388" name="Text Box 12"/>
          <p:cNvSpPr txBox="1">
            <a:spLocks noChangeArrowheads="1"/>
          </p:cNvSpPr>
          <p:nvPr/>
        </p:nvSpPr>
        <p:spPr bwMode="auto">
          <a:xfrm>
            <a:off x="5259388" y="4230688"/>
            <a:ext cx="2090036" cy="400110"/>
          </a:xfrm>
          <a:prstGeom prst="rect">
            <a:avLst/>
          </a:prstGeom>
          <a:solidFill>
            <a:srgbClr val="0347F1"/>
          </a:solidFill>
          <a:ln w="12700">
            <a:solidFill>
              <a:schemeClr val="tx1"/>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atin typeface="Arial" pitchFamily="34" charset="0"/>
                <a:cs typeface="Arial" pitchFamily="34" charset="0"/>
              </a:rPr>
              <a:t>method mB2()</a:t>
            </a:r>
          </a:p>
        </p:txBody>
      </p:sp>
      <p:sp>
        <p:nvSpPr>
          <p:cNvPr id="57356" name="Line 19"/>
          <p:cNvSpPr>
            <a:spLocks noChangeShapeType="1"/>
          </p:cNvSpPr>
          <p:nvPr/>
        </p:nvSpPr>
        <p:spPr bwMode="auto">
          <a:xfrm>
            <a:off x="3025775" y="3984625"/>
            <a:ext cx="0" cy="249238"/>
          </a:xfrm>
          <a:prstGeom prst="line">
            <a:avLst/>
          </a:prstGeom>
          <a:noFill/>
          <a:ln w="28575">
            <a:solidFill>
              <a:srgbClr val="FAFD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57357" name="Line 20"/>
          <p:cNvSpPr>
            <a:spLocks noChangeShapeType="1"/>
          </p:cNvSpPr>
          <p:nvPr/>
        </p:nvSpPr>
        <p:spPr bwMode="auto">
          <a:xfrm>
            <a:off x="3894139" y="3781425"/>
            <a:ext cx="1366837" cy="655638"/>
          </a:xfrm>
          <a:prstGeom prst="line">
            <a:avLst/>
          </a:prstGeom>
          <a:noFill/>
          <a:ln w="28575">
            <a:solidFill>
              <a:srgbClr val="FAFD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57358" name="Line 21"/>
          <p:cNvSpPr>
            <a:spLocks noChangeShapeType="1"/>
          </p:cNvSpPr>
          <p:nvPr/>
        </p:nvSpPr>
        <p:spPr bwMode="auto">
          <a:xfrm flipV="1">
            <a:off x="3940175" y="4448175"/>
            <a:ext cx="1320800" cy="44450"/>
          </a:xfrm>
          <a:prstGeom prst="line">
            <a:avLst/>
          </a:prstGeom>
          <a:noFill/>
          <a:ln w="28575">
            <a:solidFill>
              <a:srgbClr val="FAFD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57359" name="Line 22"/>
          <p:cNvSpPr>
            <a:spLocks noChangeShapeType="1"/>
          </p:cNvSpPr>
          <p:nvPr/>
        </p:nvSpPr>
        <p:spPr bwMode="auto">
          <a:xfrm flipV="1">
            <a:off x="3905251" y="3770313"/>
            <a:ext cx="1355725" cy="11112"/>
          </a:xfrm>
          <a:prstGeom prst="line">
            <a:avLst/>
          </a:prstGeom>
          <a:noFill/>
          <a:ln w="28575">
            <a:solidFill>
              <a:srgbClr val="FAFD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57378" name="Rectangle 24"/>
          <p:cNvSpPr>
            <a:spLocks noChangeArrowheads="1"/>
          </p:cNvSpPr>
          <p:nvPr/>
        </p:nvSpPr>
        <p:spPr bwMode="auto">
          <a:xfrm>
            <a:off x="7810340" y="3405190"/>
            <a:ext cx="2857661"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75000"/>
              <a:buFont typeface="Monotype Sorts" charset="2"/>
              <a:buChar char="n"/>
            </a:pPr>
            <a:r>
              <a:rPr lang="en-US" dirty="0">
                <a:latin typeface="Gill Sans MT" pitchFamily="34" charset="0"/>
                <a:cs typeface="Arial" pitchFamily="34" charset="0"/>
              </a:rPr>
              <a:t>Intra-class testing : Test an entire class as sequences of calls</a:t>
            </a:r>
          </a:p>
        </p:txBody>
      </p:sp>
      <p:sp>
        <p:nvSpPr>
          <p:cNvPr id="49187" name="Line 26"/>
          <p:cNvSpPr>
            <a:spLocks noChangeShapeType="1"/>
          </p:cNvSpPr>
          <p:nvPr/>
        </p:nvSpPr>
        <p:spPr bwMode="auto">
          <a:xfrm flipH="1" flipV="1">
            <a:off x="6897689" y="3071814"/>
            <a:ext cx="1039813" cy="528638"/>
          </a:xfrm>
          <a:prstGeom prst="line">
            <a:avLst/>
          </a:prstGeom>
          <a:noFill/>
          <a:ln w="28575">
            <a:solidFill>
              <a:schemeClr val="accent1">
                <a:lumMod val="40000"/>
                <a:lumOff val="60000"/>
              </a:schemeClr>
            </a:solidFill>
            <a:round/>
            <a:headEnd type="none" w="sm" len="sm"/>
            <a:tailEnd type="triangle" w="sm" len="sm"/>
          </a:ln>
        </p:spPr>
        <p:txBody>
          <a:bodyPr/>
          <a:lstStyle/>
          <a:p>
            <a:pPr>
              <a:defRPr/>
            </a:pPr>
            <a:endParaRPr lang="en-US"/>
          </a:p>
        </p:txBody>
      </p:sp>
      <p:sp>
        <p:nvSpPr>
          <p:cNvPr id="49188" name="Line 27"/>
          <p:cNvSpPr>
            <a:spLocks noChangeShapeType="1"/>
          </p:cNvSpPr>
          <p:nvPr/>
        </p:nvSpPr>
        <p:spPr bwMode="auto">
          <a:xfrm flipH="1" flipV="1">
            <a:off x="3684588" y="3071814"/>
            <a:ext cx="4256088" cy="528638"/>
          </a:xfrm>
          <a:prstGeom prst="line">
            <a:avLst/>
          </a:prstGeom>
          <a:noFill/>
          <a:ln w="28575">
            <a:solidFill>
              <a:schemeClr val="accent1">
                <a:lumMod val="40000"/>
                <a:lumOff val="60000"/>
              </a:schemeClr>
            </a:solidFill>
            <a:round/>
            <a:headEnd type="none" w="sm" len="sm"/>
            <a:tailEnd type="triangle" w="sm" len="sm"/>
          </a:ln>
        </p:spPr>
        <p:txBody>
          <a:bodyPr/>
          <a:lstStyle/>
          <a:p>
            <a:pPr>
              <a:defRPr/>
            </a:pPr>
            <a:endParaRPr lang="en-US"/>
          </a:p>
        </p:txBody>
      </p:sp>
      <p:sp>
        <p:nvSpPr>
          <p:cNvPr id="57376" name="Rectangle 30"/>
          <p:cNvSpPr>
            <a:spLocks noChangeArrowheads="1"/>
          </p:cNvSpPr>
          <p:nvPr/>
        </p:nvSpPr>
        <p:spPr bwMode="auto">
          <a:xfrm>
            <a:off x="3517899" y="1144589"/>
            <a:ext cx="2771776"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75000"/>
              <a:buFont typeface="Monotype Sorts" charset="2"/>
              <a:buChar char="n"/>
            </a:pPr>
            <a:r>
              <a:rPr lang="en-US" dirty="0">
                <a:latin typeface="Gill Sans MT" pitchFamily="34" charset="0"/>
                <a:cs typeface="Arial" pitchFamily="34" charset="0"/>
              </a:rPr>
              <a:t>Inter-class testing : Test multiple classes together</a:t>
            </a:r>
          </a:p>
        </p:txBody>
      </p:sp>
      <p:sp>
        <p:nvSpPr>
          <p:cNvPr id="49180" name="Freeform 34"/>
          <p:cNvSpPr>
            <a:spLocks/>
          </p:cNvSpPr>
          <p:nvPr/>
        </p:nvSpPr>
        <p:spPr bwMode="auto">
          <a:xfrm>
            <a:off x="3032126" y="4110037"/>
            <a:ext cx="4908550" cy="652462"/>
          </a:xfrm>
          <a:custGeom>
            <a:avLst/>
            <a:gdLst>
              <a:gd name="T0" fmla="*/ 2121 w 2121"/>
              <a:gd name="T1" fmla="*/ 959 h 959"/>
              <a:gd name="T2" fmla="*/ 0 w 2121"/>
              <a:gd name="T3" fmla="*/ 0 h 959"/>
              <a:gd name="T4" fmla="*/ 0 60000 65536"/>
              <a:gd name="T5" fmla="*/ 0 60000 65536"/>
              <a:gd name="T6" fmla="*/ 0 w 2121"/>
              <a:gd name="T7" fmla="*/ 0 h 959"/>
              <a:gd name="T8" fmla="*/ 2121 w 2121"/>
              <a:gd name="T9" fmla="*/ 959 h 959"/>
            </a:gdLst>
            <a:ahLst/>
            <a:cxnLst>
              <a:cxn ang="T4">
                <a:pos x="T0" y="T1"/>
              </a:cxn>
              <a:cxn ang="T5">
                <a:pos x="T2" y="T3"/>
              </a:cxn>
            </a:cxnLst>
            <a:rect l="T6" t="T7" r="T8" b="T9"/>
            <a:pathLst>
              <a:path w="2121" h="959">
                <a:moveTo>
                  <a:pt x="2121" y="959"/>
                </a:moveTo>
                <a:lnTo>
                  <a:pt x="0" y="0"/>
                </a:lnTo>
              </a:path>
            </a:pathLst>
          </a:custGeom>
          <a:noFill/>
          <a:ln w="28575">
            <a:solidFill>
              <a:schemeClr val="accent1">
                <a:lumMod val="40000"/>
                <a:lumOff val="60000"/>
              </a:schemeClr>
            </a:solidFill>
            <a:round/>
            <a:headEnd type="none" w="sm" len="sm"/>
            <a:tailEnd type="triangle" w="sm" len="sm"/>
          </a:ln>
        </p:spPr>
        <p:txBody>
          <a:bodyPr/>
          <a:lstStyle/>
          <a:p>
            <a:pPr>
              <a:defRPr/>
            </a:pPr>
            <a:endParaRPr lang="en-US"/>
          </a:p>
        </p:txBody>
      </p:sp>
      <p:sp>
        <p:nvSpPr>
          <p:cNvPr id="57372" name="Rectangle 37"/>
          <p:cNvSpPr>
            <a:spLocks noChangeArrowheads="1"/>
          </p:cNvSpPr>
          <p:nvPr/>
        </p:nvSpPr>
        <p:spPr bwMode="auto">
          <a:xfrm>
            <a:off x="7810340" y="4571999"/>
            <a:ext cx="2857661"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75000"/>
              <a:buFont typeface="Monotype Sorts" charset="2"/>
              <a:buChar char="n"/>
            </a:pPr>
            <a:r>
              <a:rPr lang="en-US" dirty="0">
                <a:latin typeface="Gill Sans MT" pitchFamily="34" charset="0"/>
                <a:cs typeface="Arial" pitchFamily="34" charset="0"/>
              </a:rPr>
              <a:t>Inter-method testing : Test pairs of methods in the same class</a:t>
            </a:r>
          </a:p>
        </p:txBody>
      </p:sp>
      <p:sp>
        <p:nvSpPr>
          <p:cNvPr id="57365" name="Rectangle 39"/>
          <p:cNvSpPr>
            <a:spLocks noChangeArrowheads="1"/>
          </p:cNvSpPr>
          <p:nvPr/>
        </p:nvSpPr>
        <p:spPr bwMode="auto">
          <a:xfrm>
            <a:off x="7810339" y="5467352"/>
            <a:ext cx="2857661"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75000"/>
              <a:buFont typeface="Monotype Sorts" charset="2"/>
              <a:buChar char="n"/>
            </a:pPr>
            <a:r>
              <a:rPr lang="en-US" dirty="0">
                <a:latin typeface="Gill Sans MT" pitchFamily="34" charset="0"/>
                <a:cs typeface="Arial" pitchFamily="34" charset="0"/>
              </a:rPr>
              <a:t>Intra-method testing : Test each method individually</a:t>
            </a:r>
          </a:p>
        </p:txBody>
      </p:sp>
      <p:sp>
        <p:nvSpPr>
          <p:cNvPr id="49174" name="Line 41"/>
          <p:cNvSpPr>
            <a:spLocks noChangeShapeType="1"/>
          </p:cNvSpPr>
          <p:nvPr/>
        </p:nvSpPr>
        <p:spPr bwMode="auto">
          <a:xfrm flipH="1" flipV="1">
            <a:off x="3759201" y="4573588"/>
            <a:ext cx="4168775" cy="1068388"/>
          </a:xfrm>
          <a:prstGeom prst="line">
            <a:avLst/>
          </a:prstGeom>
          <a:noFill/>
          <a:ln w="28575">
            <a:solidFill>
              <a:schemeClr val="accent1">
                <a:lumMod val="40000"/>
                <a:lumOff val="60000"/>
              </a:schemeClr>
            </a:solidFill>
            <a:round/>
            <a:headEnd type="none" w="sm" len="sm"/>
            <a:tailEnd type="triangle" w="sm" len="sm"/>
          </a:ln>
        </p:spPr>
        <p:txBody>
          <a:bodyPr/>
          <a:lstStyle/>
          <a:p>
            <a:pPr>
              <a:defRPr/>
            </a:pPr>
            <a:endParaRPr lang="en-US"/>
          </a:p>
        </p:txBody>
      </p:sp>
      <p:sp>
        <p:nvSpPr>
          <p:cNvPr id="49175" name="Line 42"/>
          <p:cNvSpPr>
            <a:spLocks noChangeShapeType="1"/>
          </p:cNvSpPr>
          <p:nvPr/>
        </p:nvSpPr>
        <p:spPr bwMode="auto">
          <a:xfrm flipH="1" flipV="1">
            <a:off x="3816350" y="3951288"/>
            <a:ext cx="534988" cy="774700"/>
          </a:xfrm>
          <a:prstGeom prst="line">
            <a:avLst/>
          </a:prstGeom>
          <a:noFill/>
          <a:ln w="28575">
            <a:solidFill>
              <a:schemeClr val="accent1">
                <a:lumMod val="40000"/>
                <a:lumOff val="60000"/>
              </a:schemeClr>
            </a:solidFill>
            <a:round/>
            <a:headEnd type="none" w="sm" len="sm"/>
            <a:tailEnd type="triangle" w="sm" len="sm"/>
          </a:ln>
        </p:spPr>
        <p:txBody>
          <a:bodyPr/>
          <a:lstStyle/>
          <a:p>
            <a:pPr>
              <a:defRPr/>
            </a:pPr>
            <a:endParaRPr lang="en-US">
              <a:latin typeface="Arial" pitchFamily="34" charset="0"/>
              <a:cs typeface="Arial" pitchFamily="34" charset="0"/>
            </a:endParaRPr>
          </a:p>
        </p:txBody>
      </p:sp>
      <p:sp>
        <p:nvSpPr>
          <p:cNvPr id="49176" name="Line 43"/>
          <p:cNvSpPr>
            <a:spLocks noChangeShapeType="1"/>
          </p:cNvSpPr>
          <p:nvPr/>
        </p:nvSpPr>
        <p:spPr bwMode="auto">
          <a:xfrm flipV="1">
            <a:off x="4967288" y="3929063"/>
            <a:ext cx="406400" cy="958850"/>
          </a:xfrm>
          <a:prstGeom prst="line">
            <a:avLst/>
          </a:prstGeom>
          <a:noFill/>
          <a:ln w="28575">
            <a:solidFill>
              <a:schemeClr val="accent1">
                <a:lumMod val="40000"/>
                <a:lumOff val="60000"/>
              </a:schemeClr>
            </a:solidFill>
            <a:round/>
            <a:headEnd type="none" w="sm" len="sm"/>
            <a:tailEnd type="triangle" w="sm" len="sm"/>
          </a:ln>
        </p:spPr>
        <p:txBody>
          <a:bodyPr/>
          <a:lstStyle/>
          <a:p>
            <a:pPr>
              <a:defRPr/>
            </a:pPr>
            <a:endParaRPr lang="en-US">
              <a:latin typeface="Arial" pitchFamily="34" charset="0"/>
              <a:cs typeface="Arial" pitchFamily="34" charset="0"/>
            </a:endParaRPr>
          </a:p>
        </p:txBody>
      </p:sp>
      <p:sp>
        <p:nvSpPr>
          <p:cNvPr id="49177" name="Line 44"/>
          <p:cNvSpPr>
            <a:spLocks noChangeShapeType="1"/>
          </p:cNvSpPr>
          <p:nvPr/>
        </p:nvSpPr>
        <p:spPr bwMode="auto">
          <a:xfrm flipV="1">
            <a:off x="5305425" y="4549777"/>
            <a:ext cx="192088" cy="428625"/>
          </a:xfrm>
          <a:prstGeom prst="line">
            <a:avLst/>
          </a:prstGeom>
          <a:noFill/>
          <a:ln w="28575">
            <a:solidFill>
              <a:schemeClr val="accent1">
                <a:lumMod val="40000"/>
                <a:lumOff val="60000"/>
              </a:schemeClr>
            </a:solidFill>
            <a:round/>
            <a:headEnd type="none" w="sm" len="sm"/>
            <a:tailEnd type="triangle" w="sm" len="sm"/>
          </a:ln>
        </p:spPr>
        <p:txBody>
          <a:bodyPr/>
          <a:lstStyle/>
          <a:p>
            <a:pPr>
              <a:defRPr/>
            </a:pPr>
            <a:endParaRPr lang="en-US">
              <a:latin typeface="Arial" pitchFamily="34" charset="0"/>
              <a:cs typeface="Arial" pitchFamily="34" charset="0"/>
            </a:endParaRPr>
          </a:p>
        </p:txBody>
      </p:sp>
      <p:sp>
        <p:nvSpPr>
          <p:cNvPr id="49" name="Line 26"/>
          <p:cNvSpPr>
            <a:spLocks noChangeShapeType="1"/>
          </p:cNvSpPr>
          <p:nvPr/>
        </p:nvSpPr>
        <p:spPr bwMode="auto">
          <a:xfrm flipH="1">
            <a:off x="4836318" y="1772156"/>
            <a:ext cx="1" cy="1828296"/>
          </a:xfrm>
          <a:prstGeom prst="line">
            <a:avLst/>
          </a:prstGeom>
          <a:noFill/>
          <a:ln w="28575">
            <a:solidFill>
              <a:schemeClr val="accent1">
                <a:lumMod val="40000"/>
                <a:lumOff val="60000"/>
              </a:schemeClr>
            </a:solidFill>
            <a:round/>
            <a:headEnd type="none" w="sm" len="sm"/>
            <a:tailEnd type="triangle" w="sm" len="sm"/>
          </a:ln>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up)">
                                      <p:cBhvr>
                                        <p:cTn id="7" dur="500"/>
                                        <p:tgtEl>
                                          <p:spTgt spid="5736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9174"/>
                                        </p:tgtEl>
                                        <p:attrNameLst>
                                          <p:attrName>style.visibility</p:attrName>
                                        </p:attrNameLst>
                                      </p:cBhvr>
                                      <p:to>
                                        <p:strVal val="visible"/>
                                      </p:to>
                                    </p:set>
                                    <p:animEffect transition="in" filter="wipe(right)">
                                      <p:cBhvr>
                                        <p:cTn id="11" dur="500"/>
                                        <p:tgtEl>
                                          <p:spTgt spid="4917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9175"/>
                                        </p:tgtEl>
                                        <p:attrNameLst>
                                          <p:attrName>style.visibility</p:attrName>
                                        </p:attrNameLst>
                                      </p:cBhvr>
                                      <p:to>
                                        <p:strVal val="visible"/>
                                      </p:to>
                                    </p:set>
                                    <p:animEffect transition="in" filter="wipe(down)">
                                      <p:cBhvr>
                                        <p:cTn id="15" dur="500"/>
                                        <p:tgtEl>
                                          <p:spTgt spid="4917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9176"/>
                                        </p:tgtEl>
                                        <p:attrNameLst>
                                          <p:attrName>style.visibility</p:attrName>
                                        </p:attrNameLst>
                                      </p:cBhvr>
                                      <p:to>
                                        <p:strVal val="visible"/>
                                      </p:to>
                                    </p:set>
                                    <p:animEffect transition="in" filter="wipe(down)">
                                      <p:cBhvr>
                                        <p:cTn id="18" dur="500"/>
                                        <p:tgtEl>
                                          <p:spTgt spid="4917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9177"/>
                                        </p:tgtEl>
                                        <p:attrNameLst>
                                          <p:attrName>style.visibility</p:attrName>
                                        </p:attrNameLst>
                                      </p:cBhvr>
                                      <p:to>
                                        <p:strVal val="visible"/>
                                      </p:to>
                                    </p:set>
                                    <p:animEffect transition="in" filter="wipe(down)">
                                      <p:cBhvr>
                                        <p:cTn id="21" dur="500"/>
                                        <p:tgtEl>
                                          <p:spTgt spid="4917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7372"/>
                                        </p:tgtEl>
                                        <p:attrNameLst>
                                          <p:attrName>style.visibility</p:attrName>
                                        </p:attrNameLst>
                                      </p:cBhvr>
                                      <p:to>
                                        <p:strVal val="visible"/>
                                      </p:to>
                                    </p:set>
                                    <p:animEffect transition="in" filter="wipe(up)">
                                      <p:cBhvr>
                                        <p:cTn id="26" dur="500"/>
                                        <p:tgtEl>
                                          <p:spTgt spid="57372"/>
                                        </p:tgtEl>
                                      </p:cBhvr>
                                    </p:animEffect>
                                  </p:childTnLst>
                                </p:cTn>
                              </p:par>
                            </p:childTnLst>
                          </p:cTn>
                        </p:par>
                        <p:par>
                          <p:cTn id="27" fill="hold">
                            <p:stCondLst>
                              <p:cond delay="500"/>
                            </p:stCondLst>
                            <p:childTnLst>
                              <p:par>
                                <p:cTn id="28" presetID="22" presetClass="entr" presetSubtype="2" fill="hold" grpId="0" nodeType="afterEffect">
                                  <p:stCondLst>
                                    <p:cond delay="0"/>
                                  </p:stCondLst>
                                  <p:childTnLst>
                                    <p:set>
                                      <p:cBhvr>
                                        <p:cTn id="29" dur="1" fill="hold">
                                          <p:stCondLst>
                                            <p:cond delay="0"/>
                                          </p:stCondLst>
                                        </p:cTn>
                                        <p:tgtEl>
                                          <p:spTgt spid="49180"/>
                                        </p:tgtEl>
                                        <p:attrNameLst>
                                          <p:attrName>style.visibility</p:attrName>
                                        </p:attrNameLst>
                                      </p:cBhvr>
                                      <p:to>
                                        <p:strVal val="visible"/>
                                      </p:to>
                                    </p:set>
                                    <p:animEffect transition="in" filter="wipe(right)">
                                      <p:cBhvr>
                                        <p:cTn id="30" dur="500"/>
                                        <p:tgtEl>
                                          <p:spTgt spid="4918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57378"/>
                                        </p:tgtEl>
                                        <p:attrNameLst>
                                          <p:attrName>style.visibility</p:attrName>
                                        </p:attrNameLst>
                                      </p:cBhvr>
                                      <p:to>
                                        <p:strVal val="visible"/>
                                      </p:to>
                                    </p:set>
                                    <p:animEffect transition="in" filter="wipe(up)">
                                      <p:cBhvr>
                                        <p:cTn id="35" dur="500"/>
                                        <p:tgtEl>
                                          <p:spTgt spid="57378"/>
                                        </p:tgtEl>
                                      </p:cBhvr>
                                    </p:animEffect>
                                  </p:childTnLst>
                                </p:cTn>
                              </p:par>
                            </p:childTnLst>
                          </p:cTn>
                        </p:par>
                        <p:par>
                          <p:cTn id="36" fill="hold">
                            <p:stCondLst>
                              <p:cond delay="500"/>
                            </p:stCondLst>
                            <p:childTnLst>
                              <p:par>
                                <p:cTn id="37" presetID="22" presetClass="entr" presetSubtype="2" fill="hold" grpId="0" nodeType="afterEffect">
                                  <p:stCondLst>
                                    <p:cond delay="0"/>
                                  </p:stCondLst>
                                  <p:childTnLst>
                                    <p:set>
                                      <p:cBhvr>
                                        <p:cTn id="38" dur="1" fill="hold">
                                          <p:stCondLst>
                                            <p:cond delay="0"/>
                                          </p:stCondLst>
                                        </p:cTn>
                                        <p:tgtEl>
                                          <p:spTgt spid="49187"/>
                                        </p:tgtEl>
                                        <p:attrNameLst>
                                          <p:attrName>style.visibility</p:attrName>
                                        </p:attrNameLst>
                                      </p:cBhvr>
                                      <p:to>
                                        <p:strVal val="visible"/>
                                      </p:to>
                                    </p:set>
                                    <p:animEffect transition="in" filter="wipe(right)">
                                      <p:cBhvr>
                                        <p:cTn id="39" dur="500"/>
                                        <p:tgtEl>
                                          <p:spTgt spid="49187"/>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49188"/>
                                        </p:tgtEl>
                                        <p:attrNameLst>
                                          <p:attrName>style.visibility</p:attrName>
                                        </p:attrNameLst>
                                      </p:cBhvr>
                                      <p:to>
                                        <p:strVal val="visible"/>
                                      </p:to>
                                    </p:set>
                                    <p:animEffect transition="in" filter="wipe(right)">
                                      <p:cBhvr>
                                        <p:cTn id="42" dur="500"/>
                                        <p:tgtEl>
                                          <p:spTgt spid="4918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7376"/>
                                        </p:tgtEl>
                                        <p:attrNameLst>
                                          <p:attrName>style.visibility</p:attrName>
                                        </p:attrNameLst>
                                      </p:cBhvr>
                                      <p:to>
                                        <p:strVal val="visible"/>
                                      </p:to>
                                    </p:set>
                                    <p:animEffect transition="in" filter="wipe(up)">
                                      <p:cBhvr>
                                        <p:cTn id="47" dur="500"/>
                                        <p:tgtEl>
                                          <p:spTgt spid="57376"/>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up)">
                                      <p:cBhvr>
                                        <p:cTn id="5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78" grpId="0"/>
      <p:bldP spid="49187" grpId="0" animBg="1"/>
      <p:bldP spid="49188" grpId="0" animBg="1"/>
      <p:bldP spid="57376" grpId="0"/>
      <p:bldP spid="49180" grpId="0" animBg="1"/>
      <p:bldP spid="57372" grpId="0"/>
      <p:bldP spid="57365" grpId="0"/>
      <p:bldP spid="49174" grpId="0" animBg="1"/>
      <p:bldP spid="49175" grpId="0" animBg="1"/>
      <p:bldP spid="49176" grpId="0" animBg="1"/>
      <p:bldP spid="49177" grpId="0" animBg="1"/>
      <p:bldP spid="4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E0A70C8-69EC-4942-AB3F-EB47784CC436}" type="slidenum">
              <a:rPr lang="en-US" sz="900" b="0">
                <a:solidFill>
                  <a:schemeClr val="tx1"/>
                </a:solidFill>
              </a:rPr>
              <a:pPr/>
              <a:t>62</a:t>
            </a:fld>
            <a:endParaRPr lang="en-US" sz="900" b="0">
              <a:solidFill>
                <a:schemeClr val="tx1"/>
              </a:solidFill>
            </a:endParaRPr>
          </a:p>
        </p:txBody>
      </p:sp>
      <p:sp>
        <p:nvSpPr>
          <p:cNvPr id="60421" name="Rectangle 2"/>
          <p:cNvSpPr>
            <a:spLocks noGrp="1" noChangeArrowheads="1"/>
          </p:cNvSpPr>
          <p:nvPr>
            <p:ph type="title"/>
          </p:nvPr>
        </p:nvSpPr>
        <p:spPr>
          <a:xfrm>
            <a:off x="838200" y="72690"/>
            <a:ext cx="10515600" cy="1325563"/>
          </a:xfrm>
        </p:spPr>
        <p:txBody>
          <a:bodyPr/>
          <a:lstStyle/>
          <a:p>
            <a:r>
              <a:rPr lang="en-US" dirty="0"/>
              <a:t>New : Test Coverage Criteria</a:t>
            </a:r>
          </a:p>
        </p:txBody>
      </p:sp>
      <p:sp>
        <p:nvSpPr>
          <p:cNvPr id="60422" name="Rectangle 3"/>
          <p:cNvSpPr>
            <a:spLocks noGrp="1" noChangeArrowheads="1"/>
          </p:cNvSpPr>
          <p:nvPr>
            <p:ph type="body" idx="1"/>
          </p:nvPr>
        </p:nvSpPr>
        <p:spPr>
          <a:xfrm>
            <a:off x="1189575" y="2465367"/>
            <a:ext cx="10048695" cy="2278071"/>
          </a:xfrm>
        </p:spPr>
        <p:txBody>
          <a:bodyPr/>
          <a:lstStyle/>
          <a:p>
            <a:pPr>
              <a:buClr>
                <a:schemeClr val="tx1"/>
              </a:buClr>
              <a:buFont typeface="Marlett" pitchFamily="2" charset="2"/>
              <a:buChar char="g"/>
            </a:pPr>
            <a:r>
              <a:rPr lang="en-US" dirty="0"/>
              <a:t>Test Requirements: A specific element of a software artifact that a test case must satisfy or cover</a:t>
            </a:r>
          </a:p>
          <a:p>
            <a:pPr>
              <a:buClr>
                <a:schemeClr val="tx1"/>
              </a:buClr>
              <a:buFont typeface="Marlett" pitchFamily="2" charset="2"/>
              <a:buNone/>
            </a:pPr>
            <a:endParaRPr lang="en-US" dirty="0"/>
          </a:p>
          <a:p>
            <a:pPr>
              <a:buClr>
                <a:schemeClr val="tx1"/>
              </a:buClr>
              <a:buFont typeface="Marlett" pitchFamily="2" charset="2"/>
              <a:buChar char="g"/>
            </a:pPr>
            <a:r>
              <a:rPr lang="en-US" dirty="0"/>
              <a:t>Coverage Criterion: A rule or collection of rules that impose test requirements on a test set</a:t>
            </a:r>
          </a:p>
        </p:txBody>
      </p:sp>
      <p:sp>
        <p:nvSpPr>
          <p:cNvPr id="60423" name="Text Box 4"/>
          <p:cNvSpPr txBox="1">
            <a:spLocks noChangeArrowheads="1"/>
          </p:cNvSpPr>
          <p:nvPr/>
        </p:nvSpPr>
        <p:spPr bwMode="auto">
          <a:xfrm>
            <a:off x="1191962" y="1160456"/>
            <a:ext cx="4135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sz="2800" b="0" dirty="0">
                <a:solidFill>
                  <a:schemeClr val="tx1"/>
                </a:solidFill>
                <a:latin typeface="Gill Sans MT" panose="020B0502020104020203" pitchFamily="34" charset="0"/>
                <a:cs typeface="Arial" pitchFamily="34" charset="0"/>
              </a:rPr>
              <a:t>A tester’s job is </a:t>
            </a:r>
            <a:r>
              <a:rPr lang="en-US" sz="2800" b="0" dirty="0">
                <a:solidFill>
                  <a:schemeClr val="tx2"/>
                </a:solidFill>
                <a:latin typeface="Gill Sans MT" panose="020B0502020104020203" pitchFamily="34" charset="0"/>
                <a:cs typeface="Arial" pitchFamily="34" charset="0"/>
              </a:rPr>
              <a:t>simple</a:t>
            </a:r>
            <a:r>
              <a:rPr lang="en-US" sz="2800" b="0" dirty="0">
                <a:solidFill>
                  <a:schemeClr val="tx1"/>
                </a:solidFill>
                <a:latin typeface="Gill Sans MT" panose="020B0502020104020203" pitchFamily="34" charset="0"/>
                <a:cs typeface="Arial" pitchFamily="34" charset="0"/>
              </a:rPr>
              <a:t> :</a:t>
            </a:r>
          </a:p>
        </p:txBody>
      </p:sp>
      <p:sp>
        <p:nvSpPr>
          <p:cNvPr id="60424" name="Text Box 5"/>
          <p:cNvSpPr txBox="1">
            <a:spLocks noChangeArrowheads="1"/>
          </p:cNvSpPr>
          <p:nvPr/>
        </p:nvSpPr>
        <p:spPr bwMode="auto">
          <a:xfrm>
            <a:off x="5327233" y="1160456"/>
            <a:ext cx="632399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just">
              <a:spcBef>
                <a:spcPct val="50000"/>
              </a:spcBef>
            </a:pPr>
            <a:r>
              <a:rPr lang="en-US" sz="2800" b="0" dirty="0">
                <a:solidFill>
                  <a:schemeClr val="tx1"/>
                </a:solidFill>
                <a:latin typeface="Gill Sans MT" panose="020B0502020104020203" pitchFamily="34" charset="0"/>
                <a:cs typeface="Arial" pitchFamily="34" charset="0"/>
              </a:rPr>
              <a:t>Define a model of  the software, then find ways to cover it</a:t>
            </a:r>
          </a:p>
        </p:txBody>
      </p:sp>
      <p:sp>
        <p:nvSpPr>
          <p:cNvPr id="179206" name="Text Box 6"/>
          <p:cNvSpPr txBox="1">
            <a:spLocks noChangeArrowheads="1"/>
          </p:cNvSpPr>
          <p:nvPr/>
        </p:nvSpPr>
        <p:spPr bwMode="auto">
          <a:xfrm>
            <a:off x="1965325" y="4944886"/>
            <a:ext cx="8262938" cy="1384995"/>
          </a:xfrm>
          <a:prstGeom prst="rect">
            <a:avLst/>
          </a:prstGeom>
          <a:solidFill>
            <a:srgbClr val="0000CC"/>
          </a:solidFill>
          <a:ln w="12700">
            <a:solidFill>
              <a:schemeClr val="tx1"/>
            </a:solidFill>
            <a:miter lim="800000"/>
            <a:headEnd type="none" w="sm" len="sm"/>
            <a:tailEnd type="none" w="sm" len="sm"/>
          </a:ln>
          <a:effectLst/>
        </p:spPr>
        <p:txBody>
          <a:bodyPr>
            <a:spAutoFit/>
          </a:bodyPr>
          <a:lstStyle/>
          <a:p>
            <a:pPr>
              <a:spcBef>
                <a:spcPct val="50000"/>
              </a:spcBef>
              <a:defRPr/>
            </a:pPr>
            <a:r>
              <a:rPr lang="en-US" sz="2800" dirty="0">
                <a:solidFill>
                  <a:srgbClr val="FFFF00"/>
                </a:solidFill>
                <a:effectLst>
                  <a:outerShdw blurRad="38100" dist="38100" dir="2700000" algn="tl">
                    <a:srgbClr val="000000"/>
                  </a:outerShdw>
                </a:effectLst>
                <a:latin typeface="Gill Sans MT" panose="020B0502020104020203" pitchFamily="34" charset="0"/>
                <a:cs typeface="Arial" pitchFamily="34" charset="0"/>
              </a:rPr>
              <a:t>Testing researchers have defined dozens of criteria, but they are all really just a few criteria on four types of structures …</a:t>
            </a:r>
          </a:p>
        </p:txBody>
      </p:sp>
    </p:spTree>
    <p:extLst>
      <p:ext uri="{BB962C8B-B14F-4D97-AF65-F5344CB8AC3E}">
        <p14:creationId xmlns:p14="http://schemas.microsoft.com/office/powerpoint/2010/main" val="3680380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9206"/>
                                        </p:tgtEl>
                                        <p:attrNameLst>
                                          <p:attrName>style.visibility</p:attrName>
                                        </p:attrNameLst>
                                      </p:cBhvr>
                                      <p:to>
                                        <p:strVal val="visible"/>
                                      </p:to>
                                    </p:set>
                                    <p:animEffect transition="in" filter="dissolve">
                                      <p:cBhvr>
                                        <p:cTn id="7" dur="500"/>
                                        <p:tgtEl>
                                          <p:spTgt spid="179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6"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Coverage Criteria</a:t>
            </a:r>
            <a:r>
              <a:rPr lang="en-US" sz="2800" dirty="0"/>
              <a:t> </a:t>
            </a:r>
            <a:endParaRPr lang="en-US" dirty="0"/>
          </a:p>
        </p:txBody>
      </p:sp>
      <p:sp>
        <p:nvSpPr>
          <p:cNvPr id="3" name="Content Placeholder 2"/>
          <p:cNvSpPr>
            <a:spLocks noGrp="1"/>
          </p:cNvSpPr>
          <p:nvPr>
            <p:ph idx="1"/>
          </p:nvPr>
        </p:nvSpPr>
        <p:spPr>
          <a:xfrm>
            <a:off x="956187" y="1486412"/>
            <a:ext cx="10515600" cy="4869938"/>
          </a:xfrm>
        </p:spPr>
        <p:txBody>
          <a:bodyPr>
            <a:normAutofit fontScale="92500"/>
          </a:bodyPr>
          <a:lstStyle/>
          <a:p>
            <a:r>
              <a:rPr lang="en-US" dirty="0"/>
              <a:t>Even small programs have </a:t>
            </a:r>
            <a:r>
              <a:rPr lang="en-US" dirty="0">
                <a:solidFill>
                  <a:schemeClr val="tx2"/>
                </a:solidFill>
              </a:rPr>
              <a:t>too many inputs</a:t>
            </a:r>
            <a:r>
              <a:rPr lang="en-US" dirty="0"/>
              <a:t> to fully test them all</a:t>
            </a:r>
          </a:p>
          <a:p>
            <a:endParaRPr lang="en-US" dirty="0"/>
          </a:p>
          <a:p>
            <a:pPr lvl="1"/>
            <a:r>
              <a:rPr lang="en-US" b="1" dirty="0">
                <a:latin typeface="Arial Unicode MS" pitchFamily="34" charset="-128"/>
                <a:ea typeface="Arial Unicode MS" pitchFamily="34" charset="-128"/>
                <a:cs typeface="Arial Unicode MS" pitchFamily="34" charset="-128"/>
              </a:rPr>
              <a:t>private static double </a:t>
            </a:r>
            <a:r>
              <a:rPr lang="en-US" b="1" dirty="0" err="1">
                <a:latin typeface="Arial Unicode MS" pitchFamily="34" charset="-128"/>
                <a:ea typeface="Arial Unicode MS" pitchFamily="34" charset="-128"/>
                <a:cs typeface="Arial Unicode MS" pitchFamily="34" charset="-128"/>
              </a:rPr>
              <a:t>computeAverage</a:t>
            </a:r>
            <a:r>
              <a:rPr lang="en-US" b="1" dirty="0">
                <a:latin typeface="Arial Unicode MS" pitchFamily="34" charset="-128"/>
                <a:ea typeface="Arial Unicode MS" pitchFamily="34" charset="-128"/>
                <a:cs typeface="Arial Unicode MS" pitchFamily="34" charset="-128"/>
              </a:rPr>
              <a:t> (int A, int B, int C)</a:t>
            </a:r>
          </a:p>
          <a:p>
            <a:pPr lvl="1"/>
            <a:endParaRPr lang="en-US" b="1" dirty="0">
              <a:latin typeface="Arial Unicode MS" pitchFamily="34" charset="-128"/>
              <a:ea typeface="Arial Unicode MS" pitchFamily="34" charset="-128"/>
              <a:cs typeface="Arial Unicode MS" pitchFamily="34" charset="-128"/>
            </a:endParaRPr>
          </a:p>
          <a:p>
            <a:pPr lvl="1"/>
            <a:r>
              <a:rPr lang="en-US" dirty="0"/>
              <a:t>On a 32-bit machine, each variable has over 4 billion possible values</a:t>
            </a:r>
          </a:p>
          <a:p>
            <a:pPr lvl="1"/>
            <a:r>
              <a:rPr lang="en-US" dirty="0"/>
              <a:t>Over 80 octillion possible tests!!</a:t>
            </a:r>
          </a:p>
          <a:p>
            <a:pPr lvl="1"/>
            <a:r>
              <a:rPr lang="en-US" dirty="0"/>
              <a:t>Input space might as well be infinite</a:t>
            </a:r>
          </a:p>
          <a:p>
            <a:r>
              <a:rPr lang="en-US" dirty="0"/>
              <a:t>Testers search a huge input space</a:t>
            </a:r>
          </a:p>
          <a:p>
            <a:pPr lvl="1"/>
            <a:r>
              <a:rPr lang="en-US" dirty="0"/>
              <a:t>Trying to find the fewest inputs that will find the most problems</a:t>
            </a:r>
          </a:p>
          <a:p>
            <a:r>
              <a:rPr lang="en-US" dirty="0"/>
              <a:t>Coverage criteria give structured, practical ways to search the input space</a:t>
            </a:r>
          </a:p>
          <a:p>
            <a:pPr lvl="1"/>
            <a:r>
              <a:rPr lang="en-US" dirty="0"/>
              <a:t>Search the input space thoroughly</a:t>
            </a:r>
          </a:p>
          <a:p>
            <a:pPr lvl="1"/>
            <a:r>
              <a:rPr lang="en-US" dirty="0"/>
              <a:t>Not much overlap in the tests</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63</a:t>
            </a:fld>
            <a:endParaRPr lang="en-US"/>
          </a:p>
        </p:txBody>
      </p:sp>
    </p:spTree>
    <p:extLst>
      <p:ext uri="{BB962C8B-B14F-4D97-AF65-F5344CB8AC3E}">
        <p14:creationId xmlns:p14="http://schemas.microsoft.com/office/powerpoint/2010/main" val="10839435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Coverage Criteria</a:t>
            </a:r>
          </a:p>
        </p:txBody>
      </p:sp>
      <p:sp>
        <p:nvSpPr>
          <p:cNvPr id="3" name="Content Placeholder 2"/>
          <p:cNvSpPr>
            <a:spLocks noGrp="1"/>
          </p:cNvSpPr>
          <p:nvPr>
            <p:ph idx="1"/>
          </p:nvPr>
        </p:nvSpPr>
        <p:spPr>
          <a:xfrm>
            <a:off x="1016000" y="1340808"/>
            <a:ext cx="8966200" cy="5707111"/>
          </a:xfrm>
        </p:spPr>
        <p:txBody>
          <a:bodyPr/>
          <a:lstStyle/>
          <a:p>
            <a:r>
              <a:rPr lang="en-US" dirty="0"/>
              <a:t>Maximize the “</a:t>
            </a:r>
            <a:r>
              <a:rPr lang="en-US" dirty="0">
                <a:solidFill>
                  <a:schemeClr val="tx2"/>
                </a:solidFill>
              </a:rPr>
              <a:t>bang for the buck</a:t>
            </a:r>
            <a:r>
              <a:rPr lang="en-US" dirty="0"/>
              <a:t>”</a:t>
            </a:r>
          </a:p>
          <a:p>
            <a:pPr lvl="2"/>
            <a:endParaRPr lang="en-US" dirty="0"/>
          </a:p>
          <a:p>
            <a:r>
              <a:rPr lang="en-US" dirty="0"/>
              <a:t>Provide </a:t>
            </a:r>
            <a:r>
              <a:rPr lang="en-US" dirty="0">
                <a:solidFill>
                  <a:schemeClr val="tx2"/>
                </a:solidFill>
              </a:rPr>
              <a:t>traceability</a:t>
            </a:r>
            <a:r>
              <a:rPr lang="en-US" dirty="0"/>
              <a:t> from software artifacts to tests</a:t>
            </a:r>
          </a:p>
          <a:p>
            <a:pPr lvl="1"/>
            <a:r>
              <a:rPr lang="en-US" dirty="0"/>
              <a:t>Source, requirements, design models, …</a:t>
            </a:r>
          </a:p>
          <a:p>
            <a:pPr lvl="2"/>
            <a:endParaRPr lang="en-US" dirty="0"/>
          </a:p>
          <a:p>
            <a:r>
              <a:rPr lang="en-US" dirty="0"/>
              <a:t>Make </a:t>
            </a:r>
            <a:r>
              <a:rPr lang="en-US" dirty="0">
                <a:solidFill>
                  <a:schemeClr val="tx2"/>
                </a:solidFill>
              </a:rPr>
              <a:t>regression testing</a:t>
            </a:r>
            <a:r>
              <a:rPr lang="en-US" dirty="0"/>
              <a:t> easier</a:t>
            </a:r>
          </a:p>
          <a:p>
            <a:pPr lvl="2"/>
            <a:endParaRPr lang="en-US" dirty="0"/>
          </a:p>
          <a:p>
            <a:r>
              <a:rPr lang="en-US" dirty="0"/>
              <a:t>Gives testers a “</a:t>
            </a:r>
            <a:r>
              <a:rPr lang="en-US" dirty="0">
                <a:solidFill>
                  <a:schemeClr val="tx2"/>
                </a:solidFill>
              </a:rPr>
              <a:t>stopping rule</a:t>
            </a:r>
            <a:r>
              <a:rPr lang="en-US" dirty="0"/>
              <a:t>” … when testing is finished</a:t>
            </a:r>
          </a:p>
          <a:p>
            <a:pPr lvl="2"/>
            <a:endParaRPr lang="en-US" dirty="0"/>
          </a:p>
          <a:p>
            <a:r>
              <a:rPr lang="en-US" dirty="0"/>
              <a:t>Can be well supported with powerful </a:t>
            </a:r>
            <a:r>
              <a:rPr lang="en-US" dirty="0">
                <a:solidFill>
                  <a:schemeClr val="tx2"/>
                </a:solidFill>
              </a:rPr>
              <a:t>tools</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64</a:t>
            </a:fld>
            <a:endParaRPr lang="en-US"/>
          </a:p>
        </p:txBody>
      </p:sp>
    </p:spTree>
    <p:extLst>
      <p:ext uri="{BB962C8B-B14F-4D97-AF65-F5344CB8AC3E}">
        <p14:creationId xmlns:p14="http://schemas.microsoft.com/office/powerpoint/2010/main" val="26426641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Requirements and Criteria</a:t>
            </a:r>
          </a:p>
        </p:txBody>
      </p:sp>
      <p:sp>
        <p:nvSpPr>
          <p:cNvPr id="3" name="Content Placeholder 2"/>
          <p:cNvSpPr>
            <a:spLocks noGrp="1"/>
          </p:cNvSpPr>
          <p:nvPr>
            <p:ph idx="1"/>
          </p:nvPr>
        </p:nvSpPr>
        <p:spPr>
          <a:xfrm>
            <a:off x="720213" y="1488965"/>
            <a:ext cx="10515600" cy="4351338"/>
          </a:xfrm>
        </p:spPr>
        <p:txBody>
          <a:bodyPr/>
          <a:lstStyle/>
          <a:p>
            <a:r>
              <a:rPr lang="en-US" b="1" dirty="0"/>
              <a:t>Test Criterion </a:t>
            </a:r>
            <a:r>
              <a:rPr lang="en-US" dirty="0"/>
              <a:t>: A collection of rules and a process that define test requirements</a:t>
            </a:r>
          </a:p>
          <a:p>
            <a:pPr lvl="1">
              <a:buClr>
                <a:schemeClr val="tx1"/>
              </a:buClr>
              <a:buFont typeface="Times New Roman" pitchFamily="18" charset="0"/>
              <a:buChar char="̶"/>
            </a:pPr>
            <a:r>
              <a:rPr lang="en-US" dirty="0"/>
              <a:t>Cover every statement</a:t>
            </a:r>
          </a:p>
          <a:p>
            <a:pPr lvl="1">
              <a:buClr>
                <a:schemeClr val="tx1"/>
              </a:buClr>
              <a:buFont typeface="Times New Roman" pitchFamily="18" charset="0"/>
              <a:buChar char="̶"/>
            </a:pPr>
            <a:r>
              <a:rPr lang="en-US" dirty="0"/>
              <a:t>Cover every functional requirement</a:t>
            </a:r>
          </a:p>
          <a:p>
            <a:r>
              <a:rPr lang="en-US" b="1" dirty="0"/>
              <a:t>Test Requirements </a:t>
            </a:r>
            <a:r>
              <a:rPr lang="en-US" dirty="0"/>
              <a:t>: Specific things that must be satisfied or covered during testing</a:t>
            </a:r>
          </a:p>
          <a:p>
            <a:pPr lvl="1"/>
            <a:r>
              <a:rPr lang="en-US" dirty="0"/>
              <a:t>Each statement might be a test requirement</a:t>
            </a:r>
          </a:p>
          <a:p>
            <a:pPr lvl="1"/>
            <a:r>
              <a:rPr lang="en-US" dirty="0"/>
              <a:t>Each functional requirement might be a test requirement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65</a:t>
            </a:fld>
            <a:endParaRPr lang="en-US"/>
          </a:p>
        </p:txBody>
      </p:sp>
      <p:sp>
        <p:nvSpPr>
          <p:cNvPr id="7" name="Text Box 6"/>
          <p:cNvSpPr txBox="1">
            <a:spLocks noChangeArrowheads="1"/>
          </p:cNvSpPr>
          <p:nvPr/>
        </p:nvSpPr>
        <p:spPr bwMode="auto">
          <a:xfrm>
            <a:off x="1964531" y="4738633"/>
            <a:ext cx="8262938" cy="830997"/>
          </a:xfrm>
          <a:prstGeom prst="rect">
            <a:avLst/>
          </a:prstGeom>
          <a:solidFill>
            <a:srgbClr val="0000CC"/>
          </a:solidFill>
          <a:ln w="12700">
            <a:solidFill>
              <a:schemeClr val="tx1"/>
            </a:solidFill>
            <a:miter lim="800000"/>
            <a:headEnd type="none" w="sm" len="sm"/>
            <a:tailEnd type="none" w="sm" len="sm"/>
          </a:ln>
          <a:effectLst/>
        </p:spPr>
        <p:txBody>
          <a:bodyPr>
            <a:spAutoFit/>
          </a:bodyPr>
          <a:lstStyle/>
          <a:p>
            <a:pPr>
              <a:spcBef>
                <a:spcPct val="50000"/>
              </a:spcBef>
              <a:defRPr/>
            </a:pPr>
            <a:r>
              <a:rPr lang="en-US" sz="2400" dirty="0">
                <a:solidFill>
                  <a:srgbClr val="FFFF00"/>
                </a:solidFill>
                <a:effectLst>
                  <a:outerShdw blurRad="38100" dist="38100" dir="2700000" algn="tl">
                    <a:srgbClr val="000000"/>
                  </a:outerShdw>
                </a:effectLst>
                <a:latin typeface="Gill Sans MT" pitchFamily="34" charset="0"/>
                <a:cs typeface="Arial" pitchFamily="34" charset="0"/>
              </a:rPr>
              <a:t>Testing researchers have defined dozens of criteria, but they are all really just a few criteria on four types of structures …</a:t>
            </a:r>
          </a:p>
        </p:txBody>
      </p:sp>
      <p:sp>
        <p:nvSpPr>
          <p:cNvPr id="8" name="Text Box 6"/>
          <p:cNvSpPr txBox="1">
            <a:spLocks noChangeArrowheads="1"/>
          </p:cNvSpPr>
          <p:nvPr/>
        </p:nvSpPr>
        <p:spPr bwMode="auto">
          <a:xfrm>
            <a:off x="1965325" y="5840303"/>
            <a:ext cx="3023415" cy="723275"/>
          </a:xfrm>
          <a:prstGeom prst="rect">
            <a:avLst/>
          </a:prstGeom>
          <a:solidFill>
            <a:srgbClr val="0000CC"/>
          </a:solidFill>
          <a:ln w="12700">
            <a:solidFill>
              <a:schemeClr val="tx1"/>
            </a:solidFill>
            <a:miter lim="800000"/>
            <a:headEnd type="none" w="sm" len="sm"/>
            <a:tailEnd type="none" w="sm" len="sm"/>
          </a:ln>
          <a:effectLst/>
        </p:spPr>
        <p:txBody>
          <a:bodyPr wrap="square">
            <a:spAutoFit/>
          </a:bodyPr>
          <a:lstStyle/>
          <a:p>
            <a:pPr marL="457200" indent="-457200">
              <a:spcBef>
                <a:spcPts val="600"/>
              </a:spcBef>
              <a:buFont typeface="+mj-lt"/>
              <a:buAutoNum type="arabicPeriod"/>
              <a:defRPr/>
            </a:pPr>
            <a:r>
              <a:rPr lang="en-US" dirty="0">
                <a:solidFill>
                  <a:srgbClr val="FFFF00"/>
                </a:solidFill>
                <a:effectLst>
                  <a:outerShdw blurRad="38100" dist="38100" dir="2700000" algn="tl">
                    <a:srgbClr val="000000"/>
                  </a:outerShdw>
                </a:effectLst>
                <a:latin typeface="Gill Sans MT" pitchFamily="34" charset="0"/>
                <a:cs typeface="Arial" pitchFamily="34" charset="0"/>
              </a:rPr>
              <a:t>Input domains</a:t>
            </a:r>
          </a:p>
          <a:p>
            <a:pPr marL="457200" indent="-457200">
              <a:spcBef>
                <a:spcPts val="600"/>
              </a:spcBef>
              <a:buFont typeface="+mj-lt"/>
              <a:buAutoNum type="arabicPeriod"/>
              <a:defRPr/>
            </a:pPr>
            <a:r>
              <a:rPr lang="en-US" dirty="0">
                <a:solidFill>
                  <a:srgbClr val="FFFF00"/>
                </a:solidFill>
                <a:effectLst>
                  <a:outerShdw blurRad="38100" dist="38100" dir="2700000" algn="tl">
                    <a:srgbClr val="000000"/>
                  </a:outerShdw>
                </a:effectLst>
                <a:latin typeface="Gill Sans MT" pitchFamily="34" charset="0"/>
                <a:cs typeface="Arial" pitchFamily="34" charset="0"/>
              </a:rPr>
              <a:t>Graphs</a:t>
            </a:r>
          </a:p>
        </p:txBody>
      </p:sp>
      <p:sp>
        <p:nvSpPr>
          <p:cNvPr id="9" name="Text Box 6"/>
          <p:cNvSpPr txBox="1">
            <a:spLocks noChangeArrowheads="1"/>
          </p:cNvSpPr>
          <p:nvPr/>
        </p:nvSpPr>
        <p:spPr bwMode="auto">
          <a:xfrm>
            <a:off x="5796155" y="5783915"/>
            <a:ext cx="3023415" cy="723275"/>
          </a:xfrm>
          <a:prstGeom prst="rect">
            <a:avLst/>
          </a:prstGeom>
          <a:solidFill>
            <a:srgbClr val="0000CC"/>
          </a:solidFill>
          <a:ln w="12700">
            <a:solidFill>
              <a:schemeClr val="tx1"/>
            </a:solidFill>
            <a:miter lim="800000"/>
            <a:headEnd type="none" w="sm" len="sm"/>
            <a:tailEnd type="none" w="sm" len="sm"/>
          </a:ln>
          <a:effectLst/>
        </p:spPr>
        <p:txBody>
          <a:bodyPr wrap="square">
            <a:spAutoFit/>
          </a:bodyPr>
          <a:lstStyle/>
          <a:p>
            <a:pPr marL="457200" indent="-457200">
              <a:spcBef>
                <a:spcPts val="600"/>
              </a:spcBef>
              <a:buFont typeface="+mj-lt"/>
              <a:buAutoNum type="arabicPeriod" startAt="3"/>
              <a:defRPr/>
            </a:pPr>
            <a:r>
              <a:rPr lang="en-US" dirty="0">
                <a:solidFill>
                  <a:srgbClr val="FFFF00"/>
                </a:solidFill>
                <a:effectLst>
                  <a:outerShdw blurRad="38100" dist="38100" dir="2700000" algn="tl">
                    <a:srgbClr val="000000"/>
                  </a:outerShdw>
                </a:effectLst>
                <a:latin typeface="Gill Sans MT" pitchFamily="34" charset="0"/>
                <a:cs typeface="Arial" pitchFamily="34" charset="0"/>
              </a:rPr>
              <a:t>Logic expressions</a:t>
            </a:r>
          </a:p>
          <a:p>
            <a:pPr marL="457200" indent="-457200">
              <a:spcBef>
                <a:spcPts val="600"/>
              </a:spcBef>
              <a:buFont typeface="+mj-lt"/>
              <a:buAutoNum type="arabicPeriod" startAt="3"/>
              <a:defRPr/>
            </a:pPr>
            <a:r>
              <a:rPr lang="en-US" dirty="0">
                <a:solidFill>
                  <a:srgbClr val="FFFF00"/>
                </a:solidFill>
                <a:effectLst>
                  <a:outerShdw blurRad="38100" dist="38100" dir="2700000" algn="tl">
                    <a:srgbClr val="000000"/>
                  </a:outerShdw>
                </a:effectLst>
                <a:latin typeface="Gill Sans MT" pitchFamily="34" charset="0"/>
                <a:cs typeface="Arial" pitchFamily="34" charset="0"/>
              </a:rPr>
              <a:t>Syntax descriptions</a:t>
            </a:r>
          </a:p>
        </p:txBody>
      </p:sp>
    </p:spTree>
    <p:extLst>
      <p:ext uri="{BB962C8B-B14F-4D97-AF65-F5344CB8AC3E}">
        <p14:creationId xmlns:p14="http://schemas.microsoft.com/office/powerpoint/2010/main" val="123901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t>Source of Structures</a:t>
            </a:r>
          </a:p>
        </p:txBody>
      </p:sp>
      <p:sp>
        <p:nvSpPr>
          <p:cNvPr id="62467" name="Content Placeholder 2"/>
          <p:cNvSpPr>
            <a:spLocks noGrp="1"/>
          </p:cNvSpPr>
          <p:nvPr>
            <p:ph idx="1"/>
          </p:nvPr>
        </p:nvSpPr>
        <p:spPr>
          <a:xfrm>
            <a:off x="1140951" y="1572650"/>
            <a:ext cx="9566378" cy="5497513"/>
          </a:xfrm>
        </p:spPr>
        <p:txBody>
          <a:bodyPr/>
          <a:lstStyle/>
          <a:p>
            <a:pPr algn="just"/>
            <a:r>
              <a:rPr lang="en-US" dirty="0"/>
              <a:t>These structures can be extracted from lots of software artifacts</a:t>
            </a:r>
          </a:p>
          <a:p>
            <a:pPr lvl="1" algn="just"/>
            <a:r>
              <a:rPr lang="en-US" dirty="0"/>
              <a:t>Graphs can be extracted from UML use cases, finite state machines, source code, …</a:t>
            </a:r>
          </a:p>
          <a:p>
            <a:pPr lvl="1" algn="just"/>
            <a:r>
              <a:rPr lang="en-US" dirty="0"/>
              <a:t>Logical expressions can be extracted from decisions in program source, guards on transitions, conditionals in use cases,  …</a:t>
            </a:r>
          </a:p>
          <a:p>
            <a:pPr algn="just"/>
            <a:r>
              <a:rPr lang="en-US" dirty="0"/>
              <a:t>This is not the same as “</a:t>
            </a:r>
            <a:r>
              <a:rPr lang="en-US" i="1" dirty="0"/>
              <a:t>model-based testing</a:t>
            </a:r>
            <a:r>
              <a:rPr lang="en-US" dirty="0"/>
              <a:t>,” which derives tests from a model that describes some  aspects of the system under test</a:t>
            </a:r>
          </a:p>
          <a:p>
            <a:pPr lvl="1" algn="just"/>
            <a:r>
              <a:rPr lang="en-US" dirty="0"/>
              <a:t>The model usually describes part of the behavior</a:t>
            </a:r>
          </a:p>
          <a:p>
            <a:pPr lvl="1" algn="just"/>
            <a:r>
              <a:rPr lang="en-US" dirty="0"/>
              <a:t>The source is explicitly </a:t>
            </a:r>
            <a:r>
              <a:rPr lang="en-US" i="1" u="sng" dirty="0"/>
              <a:t>not</a:t>
            </a:r>
            <a:r>
              <a:rPr lang="en-US" dirty="0"/>
              <a:t> considered a model</a:t>
            </a:r>
          </a:p>
        </p:txBody>
      </p:sp>
      <p:sp>
        <p:nvSpPr>
          <p:cNvPr id="624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A237112-027E-4574-BCFF-436A87A0BC6E}" type="slidenum">
              <a:rPr lang="en-US" sz="900" b="0">
                <a:solidFill>
                  <a:schemeClr val="tx1"/>
                </a:solidFill>
              </a:rPr>
              <a:pPr/>
              <a:t>66</a:t>
            </a:fld>
            <a:endParaRPr lang="en-US" sz="900" b="0">
              <a:solidFill>
                <a:schemeClr val="tx1"/>
              </a:solidFill>
            </a:endParaRPr>
          </a:p>
        </p:txBody>
      </p:sp>
    </p:spTree>
    <p:extLst>
      <p:ext uri="{BB962C8B-B14F-4D97-AF65-F5344CB8AC3E}">
        <p14:creationId xmlns:p14="http://schemas.microsoft.com/office/powerpoint/2010/main" val="37904511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968" y="-4985"/>
            <a:ext cx="10515600" cy="1325563"/>
          </a:xfrm>
        </p:spPr>
        <p:txBody>
          <a:bodyPr/>
          <a:lstStyle/>
          <a:p>
            <a:r>
              <a:rPr lang="en-US" dirty="0"/>
              <a:t>Criteria Based on Structures</a:t>
            </a:r>
          </a:p>
        </p:txBody>
      </p:sp>
      <p:sp>
        <p:nvSpPr>
          <p:cNvPr id="5" name="Slide Number Placeholder 4"/>
          <p:cNvSpPr>
            <a:spLocks noGrp="1"/>
          </p:cNvSpPr>
          <p:nvPr>
            <p:ph type="sldNum" sz="quarter" idx="12"/>
          </p:nvPr>
        </p:nvSpPr>
        <p:spPr/>
        <p:txBody>
          <a:bodyPr/>
          <a:lstStyle/>
          <a:p>
            <a:pPr>
              <a:defRPr/>
            </a:pPr>
            <a:fld id="{7CA1E189-A5E4-460C-B525-E80730F3D25C}" type="slidenum">
              <a:rPr lang="en-US" smtClean="0"/>
              <a:pPr>
                <a:defRPr/>
              </a:pPr>
              <a:t>67</a:t>
            </a:fld>
            <a:endParaRPr lang="en-US" dirty="0"/>
          </a:p>
        </p:txBody>
      </p:sp>
      <p:sp>
        <p:nvSpPr>
          <p:cNvPr id="6" name="Text Box 13"/>
          <p:cNvSpPr txBox="1">
            <a:spLocks noChangeArrowheads="1"/>
          </p:cNvSpPr>
          <p:nvPr/>
        </p:nvSpPr>
        <p:spPr bwMode="auto">
          <a:xfrm>
            <a:off x="2403475" y="950913"/>
            <a:ext cx="7385050" cy="519112"/>
          </a:xfrm>
          <a:prstGeom prst="rect">
            <a:avLst/>
          </a:prstGeom>
          <a:solidFill>
            <a:srgbClr val="0000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sz="2800" u="sng" dirty="0">
                <a:solidFill>
                  <a:srgbClr val="FFFF00"/>
                </a:solidFill>
                <a:latin typeface="Gill Sans MT" panose="020B0502020104020203" pitchFamily="34" charset="0"/>
                <a:cs typeface="Arial" pitchFamily="34" charset="0"/>
              </a:rPr>
              <a:t>Structures</a:t>
            </a:r>
            <a:r>
              <a:rPr lang="en-US" sz="2800" dirty="0">
                <a:solidFill>
                  <a:schemeClr val="tx1"/>
                </a:solidFill>
                <a:latin typeface="Gill Sans MT" panose="020B0502020104020203" pitchFamily="34" charset="0"/>
                <a:cs typeface="Arial" pitchFamily="34" charset="0"/>
              </a:rPr>
              <a:t> : Four ways to model software</a:t>
            </a:r>
          </a:p>
        </p:txBody>
      </p:sp>
      <p:sp>
        <p:nvSpPr>
          <p:cNvPr id="7" name="Rectangle 3"/>
          <p:cNvSpPr txBox="1">
            <a:spLocks noChangeArrowheads="1"/>
          </p:cNvSpPr>
          <p:nvPr/>
        </p:nvSpPr>
        <p:spPr>
          <a:xfrm>
            <a:off x="2149476" y="1736489"/>
            <a:ext cx="4017963" cy="1336321"/>
          </a:xfrm>
          <a:prstGeom prst="rect">
            <a:avLst/>
          </a:prstGeom>
        </p:spPr>
        <p:txBody>
          <a:bodyPr anchor="ctr"/>
          <a:lstStyle/>
          <a:p>
            <a:pPr marL="514350" indent="-514350">
              <a:lnSpc>
                <a:spcPct val="90000"/>
              </a:lnSpc>
              <a:spcBef>
                <a:spcPct val="30000"/>
              </a:spcBef>
              <a:buClr>
                <a:schemeClr val="tx1"/>
              </a:buClr>
              <a:buFont typeface="+mj-lt"/>
              <a:buAutoNum type="arabicPeriod"/>
              <a:defRPr/>
            </a:pPr>
            <a:r>
              <a:rPr lang="en-US" sz="3200" kern="0" dirty="0">
                <a:latin typeface="Gill Sans MT" panose="020B0502020104020203" pitchFamily="34" charset="0"/>
              </a:rPr>
              <a:t>Input Domain Characterization (sets)</a:t>
            </a:r>
          </a:p>
        </p:txBody>
      </p:sp>
      <p:sp>
        <p:nvSpPr>
          <p:cNvPr id="8" name="Text Box 14"/>
          <p:cNvSpPr txBox="1">
            <a:spLocks noChangeArrowheads="1"/>
          </p:cNvSpPr>
          <p:nvPr/>
        </p:nvSpPr>
        <p:spPr bwMode="auto">
          <a:xfrm>
            <a:off x="6473826" y="1728984"/>
            <a:ext cx="2995613" cy="966355"/>
          </a:xfrm>
          <a:prstGeom prst="rect">
            <a:avLst/>
          </a:prstGeom>
          <a:solidFill>
            <a:srgbClr val="0000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b">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60000"/>
              </a:lnSpc>
              <a:spcBef>
                <a:spcPct val="50000"/>
              </a:spcBef>
            </a:pPr>
            <a:r>
              <a:rPr lang="en-US" dirty="0">
                <a:solidFill>
                  <a:schemeClr val="tx1"/>
                </a:solidFill>
                <a:latin typeface="Helvetica" charset="0"/>
                <a:cs typeface="Arial" pitchFamily="34" charset="0"/>
              </a:rPr>
              <a:t>A: {0, 1, &gt;1}</a:t>
            </a:r>
          </a:p>
          <a:p>
            <a:pPr>
              <a:lnSpc>
                <a:spcPct val="60000"/>
              </a:lnSpc>
              <a:spcBef>
                <a:spcPct val="50000"/>
              </a:spcBef>
            </a:pPr>
            <a:r>
              <a:rPr lang="en-US" dirty="0">
                <a:solidFill>
                  <a:schemeClr val="tx1"/>
                </a:solidFill>
                <a:latin typeface="Helvetica" charset="0"/>
                <a:cs typeface="Arial" pitchFamily="34" charset="0"/>
              </a:rPr>
              <a:t>B: {600, 700, 800}</a:t>
            </a:r>
          </a:p>
          <a:p>
            <a:pPr>
              <a:lnSpc>
                <a:spcPct val="60000"/>
              </a:lnSpc>
              <a:spcBef>
                <a:spcPct val="50000"/>
              </a:spcBef>
            </a:pPr>
            <a:r>
              <a:rPr lang="en-US" dirty="0">
                <a:solidFill>
                  <a:schemeClr val="tx1"/>
                </a:solidFill>
                <a:latin typeface="Helvetica" charset="0"/>
                <a:cs typeface="Arial" pitchFamily="34" charset="0"/>
              </a:rPr>
              <a:t>C: {</a:t>
            </a:r>
            <a:r>
              <a:rPr lang="en-US" dirty="0" err="1">
                <a:solidFill>
                  <a:schemeClr val="tx1"/>
                </a:solidFill>
                <a:latin typeface="Helvetica" charset="0"/>
                <a:cs typeface="Arial" pitchFamily="34" charset="0"/>
              </a:rPr>
              <a:t>swe</a:t>
            </a:r>
            <a:r>
              <a:rPr lang="en-US" dirty="0">
                <a:solidFill>
                  <a:schemeClr val="tx1"/>
                </a:solidFill>
                <a:latin typeface="Helvetica" charset="0"/>
                <a:cs typeface="Arial" pitchFamily="34" charset="0"/>
              </a:rPr>
              <a:t>, </a:t>
            </a:r>
            <a:r>
              <a:rPr lang="en-US" dirty="0" err="1">
                <a:solidFill>
                  <a:schemeClr val="tx1"/>
                </a:solidFill>
                <a:latin typeface="Helvetica" charset="0"/>
                <a:cs typeface="Arial" pitchFamily="34" charset="0"/>
              </a:rPr>
              <a:t>cs</a:t>
            </a:r>
            <a:r>
              <a:rPr lang="en-US" dirty="0">
                <a:solidFill>
                  <a:schemeClr val="tx1"/>
                </a:solidFill>
                <a:latin typeface="Helvetica" charset="0"/>
                <a:cs typeface="Arial" pitchFamily="34" charset="0"/>
              </a:rPr>
              <a:t>, </a:t>
            </a:r>
            <a:r>
              <a:rPr lang="en-US" dirty="0" err="1">
                <a:solidFill>
                  <a:schemeClr val="tx1"/>
                </a:solidFill>
                <a:latin typeface="Helvetica" charset="0"/>
                <a:cs typeface="Arial" pitchFamily="34" charset="0"/>
              </a:rPr>
              <a:t>isa</a:t>
            </a:r>
            <a:r>
              <a:rPr lang="en-US" dirty="0">
                <a:solidFill>
                  <a:schemeClr val="tx1"/>
                </a:solidFill>
                <a:latin typeface="Helvetica" charset="0"/>
                <a:cs typeface="Arial" pitchFamily="34" charset="0"/>
              </a:rPr>
              <a:t>, </a:t>
            </a:r>
            <a:r>
              <a:rPr lang="en-US" dirty="0" err="1">
                <a:solidFill>
                  <a:schemeClr val="tx1"/>
                </a:solidFill>
                <a:latin typeface="Helvetica" charset="0"/>
                <a:cs typeface="Arial" pitchFamily="34" charset="0"/>
              </a:rPr>
              <a:t>infs</a:t>
            </a:r>
            <a:r>
              <a:rPr lang="en-US" dirty="0">
                <a:solidFill>
                  <a:schemeClr val="tx1"/>
                </a:solidFill>
                <a:latin typeface="Helvetica" charset="0"/>
                <a:cs typeface="Arial" pitchFamily="34" charset="0"/>
              </a:rPr>
              <a:t>}</a:t>
            </a:r>
          </a:p>
        </p:txBody>
      </p:sp>
      <p:sp>
        <p:nvSpPr>
          <p:cNvPr id="9" name="Rectangle 3"/>
          <p:cNvSpPr txBox="1">
            <a:spLocks noChangeArrowheads="1"/>
          </p:cNvSpPr>
          <p:nvPr/>
        </p:nvSpPr>
        <p:spPr>
          <a:xfrm>
            <a:off x="2106613" y="3212490"/>
            <a:ext cx="4017962" cy="584200"/>
          </a:xfrm>
          <a:prstGeom prst="rect">
            <a:avLst/>
          </a:prstGeom>
        </p:spPr>
        <p:txBody>
          <a:bodyPr anchor="ctr"/>
          <a:lstStyle/>
          <a:p>
            <a:pPr marL="514350" indent="-514350">
              <a:lnSpc>
                <a:spcPct val="90000"/>
              </a:lnSpc>
              <a:spcBef>
                <a:spcPct val="30000"/>
              </a:spcBef>
              <a:buClr>
                <a:schemeClr val="tx1"/>
              </a:buClr>
              <a:buFont typeface="+mj-lt"/>
              <a:buAutoNum type="arabicPeriod" startAt="2"/>
              <a:defRPr/>
            </a:pPr>
            <a:r>
              <a:rPr lang="en-US" sz="3200" kern="0" dirty="0">
                <a:latin typeface="Gill Sans MT" panose="020B0502020104020203" pitchFamily="34" charset="0"/>
              </a:rPr>
              <a:t>Graphs</a:t>
            </a:r>
          </a:p>
        </p:txBody>
      </p:sp>
      <p:grpSp>
        <p:nvGrpSpPr>
          <p:cNvPr id="10" name="Group 4"/>
          <p:cNvGrpSpPr>
            <a:grpSpLocks/>
          </p:cNvGrpSpPr>
          <p:nvPr/>
        </p:nvGrpSpPr>
        <p:grpSpPr bwMode="auto">
          <a:xfrm>
            <a:off x="6473826" y="2996590"/>
            <a:ext cx="1497013" cy="1016000"/>
            <a:chOff x="2211" y="818"/>
            <a:chExt cx="943" cy="640"/>
          </a:xfrm>
        </p:grpSpPr>
        <p:sp>
          <p:nvSpPr>
            <p:cNvPr id="11" name="Oval 5"/>
            <p:cNvSpPr>
              <a:spLocks noChangeArrowheads="1"/>
            </p:cNvSpPr>
            <p:nvPr/>
          </p:nvSpPr>
          <p:spPr bwMode="auto">
            <a:xfrm>
              <a:off x="2211" y="818"/>
              <a:ext cx="242" cy="242"/>
            </a:xfrm>
            <a:prstGeom prst="ellipse">
              <a:avLst/>
            </a:prstGeom>
            <a:solidFill>
              <a:srgbClr val="66FFCC"/>
            </a:solidFill>
            <a:ln w="12700">
              <a:solidFill>
                <a:schemeClr val="tx1"/>
              </a:solidFill>
              <a:round/>
              <a:headEnd type="none" w="sm" len="sm"/>
              <a:tailEnd type="none" w="sm" len="sm"/>
            </a:ln>
          </p:spPr>
          <p:txBody>
            <a:bodyPr wrap="none" anchor="ctr"/>
            <a:lstStyle/>
            <a:p>
              <a:endParaRPr lang="en-US"/>
            </a:p>
          </p:txBody>
        </p:sp>
        <p:sp>
          <p:nvSpPr>
            <p:cNvPr id="12" name="Oval 6"/>
            <p:cNvSpPr>
              <a:spLocks noChangeArrowheads="1"/>
            </p:cNvSpPr>
            <p:nvPr/>
          </p:nvSpPr>
          <p:spPr bwMode="auto">
            <a:xfrm>
              <a:off x="2912" y="949"/>
              <a:ext cx="242" cy="242"/>
            </a:xfrm>
            <a:prstGeom prst="ellipse">
              <a:avLst/>
            </a:prstGeom>
            <a:solidFill>
              <a:srgbClr val="66FFCC"/>
            </a:solidFill>
            <a:ln w="12700">
              <a:solidFill>
                <a:schemeClr val="tx1"/>
              </a:solidFill>
              <a:round/>
              <a:headEnd type="none" w="sm" len="sm"/>
              <a:tailEnd type="none" w="sm" len="sm"/>
            </a:ln>
          </p:spPr>
          <p:txBody>
            <a:bodyPr wrap="none" anchor="ctr"/>
            <a:lstStyle/>
            <a:p>
              <a:endParaRPr lang="en-US"/>
            </a:p>
          </p:txBody>
        </p:sp>
        <p:sp>
          <p:nvSpPr>
            <p:cNvPr id="13" name="Oval 7"/>
            <p:cNvSpPr>
              <a:spLocks noChangeArrowheads="1"/>
            </p:cNvSpPr>
            <p:nvPr/>
          </p:nvSpPr>
          <p:spPr bwMode="auto">
            <a:xfrm>
              <a:off x="2495" y="1216"/>
              <a:ext cx="242" cy="242"/>
            </a:xfrm>
            <a:prstGeom prst="ellipse">
              <a:avLst/>
            </a:prstGeom>
            <a:solidFill>
              <a:srgbClr val="66FFCC"/>
            </a:solidFill>
            <a:ln w="12700">
              <a:solidFill>
                <a:schemeClr val="tx1"/>
              </a:solidFill>
              <a:round/>
              <a:headEnd type="none" w="sm" len="sm"/>
              <a:tailEnd type="none" w="sm" len="sm"/>
            </a:ln>
          </p:spPr>
          <p:txBody>
            <a:bodyPr wrap="none" anchor="ctr"/>
            <a:lstStyle/>
            <a:p>
              <a:endParaRPr lang="en-US"/>
            </a:p>
          </p:txBody>
        </p:sp>
        <p:sp>
          <p:nvSpPr>
            <p:cNvPr id="14" name="Line 8"/>
            <p:cNvSpPr>
              <a:spLocks noChangeShapeType="1"/>
            </p:cNvSpPr>
            <p:nvPr/>
          </p:nvSpPr>
          <p:spPr bwMode="auto">
            <a:xfrm>
              <a:off x="2460" y="939"/>
              <a:ext cx="456" cy="128"/>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5" name="Line 9"/>
            <p:cNvSpPr>
              <a:spLocks noChangeShapeType="1"/>
            </p:cNvSpPr>
            <p:nvPr/>
          </p:nvSpPr>
          <p:spPr bwMode="auto">
            <a:xfrm>
              <a:off x="2361" y="1052"/>
              <a:ext cx="179" cy="18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6" name="Line 10"/>
            <p:cNvSpPr>
              <a:spLocks noChangeShapeType="1"/>
            </p:cNvSpPr>
            <p:nvPr/>
          </p:nvSpPr>
          <p:spPr bwMode="auto">
            <a:xfrm flipV="1">
              <a:off x="2731" y="1166"/>
              <a:ext cx="215" cy="128"/>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17" name="Rectangle 3"/>
          <p:cNvSpPr txBox="1">
            <a:spLocks noChangeArrowheads="1"/>
          </p:cNvSpPr>
          <p:nvPr/>
        </p:nvSpPr>
        <p:spPr>
          <a:xfrm>
            <a:off x="2106613" y="4235430"/>
            <a:ext cx="4017962" cy="739775"/>
          </a:xfrm>
          <a:prstGeom prst="rect">
            <a:avLst/>
          </a:prstGeom>
        </p:spPr>
        <p:txBody>
          <a:bodyPr anchor="ctr"/>
          <a:lstStyle/>
          <a:p>
            <a:pPr marL="514350" indent="-514350">
              <a:lnSpc>
                <a:spcPct val="90000"/>
              </a:lnSpc>
              <a:spcBef>
                <a:spcPct val="30000"/>
              </a:spcBef>
              <a:buClr>
                <a:schemeClr val="tx1"/>
              </a:buClr>
              <a:buFont typeface="+mj-lt"/>
              <a:buAutoNum type="arabicPeriod" startAt="3"/>
              <a:defRPr/>
            </a:pPr>
            <a:r>
              <a:rPr lang="en-US" sz="3200" kern="0" dirty="0">
                <a:latin typeface="Gill Sans MT" panose="020B0502020104020203" pitchFamily="34" charset="0"/>
              </a:rPr>
              <a:t>Logical Expressions</a:t>
            </a:r>
          </a:p>
        </p:txBody>
      </p:sp>
      <p:sp>
        <p:nvSpPr>
          <p:cNvPr id="18" name="Text Box 11"/>
          <p:cNvSpPr txBox="1">
            <a:spLocks noChangeArrowheads="1"/>
          </p:cNvSpPr>
          <p:nvPr/>
        </p:nvSpPr>
        <p:spPr bwMode="auto">
          <a:xfrm>
            <a:off x="6473825" y="4406880"/>
            <a:ext cx="3703638" cy="396875"/>
          </a:xfrm>
          <a:prstGeom prst="rect">
            <a:avLst/>
          </a:prstGeom>
          <a:solidFill>
            <a:srgbClr val="0000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solidFill>
                  <a:schemeClr val="tx1"/>
                </a:solidFill>
                <a:latin typeface="Helvetica" charset="0"/>
                <a:cs typeface="Arial" pitchFamily="34" charset="0"/>
              </a:rPr>
              <a:t>(not X or not Y) and A and B</a:t>
            </a:r>
          </a:p>
        </p:txBody>
      </p:sp>
      <p:sp>
        <p:nvSpPr>
          <p:cNvPr id="19" name="Rectangle 3"/>
          <p:cNvSpPr txBox="1">
            <a:spLocks noChangeArrowheads="1"/>
          </p:cNvSpPr>
          <p:nvPr/>
        </p:nvSpPr>
        <p:spPr>
          <a:xfrm>
            <a:off x="2106613" y="5407003"/>
            <a:ext cx="4017962" cy="1062832"/>
          </a:xfrm>
          <a:prstGeom prst="rect">
            <a:avLst/>
          </a:prstGeom>
        </p:spPr>
        <p:txBody>
          <a:bodyPr anchor="ctr"/>
          <a:lstStyle/>
          <a:p>
            <a:pPr marL="514350" indent="-514350">
              <a:lnSpc>
                <a:spcPct val="90000"/>
              </a:lnSpc>
              <a:spcBef>
                <a:spcPct val="30000"/>
              </a:spcBef>
              <a:buClr>
                <a:schemeClr val="tx1"/>
              </a:buClr>
              <a:buFont typeface="+mj-lt"/>
              <a:buAutoNum type="arabicPeriod" startAt="4"/>
              <a:defRPr/>
            </a:pPr>
            <a:r>
              <a:rPr lang="en-US" sz="3200" kern="0" dirty="0">
                <a:latin typeface="Gill Sans MT" panose="020B0502020104020203" pitchFamily="34" charset="0"/>
              </a:rPr>
              <a:t>Syntactic Structures (grammars)</a:t>
            </a:r>
          </a:p>
        </p:txBody>
      </p:sp>
      <p:sp>
        <p:nvSpPr>
          <p:cNvPr id="20" name="Text Box 12"/>
          <p:cNvSpPr txBox="1">
            <a:spLocks noChangeArrowheads="1"/>
          </p:cNvSpPr>
          <p:nvPr/>
        </p:nvSpPr>
        <p:spPr bwMode="auto">
          <a:xfrm>
            <a:off x="6473825" y="5139511"/>
            <a:ext cx="2063750" cy="1330325"/>
          </a:xfrm>
          <a:prstGeom prst="rect">
            <a:avLst/>
          </a:prstGeom>
          <a:solidFill>
            <a:srgbClr val="0000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b">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60000"/>
              </a:lnSpc>
              <a:spcBef>
                <a:spcPct val="50000"/>
              </a:spcBef>
            </a:pPr>
            <a:r>
              <a:rPr lang="en-US" dirty="0">
                <a:solidFill>
                  <a:schemeClr val="tx1"/>
                </a:solidFill>
                <a:latin typeface="Helvetica" charset="0"/>
                <a:cs typeface="Arial" pitchFamily="34" charset="0"/>
              </a:rPr>
              <a:t>if (x &gt; y)</a:t>
            </a:r>
          </a:p>
          <a:p>
            <a:pPr>
              <a:lnSpc>
                <a:spcPct val="60000"/>
              </a:lnSpc>
              <a:spcBef>
                <a:spcPct val="50000"/>
              </a:spcBef>
            </a:pPr>
            <a:r>
              <a:rPr lang="en-US" dirty="0">
                <a:solidFill>
                  <a:schemeClr val="tx1"/>
                </a:solidFill>
                <a:latin typeface="Helvetica" charset="0"/>
                <a:cs typeface="Arial" pitchFamily="34" charset="0"/>
              </a:rPr>
              <a:t>    z = x - y;</a:t>
            </a:r>
          </a:p>
          <a:p>
            <a:pPr>
              <a:lnSpc>
                <a:spcPct val="60000"/>
              </a:lnSpc>
              <a:spcBef>
                <a:spcPct val="50000"/>
              </a:spcBef>
            </a:pPr>
            <a:r>
              <a:rPr lang="en-US" dirty="0">
                <a:solidFill>
                  <a:schemeClr val="tx1"/>
                </a:solidFill>
                <a:latin typeface="Helvetica" charset="0"/>
                <a:cs typeface="Arial" pitchFamily="34" charset="0"/>
              </a:rPr>
              <a:t>else</a:t>
            </a:r>
          </a:p>
          <a:p>
            <a:pPr>
              <a:lnSpc>
                <a:spcPct val="60000"/>
              </a:lnSpc>
              <a:spcBef>
                <a:spcPct val="50000"/>
              </a:spcBef>
            </a:pPr>
            <a:r>
              <a:rPr lang="en-US" dirty="0">
                <a:solidFill>
                  <a:schemeClr val="tx1"/>
                </a:solidFill>
                <a:latin typeface="Helvetica" charset="0"/>
                <a:cs typeface="Arial" pitchFamily="34" charset="0"/>
              </a:rPr>
              <a:t>   z = 2 * x;</a:t>
            </a:r>
          </a:p>
        </p:txBody>
      </p:sp>
    </p:spTree>
    <p:extLst>
      <p:ext uri="{BB962C8B-B14F-4D97-AF65-F5344CB8AC3E}">
        <p14:creationId xmlns:p14="http://schemas.microsoft.com/office/powerpoint/2010/main" val="306817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dissolv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dissolv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autoUpdateAnimBg="0"/>
      <p:bldP spid="9" grpId="0"/>
      <p:bldP spid="17" grpId="0"/>
      <p:bldP spid="18" grpId="0" animBg="1" autoUpdateAnimBg="0"/>
      <p:bldP spid="19" grpId="0"/>
      <p:bldP spid="20"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524" y="0"/>
            <a:ext cx="10515600" cy="1325563"/>
          </a:xfrm>
        </p:spPr>
        <p:txBody>
          <a:bodyPr/>
          <a:lstStyle/>
          <a:p>
            <a:r>
              <a:rPr lang="en-US" dirty="0"/>
              <a:t>Example : Jelly Bean Coverage</a:t>
            </a:r>
          </a:p>
        </p:txBody>
      </p:sp>
      <p:sp>
        <p:nvSpPr>
          <p:cNvPr id="3" name="Content Placeholder 2"/>
          <p:cNvSpPr>
            <a:spLocks noGrp="1"/>
          </p:cNvSpPr>
          <p:nvPr>
            <p:ph idx="1"/>
          </p:nvPr>
        </p:nvSpPr>
        <p:spPr>
          <a:xfrm>
            <a:off x="1612900" y="876823"/>
            <a:ext cx="4435366" cy="3176563"/>
          </a:xfrm>
        </p:spPr>
        <p:txBody>
          <a:bodyPr/>
          <a:lstStyle/>
          <a:p>
            <a:pPr marL="0" indent="0">
              <a:buNone/>
            </a:pPr>
            <a:r>
              <a:rPr lang="en-US" dirty="0">
                <a:solidFill>
                  <a:schemeClr val="tx2"/>
                </a:solidFill>
              </a:rPr>
              <a:t>Flavors</a:t>
            </a:r>
            <a:r>
              <a:rPr lang="en-US" dirty="0"/>
              <a:t> :</a:t>
            </a:r>
          </a:p>
          <a:p>
            <a:pPr marL="914400" lvl="1" indent="-457200">
              <a:buFont typeface="+mj-lt"/>
              <a:buAutoNum type="arabicPeriod"/>
            </a:pPr>
            <a:r>
              <a:rPr lang="en-US" dirty="0"/>
              <a:t>Lemon</a:t>
            </a:r>
          </a:p>
          <a:p>
            <a:pPr marL="914400" lvl="1" indent="-457200">
              <a:buFont typeface="+mj-lt"/>
              <a:buAutoNum type="arabicPeriod"/>
            </a:pPr>
            <a:r>
              <a:rPr lang="en-US" dirty="0"/>
              <a:t>Pistachio</a:t>
            </a:r>
          </a:p>
          <a:p>
            <a:pPr marL="914400" lvl="1" indent="-457200">
              <a:buFont typeface="+mj-lt"/>
              <a:buAutoNum type="arabicPeriod"/>
            </a:pPr>
            <a:r>
              <a:rPr lang="en-US" dirty="0"/>
              <a:t>Cantaloupe</a:t>
            </a:r>
          </a:p>
          <a:p>
            <a:pPr marL="914400" lvl="1" indent="-457200">
              <a:buFont typeface="+mj-lt"/>
              <a:buAutoNum type="arabicPeriod"/>
            </a:pPr>
            <a:r>
              <a:rPr lang="en-US" dirty="0"/>
              <a:t>Pear</a:t>
            </a:r>
          </a:p>
          <a:p>
            <a:pPr marL="914400" lvl="1" indent="-457200">
              <a:buFont typeface="+mj-lt"/>
              <a:buAutoNum type="arabicPeriod"/>
            </a:pPr>
            <a:r>
              <a:rPr lang="en-US" dirty="0"/>
              <a:t>Tangerine</a:t>
            </a:r>
          </a:p>
          <a:p>
            <a:pPr marL="914400" lvl="1" indent="-457200">
              <a:buFont typeface="+mj-lt"/>
              <a:buAutoNum type="arabicPeriod"/>
            </a:pPr>
            <a:r>
              <a:rPr lang="en-US" dirty="0"/>
              <a:t>Apricot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68</a:t>
            </a:fld>
            <a:endParaRPr lang="en-US"/>
          </a:p>
        </p:txBody>
      </p:sp>
      <p:pic>
        <p:nvPicPr>
          <p:cNvPr id="1026" name="Picture 2" descr="http://www.oldtimecandy.com/assets/images/singles/jelly_beans_assort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3176" y="1267466"/>
            <a:ext cx="1596850" cy="119763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bwMode="auto">
          <a:xfrm>
            <a:off x="6491785" y="876823"/>
            <a:ext cx="4144246" cy="31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anose="020B0502020104020203"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anose="020B0502020104020203"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anose="020B0502020104020203"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pPr marL="0" indent="0">
              <a:buNone/>
            </a:pPr>
            <a:r>
              <a:rPr lang="en-US" kern="0" dirty="0"/>
              <a:t>   </a:t>
            </a:r>
            <a:r>
              <a:rPr lang="en-US" kern="0" dirty="0">
                <a:solidFill>
                  <a:schemeClr val="tx2"/>
                </a:solidFill>
              </a:rPr>
              <a:t>Colors</a:t>
            </a:r>
            <a:r>
              <a:rPr lang="en-US" kern="0" dirty="0"/>
              <a:t> :</a:t>
            </a:r>
          </a:p>
          <a:p>
            <a:pPr marL="731520" lvl="1" indent="-365760">
              <a:buFont typeface="+mj-lt"/>
              <a:buAutoNum type="arabicPeriod"/>
            </a:pPr>
            <a:r>
              <a:rPr lang="en-US" kern="0" dirty="0"/>
              <a:t>Yellow (Lemon, Apricot)</a:t>
            </a:r>
          </a:p>
          <a:p>
            <a:pPr marL="731520" lvl="1" indent="-365760">
              <a:buFont typeface="+mj-lt"/>
              <a:buAutoNum type="arabicPeriod"/>
            </a:pPr>
            <a:r>
              <a:rPr lang="en-US" kern="0" dirty="0"/>
              <a:t>Green (Pistachio)</a:t>
            </a:r>
          </a:p>
          <a:p>
            <a:pPr marL="731520" lvl="1" indent="-365760">
              <a:buFont typeface="+mj-lt"/>
              <a:buAutoNum type="arabicPeriod"/>
            </a:pPr>
            <a:r>
              <a:rPr lang="en-US" kern="0" dirty="0"/>
              <a:t>Orange (Cantaloupe, Tangerine)</a:t>
            </a:r>
          </a:p>
          <a:p>
            <a:pPr marL="731520" lvl="1" indent="-365760">
              <a:buFont typeface="+mj-lt"/>
              <a:buAutoNum type="arabicPeriod"/>
            </a:pPr>
            <a:r>
              <a:rPr lang="en-US" kern="0" dirty="0"/>
              <a:t>White (Pear)</a:t>
            </a:r>
          </a:p>
        </p:txBody>
      </p:sp>
      <p:sp>
        <p:nvSpPr>
          <p:cNvPr id="9" name="Content Placeholder 2"/>
          <p:cNvSpPr txBox="1">
            <a:spLocks/>
          </p:cNvSpPr>
          <p:nvPr/>
        </p:nvSpPr>
        <p:spPr bwMode="auto">
          <a:xfrm>
            <a:off x="1612900" y="3930555"/>
            <a:ext cx="8754849" cy="2608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anose="020B0502020104020203"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anose="020B0502020104020203"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anose="020B0502020104020203"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r>
              <a:rPr lang="en-US" kern="0" dirty="0"/>
              <a:t>Possible coverage criteria :</a:t>
            </a:r>
          </a:p>
          <a:p>
            <a:pPr marL="914400" lvl="1" indent="-457200">
              <a:buFont typeface="+mj-lt"/>
              <a:buAutoNum type="arabicPeriod"/>
            </a:pPr>
            <a:r>
              <a:rPr lang="en-US" kern="0" dirty="0"/>
              <a:t>Taste one jelly bean of </a:t>
            </a:r>
            <a:r>
              <a:rPr lang="en-US" kern="0" dirty="0">
                <a:solidFill>
                  <a:schemeClr val="tx2"/>
                </a:solidFill>
              </a:rPr>
              <a:t>each flavor</a:t>
            </a:r>
          </a:p>
          <a:p>
            <a:pPr lvl="2"/>
            <a:r>
              <a:rPr lang="en-US" kern="0" dirty="0"/>
              <a:t>Deciding if yellow jelly bean is Lemon or Apricot is a controllability problem</a:t>
            </a:r>
          </a:p>
          <a:p>
            <a:pPr marL="914400" lvl="1" indent="-457200">
              <a:buFont typeface="+mj-lt"/>
              <a:buAutoNum type="arabicPeriod"/>
            </a:pPr>
            <a:r>
              <a:rPr lang="en-US" kern="0" dirty="0"/>
              <a:t>Taste one jelly bean of </a:t>
            </a:r>
            <a:r>
              <a:rPr lang="en-US" kern="0" dirty="0">
                <a:solidFill>
                  <a:schemeClr val="tx2"/>
                </a:solidFill>
              </a:rPr>
              <a:t>each color</a:t>
            </a:r>
          </a:p>
        </p:txBody>
      </p:sp>
    </p:spTree>
    <p:extLst>
      <p:ext uri="{BB962C8B-B14F-4D97-AF65-F5344CB8AC3E}">
        <p14:creationId xmlns:p14="http://schemas.microsoft.com/office/powerpoint/2010/main" val="24027372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0DD0FB2-688D-4A83-A4E6-B9CE6EF0222C}" type="slidenum">
              <a:rPr lang="en-US" sz="900" b="0">
                <a:solidFill>
                  <a:schemeClr val="tx1"/>
                </a:solidFill>
              </a:rPr>
              <a:pPr/>
              <a:t>69</a:t>
            </a:fld>
            <a:endParaRPr lang="en-US" sz="900" b="0">
              <a:solidFill>
                <a:schemeClr val="tx1"/>
              </a:solidFill>
            </a:endParaRPr>
          </a:p>
        </p:txBody>
      </p:sp>
      <p:sp>
        <p:nvSpPr>
          <p:cNvPr id="72709" name="Rectangle 2"/>
          <p:cNvSpPr>
            <a:spLocks noGrp="1" noChangeArrowheads="1"/>
          </p:cNvSpPr>
          <p:nvPr>
            <p:ph type="title"/>
          </p:nvPr>
        </p:nvSpPr>
        <p:spPr/>
        <p:txBody>
          <a:bodyPr/>
          <a:lstStyle/>
          <a:p>
            <a:r>
              <a:rPr lang="en-US"/>
              <a:t>Coverage</a:t>
            </a:r>
          </a:p>
        </p:txBody>
      </p:sp>
      <p:sp>
        <p:nvSpPr>
          <p:cNvPr id="72710" name="Rectangle 3"/>
          <p:cNvSpPr>
            <a:spLocks noGrp="1" noChangeArrowheads="1"/>
          </p:cNvSpPr>
          <p:nvPr>
            <p:ph type="body" idx="1"/>
          </p:nvPr>
        </p:nvSpPr>
        <p:spPr>
          <a:xfrm>
            <a:off x="1662114" y="3262314"/>
            <a:ext cx="8867775" cy="3114675"/>
          </a:xfrm>
        </p:spPr>
        <p:txBody>
          <a:bodyPr/>
          <a:lstStyle/>
          <a:p>
            <a:r>
              <a:rPr lang="en-US" dirty="0"/>
              <a:t>Infeasible test requirements : test requirements that cannot be satisfied</a:t>
            </a:r>
          </a:p>
          <a:p>
            <a:pPr lvl="1"/>
            <a:r>
              <a:rPr lang="en-US" sz="2000" dirty="0"/>
              <a:t>No test case values exist that meet the test requirements</a:t>
            </a:r>
          </a:p>
          <a:p>
            <a:pPr lvl="1"/>
            <a:r>
              <a:rPr lang="en-US" sz="2000" dirty="0"/>
              <a:t>Example: Dead code</a:t>
            </a:r>
          </a:p>
          <a:p>
            <a:pPr lvl="1"/>
            <a:r>
              <a:rPr lang="en-US" sz="2000" dirty="0"/>
              <a:t>Detection of infeasible test requirements is formally </a:t>
            </a:r>
            <a:r>
              <a:rPr lang="en-US" sz="2000" dirty="0" err="1"/>
              <a:t>undecidable</a:t>
            </a:r>
            <a:r>
              <a:rPr lang="en-US" sz="2000" dirty="0"/>
              <a:t> for most test criteria</a:t>
            </a:r>
            <a:endParaRPr lang="en-US" sz="1800" dirty="0"/>
          </a:p>
          <a:p>
            <a:r>
              <a:rPr lang="en-US" dirty="0"/>
              <a:t>Thus, 100% coverage is impossible in practice</a:t>
            </a:r>
          </a:p>
        </p:txBody>
      </p:sp>
      <p:sp>
        <p:nvSpPr>
          <p:cNvPr id="189444" name="Text Box 4"/>
          <p:cNvSpPr txBox="1">
            <a:spLocks noChangeArrowheads="1"/>
          </p:cNvSpPr>
          <p:nvPr/>
        </p:nvSpPr>
        <p:spPr bwMode="auto">
          <a:xfrm>
            <a:off x="2019300" y="1299696"/>
            <a:ext cx="7962900" cy="1815882"/>
          </a:xfrm>
          <a:prstGeom prst="rect">
            <a:avLst/>
          </a:prstGeom>
          <a:solidFill>
            <a:srgbClr val="0000CC"/>
          </a:solidFill>
          <a:ln w="12700">
            <a:solidFill>
              <a:schemeClr val="tx1"/>
            </a:solidFill>
            <a:miter lim="800000"/>
            <a:headEnd type="none" w="sm" len="sm"/>
            <a:tailEnd type="none" w="sm" len="sm"/>
          </a:ln>
          <a:effectLst/>
        </p:spPr>
        <p:txBody>
          <a:bodyPr>
            <a:spAutoFit/>
          </a:bodyPr>
          <a:lstStyle/>
          <a:p>
            <a:pPr algn="just">
              <a:spcBef>
                <a:spcPct val="50000"/>
              </a:spcBef>
              <a:defRPr/>
            </a:pPr>
            <a:r>
              <a:rPr lang="en-US" sz="2800" dirty="0">
                <a:effectLst>
                  <a:outerShdw blurRad="38100" dist="38100" dir="2700000" algn="tl">
                    <a:srgbClr val="000000"/>
                  </a:outerShdw>
                </a:effectLst>
                <a:latin typeface="Gill Sans MT" panose="020B0502020104020203" pitchFamily="34" charset="0"/>
                <a:cs typeface="Arial" pitchFamily="34" charset="0"/>
              </a:rPr>
              <a:t>Given a set of test requirements </a:t>
            </a:r>
            <a:r>
              <a:rPr lang="en-US" sz="2800" i="1" dirty="0">
                <a:effectLst>
                  <a:outerShdw blurRad="38100" dist="38100" dir="2700000" algn="tl">
                    <a:srgbClr val="000000"/>
                  </a:outerShdw>
                </a:effectLst>
                <a:latin typeface="Gill Sans MT" panose="020B0502020104020203" pitchFamily="34" charset="0"/>
                <a:cs typeface="Arial" pitchFamily="34" charset="0"/>
              </a:rPr>
              <a:t>TR</a:t>
            </a:r>
            <a:r>
              <a:rPr lang="en-US" sz="2800" dirty="0">
                <a:effectLst>
                  <a:outerShdw blurRad="38100" dist="38100" dir="2700000" algn="tl">
                    <a:srgbClr val="000000"/>
                  </a:outerShdw>
                </a:effectLst>
                <a:latin typeface="Gill Sans MT" panose="020B0502020104020203" pitchFamily="34" charset="0"/>
                <a:cs typeface="Arial" pitchFamily="34" charset="0"/>
              </a:rPr>
              <a:t> for coverage criterion </a:t>
            </a:r>
            <a:r>
              <a:rPr lang="en-US" sz="2800" i="1" dirty="0">
                <a:effectLst>
                  <a:outerShdw blurRad="38100" dist="38100" dir="2700000" algn="tl">
                    <a:srgbClr val="000000"/>
                  </a:outerShdw>
                </a:effectLst>
                <a:latin typeface="Gill Sans MT" panose="020B0502020104020203" pitchFamily="34" charset="0"/>
                <a:cs typeface="Arial" pitchFamily="34" charset="0"/>
              </a:rPr>
              <a:t>C</a:t>
            </a:r>
            <a:r>
              <a:rPr lang="en-US" sz="2800" dirty="0">
                <a:effectLst>
                  <a:outerShdw blurRad="38100" dist="38100" dir="2700000" algn="tl">
                    <a:srgbClr val="000000"/>
                  </a:outerShdw>
                </a:effectLst>
                <a:latin typeface="Gill Sans MT" panose="020B0502020104020203" pitchFamily="34" charset="0"/>
                <a:cs typeface="Arial" pitchFamily="34" charset="0"/>
              </a:rPr>
              <a:t>, a test set </a:t>
            </a:r>
            <a:r>
              <a:rPr lang="en-US" sz="2800" i="1" dirty="0">
                <a:effectLst>
                  <a:outerShdw blurRad="38100" dist="38100" dir="2700000" algn="tl">
                    <a:srgbClr val="000000"/>
                  </a:outerShdw>
                </a:effectLst>
                <a:latin typeface="Gill Sans MT" panose="020B0502020104020203" pitchFamily="34" charset="0"/>
                <a:cs typeface="Arial" pitchFamily="34" charset="0"/>
              </a:rPr>
              <a:t>T</a:t>
            </a:r>
            <a:r>
              <a:rPr lang="en-US" sz="2800" dirty="0">
                <a:effectLst>
                  <a:outerShdw blurRad="38100" dist="38100" dir="2700000" algn="tl">
                    <a:srgbClr val="000000"/>
                  </a:outerShdw>
                </a:effectLst>
                <a:latin typeface="Gill Sans MT" panose="020B0502020104020203" pitchFamily="34" charset="0"/>
                <a:cs typeface="Arial" pitchFamily="34" charset="0"/>
              </a:rPr>
              <a:t> satisfies </a:t>
            </a:r>
            <a:r>
              <a:rPr lang="en-US" sz="2800" i="1" dirty="0">
                <a:effectLst>
                  <a:outerShdw blurRad="38100" dist="38100" dir="2700000" algn="tl">
                    <a:srgbClr val="000000"/>
                  </a:outerShdw>
                </a:effectLst>
                <a:latin typeface="Gill Sans MT" panose="020B0502020104020203" pitchFamily="34" charset="0"/>
                <a:cs typeface="Arial" pitchFamily="34" charset="0"/>
              </a:rPr>
              <a:t>C</a:t>
            </a:r>
            <a:r>
              <a:rPr lang="en-US" sz="2800" dirty="0">
                <a:effectLst>
                  <a:outerShdw blurRad="38100" dist="38100" dir="2700000" algn="tl">
                    <a:srgbClr val="000000"/>
                  </a:outerShdw>
                </a:effectLst>
                <a:latin typeface="Gill Sans MT" panose="020B0502020104020203" pitchFamily="34" charset="0"/>
                <a:cs typeface="Arial" pitchFamily="34" charset="0"/>
              </a:rPr>
              <a:t> coverage if and only if for every test requirement </a:t>
            </a:r>
            <a:r>
              <a:rPr lang="en-US" sz="2800" i="1" dirty="0" err="1">
                <a:effectLst>
                  <a:outerShdw blurRad="38100" dist="38100" dir="2700000" algn="tl">
                    <a:srgbClr val="000000"/>
                  </a:outerShdw>
                </a:effectLst>
                <a:latin typeface="Gill Sans MT" panose="020B0502020104020203" pitchFamily="34" charset="0"/>
                <a:cs typeface="Arial" pitchFamily="34" charset="0"/>
              </a:rPr>
              <a:t>tr</a:t>
            </a:r>
            <a:r>
              <a:rPr lang="en-US" sz="2800" dirty="0">
                <a:effectLst>
                  <a:outerShdw blurRad="38100" dist="38100" dir="2700000" algn="tl">
                    <a:srgbClr val="000000"/>
                  </a:outerShdw>
                </a:effectLst>
                <a:latin typeface="Gill Sans MT" panose="020B0502020104020203" pitchFamily="34" charset="0"/>
                <a:cs typeface="Arial" pitchFamily="34" charset="0"/>
              </a:rPr>
              <a:t> in </a:t>
            </a:r>
            <a:r>
              <a:rPr lang="en-US" sz="2800" i="1" dirty="0">
                <a:effectLst>
                  <a:outerShdw blurRad="38100" dist="38100" dir="2700000" algn="tl">
                    <a:srgbClr val="000000"/>
                  </a:outerShdw>
                </a:effectLst>
                <a:latin typeface="Gill Sans MT" panose="020B0502020104020203" pitchFamily="34" charset="0"/>
                <a:cs typeface="Arial" pitchFamily="34" charset="0"/>
              </a:rPr>
              <a:t>TR</a:t>
            </a:r>
            <a:r>
              <a:rPr lang="en-US" sz="2800" dirty="0">
                <a:effectLst>
                  <a:outerShdw blurRad="38100" dist="38100" dir="2700000" algn="tl">
                    <a:srgbClr val="000000"/>
                  </a:outerShdw>
                </a:effectLst>
                <a:latin typeface="Gill Sans MT" panose="020B0502020104020203" pitchFamily="34" charset="0"/>
                <a:cs typeface="Arial" pitchFamily="34" charset="0"/>
              </a:rPr>
              <a:t>, there is at least one test </a:t>
            </a:r>
            <a:r>
              <a:rPr lang="en-US" sz="2800" i="1" dirty="0">
                <a:effectLst>
                  <a:outerShdw blurRad="38100" dist="38100" dir="2700000" algn="tl">
                    <a:srgbClr val="000000"/>
                  </a:outerShdw>
                </a:effectLst>
                <a:latin typeface="Gill Sans MT" panose="020B0502020104020203" pitchFamily="34" charset="0"/>
                <a:cs typeface="Arial" pitchFamily="34" charset="0"/>
              </a:rPr>
              <a:t>t</a:t>
            </a:r>
            <a:r>
              <a:rPr lang="en-US" sz="2800" dirty="0">
                <a:effectLst>
                  <a:outerShdw blurRad="38100" dist="38100" dir="2700000" algn="tl">
                    <a:srgbClr val="000000"/>
                  </a:outerShdw>
                </a:effectLst>
                <a:latin typeface="Gill Sans MT" panose="020B0502020104020203" pitchFamily="34" charset="0"/>
                <a:cs typeface="Arial" pitchFamily="34" charset="0"/>
              </a:rPr>
              <a:t> in </a:t>
            </a:r>
            <a:r>
              <a:rPr lang="en-US" sz="2800" i="1" dirty="0">
                <a:effectLst>
                  <a:outerShdw blurRad="38100" dist="38100" dir="2700000" algn="tl">
                    <a:srgbClr val="000000"/>
                  </a:outerShdw>
                </a:effectLst>
                <a:latin typeface="Gill Sans MT" panose="020B0502020104020203" pitchFamily="34" charset="0"/>
                <a:cs typeface="Arial" pitchFamily="34" charset="0"/>
              </a:rPr>
              <a:t>T</a:t>
            </a:r>
            <a:r>
              <a:rPr lang="en-US" sz="2800" dirty="0">
                <a:effectLst>
                  <a:outerShdw blurRad="38100" dist="38100" dir="2700000" algn="tl">
                    <a:srgbClr val="000000"/>
                  </a:outerShdw>
                </a:effectLst>
                <a:latin typeface="Gill Sans MT" panose="020B0502020104020203" pitchFamily="34" charset="0"/>
                <a:cs typeface="Arial" pitchFamily="34" charset="0"/>
              </a:rPr>
              <a:t> such that </a:t>
            </a:r>
            <a:r>
              <a:rPr lang="en-US" sz="2800" i="1" dirty="0">
                <a:effectLst>
                  <a:outerShdw blurRad="38100" dist="38100" dir="2700000" algn="tl">
                    <a:srgbClr val="000000"/>
                  </a:outerShdw>
                </a:effectLst>
                <a:latin typeface="Gill Sans MT" panose="020B0502020104020203" pitchFamily="34" charset="0"/>
                <a:cs typeface="Arial" pitchFamily="34" charset="0"/>
              </a:rPr>
              <a:t>t</a:t>
            </a:r>
            <a:r>
              <a:rPr lang="en-US" sz="2800" dirty="0">
                <a:effectLst>
                  <a:outerShdw blurRad="38100" dist="38100" dir="2700000" algn="tl">
                    <a:srgbClr val="000000"/>
                  </a:outerShdw>
                </a:effectLst>
                <a:latin typeface="Gill Sans MT" panose="020B0502020104020203" pitchFamily="34" charset="0"/>
                <a:cs typeface="Arial" pitchFamily="34" charset="0"/>
              </a:rPr>
              <a:t> satisfies </a:t>
            </a:r>
            <a:r>
              <a:rPr lang="en-US" sz="2800" i="1" dirty="0" err="1">
                <a:effectLst>
                  <a:outerShdw blurRad="38100" dist="38100" dir="2700000" algn="tl">
                    <a:srgbClr val="000000"/>
                  </a:outerShdw>
                </a:effectLst>
                <a:latin typeface="Gill Sans MT" panose="020B0502020104020203" pitchFamily="34" charset="0"/>
                <a:cs typeface="Arial" pitchFamily="34" charset="0"/>
              </a:rPr>
              <a:t>tr</a:t>
            </a:r>
            <a:endParaRPr lang="en-US" sz="2800" i="1" dirty="0">
              <a:effectLst>
                <a:outerShdw blurRad="38100" dist="38100" dir="2700000" algn="tl">
                  <a:srgbClr val="000000"/>
                </a:outerShdw>
              </a:effectLst>
              <a:latin typeface="Gill Sans MT" panose="020B0502020104020203" pitchFamily="34" charset="0"/>
              <a:cs typeface="Arial" pitchFamily="34" charset="0"/>
            </a:endParaRPr>
          </a:p>
        </p:txBody>
      </p:sp>
    </p:spTree>
    <p:extLst>
      <p:ext uri="{BB962C8B-B14F-4D97-AF65-F5344CB8AC3E}">
        <p14:creationId xmlns:p14="http://schemas.microsoft.com/office/powerpoint/2010/main" val="220659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11BE61E-D847-BE12-93A4-8DEAAFFDCCAD}"/>
              </a:ext>
            </a:extLst>
          </p:cNvPr>
          <p:cNvSpPr>
            <a:spLocks noGrp="1" noChangeArrowheads="1"/>
          </p:cNvSpPr>
          <p:nvPr>
            <p:ph type="title"/>
          </p:nvPr>
        </p:nvSpPr>
        <p:spPr>
          <a:xfrm>
            <a:off x="958952" y="-166483"/>
            <a:ext cx="7886700" cy="1325563"/>
          </a:xfrm>
        </p:spPr>
        <p:txBody>
          <a:bodyPr/>
          <a:lstStyle/>
          <a:p>
            <a:r>
              <a:rPr lang="en-US" altLang="en-US" dirty="0"/>
              <a:t>Costly Software Failures</a:t>
            </a:r>
          </a:p>
        </p:txBody>
      </p:sp>
      <p:sp>
        <p:nvSpPr>
          <p:cNvPr id="10243" name="Slide Number Placeholder 4">
            <a:extLst>
              <a:ext uri="{FF2B5EF4-FFF2-40B4-BE49-F238E27FC236}">
                <a16:creationId xmlns:a16="http://schemas.microsoft.com/office/drawing/2014/main" id="{448E9576-EE01-D028-EBFF-791AB5C427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C864204-CC1F-4B8E-98D4-5B653378C44A}" type="slidenum">
              <a:rPr lang="en-US" altLang="en-US">
                <a:latin typeface="Times New Roman" panose="02020603050405020304" pitchFamily="18" charset="0"/>
              </a:rPr>
              <a:pPr fontAlgn="base">
                <a:spcBef>
                  <a:spcPct val="0"/>
                </a:spcBef>
                <a:spcAft>
                  <a:spcPct val="0"/>
                </a:spcAft>
              </a:pPr>
              <a:t>7</a:t>
            </a:fld>
            <a:endParaRPr lang="en-US" altLang="en-US">
              <a:latin typeface="Times New Roman" panose="02020603050405020304" pitchFamily="18" charset="0"/>
            </a:endParaRPr>
          </a:p>
        </p:txBody>
      </p:sp>
      <p:sp>
        <p:nvSpPr>
          <p:cNvPr id="6" name="Content Placeholder 2">
            <a:extLst>
              <a:ext uri="{FF2B5EF4-FFF2-40B4-BE49-F238E27FC236}">
                <a16:creationId xmlns:a16="http://schemas.microsoft.com/office/drawing/2014/main" id="{97701700-A810-23E5-D1CF-D7FA25763BBE}"/>
              </a:ext>
            </a:extLst>
          </p:cNvPr>
          <p:cNvSpPr txBox="1">
            <a:spLocks/>
          </p:cNvSpPr>
          <p:nvPr/>
        </p:nvSpPr>
        <p:spPr>
          <a:xfrm>
            <a:off x="838200" y="941389"/>
            <a:ext cx="10754032" cy="5254625"/>
          </a:xfrm>
          <a:prstGeom prst="rect">
            <a:avLst/>
          </a:prstGeom>
        </p:spPr>
        <p:txBody>
          <a:bodyPr/>
          <a:lstStyle/>
          <a:p>
            <a:pPr marL="285750" indent="-285750">
              <a:lnSpc>
                <a:spcPct val="83000"/>
              </a:lnSpc>
              <a:spcBef>
                <a:spcPct val="30000"/>
              </a:spcBef>
              <a:buSzPct val="75000"/>
              <a:buFont typeface="Monotype Sorts" charset="2"/>
              <a:buChar char="n"/>
              <a:defRPr/>
            </a:pPr>
            <a:r>
              <a:rPr lang="en-US" sz="2800" kern="0" dirty="0"/>
              <a:t>NIST report, “The </a:t>
            </a:r>
            <a:r>
              <a:rPr lang="en-US" sz="2800" kern="0" dirty="0">
                <a:solidFill>
                  <a:schemeClr val="tx2"/>
                </a:solidFill>
              </a:rPr>
              <a:t>Economic Impacts</a:t>
            </a:r>
            <a:r>
              <a:rPr lang="en-US" sz="2800" kern="0" dirty="0"/>
              <a:t> of Inadequate Infrastructure for Software Testing” (2002)</a:t>
            </a:r>
          </a:p>
          <a:p>
            <a:pPr marL="685800" lvl="1" indent="-228600">
              <a:lnSpc>
                <a:spcPct val="83000"/>
              </a:lnSpc>
              <a:spcBef>
                <a:spcPct val="30000"/>
              </a:spcBef>
              <a:buSzPct val="100000"/>
              <a:buFontTx/>
              <a:buChar char="–"/>
              <a:defRPr/>
            </a:pPr>
            <a:r>
              <a:rPr lang="en-US" sz="2400" kern="0" dirty="0"/>
              <a:t>Inadequate software testing costs the US alone between $22 and $59 billion annually</a:t>
            </a:r>
          </a:p>
          <a:p>
            <a:pPr marL="685800" lvl="1" indent="-228600">
              <a:lnSpc>
                <a:spcPct val="83000"/>
              </a:lnSpc>
              <a:spcBef>
                <a:spcPct val="30000"/>
              </a:spcBef>
              <a:buSzPct val="100000"/>
              <a:buFontTx/>
              <a:buChar char="–"/>
              <a:defRPr/>
            </a:pPr>
            <a:r>
              <a:rPr lang="en-US" sz="2400" kern="0" dirty="0"/>
              <a:t>Better approaches could cut this amount in half</a:t>
            </a:r>
            <a:endParaRPr lang="en-US" sz="3200" kern="0" dirty="0">
              <a:solidFill>
                <a:schemeClr val="tx2"/>
              </a:solidFill>
            </a:endParaRPr>
          </a:p>
          <a:p>
            <a:pPr marL="285750" indent="-285750">
              <a:lnSpc>
                <a:spcPct val="90000"/>
              </a:lnSpc>
              <a:spcBef>
                <a:spcPct val="30000"/>
              </a:spcBef>
              <a:buSzPct val="75000"/>
              <a:buFont typeface="Monotype Sorts" charset="2"/>
              <a:buChar char="n"/>
              <a:defRPr/>
            </a:pPr>
            <a:r>
              <a:rPr lang="en-US" sz="2800" kern="0" dirty="0">
                <a:solidFill>
                  <a:schemeClr val="tx2"/>
                </a:solidFill>
              </a:rPr>
              <a:t>Huge losses </a:t>
            </a:r>
            <a:r>
              <a:rPr lang="en-US" sz="2800" kern="0" dirty="0"/>
              <a:t>due to web application failures</a:t>
            </a:r>
            <a:endParaRPr lang="en-US" sz="1400" kern="0" baseline="80000" dirty="0"/>
          </a:p>
          <a:p>
            <a:pPr marL="685800" lvl="1" indent="-228600">
              <a:lnSpc>
                <a:spcPct val="90000"/>
              </a:lnSpc>
              <a:spcBef>
                <a:spcPct val="30000"/>
              </a:spcBef>
              <a:buSzPct val="100000"/>
              <a:buFontTx/>
              <a:buChar char="–"/>
              <a:defRPr/>
            </a:pPr>
            <a:r>
              <a:rPr lang="en-US" sz="2400" kern="0" dirty="0">
                <a:solidFill>
                  <a:schemeClr val="tx2"/>
                </a:solidFill>
              </a:rPr>
              <a:t>Financial</a:t>
            </a:r>
            <a:r>
              <a:rPr lang="en-US" sz="2400" kern="0" dirty="0"/>
              <a:t> services : $6.5 million per hour (just in USA!)</a:t>
            </a:r>
          </a:p>
          <a:p>
            <a:pPr marL="685800" lvl="1" indent="-228600">
              <a:lnSpc>
                <a:spcPct val="90000"/>
              </a:lnSpc>
              <a:spcBef>
                <a:spcPct val="30000"/>
              </a:spcBef>
              <a:buSzPct val="100000"/>
              <a:buFontTx/>
              <a:buChar char="–"/>
              <a:defRPr/>
            </a:pPr>
            <a:r>
              <a:rPr lang="en-US" sz="2400" kern="0" dirty="0">
                <a:solidFill>
                  <a:schemeClr val="tx2"/>
                </a:solidFill>
              </a:rPr>
              <a:t>Credit card sales</a:t>
            </a:r>
            <a:r>
              <a:rPr lang="en-US" sz="2400" kern="0" dirty="0"/>
              <a:t> applications : $2.4 million per hour (in USA)</a:t>
            </a:r>
          </a:p>
          <a:p>
            <a:pPr marL="285750" indent="-285750">
              <a:lnSpc>
                <a:spcPct val="90000"/>
              </a:lnSpc>
              <a:spcBef>
                <a:spcPct val="30000"/>
              </a:spcBef>
              <a:buSzPct val="75000"/>
              <a:buFont typeface="Monotype Sorts" charset="2"/>
              <a:buChar char="n"/>
              <a:defRPr/>
            </a:pPr>
            <a:r>
              <a:rPr lang="en-US" sz="2800" kern="0" dirty="0"/>
              <a:t>In Dec 2006, </a:t>
            </a:r>
            <a:r>
              <a:rPr lang="en-US" sz="2800" i="1" kern="0" dirty="0" err="1"/>
              <a:t>amazon.com’s</a:t>
            </a:r>
            <a:r>
              <a:rPr lang="en-US" sz="2800" kern="0" dirty="0"/>
              <a:t> </a:t>
            </a:r>
            <a:r>
              <a:rPr lang="en-US" sz="2800" kern="0" dirty="0">
                <a:solidFill>
                  <a:schemeClr val="tx2"/>
                </a:solidFill>
              </a:rPr>
              <a:t>BOGO</a:t>
            </a:r>
            <a:r>
              <a:rPr lang="en-US" sz="2800" kern="0" dirty="0"/>
              <a:t> offer turned into a </a:t>
            </a:r>
            <a:r>
              <a:rPr lang="en-US" sz="2800" kern="0" dirty="0">
                <a:solidFill>
                  <a:schemeClr val="tx2"/>
                </a:solidFill>
              </a:rPr>
              <a:t>double discount</a:t>
            </a:r>
          </a:p>
          <a:p>
            <a:pPr marL="285750" indent="-285750">
              <a:lnSpc>
                <a:spcPct val="90000"/>
              </a:lnSpc>
              <a:spcBef>
                <a:spcPct val="30000"/>
              </a:spcBef>
              <a:buSzPct val="75000"/>
              <a:buFont typeface="Monotype Sorts" charset="2"/>
              <a:buChar char="n"/>
              <a:defRPr/>
            </a:pPr>
            <a:r>
              <a:rPr lang="en-US" sz="2800" kern="0" dirty="0"/>
              <a:t>2007 : Symantec says that most security vulnerabilities are due to faulty software</a:t>
            </a:r>
          </a:p>
        </p:txBody>
      </p:sp>
      <p:sp>
        <p:nvSpPr>
          <p:cNvPr id="2" name="Date Placeholder 1">
            <a:extLst>
              <a:ext uri="{FF2B5EF4-FFF2-40B4-BE49-F238E27FC236}">
                <a16:creationId xmlns:a16="http://schemas.microsoft.com/office/drawing/2014/main" id="{D34E1364-CF86-081B-9417-3DC1282B84D0}"/>
              </a:ext>
            </a:extLst>
          </p:cNvPr>
          <p:cNvSpPr>
            <a:spLocks noGrp="1"/>
          </p:cNvSpPr>
          <p:nvPr>
            <p:ph type="dt" sz="quarter" idx="10"/>
          </p:nvPr>
        </p:nvSpPr>
        <p:spPr/>
        <p:txBody>
          <a:bodyPr/>
          <a:lstStyle/>
          <a:p>
            <a:pPr>
              <a:defRPr/>
            </a:pPr>
            <a:endParaRPr lang="en-US"/>
          </a:p>
        </p:txBody>
      </p:sp>
      <p:sp>
        <p:nvSpPr>
          <p:cNvPr id="3" name="Footer Placeholder 2">
            <a:extLst>
              <a:ext uri="{FF2B5EF4-FFF2-40B4-BE49-F238E27FC236}">
                <a16:creationId xmlns:a16="http://schemas.microsoft.com/office/drawing/2014/main" id="{AA3FCF14-0CF2-22FB-9A20-ADDD7E18DC50}"/>
              </a:ext>
            </a:extLst>
          </p:cNvPr>
          <p:cNvSpPr>
            <a:spLocks noGrp="1"/>
          </p:cNvSpPr>
          <p:nvPr>
            <p:ph type="ftr" sz="quarter" idx="11"/>
          </p:nvPr>
        </p:nvSpPr>
        <p:spPr/>
        <p:txBody>
          <a:bodyPr/>
          <a:lstStyle/>
          <a:p>
            <a:pPr>
              <a:defRPr/>
            </a:pPr>
            <a:endParaRPr lang="en-US"/>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491" y="-81128"/>
            <a:ext cx="10515600" cy="1325563"/>
          </a:xfrm>
        </p:spPr>
        <p:txBody>
          <a:bodyPr/>
          <a:lstStyle/>
          <a:p>
            <a:r>
              <a:rPr lang="en-US" dirty="0"/>
              <a:t>More Jelly Beans</a:t>
            </a:r>
          </a:p>
        </p:txBody>
      </p:sp>
      <p:sp>
        <p:nvSpPr>
          <p:cNvPr id="3" name="Content Placeholder 2"/>
          <p:cNvSpPr>
            <a:spLocks noGrp="1"/>
          </p:cNvSpPr>
          <p:nvPr>
            <p:ph idx="1"/>
          </p:nvPr>
        </p:nvSpPr>
        <p:spPr>
          <a:xfrm>
            <a:off x="1612900" y="1746915"/>
            <a:ext cx="8966200" cy="832513"/>
          </a:xfrm>
        </p:spPr>
        <p:txBody>
          <a:bodyPr/>
          <a:lstStyle/>
          <a:p>
            <a:r>
              <a:rPr lang="en-US" dirty="0"/>
              <a:t>Does test set T1 satisfy the </a:t>
            </a:r>
            <a:r>
              <a:rPr lang="en-US" dirty="0">
                <a:solidFill>
                  <a:schemeClr val="tx2"/>
                </a:solidFill>
              </a:rPr>
              <a:t>flavor criterion </a:t>
            </a:r>
            <a:r>
              <a:rPr lang="en-US" dirty="0"/>
              <a: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70</a:t>
            </a:fld>
            <a:endParaRPr lang="en-US"/>
          </a:p>
        </p:txBody>
      </p:sp>
      <p:sp>
        <p:nvSpPr>
          <p:cNvPr id="7" name="Text Box 4"/>
          <p:cNvSpPr txBox="1">
            <a:spLocks noChangeArrowheads="1"/>
          </p:cNvSpPr>
          <p:nvPr/>
        </p:nvSpPr>
        <p:spPr bwMode="auto">
          <a:xfrm>
            <a:off x="1878843" y="828937"/>
            <a:ext cx="7970291" cy="830997"/>
          </a:xfrm>
          <a:prstGeom prst="rect">
            <a:avLst/>
          </a:prstGeom>
          <a:solidFill>
            <a:srgbClr val="0000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sz="2400" dirty="0">
                <a:solidFill>
                  <a:schemeClr val="tx1"/>
                </a:solidFill>
                <a:latin typeface="Helvetica" charset="0"/>
                <a:cs typeface="Arial" pitchFamily="34" charset="0"/>
              </a:rPr>
              <a:t>T1 = { three Lemons, one Pistachio, two Cantaloupes, one Pear, one Tangerine, four Apricots }</a:t>
            </a:r>
          </a:p>
        </p:txBody>
      </p:sp>
      <p:sp>
        <p:nvSpPr>
          <p:cNvPr id="8" name="Content Placeholder 2"/>
          <p:cNvSpPr txBox="1">
            <a:spLocks/>
          </p:cNvSpPr>
          <p:nvPr/>
        </p:nvSpPr>
        <p:spPr bwMode="auto">
          <a:xfrm>
            <a:off x="1612900" y="3550723"/>
            <a:ext cx="8966200" cy="57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anose="020B0502020104020203"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anose="020B0502020104020203"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anose="020B0502020104020203"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r>
              <a:rPr lang="en-US" kern="0" dirty="0"/>
              <a:t>Does test set T2 satisfy the </a:t>
            </a:r>
            <a:r>
              <a:rPr lang="en-US" kern="0" dirty="0">
                <a:solidFill>
                  <a:schemeClr val="tx2"/>
                </a:solidFill>
              </a:rPr>
              <a:t>flavor criterion </a:t>
            </a:r>
            <a:r>
              <a:rPr lang="en-US" kern="0" dirty="0"/>
              <a:t>?</a:t>
            </a:r>
          </a:p>
        </p:txBody>
      </p:sp>
      <p:sp>
        <p:nvSpPr>
          <p:cNvPr id="9" name="Text Box 4"/>
          <p:cNvSpPr txBox="1">
            <a:spLocks noChangeArrowheads="1"/>
          </p:cNvSpPr>
          <p:nvPr/>
        </p:nvSpPr>
        <p:spPr bwMode="auto">
          <a:xfrm>
            <a:off x="1894763" y="2519457"/>
            <a:ext cx="7970291" cy="830997"/>
          </a:xfrm>
          <a:prstGeom prst="rect">
            <a:avLst/>
          </a:prstGeom>
          <a:solidFill>
            <a:srgbClr val="0000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sz="2400" dirty="0">
                <a:solidFill>
                  <a:schemeClr val="tx1"/>
                </a:solidFill>
                <a:latin typeface="Helvetica" charset="0"/>
                <a:cs typeface="Arial" pitchFamily="34" charset="0"/>
              </a:rPr>
              <a:t>T2 = { One Lemon, two Pistachios, one Pear, three Tangerines }</a:t>
            </a:r>
          </a:p>
        </p:txBody>
      </p:sp>
      <p:sp>
        <p:nvSpPr>
          <p:cNvPr id="10" name="Content Placeholder 2"/>
          <p:cNvSpPr txBox="1">
            <a:spLocks/>
          </p:cNvSpPr>
          <p:nvPr/>
        </p:nvSpPr>
        <p:spPr bwMode="auto">
          <a:xfrm>
            <a:off x="1612900" y="4135278"/>
            <a:ext cx="8966200" cy="57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anose="020B0502020104020203"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anose="020B0502020104020203"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anose="020B0502020104020203"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r>
              <a:rPr lang="en-US" kern="0" dirty="0"/>
              <a:t>Does test set T2 satisfy the </a:t>
            </a:r>
            <a:r>
              <a:rPr lang="en-US" kern="0" dirty="0">
                <a:solidFill>
                  <a:schemeClr val="tx2"/>
                </a:solidFill>
              </a:rPr>
              <a:t>color criterion </a:t>
            </a:r>
            <a:r>
              <a:rPr lang="en-US" kern="0" dirty="0"/>
              <a:t>?</a:t>
            </a:r>
          </a:p>
        </p:txBody>
      </p:sp>
    </p:spTree>
    <p:extLst>
      <p:ext uri="{BB962C8B-B14F-4D97-AF65-F5344CB8AC3E}">
        <p14:creationId xmlns:p14="http://schemas.microsoft.com/office/powerpoint/2010/main" val="329205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p:bldP spid="9" grpId="0" animBg="1" autoUpdateAnimBg="0"/>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C31A-6281-B673-770D-B1E4A7D48A73}"/>
              </a:ext>
            </a:extLst>
          </p:cNvPr>
          <p:cNvSpPr>
            <a:spLocks noGrp="1"/>
          </p:cNvSpPr>
          <p:nvPr>
            <p:ph type="title"/>
          </p:nvPr>
        </p:nvSpPr>
        <p:spPr/>
        <p:txBody>
          <a:bodyPr/>
          <a:lstStyle/>
          <a:p>
            <a:r>
              <a:rPr lang="en-IN" dirty="0"/>
              <a:t>Types of Testing</a:t>
            </a:r>
          </a:p>
        </p:txBody>
      </p:sp>
      <p:sp>
        <p:nvSpPr>
          <p:cNvPr id="3" name="Content Placeholder 2">
            <a:extLst>
              <a:ext uri="{FF2B5EF4-FFF2-40B4-BE49-F238E27FC236}">
                <a16:creationId xmlns:a16="http://schemas.microsoft.com/office/drawing/2014/main" id="{FDDA280E-2831-125B-0B49-406CA2CCC4F9}"/>
              </a:ext>
            </a:extLst>
          </p:cNvPr>
          <p:cNvSpPr>
            <a:spLocks noGrp="1"/>
          </p:cNvSpPr>
          <p:nvPr>
            <p:ph idx="1"/>
          </p:nvPr>
        </p:nvSpPr>
        <p:spPr>
          <a:xfrm>
            <a:off x="838200" y="1690688"/>
            <a:ext cx="10515600" cy="4351338"/>
          </a:xfrm>
        </p:spPr>
        <p:txBody>
          <a:bodyPr/>
          <a:lstStyle/>
          <a:p>
            <a:pPr algn="just"/>
            <a:r>
              <a:rPr lang="en-US" b="0" i="0" dirty="0">
                <a:solidFill>
                  <a:srgbClr val="000000"/>
                </a:solidFill>
                <a:effectLst/>
                <a:latin typeface="Arial" panose="020B0604020202020204" pitchFamily="34" charset="0"/>
              </a:rPr>
              <a:t>Levels of testing include different methodologies that can be used while conducting software testing. </a:t>
            </a:r>
          </a:p>
          <a:p>
            <a:pPr algn="just"/>
            <a:r>
              <a:rPr lang="en-US" b="0" i="0" dirty="0">
                <a:solidFill>
                  <a:srgbClr val="000000"/>
                </a:solidFill>
                <a:effectLst/>
                <a:latin typeface="Arial" panose="020B0604020202020204" pitchFamily="34" charset="0"/>
              </a:rPr>
              <a:t>The main levels of software testing are −</a:t>
            </a:r>
          </a:p>
          <a:p>
            <a:pPr algn="just">
              <a:buFont typeface="Arial" panose="020B0604020202020204" pitchFamily="34" charset="0"/>
              <a:buChar char="•"/>
            </a:pPr>
            <a:r>
              <a:rPr lang="en-US" b="0" i="0" dirty="0">
                <a:solidFill>
                  <a:srgbClr val="000000"/>
                </a:solidFill>
                <a:effectLst/>
                <a:latin typeface="Arial" panose="020B0604020202020204" pitchFamily="34" charset="0"/>
              </a:rPr>
              <a:t>Functional Testing</a:t>
            </a:r>
          </a:p>
          <a:p>
            <a:pPr algn="just">
              <a:buFont typeface="Arial" panose="020B0604020202020204" pitchFamily="34" charset="0"/>
              <a:buChar char="•"/>
            </a:pPr>
            <a:r>
              <a:rPr lang="en-US" b="0" i="0" dirty="0">
                <a:solidFill>
                  <a:srgbClr val="000000"/>
                </a:solidFill>
                <a:effectLst/>
                <a:latin typeface="Arial" panose="020B0604020202020204" pitchFamily="34" charset="0"/>
              </a:rPr>
              <a:t>Non-functional Testing</a:t>
            </a:r>
          </a:p>
          <a:p>
            <a:endParaRPr lang="en-IN" dirty="0"/>
          </a:p>
        </p:txBody>
      </p:sp>
    </p:spTree>
    <p:extLst>
      <p:ext uri="{BB962C8B-B14F-4D97-AF65-F5344CB8AC3E}">
        <p14:creationId xmlns:p14="http://schemas.microsoft.com/office/powerpoint/2010/main" val="25565473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0F93-B4A8-BB66-5546-1689DD9290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2D6FD2-05C6-8FB8-E3C3-09B68FAB1AB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A5B8CBD-1730-B329-3C65-E1E959D544CC}"/>
              </a:ext>
            </a:extLst>
          </p:cNvPr>
          <p:cNvPicPr>
            <a:picLocks noChangeAspect="1"/>
          </p:cNvPicPr>
          <p:nvPr/>
        </p:nvPicPr>
        <p:blipFill>
          <a:blip r:embed="rId2"/>
          <a:stretch>
            <a:fillRect/>
          </a:stretch>
        </p:blipFill>
        <p:spPr>
          <a:xfrm>
            <a:off x="838200" y="681037"/>
            <a:ext cx="10827774" cy="5811837"/>
          </a:xfrm>
          <a:prstGeom prst="rect">
            <a:avLst/>
          </a:prstGeom>
        </p:spPr>
      </p:pic>
    </p:spTree>
    <p:extLst>
      <p:ext uri="{BB962C8B-B14F-4D97-AF65-F5344CB8AC3E}">
        <p14:creationId xmlns:p14="http://schemas.microsoft.com/office/powerpoint/2010/main" val="1103751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51D45-D94E-D6BF-0FF9-789A9791DCEC}"/>
              </a:ext>
            </a:extLst>
          </p:cNvPr>
          <p:cNvSpPr>
            <a:spLocks noGrp="1"/>
          </p:cNvSpPr>
          <p:nvPr>
            <p:ph type="title"/>
          </p:nvPr>
        </p:nvSpPr>
        <p:spPr/>
        <p:txBody>
          <a:bodyPr/>
          <a:lstStyle/>
          <a:p>
            <a:r>
              <a:rPr lang="en-IN" b="0" i="0" dirty="0">
                <a:effectLst/>
                <a:latin typeface="Arial" panose="020B0604020202020204" pitchFamily="34" charset="0"/>
              </a:rPr>
              <a:t>Functional Testing</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4029F1A6-7A21-61F9-1769-EE0DFD371358}"/>
              </a:ext>
            </a:extLst>
          </p:cNvPr>
          <p:cNvSpPr>
            <a:spLocks noGrp="1"/>
          </p:cNvSpPr>
          <p:nvPr>
            <p:ph idx="1"/>
          </p:nvPr>
        </p:nvSpPr>
        <p:spPr>
          <a:xfrm>
            <a:off x="838200" y="1471663"/>
            <a:ext cx="10515600" cy="4351338"/>
          </a:xfrm>
        </p:spPr>
        <p:txBody>
          <a:bodyPr/>
          <a:lstStyle/>
          <a:p>
            <a:pPr algn="just"/>
            <a:r>
              <a:rPr lang="en-US" dirty="0"/>
              <a:t>This is a type of black-box testing that is based </a:t>
            </a:r>
            <a:r>
              <a:rPr lang="en-US" dirty="0">
                <a:solidFill>
                  <a:srgbClr val="FF0000"/>
                </a:solidFill>
              </a:rPr>
              <a:t>on the specifications of the software that is to be tested. </a:t>
            </a:r>
          </a:p>
          <a:p>
            <a:pPr algn="just"/>
            <a:r>
              <a:rPr lang="en-US" dirty="0"/>
              <a:t>The application is tested by providing input and then the results are examined that need to confirm to the functionality it was intended for.</a:t>
            </a:r>
          </a:p>
          <a:p>
            <a:pPr algn="just"/>
            <a:r>
              <a:rPr lang="en-US" dirty="0"/>
              <a:t> Functional testing of a software is conducted on a complete, integrated system to evaluate the system's compliance with its specified requirements.</a:t>
            </a:r>
          </a:p>
          <a:p>
            <a:pPr algn="just"/>
            <a:r>
              <a:rPr lang="en-US" dirty="0"/>
              <a:t>There are four main types of functional testing.</a:t>
            </a:r>
            <a:endParaRPr lang="en-IN" dirty="0"/>
          </a:p>
        </p:txBody>
      </p:sp>
    </p:spTree>
    <p:extLst>
      <p:ext uri="{BB962C8B-B14F-4D97-AF65-F5344CB8AC3E}">
        <p14:creationId xmlns:p14="http://schemas.microsoft.com/office/powerpoint/2010/main" val="23919397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CA569F-E02D-21F4-765E-429482E94CBA}"/>
              </a:ext>
            </a:extLst>
          </p:cNvPr>
          <p:cNvSpPr>
            <a:spLocks noGrp="1"/>
          </p:cNvSpPr>
          <p:nvPr>
            <p:ph idx="1"/>
          </p:nvPr>
        </p:nvSpPr>
        <p:spPr>
          <a:xfrm>
            <a:off x="720213" y="530660"/>
            <a:ext cx="10515600" cy="4351338"/>
          </a:xfrm>
        </p:spPr>
        <p:txBody>
          <a:bodyPr/>
          <a:lstStyle/>
          <a:p>
            <a:r>
              <a:rPr lang="en-US" b="0" i="0" dirty="0">
                <a:solidFill>
                  <a:srgbClr val="000000"/>
                </a:solidFill>
                <a:effectLst/>
                <a:latin typeface="Arial" panose="020B0604020202020204" pitchFamily="34" charset="0"/>
              </a:rPr>
              <a:t>There are five steps that are involved while testing an application for functionality.</a:t>
            </a:r>
          </a:p>
          <a:p>
            <a:endParaRPr lang="en-IN" dirty="0"/>
          </a:p>
        </p:txBody>
      </p:sp>
      <p:graphicFrame>
        <p:nvGraphicFramePr>
          <p:cNvPr id="4" name="Table 3">
            <a:extLst>
              <a:ext uri="{FF2B5EF4-FFF2-40B4-BE49-F238E27FC236}">
                <a16:creationId xmlns:a16="http://schemas.microsoft.com/office/drawing/2014/main" id="{0997F483-D6F1-AE3D-3656-EFDB5F3803B2}"/>
              </a:ext>
            </a:extLst>
          </p:cNvPr>
          <p:cNvGraphicFramePr>
            <a:graphicFrameLocks noGrp="1"/>
          </p:cNvGraphicFramePr>
          <p:nvPr>
            <p:extLst>
              <p:ext uri="{D42A27DB-BD31-4B8C-83A1-F6EECF244321}">
                <p14:modId xmlns:p14="http://schemas.microsoft.com/office/powerpoint/2010/main" val="3873781785"/>
              </p:ext>
            </p:extLst>
          </p:nvPr>
        </p:nvGraphicFramePr>
        <p:xfrm>
          <a:off x="1769806" y="1825625"/>
          <a:ext cx="8200104" cy="4351339"/>
        </p:xfrm>
        <a:graphic>
          <a:graphicData uri="http://schemas.openxmlformats.org/drawingml/2006/table">
            <a:tbl>
              <a:tblPr/>
              <a:tblGrid>
                <a:gridCol w="1032388">
                  <a:extLst>
                    <a:ext uri="{9D8B030D-6E8A-4147-A177-3AD203B41FA5}">
                      <a16:colId xmlns:a16="http://schemas.microsoft.com/office/drawing/2014/main" val="2729740754"/>
                    </a:ext>
                  </a:extLst>
                </a:gridCol>
                <a:gridCol w="7167716">
                  <a:extLst>
                    <a:ext uri="{9D8B030D-6E8A-4147-A177-3AD203B41FA5}">
                      <a16:colId xmlns:a16="http://schemas.microsoft.com/office/drawing/2014/main" val="1986522192"/>
                    </a:ext>
                  </a:extLst>
                </a:gridCol>
              </a:tblGrid>
              <a:tr h="922138">
                <a:tc>
                  <a:txBody>
                    <a:bodyPr/>
                    <a:lstStyle/>
                    <a:p>
                      <a:pPr fontAlgn="t"/>
                      <a:r>
                        <a:rPr lang="en-US" sz="1700" dirty="0">
                          <a:effectLst/>
                        </a:rPr>
                        <a:t>I</a:t>
                      </a:r>
                    </a:p>
                  </a:txBody>
                  <a:tcPr marL="72042" marR="72042" marT="72042" marB="72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effectLst/>
                        </a:rPr>
                        <a:t>The determination of the functionality that the intended application is meant to perform.</a:t>
                      </a:r>
                    </a:p>
                    <a:p>
                      <a:endParaRPr lang="en-IN" sz="1700" dirty="0"/>
                    </a:p>
                  </a:txBody>
                  <a:tcPr marL="86450" marR="86450" marT="43225" marB="43225">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42557093"/>
                  </a:ext>
                </a:extLst>
              </a:tr>
              <a:tr h="922138">
                <a:tc>
                  <a:txBody>
                    <a:bodyPr/>
                    <a:lstStyle/>
                    <a:p>
                      <a:pPr fontAlgn="t"/>
                      <a:r>
                        <a:rPr lang="en-IN" sz="1700">
                          <a:effectLst/>
                        </a:rPr>
                        <a:t>II</a:t>
                      </a:r>
                    </a:p>
                  </a:txBody>
                  <a:tcPr marL="72042" marR="72042" marT="72042" marB="72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The creation of test data based on the specifications of the application.</a:t>
                      </a:r>
                    </a:p>
                  </a:txBody>
                  <a:tcPr marL="72042" marR="72042" marT="72042" marB="72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26536099"/>
                  </a:ext>
                </a:extLst>
              </a:tr>
              <a:tr h="922138">
                <a:tc>
                  <a:txBody>
                    <a:bodyPr/>
                    <a:lstStyle/>
                    <a:p>
                      <a:pPr fontAlgn="t"/>
                      <a:r>
                        <a:rPr lang="en-IN" sz="1700">
                          <a:effectLst/>
                        </a:rPr>
                        <a:t>III</a:t>
                      </a:r>
                    </a:p>
                  </a:txBody>
                  <a:tcPr marL="72042" marR="72042" marT="72042" marB="72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The output based on the test data and the specifications of the application.</a:t>
                      </a:r>
                    </a:p>
                  </a:txBody>
                  <a:tcPr marL="72042" marR="72042" marT="72042" marB="72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60576938"/>
                  </a:ext>
                </a:extLst>
              </a:tr>
              <a:tr h="662787">
                <a:tc>
                  <a:txBody>
                    <a:bodyPr/>
                    <a:lstStyle/>
                    <a:p>
                      <a:pPr fontAlgn="t"/>
                      <a:r>
                        <a:rPr lang="en-IN" sz="1700">
                          <a:effectLst/>
                        </a:rPr>
                        <a:t>IV</a:t>
                      </a:r>
                    </a:p>
                  </a:txBody>
                  <a:tcPr marL="72042" marR="72042" marT="72042" marB="72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The writing of test scenarios and the execution of test cases.</a:t>
                      </a:r>
                    </a:p>
                  </a:txBody>
                  <a:tcPr marL="72042" marR="72042" marT="72042" marB="72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11137083"/>
                  </a:ext>
                </a:extLst>
              </a:tr>
              <a:tr h="922138">
                <a:tc>
                  <a:txBody>
                    <a:bodyPr/>
                    <a:lstStyle/>
                    <a:p>
                      <a:pPr fontAlgn="t"/>
                      <a:r>
                        <a:rPr lang="en-IN" sz="1700">
                          <a:effectLst/>
                        </a:rPr>
                        <a:t>V</a:t>
                      </a:r>
                    </a:p>
                  </a:txBody>
                  <a:tcPr marL="72042" marR="72042" marT="72042" marB="72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The comparison of actual and expected results based on the executed test cases.</a:t>
                      </a:r>
                    </a:p>
                  </a:txBody>
                  <a:tcPr marL="72042" marR="72042" marT="72042" marB="72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6216444"/>
                  </a:ext>
                </a:extLst>
              </a:tr>
            </a:tbl>
          </a:graphicData>
        </a:graphic>
      </p:graphicFrame>
    </p:spTree>
    <p:extLst>
      <p:ext uri="{BB962C8B-B14F-4D97-AF65-F5344CB8AC3E}">
        <p14:creationId xmlns:p14="http://schemas.microsoft.com/office/powerpoint/2010/main" val="31849103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CD24-32CF-4992-4C0A-6739A54EA2F4}"/>
              </a:ext>
            </a:extLst>
          </p:cNvPr>
          <p:cNvSpPr>
            <a:spLocks noGrp="1"/>
          </p:cNvSpPr>
          <p:nvPr>
            <p:ph type="title"/>
          </p:nvPr>
        </p:nvSpPr>
        <p:spPr/>
        <p:txBody>
          <a:bodyPr/>
          <a:lstStyle/>
          <a:p>
            <a:r>
              <a:rPr lang="en-IN" sz="4000" i="0" dirty="0">
                <a:effectLst/>
                <a:latin typeface="Arial" panose="020B0604020202020204" pitchFamily="34" charset="0"/>
              </a:rPr>
              <a:t>1.Unit Testing</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EB143908-93B7-9069-230D-0F874A0CAE8D}"/>
              </a:ext>
            </a:extLst>
          </p:cNvPr>
          <p:cNvSpPr>
            <a:spLocks noGrp="1"/>
          </p:cNvSpPr>
          <p:nvPr>
            <p:ph idx="1"/>
          </p:nvPr>
        </p:nvSpPr>
        <p:spPr>
          <a:xfrm>
            <a:off x="838200" y="1383173"/>
            <a:ext cx="11122742" cy="5109702"/>
          </a:xfrm>
        </p:spPr>
        <p:txBody>
          <a:bodyPr>
            <a:normAutofit fontScale="92500" lnSpcReduction="10000"/>
          </a:bodyPr>
          <a:lstStyle/>
          <a:p>
            <a:pPr algn="just"/>
            <a:r>
              <a:rPr lang="en-US" b="0" i="0" strike="noStrike" dirty="0">
                <a:effectLst/>
                <a:latin typeface="Work Sans" pitchFamily="2" charset="0"/>
                <a:hlinkClick r:id="rId2">
                  <a:extLst>
                    <a:ext uri="{A12FA001-AC4F-418D-AE19-62706E023703}">
                      <ahyp:hlinkClr xmlns:ahyp="http://schemas.microsoft.com/office/drawing/2018/hyperlinkcolor" val="tx"/>
                    </a:ext>
                  </a:extLst>
                </a:hlinkClick>
              </a:rPr>
              <a:t>Unit testing</a:t>
            </a:r>
            <a:r>
              <a:rPr lang="en-US" b="0" i="0" dirty="0">
                <a:effectLst/>
                <a:latin typeface="Work Sans" pitchFamily="2" charset="0"/>
              </a:rPr>
              <a:t> </a:t>
            </a:r>
            <a:r>
              <a:rPr lang="en-US" b="0" i="0" dirty="0">
                <a:solidFill>
                  <a:srgbClr val="3A3A3A"/>
                </a:solidFill>
                <a:effectLst/>
                <a:latin typeface="Work Sans" pitchFamily="2" charset="0"/>
              </a:rPr>
              <a:t>is a type of software testing </a:t>
            </a:r>
            <a:r>
              <a:rPr lang="en-US" b="0" i="0" dirty="0">
                <a:solidFill>
                  <a:srgbClr val="FF0000"/>
                </a:solidFill>
                <a:effectLst/>
                <a:latin typeface="Work Sans" pitchFamily="2" charset="0"/>
              </a:rPr>
              <a:t>which is done on an individual unit or component </a:t>
            </a:r>
            <a:r>
              <a:rPr lang="en-US" b="0" i="0" dirty="0">
                <a:solidFill>
                  <a:srgbClr val="3A3A3A"/>
                </a:solidFill>
                <a:effectLst/>
                <a:latin typeface="Work Sans" pitchFamily="2" charset="0"/>
              </a:rPr>
              <a:t>to test its corrections.</a:t>
            </a:r>
          </a:p>
          <a:p>
            <a:pPr algn="just"/>
            <a:r>
              <a:rPr lang="en-US" b="0" i="0" dirty="0">
                <a:solidFill>
                  <a:srgbClr val="3A3A3A"/>
                </a:solidFill>
                <a:effectLst/>
                <a:latin typeface="Work Sans" pitchFamily="2" charset="0"/>
              </a:rPr>
              <a:t> Typically, Unit testing is done by the developer at the application development phase.</a:t>
            </a:r>
          </a:p>
          <a:p>
            <a:pPr algn="just"/>
            <a:r>
              <a:rPr lang="en-US" b="0" i="0" dirty="0">
                <a:solidFill>
                  <a:srgbClr val="3A3A3A"/>
                </a:solidFill>
                <a:effectLst/>
                <a:latin typeface="Work Sans" pitchFamily="2" charset="0"/>
              </a:rPr>
              <a:t> Each unit in unit testing can be viewed as a method, function, procedure, or object.</a:t>
            </a:r>
          </a:p>
          <a:p>
            <a:pPr algn="just"/>
            <a:r>
              <a:rPr lang="en-US" b="0" i="0" dirty="0">
                <a:solidFill>
                  <a:srgbClr val="3A3A3A"/>
                </a:solidFill>
                <a:effectLst/>
                <a:latin typeface="Work Sans" pitchFamily="2" charset="0"/>
              </a:rPr>
              <a:t> Developers often use test automation tools such as </a:t>
            </a:r>
            <a:r>
              <a:rPr lang="en-US" b="0" i="0" dirty="0" err="1">
                <a:solidFill>
                  <a:srgbClr val="3A3A3A"/>
                </a:solidFill>
                <a:effectLst/>
                <a:latin typeface="Work Sans" pitchFamily="2" charset="0"/>
              </a:rPr>
              <a:t>NUnit</a:t>
            </a:r>
            <a:r>
              <a:rPr lang="en-US" b="0" i="0" dirty="0">
                <a:solidFill>
                  <a:srgbClr val="3A3A3A"/>
                </a:solidFill>
                <a:effectLst/>
                <a:latin typeface="Work Sans" pitchFamily="2" charset="0"/>
              </a:rPr>
              <a:t>, </a:t>
            </a:r>
            <a:r>
              <a:rPr lang="en-US" b="0" i="0" dirty="0" err="1">
                <a:solidFill>
                  <a:srgbClr val="3A3A3A"/>
                </a:solidFill>
                <a:effectLst/>
                <a:latin typeface="Work Sans" pitchFamily="2" charset="0"/>
              </a:rPr>
              <a:t>Xunit</a:t>
            </a:r>
            <a:r>
              <a:rPr lang="en-US" b="0" i="0" dirty="0">
                <a:solidFill>
                  <a:srgbClr val="3A3A3A"/>
                </a:solidFill>
                <a:effectLst/>
                <a:latin typeface="Work Sans" pitchFamily="2" charset="0"/>
              </a:rPr>
              <a:t>, JUnit for the test execution.</a:t>
            </a:r>
          </a:p>
          <a:p>
            <a:pPr algn="just"/>
            <a:r>
              <a:rPr lang="en-US" b="0" i="0" dirty="0">
                <a:solidFill>
                  <a:srgbClr val="3A3A3A"/>
                </a:solidFill>
                <a:effectLst/>
                <a:latin typeface="Work Sans" pitchFamily="2" charset="0"/>
              </a:rPr>
              <a:t>Unit testing is important because we can find more defects at the unit test level.</a:t>
            </a:r>
          </a:p>
          <a:p>
            <a:pPr algn="just"/>
            <a:r>
              <a:rPr lang="en-US" b="1" i="0" dirty="0">
                <a:solidFill>
                  <a:srgbClr val="3A3A3A"/>
                </a:solidFill>
                <a:effectLst/>
                <a:latin typeface="Work Sans" pitchFamily="2" charset="0"/>
              </a:rPr>
              <a:t>For example,</a:t>
            </a:r>
            <a:r>
              <a:rPr lang="en-US" b="0" i="0" dirty="0">
                <a:solidFill>
                  <a:srgbClr val="3A3A3A"/>
                </a:solidFill>
                <a:effectLst/>
                <a:latin typeface="Work Sans" pitchFamily="2" charset="0"/>
              </a:rPr>
              <a:t> there is a simple calculator application. The developer can write the unit test to check if the user can enter two numbers and get the correct sum for addition functionality.</a:t>
            </a:r>
          </a:p>
          <a:p>
            <a:endParaRPr lang="en-IN" dirty="0"/>
          </a:p>
        </p:txBody>
      </p:sp>
    </p:spTree>
    <p:extLst>
      <p:ext uri="{BB962C8B-B14F-4D97-AF65-F5344CB8AC3E}">
        <p14:creationId xmlns:p14="http://schemas.microsoft.com/office/powerpoint/2010/main" val="14173691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BF51-7ED7-04D3-AA43-3A755897C603}"/>
              </a:ext>
            </a:extLst>
          </p:cNvPr>
          <p:cNvSpPr>
            <a:spLocks noGrp="1"/>
          </p:cNvSpPr>
          <p:nvPr>
            <p:ph type="title"/>
          </p:nvPr>
        </p:nvSpPr>
        <p:spPr>
          <a:xfrm>
            <a:off x="838200" y="365126"/>
            <a:ext cx="10515600" cy="962230"/>
          </a:xfrm>
        </p:spPr>
        <p:txBody>
          <a:bodyPr/>
          <a:lstStyle/>
          <a:p>
            <a:r>
              <a:rPr lang="en-IN" b="0" i="0" dirty="0">
                <a:effectLst/>
                <a:latin typeface="Arial" panose="020B0604020202020204" pitchFamily="34" charset="0"/>
              </a:rPr>
              <a:t>1.Unit Testing</a:t>
            </a:r>
            <a:endParaRPr lang="en-IN" dirty="0"/>
          </a:p>
        </p:txBody>
      </p:sp>
      <p:sp>
        <p:nvSpPr>
          <p:cNvPr id="3" name="Content Placeholder 2">
            <a:extLst>
              <a:ext uri="{FF2B5EF4-FFF2-40B4-BE49-F238E27FC236}">
                <a16:creationId xmlns:a16="http://schemas.microsoft.com/office/drawing/2014/main" id="{E29BF23A-D1BA-A5E8-7A0E-E2934A8CF297}"/>
              </a:ext>
            </a:extLst>
          </p:cNvPr>
          <p:cNvSpPr>
            <a:spLocks noGrp="1"/>
          </p:cNvSpPr>
          <p:nvPr>
            <p:ph idx="1"/>
          </p:nvPr>
        </p:nvSpPr>
        <p:spPr>
          <a:xfrm>
            <a:off x="838199" y="1327356"/>
            <a:ext cx="10931013" cy="5165518"/>
          </a:xfrm>
        </p:spPr>
        <p:txBody>
          <a:bodyPr>
            <a:normAutofit fontScale="92500" lnSpcReduction="10000"/>
          </a:bodyPr>
          <a:lstStyle/>
          <a:p>
            <a:pPr algn="l"/>
            <a:r>
              <a:rPr lang="en-US" b="1" i="0" dirty="0">
                <a:solidFill>
                  <a:srgbClr val="3A3A3A"/>
                </a:solidFill>
                <a:effectLst/>
                <a:latin typeface="Work Sans" pitchFamily="2" charset="0"/>
              </a:rPr>
              <a:t>a) White Box Testing</a:t>
            </a:r>
            <a:endParaRPr lang="en-US" b="0" i="0" dirty="0">
              <a:solidFill>
                <a:srgbClr val="3A3A3A"/>
              </a:solidFill>
              <a:effectLst/>
              <a:latin typeface="Work Sans" pitchFamily="2" charset="0"/>
            </a:endParaRPr>
          </a:p>
          <a:p>
            <a:pPr algn="l"/>
            <a:r>
              <a:rPr lang="en-US" b="0" i="0" u="none" strike="noStrike" dirty="0">
                <a:solidFill>
                  <a:srgbClr val="FF0000"/>
                </a:solidFill>
                <a:effectLst/>
                <a:latin typeface="Work Sans" pitchFamily="2" charset="0"/>
                <a:hlinkClick r:id="rId2">
                  <a:extLst>
                    <a:ext uri="{A12FA001-AC4F-418D-AE19-62706E023703}">
                      <ahyp:hlinkClr xmlns:ahyp="http://schemas.microsoft.com/office/drawing/2018/hyperlinkcolor" val="tx"/>
                    </a:ext>
                  </a:extLst>
                </a:hlinkClick>
              </a:rPr>
              <a:t>White box</a:t>
            </a:r>
            <a:r>
              <a:rPr lang="en-US" b="0" i="0" dirty="0">
                <a:solidFill>
                  <a:srgbClr val="FF0000"/>
                </a:solidFill>
                <a:effectLst/>
                <a:latin typeface="Work Sans" pitchFamily="2" charset="0"/>
              </a:rPr>
              <a:t> </a:t>
            </a:r>
            <a:r>
              <a:rPr lang="en-US" b="0" i="0" dirty="0">
                <a:solidFill>
                  <a:srgbClr val="3A3A3A"/>
                </a:solidFill>
                <a:effectLst/>
                <a:latin typeface="Work Sans" pitchFamily="2" charset="0"/>
              </a:rPr>
              <a:t>testing is a test technique in which </a:t>
            </a:r>
            <a:r>
              <a:rPr lang="en-US" b="0" i="0" dirty="0">
                <a:solidFill>
                  <a:srgbClr val="FF0000"/>
                </a:solidFill>
                <a:effectLst/>
                <a:latin typeface="Work Sans" pitchFamily="2" charset="0"/>
              </a:rPr>
              <a:t>the internal structure or code of an application is visible</a:t>
            </a:r>
            <a:r>
              <a:rPr lang="en-US" b="0" i="0" dirty="0">
                <a:solidFill>
                  <a:srgbClr val="3A3A3A"/>
                </a:solidFill>
                <a:effectLst/>
                <a:latin typeface="Work Sans" pitchFamily="2" charset="0"/>
              </a:rPr>
              <a:t> and accessible to the tester. </a:t>
            </a:r>
          </a:p>
          <a:p>
            <a:pPr algn="l"/>
            <a:r>
              <a:rPr lang="en-US" b="0" i="0" dirty="0">
                <a:solidFill>
                  <a:srgbClr val="3A3A3A"/>
                </a:solidFill>
                <a:effectLst/>
                <a:latin typeface="Work Sans" pitchFamily="2" charset="0"/>
              </a:rPr>
              <a:t>In this technique, it is easy to find loopholes in the design of an application or fault in business logic. </a:t>
            </a:r>
          </a:p>
          <a:p>
            <a:pPr algn="l"/>
            <a:r>
              <a:rPr lang="en-US" b="0" i="0" dirty="0">
                <a:solidFill>
                  <a:srgbClr val="3A3A3A"/>
                </a:solidFill>
                <a:effectLst/>
                <a:latin typeface="Work Sans" pitchFamily="2" charset="0"/>
              </a:rPr>
              <a:t>Statement coverage and decision coverage/branch coverage are examples of white box test techniques.</a:t>
            </a:r>
          </a:p>
          <a:p>
            <a:pPr algn="l"/>
            <a:r>
              <a:rPr lang="en-US" b="1" i="0" dirty="0">
                <a:solidFill>
                  <a:srgbClr val="3A3A3A"/>
                </a:solidFill>
                <a:effectLst/>
                <a:latin typeface="Work Sans" pitchFamily="2" charset="0"/>
              </a:rPr>
              <a:t>b) Gorilla Testing</a:t>
            </a: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Gorilla testing is a test technique in </a:t>
            </a:r>
            <a:r>
              <a:rPr lang="en-US" b="0" i="0" dirty="0">
                <a:solidFill>
                  <a:srgbClr val="FF0000"/>
                </a:solidFill>
                <a:effectLst/>
                <a:latin typeface="Work Sans" pitchFamily="2" charset="0"/>
              </a:rPr>
              <a:t>which the tester and/or developer test the module of the </a:t>
            </a:r>
            <a:r>
              <a:rPr lang="en-US" b="0" i="0" dirty="0">
                <a:solidFill>
                  <a:srgbClr val="3A3A3A"/>
                </a:solidFill>
                <a:effectLst/>
                <a:latin typeface="Work Sans" pitchFamily="2" charset="0"/>
              </a:rPr>
              <a:t>application thoroughly in all aspects. </a:t>
            </a:r>
          </a:p>
          <a:p>
            <a:pPr algn="l"/>
            <a:r>
              <a:rPr lang="en-US" b="0" i="0" dirty="0">
                <a:solidFill>
                  <a:srgbClr val="3A3A3A"/>
                </a:solidFill>
                <a:effectLst/>
                <a:latin typeface="Work Sans" pitchFamily="2" charset="0"/>
              </a:rPr>
              <a:t>Gorilla testing is done to check how robust your application is.</a:t>
            </a:r>
          </a:p>
          <a:p>
            <a:endParaRPr lang="en-IN" dirty="0"/>
          </a:p>
        </p:txBody>
      </p:sp>
    </p:spTree>
    <p:extLst>
      <p:ext uri="{BB962C8B-B14F-4D97-AF65-F5344CB8AC3E}">
        <p14:creationId xmlns:p14="http://schemas.microsoft.com/office/powerpoint/2010/main" val="3066594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325AD071-8281-9E86-49E2-A7241788A611}"/>
              </a:ext>
            </a:extLst>
          </p:cNvPr>
          <p:cNvSpPr>
            <a:spLocks noGrp="1" noChangeArrowheads="1"/>
          </p:cNvSpPr>
          <p:nvPr>
            <p:ph type="title"/>
          </p:nvPr>
        </p:nvSpPr>
        <p:spPr/>
        <p:txBody>
          <a:bodyPr>
            <a:normAutofit/>
          </a:bodyPr>
          <a:lstStyle/>
          <a:p>
            <a:pPr algn="ctr"/>
            <a:r>
              <a:rPr lang="en-US" altLang="en-US" dirty="0">
                <a:latin typeface="Arial" panose="020B0604020202020204" pitchFamily="34" charset="0"/>
              </a:rPr>
              <a:t>Unit Testing (White Box)</a:t>
            </a:r>
          </a:p>
        </p:txBody>
      </p:sp>
      <p:sp>
        <p:nvSpPr>
          <p:cNvPr id="103427" name="Rectangle 3">
            <a:extLst>
              <a:ext uri="{FF2B5EF4-FFF2-40B4-BE49-F238E27FC236}">
                <a16:creationId xmlns:a16="http://schemas.microsoft.com/office/drawing/2014/main" id="{1817D55F-E40B-2FE8-493B-5641772AE28C}"/>
              </a:ext>
            </a:extLst>
          </p:cNvPr>
          <p:cNvSpPr>
            <a:spLocks noGrp="1" noChangeArrowheads="1"/>
          </p:cNvSpPr>
          <p:nvPr>
            <p:ph type="body" idx="1"/>
          </p:nvPr>
        </p:nvSpPr>
        <p:spPr/>
        <p:txBody>
          <a:bodyPr/>
          <a:lstStyle/>
          <a:p>
            <a:r>
              <a:rPr lang="en-US" altLang="en-US">
                <a:latin typeface="Comic Sans MS" panose="030F0702030302020204" pitchFamily="66" charset="0"/>
              </a:rPr>
              <a:t>Individual components are tested.</a:t>
            </a:r>
          </a:p>
          <a:p>
            <a:r>
              <a:rPr lang="en-US" altLang="en-US">
                <a:latin typeface="Comic Sans MS" panose="030F0702030302020204" pitchFamily="66" charset="0"/>
              </a:rPr>
              <a:t>It is a path test.</a:t>
            </a:r>
          </a:p>
          <a:p>
            <a:r>
              <a:rPr lang="en-US" altLang="en-US">
                <a:latin typeface="Comic Sans MS" panose="030F0702030302020204" pitchFamily="66" charset="0"/>
              </a:rPr>
              <a:t>To focus on a relatively small segment of code and aim to exercise a high percentage of the internal path</a:t>
            </a:r>
          </a:p>
          <a:p>
            <a:r>
              <a:rPr lang="en-US" altLang="en-US">
                <a:solidFill>
                  <a:schemeClr val="hlink"/>
                </a:solidFill>
                <a:latin typeface="Comic Sans MS" panose="030F0702030302020204" pitchFamily="66" charset="0"/>
              </a:rPr>
              <a:t>Disadvantage</a:t>
            </a:r>
            <a:r>
              <a:rPr lang="en-US" altLang="en-US">
                <a:latin typeface="Comic Sans MS" panose="030F0702030302020204" pitchFamily="66" charset="0"/>
              </a:rPr>
              <a:t>: the tester may be biased by previous experience. And the test value may not cover all possible values.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1E42-E5ED-601E-90F3-7113EE0EE664}"/>
              </a:ext>
            </a:extLst>
          </p:cNvPr>
          <p:cNvSpPr>
            <a:spLocks noGrp="1"/>
          </p:cNvSpPr>
          <p:nvPr>
            <p:ph type="title"/>
          </p:nvPr>
        </p:nvSpPr>
        <p:spPr/>
        <p:txBody>
          <a:bodyPr/>
          <a:lstStyle/>
          <a:p>
            <a:r>
              <a:rPr lang="en-IN" dirty="0"/>
              <a:t>2) Integration Testing</a:t>
            </a:r>
          </a:p>
        </p:txBody>
      </p:sp>
      <p:sp>
        <p:nvSpPr>
          <p:cNvPr id="3" name="Content Placeholder 2">
            <a:extLst>
              <a:ext uri="{FF2B5EF4-FFF2-40B4-BE49-F238E27FC236}">
                <a16:creationId xmlns:a16="http://schemas.microsoft.com/office/drawing/2014/main" id="{B6A842FC-66F6-C0BE-7414-13BF24425E0F}"/>
              </a:ext>
            </a:extLst>
          </p:cNvPr>
          <p:cNvSpPr>
            <a:spLocks noGrp="1"/>
          </p:cNvSpPr>
          <p:nvPr>
            <p:ph idx="1"/>
          </p:nvPr>
        </p:nvSpPr>
        <p:spPr>
          <a:xfrm>
            <a:off x="838200" y="1442167"/>
            <a:ext cx="10754032" cy="5050708"/>
          </a:xfrm>
        </p:spPr>
        <p:txBody>
          <a:bodyPr>
            <a:normAutofit fontScale="92500" lnSpcReduction="20000"/>
          </a:bodyPr>
          <a:lstStyle/>
          <a:p>
            <a:pPr algn="just"/>
            <a:r>
              <a:rPr lang="en-US" b="0" i="0" u="none" strike="noStrike" dirty="0">
                <a:effectLst/>
                <a:latin typeface="Work Sans" pitchFamily="2" charset="0"/>
                <a:hlinkClick r:id="rId2">
                  <a:extLst>
                    <a:ext uri="{A12FA001-AC4F-418D-AE19-62706E023703}">
                      <ahyp:hlinkClr xmlns:ahyp="http://schemas.microsoft.com/office/drawing/2018/hyperlinkcolor" val="tx"/>
                    </a:ext>
                  </a:extLst>
                </a:hlinkClick>
              </a:rPr>
              <a:t>Integration testing</a:t>
            </a:r>
            <a:r>
              <a:rPr lang="en-US" b="0" i="0" dirty="0">
                <a:effectLst/>
                <a:latin typeface="Work Sans" pitchFamily="2" charset="0"/>
              </a:rPr>
              <a:t> </a:t>
            </a:r>
            <a:r>
              <a:rPr lang="en-US" b="0" i="0" dirty="0">
                <a:solidFill>
                  <a:srgbClr val="3A3A3A"/>
                </a:solidFill>
                <a:effectLst/>
                <a:latin typeface="Work Sans" pitchFamily="2" charset="0"/>
              </a:rPr>
              <a:t>is a type of software testing </a:t>
            </a:r>
            <a:r>
              <a:rPr lang="en-US" b="0" i="0" dirty="0">
                <a:solidFill>
                  <a:srgbClr val="FF0000"/>
                </a:solidFill>
                <a:effectLst/>
                <a:latin typeface="Work Sans" pitchFamily="2" charset="0"/>
              </a:rPr>
              <a:t>where two or more modules of an application are logically grouped together and tested as a whole</a:t>
            </a:r>
            <a:r>
              <a:rPr lang="en-US" b="0" i="0" dirty="0">
                <a:solidFill>
                  <a:srgbClr val="3A3A3A"/>
                </a:solidFill>
                <a:effectLst/>
                <a:latin typeface="Work Sans" pitchFamily="2" charset="0"/>
              </a:rPr>
              <a:t>. </a:t>
            </a:r>
          </a:p>
          <a:p>
            <a:pPr algn="just"/>
            <a:r>
              <a:rPr lang="en-US" b="0" i="0" dirty="0">
                <a:solidFill>
                  <a:srgbClr val="3A3A3A"/>
                </a:solidFill>
                <a:effectLst/>
                <a:latin typeface="Work Sans" pitchFamily="2" charset="0"/>
              </a:rPr>
              <a:t>The focus of this type of testing is to find the defect on interface, communication, and data flow among modules.</a:t>
            </a:r>
          </a:p>
          <a:p>
            <a:pPr algn="just"/>
            <a:r>
              <a:rPr lang="en-US" b="0" i="0" dirty="0">
                <a:solidFill>
                  <a:srgbClr val="3A3A3A"/>
                </a:solidFill>
                <a:effectLst/>
                <a:latin typeface="Work Sans" pitchFamily="2" charset="0"/>
              </a:rPr>
              <a:t>Top-down or Bottom-up approach is used while integrating modules into the whole system.</a:t>
            </a:r>
          </a:p>
          <a:p>
            <a:pPr algn="just"/>
            <a:r>
              <a:rPr lang="en-US" b="0" i="0" dirty="0">
                <a:solidFill>
                  <a:srgbClr val="3A3A3A"/>
                </a:solidFill>
                <a:effectLst/>
                <a:latin typeface="Work Sans" pitchFamily="2" charset="0"/>
              </a:rPr>
              <a:t>This type of testing is done on integrating modules of a system or between systems. </a:t>
            </a:r>
          </a:p>
          <a:p>
            <a:pPr algn="just"/>
            <a:r>
              <a:rPr lang="en-US" b="1" i="0" dirty="0">
                <a:solidFill>
                  <a:srgbClr val="3A3A3A"/>
                </a:solidFill>
                <a:effectLst/>
                <a:latin typeface="Work Sans" pitchFamily="2" charset="0"/>
              </a:rPr>
              <a:t>For example,</a:t>
            </a:r>
            <a:r>
              <a:rPr lang="en-US" b="0" i="0" dirty="0">
                <a:solidFill>
                  <a:srgbClr val="3A3A3A"/>
                </a:solidFill>
                <a:effectLst/>
                <a:latin typeface="Work Sans" pitchFamily="2" charset="0"/>
              </a:rPr>
              <a:t> a user is buying a flight ticket from any airline website. Users can see flight details and payment information while buying a ticket, but flight details and payment processing are two different systems. Integration testing should be done while integrating of airline website and payment processing system.</a:t>
            </a:r>
          </a:p>
          <a:p>
            <a:endParaRPr lang="en-IN" dirty="0"/>
          </a:p>
        </p:txBody>
      </p:sp>
    </p:spTree>
    <p:extLst>
      <p:ext uri="{BB962C8B-B14F-4D97-AF65-F5344CB8AC3E}">
        <p14:creationId xmlns:p14="http://schemas.microsoft.com/office/powerpoint/2010/main" val="7050652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B5C7BD5-D78B-A253-F19E-A7E55250D13E}"/>
              </a:ext>
            </a:extLst>
          </p:cNvPr>
          <p:cNvSpPr>
            <a:spLocks noGrp="1" noChangeArrowheads="1"/>
          </p:cNvSpPr>
          <p:nvPr>
            <p:ph type="title"/>
          </p:nvPr>
        </p:nvSpPr>
        <p:spPr/>
        <p:txBody>
          <a:bodyPr>
            <a:normAutofit/>
          </a:bodyPr>
          <a:lstStyle/>
          <a:p>
            <a:pPr algn="ctr"/>
            <a:r>
              <a:rPr lang="en-US" altLang="en-US" dirty="0"/>
              <a:t>Integration Testing</a:t>
            </a:r>
          </a:p>
        </p:txBody>
      </p:sp>
      <p:sp>
        <p:nvSpPr>
          <p:cNvPr id="105475" name="Rectangle 3">
            <a:extLst>
              <a:ext uri="{FF2B5EF4-FFF2-40B4-BE49-F238E27FC236}">
                <a16:creationId xmlns:a16="http://schemas.microsoft.com/office/drawing/2014/main" id="{114667C7-AA03-6300-7B9F-087E485C27DA}"/>
              </a:ext>
            </a:extLst>
          </p:cNvPr>
          <p:cNvSpPr>
            <a:spLocks noGrp="1" noChangeArrowheads="1"/>
          </p:cNvSpPr>
          <p:nvPr>
            <p:ph type="body" idx="1"/>
          </p:nvPr>
        </p:nvSpPr>
        <p:spPr/>
        <p:txBody>
          <a:bodyPr/>
          <a:lstStyle/>
          <a:p>
            <a:r>
              <a:rPr lang="en-US" altLang="en-US" dirty="0">
                <a:latin typeface="Comic Sans MS" panose="030F0702030302020204" pitchFamily="66" charset="0"/>
              </a:rPr>
              <a:t>Top-down Integration Test</a:t>
            </a:r>
          </a:p>
          <a:p>
            <a:r>
              <a:rPr lang="en-US" altLang="en-US" dirty="0">
                <a:latin typeface="Comic Sans MS" panose="030F0702030302020204" pitchFamily="66" charset="0"/>
              </a:rPr>
              <a:t>Bottom-up Integration Test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3">
            <a:extLst>
              <a:ext uri="{FF2B5EF4-FFF2-40B4-BE49-F238E27FC236}">
                <a16:creationId xmlns:a16="http://schemas.microsoft.com/office/drawing/2014/main" id="{C53A3F19-1A89-B435-FB73-3F5A85CDA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663" y="981075"/>
            <a:ext cx="23812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1">
            <a:extLst>
              <a:ext uri="{FF2B5EF4-FFF2-40B4-BE49-F238E27FC236}">
                <a16:creationId xmlns:a16="http://schemas.microsoft.com/office/drawing/2014/main" id="{5C51FEF9-E641-A25A-C108-F1EC7472A3DD}"/>
              </a:ext>
            </a:extLst>
          </p:cNvPr>
          <p:cNvSpPr>
            <a:spLocks noGrp="1" noChangeArrowheads="1"/>
          </p:cNvSpPr>
          <p:nvPr>
            <p:ph type="title"/>
          </p:nvPr>
        </p:nvSpPr>
        <p:spPr/>
        <p:txBody>
          <a:bodyPr/>
          <a:lstStyle/>
          <a:p>
            <a:r>
              <a:rPr lang="en-US" altLang="en-US"/>
              <a:t>Spectacular Software Failures</a:t>
            </a:r>
          </a:p>
        </p:txBody>
      </p:sp>
      <p:sp>
        <p:nvSpPr>
          <p:cNvPr id="11268" name="Slide Number Placeholder 4">
            <a:extLst>
              <a:ext uri="{FF2B5EF4-FFF2-40B4-BE49-F238E27FC236}">
                <a16:creationId xmlns:a16="http://schemas.microsoft.com/office/drawing/2014/main" id="{465108EC-A2E1-6B22-E482-70786002390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E61B081-5115-429F-90F7-59B7346DA34C}" type="slidenum">
              <a:rPr lang="en-US" altLang="en-US">
                <a:latin typeface="Times New Roman" panose="02020603050405020304" pitchFamily="18" charset="0"/>
              </a:rPr>
              <a:pPr fontAlgn="base">
                <a:spcBef>
                  <a:spcPct val="0"/>
                </a:spcBef>
                <a:spcAft>
                  <a:spcPct val="0"/>
                </a:spcAft>
              </a:pPr>
              <a:t>8</a:t>
            </a:fld>
            <a:endParaRPr lang="en-US" altLang="en-US">
              <a:latin typeface="Times New Roman" panose="02020603050405020304" pitchFamily="18" charset="0"/>
            </a:endParaRPr>
          </a:p>
        </p:txBody>
      </p:sp>
      <p:sp>
        <p:nvSpPr>
          <p:cNvPr id="6" name="Rectangle 3">
            <a:extLst>
              <a:ext uri="{FF2B5EF4-FFF2-40B4-BE49-F238E27FC236}">
                <a16:creationId xmlns:a16="http://schemas.microsoft.com/office/drawing/2014/main" id="{E8E67548-C8F4-1DD1-858A-2F7D4A040F73}"/>
              </a:ext>
            </a:extLst>
          </p:cNvPr>
          <p:cNvSpPr txBox="1">
            <a:spLocks noChangeArrowheads="1"/>
          </p:cNvSpPr>
          <p:nvPr/>
        </p:nvSpPr>
        <p:spPr bwMode="auto">
          <a:xfrm>
            <a:off x="1654175" y="3084514"/>
            <a:ext cx="6453188" cy="776287"/>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kern="0" dirty="0">
                <a:solidFill>
                  <a:schemeClr val="tx2"/>
                </a:solidFill>
              </a:rPr>
              <a:t>Major failures</a:t>
            </a:r>
            <a:r>
              <a:rPr lang="en-US" sz="2400" kern="0" dirty="0"/>
              <a:t>:  </a:t>
            </a:r>
            <a:r>
              <a:rPr lang="en-US" sz="2400" kern="0" dirty="0" err="1"/>
              <a:t>Ariane</a:t>
            </a:r>
            <a:r>
              <a:rPr lang="en-US" sz="2400" kern="0" dirty="0"/>
              <a:t> 5 explosion, Mars Polar Lander, Intel’s Pentium FDIV bug</a:t>
            </a:r>
          </a:p>
        </p:txBody>
      </p:sp>
      <p:sp>
        <p:nvSpPr>
          <p:cNvPr id="7" name="Rectangle 3">
            <a:extLst>
              <a:ext uri="{FF2B5EF4-FFF2-40B4-BE49-F238E27FC236}">
                <a16:creationId xmlns:a16="http://schemas.microsoft.com/office/drawing/2014/main" id="{755C37D1-B789-E197-0FF7-AB6922230927}"/>
              </a:ext>
            </a:extLst>
          </p:cNvPr>
          <p:cNvSpPr txBox="1">
            <a:spLocks noChangeArrowheads="1"/>
          </p:cNvSpPr>
          <p:nvPr/>
        </p:nvSpPr>
        <p:spPr bwMode="auto">
          <a:xfrm>
            <a:off x="1654175" y="3984625"/>
            <a:ext cx="6453188" cy="1303338"/>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kern="0" dirty="0"/>
              <a:t>Poor testing of safety-critical software can cost </a:t>
            </a:r>
            <a:r>
              <a:rPr lang="en-US" sz="2400" i="1" kern="0" dirty="0"/>
              <a:t>lives </a:t>
            </a:r>
            <a:r>
              <a:rPr lang="en-US" sz="2400" kern="0" dirty="0"/>
              <a:t>:</a:t>
            </a:r>
          </a:p>
          <a:p>
            <a:pPr marL="742950" lvl="1" indent="-285750">
              <a:lnSpc>
                <a:spcPct val="83000"/>
              </a:lnSpc>
              <a:spcBef>
                <a:spcPct val="30000"/>
              </a:spcBef>
              <a:buSzPct val="75000"/>
              <a:buFont typeface="Monotype Sorts" charset="2"/>
              <a:buChar char="n"/>
              <a:defRPr/>
            </a:pPr>
            <a:r>
              <a:rPr lang="en-US" sz="2400" kern="0" dirty="0"/>
              <a:t>THERAC-25 radiation machine:  3 dead</a:t>
            </a:r>
          </a:p>
        </p:txBody>
      </p:sp>
      <p:pic>
        <p:nvPicPr>
          <p:cNvPr id="8" name="Picture 21">
            <a:extLst>
              <a:ext uri="{FF2B5EF4-FFF2-40B4-BE49-F238E27FC236}">
                <a16:creationId xmlns:a16="http://schemas.microsoft.com/office/drawing/2014/main" id="{CCEFCABC-4727-6813-728B-3780F2CFC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1" y="4829176"/>
            <a:ext cx="2462213"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3">
            <a:extLst>
              <a:ext uri="{FF2B5EF4-FFF2-40B4-BE49-F238E27FC236}">
                <a16:creationId xmlns:a16="http://schemas.microsoft.com/office/drawing/2014/main" id="{81B75A9A-A5F1-ED76-00EB-B3FC953795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425" y="14874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Text Box 24">
            <a:extLst>
              <a:ext uri="{FF2B5EF4-FFF2-40B4-BE49-F238E27FC236}">
                <a16:creationId xmlns:a16="http://schemas.microsoft.com/office/drawing/2014/main" id="{A7AB2CAF-BB79-E590-5934-A6B0252C2DEC}"/>
              </a:ext>
            </a:extLst>
          </p:cNvPr>
          <p:cNvSpPr txBox="1">
            <a:spLocks noChangeArrowheads="1"/>
          </p:cNvSpPr>
          <p:nvPr/>
        </p:nvSpPr>
        <p:spPr bwMode="auto">
          <a:xfrm>
            <a:off x="6151563" y="1279525"/>
            <a:ext cx="1681162" cy="923330"/>
          </a:xfrm>
          <a:prstGeom prst="rect">
            <a:avLst/>
          </a:prstGeom>
          <a:solidFill>
            <a:schemeClr val="bg1">
              <a:lumMod val="60000"/>
              <a:lumOff val="40000"/>
            </a:schemeClr>
          </a:solidFill>
          <a:ln w="9525" algn="ctr">
            <a:noFill/>
            <a:miter lim="800000"/>
            <a:headEnd/>
            <a:tailEnd/>
          </a:ln>
          <a:effectLst/>
        </p:spPr>
        <p:txBody>
          <a:bodyPr>
            <a:spAutoFit/>
          </a:bodyPr>
          <a:lstStyle/>
          <a:p>
            <a:pPr>
              <a:defRPr/>
            </a:pPr>
            <a:r>
              <a:rPr lang="en-US" dirty="0"/>
              <a:t>Mars Polar</a:t>
            </a:r>
            <a:br>
              <a:rPr lang="en-US" dirty="0"/>
            </a:br>
            <a:r>
              <a:rPr lang="en-US" dirty="0"/>
              <a:t>Lander crash</a:t>
            </a:r>
            <a:br>
              <a:rPr lang="en-US" dirty="0"/>
            </a:br>
            <a:r>
              <a:rPr lang="en-US" dirty="0"/>
              <a:t>site?</a:t>
            </a:r>
          </a:p>
        </p:txBody>
      </p:sp>
      <p:sp>
        <p:nvSpPr>
          <p:cNvPr id="11" name="Text Box 25">
            <a:extLst>
              <a:ext uri="{FF2B5EF4-FFF2-40B4-BE49-F238E27FC236}">
                <a16:creationId xmlns:a16="http://schemas.microsoft.com/office/drawing/2014/main" id="{D2CBDC47-26B5-06DF-CC0B-3C7743D628F8}"/>
              </a:ext>
            </a:extLst>
          </p:cNvPr>
          <p:cNvSpPr txBox="1">
            <a:spLocks noChangeArrowheads="1"/>
          </p:cNvSpPr>
          <p:nvPr/>
        </p:nvSpPr>
        <p:spPr bwMode="auto">
          <a:xfrm>
            <a:off x="7470775" y="4691063"/>
            <a:ext cx="2393950" cy="369332"/>
          </a:xfrm>
          <a:prstGeom prst="rect">
            <a:avLst/>
          </a:prstGeom>
          <a:solidFill>
            <a:schemeClr val="bg1">
              <a:lumMod val="60000"/>
              <a:lumOff val="40000"/>
            </a:schemeClr>
          </a:solidFill>
          <a:ln w="9525" algn="ctr">
            <a:noFill/>
            <a:miter lim="800000"/>
            <a:headEnd/>
            <a:tailEnd/>
          </a:ln>
          <a:effectLst/>
        </p:spPr>
        <p:txBody>
          <a:bodyPr>
            <a:spAutoFit/>
          </a:bodyPr>
          <a:lstStyle/>
          <a:p>
            <a:pPr algn="just">
              <a:defRPr/>
            </a:pPr>
            <a:r>
              <a:rPr lang="en-US" dirty="0"/>
              <a:t>THERAC-25 design</a:t>
            </a:r>
          </a:p>
        </p:txBody>
      </p:sp>
      <p:sp>
        <p:nvSpPr>
          <p:cNvPr id="12" name="Text Box 26">
            <a:extLst>
              <a:ext uri="{FF2B5EF4-FFF2-40B4-BE49-F238E27FC236}">
                <a16:creationId xmlns:a16="http://schemas.microsoft.com/office/drawing/2014/main" id="{3F19E836-26A7-B871-167E-9CD69FBE0429}"/>
              </a:ext>
            </a:extLst>
          </p:cNvPr>
          <p:cNvSpPr txBox="1">
            <a:spLocks noChangeArrowheads="1"/>
          </p:cNvSpPr>
          <p:nvPr/>
        </p:nvSpPr>
        <p:spPr bwMode="auto">
          <a:xfrm>
            <a:off x="7902576" y="909638"/>
            <a:ext cx="25368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a:solidFill>
                  <a:srgbClr val="000000"/>
                </a:solidFill>
                <a:latin typeface="Times New Roman" panose="02020603050405020304" pitchFamily="18" charset="0"/>
              </a:rPr>
              <a:t>Ariane 5:</a:t>
            </a:r>
            <a:br>
              <a:rPr lang="en-US" altLang="en-US" sz="2000" b="1">
                <a:solidFill>
                  <a:srgbClr val="000000"/>
                </a:solidFill>
                <a:latin typeface="Times New Roman" panose="02020603050405020304" pitchFamily="18" charset="0"/>
              </a:rPr>
            </a:br>
            <a:r>
              <a:rPr lang="en-US" altLang="en-US" sz="2000" b="1">
                <a:solidFill>
                  <a:srgbClr val="000000"/>
                </a:solidFill>
                <a:latin typeface="Times New Roman" panose="02020603050405020304" pitchFamily="18" charset="0"/>
              </a:rPr>
              <a:t>exception-handling</a:t>
            </a:r>
            <a:br>
              <a:rPr lang="en-US" altLang="en-US" sz="2000" b="1">
                <a:solidFill>
                  <a:srgbClr val="000000"/>
                </a:solidFill>
                <a:latin typeface="Times New Roman" panose="02020603050405020304" pitchFamily="18" charset="0"/>
              </a:rPr>
            </a:br>
            <a:r>
              <a:rPr lang="en-US" altLang="en-US" sz="2000" b="1">
                <a:solidFill>
                  <a:srgbClr val="000000"/>
                </a:solidFill>
                <a:latin typeface="Times New Roman" panose="02020603050405020304" pitchFamily="18" charset="0"/>
              </a:rPr>
              <a:t>bug :  forced self</a:t>
            </a:r>
            <a:br>
              <a:rPr lang="en-US" altLang="en-US" sz="2000" b="1">
                <a:solidFill>
                  <a:srgbClr val="000000"/>
                </a:solidFill>
                <a:latin typeface="Times New Roman" panose="02020603050405020304" pitchFamily="18" charset="0"/>
              </a:rPr>
            </a:br>
            <a:r>
              <a:rPr lang="en-US" altLang="en-US" sz="2000" b="1">
                <a:solidFill>
                  <a:srgbClr val="000000"/>
                </a:solidFill>
                <a:latin typeface="Times New Roman" panose="02020603050405020304" pitchFamily="18" charset="0"/>
              </a:rPr>
              <a:t>destruct on maiden</a:t>
            </a:r>
            <a:br>
              <a:rPr lang="en-US" altLang="en-US" sz="2000" b="1">
                <a:solidFill>
                  <a:srgbClr val="000000"/>
                </a:solidFill>
                <a:latin typeface="Times New Roman" panose="02020603050405020304" pitchFamily="18" charset="0"/>
              </a:rPr>
            </a:br>
            <a:r>
              <a:rPr lang="en-US" altLang="en-US" sz="2000" b="1">
                <a:solidFill>
                  <a:srgbClr val="000000"/>
                </a:solidFill>
                <a:latin typeface="Times New Roman" panose="02020603050405020304" pitchFamily="18" charset="0"/>
              </a:rPr>
              <a:t>flight (64-bit to 16-bit</a:t>
            </a:r>
            <a:br>
              <a:rPr lang="en-US" altLang="en-US" sz="2000" b="1">
                <a:solidFill>
                  <a:srgbClr val="000000"/>
                </a:solidFill>
                <a:latin typeface="Times New Roman" panose="02020603050405020304" pitchFamily="18" charset="0"/>
              </a:rPr>
            </a:br>
            <a:r>
              <a:rPr lang="en-US" altLang="en-US" sz="2000" b="1">
                <a:solidFill>
                  <a:srgbClr val="000000"/>
                </a:solidFill>
                <a:latin typeface="Times New Roman" panose="02020603050405020304" pitchFamily="18" charset="0"/>
              </a:rPr>
              <a:t>conversion:  about</a:t>
            </a:r>
            <a:br>
              <a:rPr lang="en-US" altLang="en-US" sz="2000" b="1">
                <a:solidFill>
                  <a:srgbClr val="000000"/>
                </a:solidFill>
                <a:latin typeface="Times New Roman" panose="02020603050405020304" pitchFamily="18" charset="0"/>
              </a:rPr>
            </a:br>
            <a:r>
              <a:rPr lang="en-US" altLang="en-US" sz="2000" b="1">
                <a:solidFill>
                  <a:srgbClr val="000000"/>
                </a:solidFill>
                <a:latin typeface="Times New Roman" panose="02020603050405020304" pitchFamily="18" charset="0"/>
              </a:rPr>
              <a:t>370 million $ lost)</a:t>
            </a:r>
          </a:p>
        </p:txBody>
      </p:sp>
      <p:pic>
        <p:nvPicPr>
          <p:cNvPr id="13" name="Picture 27">
            <a:extLst>
              <a:ext uri="{FF2B5EF4-FFF2-40B4-BE49-F238E27FC236}">
                <a16:creationId xmlns:a16="http://schemas.microsoft.com/office/drawing/2014/main" id="{AC597547-B992-576F-B7AD-58BB0E6062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2426" y="3381376"/>
            <a:ext cx="79216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 name="Text Box 4">
            <a:extLst>
              <a:ext uri="{FF2B5EF4-FFF2-40B4-BE49-F238E27FC236}">
                <a16:creationId xmlns:a16="http://schemas.microsoft.com/office/drawing/2014/main" id="{E37EBCD4-05A3-A3AB-A0FC-7070D17D3F77}"/>
              </a:ext>
            </a:extLst>
          </p:cNvPr>
          <p:cNvSpPr txBox="1">
            <a:spLocks noChangeArrowheads="1"/>
          </p:cNvSpPr>
          <p:nvPr/>
        </p:nvSpPr>
        <p:spPr bwMode="auto">
          <a:xfrm>
            <a:off x="1584325" y="5284789"/>
            <a:ext cx="6261100" cy="1384995"/>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a:spAutoFit/>
          </a:bodyPr>
          <a:lstStyle/>
          <a:p>
            <a:pPr algn="ctr">
              <a:defRPr/>
            </a:pPr>
            <a:r>
              <a:rPr lang="en-US" altLang="zh-CN" sz="2800" dirty="0">
                <a:solidFill>
                  <a:schemeClr val="tx2"/>
                </a:solidFill>
                <a:effectLst>
                  <a:outerShdw blurRad="38100" dist="38100" dir="2700000" algn="tl">
                    <a:srgbClr val="000000"/>
                  </a:outerShdw>
                </a:effectLst>
                <a:ea typeface="宋体" charset="-122"/>
              </a:rPr>
              <a:t>We need our software to be</a:t>
            </a:r>
            <a:r>
              <a:rPr lang="en-US" altLang="zh-CN" dirty="0">
                <a:solidFill>
                  <a:schemeClr val="tx2"/>
                </a:solidFill>
                <a:effectLst>
                  <a:outerShdw blurRad="38100" dist="38100" dir="2700000" algn="tl">
                    <a:srgbClr val="000000"/>
                  </a:outerShdw>
                </a:effectLst>
                <a:ea typeface="宋体" charset="-122"/>
              </a:rPr>
              <a:t> </a:t>
            </a:r>
            <a:r>
              <a:rPr lang="en-US" altLang="zh-CN" sz="2800" dirty="0">
                <a:solidFill>
                  <a:schemeClr val="tx2"/>
                </a:solidFill>
                <a:effectLst>
                  <a:outerShdw blurRad="38100" dist="38100" dir="2700000" algn="tl">
                    <a:srgbClr val="000000"/>
                  </a:outerShdw>
                </a:effectLst>
                <a:latin typeface="Kristen ITC" pitchFamily="66" charset="0"/>
                <a:ea typeface="宋体" charset="-122"/>
              </a:rPr>
              <a:t>dependable</a:t>
            </a:r>
          </a:p>
          <a:p>
            <a:pPr algn="ctr">
              <a:defRPr/>
            </a:pPr>
            <a:r>
              <a:rPr lang="en-US" sz="2800" dirty="0">
                <a:solidFill>
                  <a:schemeClr val="tx2"/>
                </a:solidFill>
                <a:effectLst>
                  <a:outerShdw blurRad="38100" dist="38100" dir="2700000" algn="tl">
                    <a:srgbClr val="000000"/>
                  </a:outerShdw>
                </a:effectLst>
                <a:latin typeface="+mj-lt"/>
                <a:ea typeface="宋体" charset="-122"/>
              </a:rPr>
              <a:t>Testing is </a:t>
            </a:r>
            <a:r>
              <a:rPr lang="en-US" sz="2800" i="1" dirty="0">
                <a:solidFill>
                  <a:schemeClr val="tx2"/>
                </a:solidFill>
                <a:effectLst>
                  <a:outerShdw blurRad="38100" dist="38100" dir="2700000" algn="tl">
                    <a:srgbClr val="000000"/>
                  </a:outerShdw>
                </a:effectLst>
                <a:latin typeface="+mj-lt"/>
                <a:ea typeface="宋体" charset="-122"/>
              </a:rPr>
              <a:t>one</a:t>
            </a:r>
            <a:r>
              <a:rPr lang="en-US" sz="2800" dirty="0">
                <a:solidFill>
                  <a:schemeClr val="tx2"/>
                </a:solidFill>
                <a:effectLst>
                  <a:outerShdw blurRad="38100" dist="38100" dir="2700000" algn="tl">
                    <a:srgbClr val="000000"/>
                  </a:outerShdw>
                </a:effectLst>
                <a:latin typeface="+mj-lt"/>
                <a:ea typeface="宋体" charset="-122"/>
              </a:rPr>
              <a:t> way to assess dependability</a:t>
            </a:r>
          </a:p>
        </p:txBody>
      </p:sp>
      <p:sp>
        <p:nvSpPr>
          <p:cNvPr id="16" name="Rectangle 3">
            <a:extLst>
              <a:ext uri="{FF2B5EF4-FFF2-40B4-BE49-F238E27FC236}">
                <a16:creationId xmlns:a16="http://schemas.microsoft.com/office/drawing/2014/main" id="{2DBD2137-192A-B3B3-A0B8-7347C04FD2F5}"/>
              </a:ext>
            </a:extLst>
          </p:cNvPr>
          <p:cNvSpPr txBox="1">
            <a:spLocks noChangeArrowheads="1"/>
          </p:cNvSpPr>
          <p:nvPr/>
        </p:nvSpPr>
        <p:spPr bwMode="auto">
          <a:xfrm>
            <a:off x="1584325" y="198439"/>
            <a:ext cx="6453188" cy="776287"/>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kern="0" dirty="0">
                <a:solidFill>
                  <a:schemeClr val="tx2"/>
                </a:solidFill>
              </a:rPr>
              <a:t>NASA’s Mars </a:t>
            </a:r>
            <a:r>
              <a:rPr lang="en-US" sz="2400" kern="0" dirty="0" err="1">
                <a:solidFill>
                  <a:schemeClr val="tx2"/>
                </a:solidFill>
              </a:rPr>
              <a:t>lander</a:t>
            </a:r>
            <a:r>
              <a:rPr lang="en-US" sz="2400" kern="0" dirty="0"/>
              <a:t>: September 1999, crashed due to a units integration fault</a:t>
            </a:r>
          </a:p>
        </p:txBody>
      </p:sp>
      <p:sp>
        <p:nvSpPr>
          <p:cNvPr id="17" name="Rectangle 3">
            <a:extLst>
              <a:ext uri="{FF2B5EF4-FFF2-40B4-BE49-F238E27FC236}">
                <a16:creationId xmlns:a16="http://schemas.microsoft.com/office/drawing/2014/main" id="{CDD0637C-21CD-C351-D990-89606F4C98A0}"/>
              </a:ext>
            </a:extLst>
          </p:cNvPr>
          <p:cNvSpPr txBox="1">
            <a:spLocks noChangeArrowheads="1"/>
          </p:cNvSpPr>
          <p:nvPr/>
        </p:nvSpPr>
        <p:spPr bwMode="auto">
          <a:xfrm>
            <a:off x="1654175" y="2500314"/>
            <a:ext cx="6453188" cy="777875"/>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kern="0" dirty="0">
                <a:solidFill>
                  <a:schemeClr val="tx2"/>
                </a:solidFill>
              </a:rPr>
              <a:t>Toyota brakes </a:t>
            </a:r>
            <a:r>
              <a:rPr lang="en-US" sz="2400" kern="0" dirty="0"/>
              <a:t>:  Dozens dead, thousands of crashes</a:t>
            </a:r>
          </a:p>
        </p:txBody>
      </p:sp>
      <p:sp>
        <p:nvSpPr>
          <p:cNvPr id="2" name="Date Placeholder 1">
            <a:extLst>
              <a:ext uri="{FF2B5EF4-FFF2-40B4-BE49-F238E27FC236}">
                <a16:creationId xmlns:a16="http://schemas.microsoft.com/office/drawing/2014/main" id="{2B831C66-5650-572F-F16D-6D26534D35C8}"/>
              </a:ext>
            </a:extLst>
          </p:cNvPr>
          <p:cNvSpPr>
            <a:spLocks noGrp="1"/>
          </p:cNvSpPr>
          <p:nvPr>
            <p:ph type="dt" sz="quarter" idx="10"/>
          </p:nvPr>
        </p:nvSpPr>
        <p:spPr/>
        <p:txBody>
          <a:bodyPr/>
          <a:lstStyle/>
          <a:p>
            <a:pPr>
              <a:defRPr/>
            </a:pPr>
            <a:endParaRPr lang="en-US"/>
          </a:p>
        </p:txBody>
      </p:sp>
      <p:sp>
        <p:nvSpPr>
          <p:cNvPr id="3" name="Footer Placeholder 2">
            <a:extLst>
              <a:ext uri="{FF2B5EF4-FFF2-40B4-BE49-F238E27FC236}">
                <a16:creationId xmlns:a16="http://schemas.microsoft.com/office/drawing/2014/main" id="{330CFD3C-2A39-5BF3-5CCD-B85AC11B780B}"/>
              </a:ext>
            </a:extLst>
          </p:cNvPr>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9"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childTnLst>
                                </p:cTn>
                              </p:par>
                            </p:childTnLst>
                          </p:cTn>
                        </p:par>
                        <p:par>
                          <p:cTn id="22" fill="hold" nodeType="afterGroup">
                            <p:stCondLst>
                              <p:cond delay="0"/>
                            </p:stCondLst>
                            <p:childTnLst>
                              <p:par>
                                <p:cTn id="23" presetID="9"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par>
                          <p:cTn id="39" fill="hold" nodeType="afterGroup">
                            <p:stCondLst>
                              <p:cond delay="0"/>
                            </p:stCondLst>
                            <p:childTnLst>
                              <p:par>
                                <p:cTn id="40" presetID="9"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dissolve">
                                      <p:cBhvr>
                                        <p:cTn id="45" dur="500"/>
                                        <p:tgtEl>
                                          <p:spTgt spid="1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10" grpId="0" animBg="1"/>
      <p:bldP spid="11" grpId="0" animBg="1"/>
      <p:bldP spid="12" grpId="0"/>
      <p:bldP spid="14" grpId="0" animBg="1"/>
      <p:bldP spid="16" grpId="0" build="p"/>
      <p:bldP spid="17"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8F2E4E89-A7A2-68CC-FD74-F5C137051BAC}"/>
              </a:ext>
            </a:extLst>
          </p:cNvPr>
          <p:cNvSpPr>
            <a:spLocks noGrp="1" noChangeArrowheads="1"/>
          </p:cNvSpPr>
          <p:nvPr>
            <p:ph type="title"/>
          </p:nvPr>
        </p:nvSpPr>
        <p:spPr/>
        <p:txBody>
          <a:bodyPr>
            <a:normAutofit/>
          </a:bodyPr>
          <a:lstStyle/>
          <a:p>
            <a:pPr algn="ctr"/>
            <a:r>
              <a:rPr lang="en-US" altLang="en-US" dirty="0"/>
              <a:t>Top-down Integration Test</a:t>
            </a:r>
          </a:p>
        </p:txBody>
      </p:sp>
      <p:sp>
        <p:nvSpPr>
          <p:cNvPr id="106499" name="Rectangle 3">
            <a:extLst>
              <a:ext uri="{FF2B5EF4-FFF2-40B4-BE49-F238E27FC236}">
                <a16:creationId xmlns:a16="http://schemas.microsoft.com/office/drawing/2014/main" id="{EBFAC1BD-68EC-DE4D-811B-BCA786F6A07D}"/>
              </a:ext>
            </a:extLst>
          </p:cNvPr>
          <p:cNvSpPr>
            <a:spLocks noGrp="1" noChangeArrowheads="1"/>
          </p:cNvSpPr>
          <p:nvPr>
            <p:ph type="body" idx="1"/>
          </p:nvPr>
        </p:nvSpPr>
        <p:spPr/>
        <p:txBody>
          <a:bodyPr/>
          <a:lstStyle/>
          <a:p>
            <a:r>
              <a:rPr lang="en-US" altLang="en-US" sz="2600" dirty="0">
                <a:latin typeface="Comic Sans MS" panose="030F0702030302020204" pitchFamily="66" charset="0"/>
              </a:rPr>
              <a:t>The </a:t>
            </a:r>
            <a:r>
              <a:rPr lang="en-US" altLang="en-US" sz="2600" dirty="0">
                <a:solidFill>
                  <a:srgbClr val="FF0000"/>
                </a:solidFill>
                <a:latin typeface="Comic Sans MS" panose="030F0702030302020204" pitchFamily="66" charset="0"/>
              </a:rPr>
              <a:t>control program is tested first. Modules are integrated one at a time</a:t>
            </a:r>
            <a:r>
              <a:rPr lang="en-US" altLang="en-US" sz="2600" dirty="0">
                <a:latin typeface="Comic Sans MS" panose="030F0702030302020204" pitchFamily="66" charset="0"/>
              </a:rPr>
              <a:t>. Emphasize on interface testing</a:t>
            </a:r>
          </a:p>
          <a:p>
            <a:r>
              <a:rPr lang="en-US" altLang="en-US" sz="2600" dirty="0">
                <a:solidFill>
                  <a:schemeClr val="hlink"/>
                </a:solidFill>
                <a:latin typeface="Comic Sans MS" panose="030F0702030302020204" pitchFamily="66" charset="0"/>
              </a:rPr>
              <a:t>Advantages</a:t>
            </a:r>
            <a:r>
              <a:rPr lang="en-US" altLang="en-US" sz="2600" dirty="0">
                <a:latin typeface="Comic Sans MS" panose="030F0702030302020204" pitchFamily="66" charset="0"/>
              </a:rPr>
              <a:t>: No test drivers needed</a:t>
            </a:r>
          </a:p>
          <a:p>
            <a:pPr>
              <a:buFont typeface="Wingdings" panose="05000000000000000000" pitchFamily="2" charset="2"/>
              <a:buNone/>
            </a:pPr>
            <a:r>
              <a:rPr lang="en-US" altLang="en-US" sz="2600" dirty="0">
                <a:latin typeface="Comic Sans MS" panose="030F0702030302020204" pitchFamily="66" charset="0"/>
              </a:rPr>
              <a:t>Interface errors are discovered early</a:t>
            </a:r>
          </a:p>
          <a:p>
            <a:pPr>
              <a:buFont typeface="Wingdings" panose="05000000000000000000" pitchFamily="2" charset="2"/>
              <a:buNone/>
            </a:pPr>
            <a:r>
              <a:rPr lang="en-US" altLang="en-US" sz="2600" dirty="0">
                <a:latin typeface="Comic Sans MS" panose="030F0702030302020204" pitchFamily="66" charset="0"/>
              </a:rPr>
              <a:t>Modular features aid debugging</a:t>
            </a:r>
          </a:p>
          <a:p>
            <a:r>
              <a:rPr lang="en-US" altLang="en-US" sz="2600" dirty="0">
                <a:solidFill>
                  <a:schemeClr val="hlink"/>
                </a:solidFill>
                <a:latin typeface="Comic Sans MS" panose="030F0702030302020204" pitchFamily="66" charset="0"/>
              </a:rPr>
              <a:t>Disadvantages</a:t>
            </a:r>
            <a:r>
              <a:rPr lang="en-US" altLang="en-US" sz="2600" dirty="0">
                <a:latin typeface="Comic Sans MS" panose="030F0702030302020204" pitchFamily="66" charset="0"/>
              </a:rPr>
              <a:t>: Test stubs are needed</a:t>
            </a:r>
          </a:p>
          <a:p>
            <a:pPr>
              <a:buFont typeface="Wingdings" panose="05000000000000000000" pitchFamily="2" charset="2"/>
              <a:buNone/>
            </a:pPr>
            <a:r>
              <a:rPr lang="en-US" altLang="en-US" sz="2600" dirty="0">
                <a:latin typeface="Comic Sans MS" panose="030F0702030302020204" pitchFamily="66" charset="0"/>
              </a:rPr>
              <a:t>Errors in critical modules at low levels are found late.</a:t>
            </a:r>
          </a:p>
          <a:p>
            <a:pPr>
              <a:buFont typeface="Wingdings" panose="05000000000000000000" pitchFamily="2" charset="2"/>
              <a:buNone/>
            </a:pPr>
            <a:endParaRPr lang="en-US" altLang="en-US" sz="2600" dirty="0">
              <a:latin typeface="Comic Sans MS" panose="030F0702030302020204" pitchFamily="66" charset="0"/>
            </a:endParaRPr>
          </a:p>
          <a:p>
            <a:pPr>
              <a:buFont typeface="Wingdings" panose="05000000000000000000" pitchFamily="2" charset="2"/>
              <a:buNone/>
            </a:pPr>
            <a:endParaRPr lang="en-US" altLang="en-US" dirty="0">
              <a:latin typeface="Comic Sans MS" panose="030F0702030302020204" pitchFamily="66"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63F62874-A369-241C-EC2E-41DD9B7E0D7D}"/>
              </a:ext>
            </a:extLst>
          </p:cNvPr>
          <p:cNvSpPr>
            <a:spLocks noGrp="1" noChangeArrowheads="1"/>
          </p:cNvSpPr>
          <p:nvPr>
            <p:ph type="title"/>
          </p:nvPr>
        </p:nvSpPr>
        <p:spPr/>
        <p:txBody>
          <a:bodyPr>
            <a:normAutofit/>
          </a:bodyPr>
          <a:lstStyle/>
          <a:p>
            <a:pPr algn="ctr"/>
            <a:r>
              <a:rPr lang="en-US" altLang="en-US" dirty="0"/>
              <a:t>Bottom-up Integration Test</a:t>
            </a:r>
          </a:p>
        </p:txBody>
      </p:sp>
      <p:sp>
        <p:nvSpPr>
          <p:cNvPr id="109571" name="Rectangle 3">
            <a:extLst>
              <a:ext uri="{FF2B5EF4-FFF2-40B4-BE49-F238E27FC236}">
                <a16:creationId xmlns:a16="http://schemas.microsoft.com/office/drawing/2014/main" id="{5EBC0328-536E-947C-2788-B1142488E861}"/>
              </a:ext>
            </a:extLst>
          </p:cNvPr>
          <p:cNvSpPr>
            <a:spLocks noGrp="1" noChangeArrowheads="1"/>
          </p:cNvSpPr>
          <p:nvPr>
            <p:ph type="body" idx="1"/>
          </p:nvPr>
        </p:nvSpPr>
        <p:spPr/>
        <p:txBody>
          <a:bodyPr/>
          <a:lstStyle/>
          <a:p>
            <a:r>
              <a:rPr lang="en-US" altLang="en-US" sz="2600" dirty="0">
                <a:latin typeface="Comic Sans MS" panose="030F0702030302020204" pitchFamily="66" charset="0"/>
              </a:rPr>
              <a:t>Allow early testing aimed at proving feasibility</a:t>
            </a:r>
          </a:p>
          <a:p>
            <a:pPr>
              <a:buFont typeface="Wingdings" panose="05000000000000000000" pitchFamily="2" charset="2"/>
              <a:buNone/>
            </a:pPr>
            <a:r>
              <a:rPr lang="en-US" altLang="en-US" sz="2600" dirty="0">
                <a:latin typeface="Comic Sans MS" panose="030F0702030302020204" pitchFamily="66" charset="0"/>
              </a:rPr>
              <a:t>	Emphasize on </a:t>
            </a:r>
            <a:r>
              <a:rPr lang="en-US" altLang="en-US" sz="2600" dirty="0">
                <a:solidFill>
                  <a:srgbClr val="FF0000"/>
                </a:solidFill>
                <a:latin typeface="Comic Sans MS" panose="030F0702030302020204" pitchFamily="66" charset="0"/>
              </a:rPr>
              <a:t>module functionality and performance</a:t>
            </a:r>
          </a:p>
          <a:p>
            <a:r>
              <a:rPr lang="en-US" altLang="en-US" sz="2600" dirty="0">
                <a:solidFill>
                  <a:schemeClr val="hlink"/>
                </a:solidFill>
                <a:latin typeface="Comic Sans MS" panose="030F0702030302020204" pitchFamily="66" charset="0"/>
              </a:rPr>
              <a:t>Advantages</a:t>
            </a:r>
            <a:r>
              <a:rPr lang="en-US" altLang="en-US" sz="2600" dirty="0">
                <a:latin typeface="Comic Sans MS" panose="030F0702030302020204" pitchFamily="66" charset="0"/>
              </a:rPr>
              <a:t>: No test stubs are needed</a:t>
            </a:r>
          </a:p>
          <a:p>
            <a:pPr>
              <a:buFont typeface="Wingdings" panose="05000000000000000000" pitchFamily="2" charset="2"/>
              <a:buNone/>
            </a:pPr>
            <a:r>
              <a:rPr lang="en-US" altLang="en-US" sz="2600" dirty="0">
                <a:latin typeface="Comic Sans MS" panose="030F0702030302020204" pitchFamily="66" charset="0"/>
              </a:rPr>
              <a:t>	Errors in critical modules are found early</a:t>
            </a:r>
          </a:p>
          <a:p>
            <a:r>
              <a:rPr lang="en-US" altLang="en-US" sz="2600" dirty="0">
                <a:solidFill>
                  <a:schemeClr val="hlink"/>
                </a:solidFill>
                <a:latin typeface="Comic Sans MS" panose="030F0702030302020204" pitchFamily="66" charset="0"/>
              </a:rPr>
              <a:t>Disadvantages</a:t>
            </a:r>
            <a:r>
              <a:rPr lang="en-US" altLang="en-US" sz="2600" dirty="0">
                <a:latin typeface="Comic Sans MS" panose="030F0702030302020204" pitchFamily="66" charset="0"/>
              </a:rPr>
              <a:t>: Test drivers are needed</a:t>
            </a:r>
          </a:p>
          <a:p>
            <a:pPr>
              <a:buFont typeface="Wingdings" panose="05000000000000000000" pitchFamily="2" charset="2"/>
              <a:buNone/>
            </a:pPr>
            <a:r>
              <a:rPr lang="en-US" altLang="en-US" dirty="0">
                <a:latin typeface="Comic Sans MS" panose="030F0702030302020204" pitchFamily="66" charset="0"/>
              </a:rPr>
              <a:t>	</a:t>
            </a:r>
            <a:r>
              <a:rPr lang="en-US" altLang="en-US" sz="2600" dirty="0">
                <a:latin typeface="Comic Sans MS" panose="030F0702030302020204" pitchFamily="66" charset="0"/>
              </a:rPr>
              <a:t>Interface errors are discovered late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a:extLst>
              <a:ext uri="{FF2B5EF4-FFF2-40B4-BE49-F238E27FC236}">
                <a16:creationId xmlns:a16="http://schemas.microsoft.com/office/drawing/2014/main" id="{823AFB6E-2299-2138-92C4-FA4BD2D35A5E}"/>
              </a:ext>
            </a:extLst>
          </p:cNvPr>
          <p:cNvSpPr>
            <a:spLocks noChangeArrowheads="1"/>
          </p:cNvSpPr>
          <p:nvPr/>
        </p:nvSpPr>
        <p:spPr bwMode="auto">
          <a:xfrm>
            <a:off x="2286000" y="2057400"/>
            <a:ext cx="1600200" cy="9144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Test</a:t>
            </a:r>
          </a:p>
          <a:p>
            <a:pPr algn="ctr"/>
            <a:r>
              <a:rPr lang="en-US" altLang="en-US"/>
              <a:t>Drivers</a:t>
            </a:r>
          </a:p>
        </p:txBody>
      </p:sp>
      <p:sp>
        <p:nvSpPr>
          <p:cNvPr id="114695" name="Rectangle 7">
            <a:extLst>
              <a:ext uri="{FF2B5EF4-FFF2-40B4-BE49-F238E27FC236}">
                <a16:creationId xmlns:a16="http://schemas.microsoft.com/office/drawing/2014/main" id="{3B319D36-782F-07B2-1B05-1FFE18E59574}"/>
              </a:ext>
            </a:extLst>
          </p:cNvPr>
          <p:cNvSpPr>
            <a:spLocks noChangeArrowheads="1"/>
          </p:cNvSpPr>
          <p:nvPr/>
        </p:nvSpPr>
        <p:spPr bwMode="auto">
          <a:xfrm>
            <a:off x="2286000" y="3429000"/>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Level N</a:t>
            </a:r>
          </a:p>
        </p:txBody>
      </p:sp>
      <p:sp>
        <p:nvSpPr>
          <p:cNvPr id="114696" name="Rectangle 8">
            <a:extLst>
              <a:ext uri="{FF2B5EF4-FFF2-40B4-BE49-F238E27FC236}">
                <a16:creationId xmlns:a16="http://schemas.microsoft.com/office/drawing/2014/main" id="{4B0BAB67-E016-0BB0-FE5E-93AB86450D5B}"/>
              </a:ext>
            </a:extLst>
          </p:cNvPr>
          <p:cNvSpPr>
            <a:spLocks noChangeArrowheads="1"/>
          </p:cNvSpPr>
          <p:nvPr/>
        </p:nvSpPr>
        <p:spPr bwMode="auto">
          <a:xfrm>
            <a:off x="3733800" y="5638800"/>
            <a:ext cx="1524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Level N-1</a:t>
            </a:r>
          </a:p>
        </p:txBody>
      </p:sp>
      <p:sp>
        <p:nvSpPr>
          <p:cNvPr id="114697" name="Rectangle 9">
            <a:extLst>
              <a:ext uri="{FF2B5EF4-FFF2-40B4-BE49-F238E27FC236}">
                <a16:creationId xmlns:a16="http://schemas.microsoft.com/office/drawing/2014/main" id="{1DB249E6-A061-C4AB-1237-28C321DA27D1}"/>
              </a:ext>
            </a:extLst>
          </p:cNvPr>
          <p:cNvSpPr>
            <a:spLocks noChangeArrowheads="1"/>
          </p:cNvSpPr>
          <p:nvPr/>
        </p:nvSpPr>
        <p:spPr bwMode="auto">
          <a:xfrm>
            <a:off x="7924800" y="5638800"/>
            <a:ext cx="1447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Level N-1</a:t>
            </a:r>
          </a:p>
        </p:txBody>
      </p:sp>
      <p:sp>
        <p:nvSpPr>
          <p:cNvPr id="114698" name="Rectangle 10">
            <a:extLst>
              <a:ext uri="{FF2B5EF4-FFF2-40B4-BE49-F238E27FC236}">
                <a16:creationId xmlns:a16="http://schemas.microsoft.com/office/drawing/2014/main" id="{74A0C9DC-5F62-37E3-93DE-6001508F6346}"/>
              </a:ext>
            </a:extLst>
          </p:cNvPr>
          <p:cNvSpPr>
            <a:spLocks noChangeArrowheads="1"/>
          </p:cNvSpPr>
          <p:nvPr/>
        </p:nvSpPr>
        <p:spPr bwMode="auto">
          <a:xfrm>
            <a:off x="8001000" y="3429000"/>
            <a:ext cx="13716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Level N</a:t>
            </a:r>
          </a:p>
        </p:txBody>
      </p:sp>
      <p:sp>
        <p:nvSpPr>
          <p:cNvPr id="114699" name="Rectangle 11">
            <a:extLst>
              <a:ext uri="{FF2B5EF4-FFF2-40B4-BE49-F238E27FC236}">
                <a16:creationId xmlns:a16="http://schemas.microsoft.com/office/drawing/2014/main" id="{0A14557E-0485-F7D8-443D-8B9936C46E0F}"/>
              </a:ext>
            </a:extLst>
          </p:cNvPr>
          <p:cNvSpPr>
            <a:spLocks noChangeArrowheads="1"/>
          </p:cNvSpPr>
          <p:nvPr/>
        </p:nvSpPr>
        <p:spPr bwMode="auto">
          <a:xfrm>
            <a:off x="4953000" y="3429000"/>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Level N</a:t>
            </a:r>
          </a:p>
        </p:txBody>
      </p:sp>
      <p:sp>
        <p:nvSpPr>
          <p:cNvPr id="114700" name="Line 12">
            <a:extLst>
              <a:ext uri="{FF2B5EF4-FFF2-40B4-BE49-F238E27FC236}">
                <a16:creationId xmlns:a16="http://schemas.microsoft.com/office/drawing/2014/main" id="{23AEFC76-C360-D4B7-ABF2-5F848ACFC2C4}"/>
              </a:ext>
            </a:extLst>
          </p:cNvPr>
          <p:cNvSpPr>
            <a:spLocks noChangeShapeType="1"/>
          </p:cNvSpPr>
          <p:nvPr/>
        </p:nvSpPr>
        <p:spPr bwMode="auto">
          <a:xfrm>
            <a:off x="3048000" y="29718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4701" name="Line 13">
            <a:extLst>
              <a:ext uri="{FF2B5EF4-FFF2-40B4-BE49-F238E27FC236}">
                <a16:creationId xmlns:a16="http://schemas.microsoft.com/office/drawing/2014/main" id="{EB11957A-178A-92F8-6584-8F34E13C1DB1}"/>
              </a:ext>
            </a:extLst>
          </p:cNvPr>
          <p:cNvSpPr>
            <a:spLocks noChangeShapeType="1"/>
          </p:cNvSpPr>
          <p:nvPr/>
        </p:nvSpPr>
        <p:spPr bwMode="auto">
          <a:xfrm flipH="1">
            <a:off x="5562600" y="29718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4702" name="Line 14">
            <a:extLst>
              <a:ext uri="{FF2B5EF4-FFF2-40B4-BE49-F238E27FC236}">
                <a16:creationId xmlns:a16="http://schemas.microsoft.com/office/drawing/2014/main" id="{90AE3F2B-9408-EDE0-D75C-F2409C065E3B}"/>
              </a:ext>
            </a:extLst>
          </p:cNvPr>
          <p:cNvSpPr>
            <a:spLocks noChangeShapeType="1"/>
          </p:cNvSpPr>
          <p:nvPr/>
        </p:nvSpPr>
        <p:spPr bwMode="auto">
          <a:xfrm>
            <a:off x="8610600" y="29718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4704" name="Line 16">
            <a:extLst>
              <a:ext uri="{FF2B5EF4-FFF2-40B4-BE49-F238E27FC236}">
                <a16:creationId xmlns:a16="http://schemas.microsoft.com/office/drawing/2014/main" id="{A1372D98-55AB-B176-0E18-20D32814DB8B}"/>
              </a:ext>
            </a:extLst>
          </p:cNvPr>
          <p:cNvSpPr>
            <a:spLocks noChangeShapeType="1"/>
          </p:cNvSpPr>
          <p:nvPr/>
        </p:nvSpPr>
        <p:spPr bwMode="auto">
          <a:xfrm>
            <a:off x="8610600" y="4038600"/>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4705" name="Line 17">
            <a:extLst>
              <a:ext uri="{FF2B5EF4-FFF2-40B4-BE49-F238E27FC236}">
                <a16:creationId xmlns:a16="http://schemas.microsoft.com/office/drawing/2014/main" id="{B0AA3F99-E9A9-965D-7F37-EC5639086D41}"/>
              </a:ext>
            </a:extLst>
          </p:cNvPr>
          <p:cNvSpPr>
            <a:spLocks noChangeShapeType="1"/>
          </p:cNvSpPr>
          <p:nvPr/>
        </p:nvSpPr>
        <p:spPr bwMode="auto">
          <a:xfrm>
            <a:off x="8077200" y="5181600"/>
            <a:ext cx="3810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4706" name="Line 18">
            <a:extLst>
              <a:ext uri="{FF2B5EF4-FFF2-40B4-BE49-F238E27FC236}">
                <a16:creationId xmlns:a16="http://schemas.microsoft.com/office/drawing/2014/main" id="{E4B6A213-488B-1C5D-8EB5-38D8A91F8B7B}"/>
              </a:ext>
            </a:extLst>
          </p:cNvPr>
          <p:cNvSpPr>
            <a:spLocks noChangeShapeType="1"/>
          </p:cNvSpPr>
          <p:nvPr/>
        </p:nvSpPr>
        <p:spPr bwMode="auto">
          <a:xfrm>
            <a:off x="3276600" y="4038600"/>
            <a:ext cx="83820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4707" name="Line 19">
            <a:extLst>
              <a:ext uri="{FF2B5EF4-FFF2-40B4-BE49-F238E27FC236}">
                <a16:creationId xmlns:a16="http://schemas.microsoft.com/office/drawing/2014/main" id="{DAF426A0-6118-5B28-F948-CC774BEF2371}"/>
              </a:ext>
            </a:extLst>
          </p:cNvPr>
          <p:cNvSpPr>
            <a:spLocks noChangeShapeType="1"/>
          </p:cNvSpPr>
          <p:nvPr/>
        </p:nvSpPr>
        <p:spPr bwMode="auto">
          <a:xfrm flipH="1">
            <a:off x="4495800" y="4038600"/>
            <a:ext cx="91440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4708" name="Line 20">
            <a:extLst>
              <a:ext uri="{FF2B5EF4-FFF2-40B4-BE49-F238E27FC236}">
                <a16:creationId xmlns:a16="http://schemas.microsoft.com/office/drawing/2014/main" id="{2D681255-EC23-5E12-0ED7-979D34F01328}"/>
              </a:ext>
            </a:extLst>
          </p:cNvPr>
          <p:cNvSpPr>
            <a:spLocks noChangeShapeType="1"/>
          </p:cNvSpPr>
          <p:nvPr/>
        </p:nvSpPr>
        <p:spPr bwMode="auto">
          <a:xfrm>
            <a:off x="3200400" y="5257800"/>
            <a:ext cx="5334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4718" name="Oval 30">
            <a:extLst>
              <a:ext uri="{FF2B5EF4-FFF2-40B4-BE49-F238E27FC236}">
                <a16:creationId xmlns:a16="http://schemas.microsoft.com/office/drawing/2014/main" id="{22BFA975-7E68-67FB-C9A0-2765421D3909}"/>
              </a:ext>
            </a:extLst>
          </p:cNvPr>
          <p:cNvSpPr>
            <a:spLocks noChangeArrowheads="1"/>
          </p:cNvSpPr>
          <p:nvPr/>
        </p:nvSpPr>
        <p:spPr bwMode="auto">
          <a:xfrm>
            <a:off x="6629400" y="4419600"/>
            <a:ext cx="1600200" cy="9144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Test</a:t>
            </a:r>
          </a:p>
          <a:p>
            <a:pPr algn="ctr"/>
            <a:r>
              <a:rPr lang="en-US" altLang="en-US"/>
              <a:t>Drivers</a:t>
            </a:r>
          </a:p>
        </p:txBody>
      </p:sp>
      <p:sp>
        <p:nvSpPr>
          <p:cNvPr id="114719" name="Oval 31">
            <a:extLst>
              <a:ext uri="{FF2B5EF4-FFF2-40B4-BE49-F238E27FC236}">
                <a16:creationId xmlns:a16="http://schemas.microsoft.com/office/drawing/2014/main" id="{014F2261-B2C1-9EBD-25F4-41FB1428C3DA}"/>
              </a:ext>
            </a:extLst>
          </p:cNvPr>
          <p:cNvSpPr>
            <a:spLocks noChangeArrowheads="1"/>
          </p:cNvSpPr>
          <p:nvPr/>
        </p:nvSpPr>
        <p:spPr bwMode="auto">
          <a:xfrm>
            <a:off x="1905000" y="4495800"/>
            <a:ext cx="1600200" cy="9144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Test</a:t>
            </a:r>
          </a:p>
          <a:p>
            <a:pPr algn="ctr"/>
            <a:r>
              <a:rPr lang="en-US" altLang="en-US"/>
              <a:t>Drivers</a:t>
            </a:r>
          </a:p>
        </p:txBody>
      </p:sp>
      <p:sp>
        <p:nvSpPr>
          <p:cNvPr id="114720" name="Oval 32">
            <a:extLst>
              <a:ext uri="{FF2B5EF4-FFF2-40B4-BE49-F238E27FC236}">
                <a16:creationId xmlns:a16="http://schemas.microsoft.com/office/drawing/2014/main" id="{DF23DA9A-7F2A-A3DE-8164-E6E2FC5E902B}"/>
              </a:ext>
            </a:extLst>
          </p:cNvPr>
          <p:cNvSpPr>
            <a:spLocks noChangeArrowheads="1"/>
          </p:cNvSpPr>
          <p:nvPr/>
        </p:nvSpPr>
        <p:spPr bwMode="auto">
          <a:xfrm>
            <a:off x="7848600" y="2057400"/>
            <a:ext cx="1600200" cy="9144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Test</a:t>
            </a:r>
          </a:p>
          <a:p>
            <a:pPr algn="ctr"/>
            <a:r>
              <a:rPr lang="en-US" altLang="en-US"/>
              <a:t>Drivers</a:t>
            </a:r>
          </a:p>
        </p:txBody>
      </p:sp>
      <p:sp>
        <p:nvSpPr>
          <p:cNvPr id="114721" name="Oval 33">
            <a:extLst>
              <a:ext uri="{FF2B5EF4-FFF2-40B4-BE49-F238E27FC236}">
                <a16:creationId xmlns:a16="http://schemas.microsoft.com/office/drawing/2014/main" id="{640542F6-5783-3568-4211-94BF58B9B9AF}"/>
              </a:ext>
            </a:extLst>
          </p:cNvPr>
          <p:cNvSpPr>
            <a:spLocks noChangeArrowheads="1"/>
          </p:cNvSpPr>
          <p:nvPr/>
        </p:nvSpPr>
        <p:spPr bwMode="auto">
          <a:xfrm>
            <a:off x="4800600" y="2057400"/>
            <a:ext cx="1600200" cy="9144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Test</a:t>
            </a:r>
          </a:p>
          <a:p>
            <a:pPr algn="ctr"/>
            <a:r>
              <a:rPr lang="en-US" altLang="en-US"/>
              <a:t>Drivers</a:t>
            </a:r>
          </a:p>
        </p:txBody>
      </p:sp>
      <p:sp>
        <p:nvSpPr>
          <p:cNvPr id="114722" name="Text Box 34">
            <a:extLst>
              <a:ext uri="{FF2B5EF4-FFF2-40B4-BE49-F238E27FC236}">
                <a16:creationId xmlns:a16="http://schemas.microsoft.com/office/drawing/2014/main" id="{AE52948E-0268-7772-13DF-A33B68A4A33D}"/>
              </a:ext>
            </a:extLst>
          </p:cNvPr>
          <p:cNvSpPr txBox="1">
            <a:spLocks noChangeArrowheads="1"/>
          </p:cNvSpPr>
          <p:nvPr/>
        </p:nvSpPr>
        <p:spPr bwMode="auto">
          <a:xfrm>
            <a:off x="3048000" y="808038"/>
            <a:ext cx="43513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a:t>Bottom-up testing</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F877-8A6A-5F3F-F67E-B8E2DC34B2D1}"/>
              </a:ext>
            </a:extLst>
          </p:cNvPr>
          <p:cNvSpPr>
            <a:spLocks noGrp="1"/>
          </p:cNvSpPr>
          <p:nvPr>
            <p:ph type="title"/>
          </p:nvPr>
        </p:nvSpPr>
        <p:spPr>
          <a:xfrm>
            <a:off x="616974" y="60785"/>
            <a:ext cx="10515600" cy="1325563"/>
          </a:xfrm>
        </p:spPr>
        <p:txBody>
          <a:bodyPr/>
          <a:lstStyle/>
          <a:p>
            <a:r>
              <a:rPr lang="en-IN" dirty="0"/>
              <a:t>3) System Testing</a:t>
            </a:r>
          </a:p>
        </p:txBody>
      </p:sp>
      <p:sp>
        <p:nvSpPr>
          <p:cNvPr id="3" name="Content Placeholder 2">
            <a:extLst>
              <a:ext uri="{FF2B5EF4-FFF2-40B4-BE49-F238E27FC236}">
                <a16:creationId xmlns:a16="http://schemas.microsoft.com/office/drawing/2014/main" id="{44DE4683-0DDC-EDF6-46A1-F402A87B8852}"/>
              </a:ext>
            </a:extLst>
          </p:cNvPr>
          <p:cNvSpPr>
            <a:spLocks noGrp="1"/>
          </p:cNvSpPr>
          <p:nvPr>
            <p:ph idx="1"/>
          </p:nvPr>
        </p:nvSpPr>
        <p:spPr>
          <a:xfrm>
            <a:off x="764457" y="1074840"/>
            <a:ext cx="10916265" cy="5722375"/>
          </a:xfrm>
        </p:spPr>
        <p:txBody>
          <a:bodyPr>
            <a:normAutofit fontScale="92500" lnSpcReduction="10000"/>
          </a:bodyPr>
          <a:lstStyle/>
          <a:p>
            <a:pPr algn="just"/>
            <a:r>
              <a:rPr lang="en-US" dirty="0"/>
              <a:t>System testing is type of testing where the tester evaluates </a:t>
            </a:r>
            <a:r>
              <a:rPr lang="en-US" dirty="0">
                <a:solidFill>
                  <a:srgbClr val="FF0000"/>
                </a:solidFill>
              </a:rPr>
              <a:t>the whole system against the specified requirements.</a:t>
            </a:r>
          </a:p>
          <a:p>
            <a:pPr marL="0" indent="0" algn="just">
              <a:buNone/>
            </a:pPr>
            <a:r>
              <a:rPr lang="en-US" b="1" dirty="0"/>
              <a:t>a) End to End Testing</a:t>
            </a:r>
          </a:p>
          <a:p>
            <a:pPr algn="just"/>
            <a:r>
              <a:rPr lang="en-US" dirty="0"/>
              <a:t>It involves testing a complete application environment in a situation that mimics real-world use, such as interacting with a database, using network communications, or interacting with other hardware, applications, or systems if appropriate.</a:t>
            </a:r>
          </a:p>
          <a:p>
            <a:pPr algn="just"/>
            <a:r>
              <a:rPr lang="en-US" dirty="0"/>
              <a:t>For example, a tester is testing a pet insurance website. End to End testing involves testing buying an insurance policy, LPM, tag, adding another pet, updating credit card information on users’ accounts, updating user address information, and receiving order confirmation emails and policy documents.</a:t>
            </a:r>
          </a:p>
          <a:p>
            <a:pPr marL="0" indent="0" algn="just">
              <a:buNone/>
            </a:pPr>
            <a:r>
              <a:rPr lang="en-US" b="1" dirty="0"/>
              <a:t>b) Black Box Testing</a:t>
            </a:r>
          </a:p>
          <a:p>
            <a:pPr algn="just"/>
            <a:r>
              <a:rPr lang="en-US" dirty="0"/>
              <a:t>Blackbox testing is a software testing technique in which testing is performed without knowing the internal structure, design, or code of a system under test. Testers should focus only on the </a:t>
            </a:r>
            <a:r>
              <a:rPr lang="en-US" dirty="0">
                <a:solidFill>
                  <a:srgbClr val="FF0000"/>
                </a:solidFill>
              </a:rPr>
              <a:t>input and output of test objects</a:t>
            </a:r>
            <a:r>
              <a:rPr lang="en-US" dirty="0"/>
              <a:t>.</a:t>
            </a:r>
            <a:endParaRPr lang="en-IN" dirty="0"/>
          </a:p>
        </p:txBody>
      </p:sp>
    </p:spTree>
    <p:extLst>
      <p:ext uri="{BB962C8B-B14F-4D97-AF65-F5344CB8AC3E}">
        <p14:creationId xmlns:p14="http://schemas.microsoft.com/office/powerpoint/2010/main" val="36438424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47BD-B35A-07BA-B1A8-31AA5AF0D0E8}"/>
              </a:ext>
            </a:extLst>
          </p:cNvPr>
          <p:cNvSpPr>
            <a:spLocks noGrp="1"/>
          </p:cNvSpPr>
          <p:nvPr>
            <p:ph type="title"/>
          </p:nvPr>
        </p:nvSpPr>
        <p:spPr/>
        <p:txBody>
          <a:bodyPr/>
          <a:lstStyle/>
          <a:p>
            <a:r>
              <a:rPr lang="en-IN" dirty="0"/>
              <a:t>3) System Testing</a:t>
            </a:r>
          </a:p>
        </p:txBody>
      </p:sp>
      <p:sp>
        <p:nvSpPr>
          <p:cNvPr id="3" name="Content Placeholder 2">
            <a:extLst>
              <a:ext uri="{FF2B5EF4-FFF2-40B4-BE49-F238E27FC236}">
                <a16:creationId xmlns:a16="http://schemas.microsoft.com/office/drawing/2014/main" id="{D87781A7-86CD-746B-ED99-6E17C1F8D0B0}"/>
              </a:ext>
            </a:extLst>
          </p:cNvPr>
          <p:cNvSpPr>
            <a:spLocks noGrp="1"/>
          </p:cNvSpPr>
          <p:nvPr>
            <p:ph idx="1"/>
          </p:nvPr>
        </p:nvSpPr>
        <p:spPr>
          <a:xfrm>
            <a:off x="838200" y="1427418"/>
            <a:ext cx="10515600" cy="5430581"/>
          </a:xfrm>
        </p:spPr>
        <p:txBody>
          <a:bodyPr>
            <a:normAutofit fontScale="92500" lnSpcReduction="10000"/>
          </a:bodyPr>
          <a:lstStyle/>
          <a:p>
            <a:pPr marL="0" indent="0" algn="just">
              <a:buNone/>
            </a:pPr>
            <a:r>
              <a:rPr lang="en-US" b="1" dirty="0"/>
              <a:t>c) Smoke Testing</a:t>
            </a:r>
          </a:p>
          <a:p>
            <a:pPr algn="just"/>
            <a:r>
              <a:rPr lang="en-US" dirty="0"/>
              <a:t>Smoke testing is performed to verify that </a:t>
            </a:r>
            <a:r>
              <a:rPr lang="en-US" dirty="0">
                <a:solidFill>
                  <a:srgbClr val="FF0000"/>
                </a:solidFill>
              </a:rPr>
              <a:t>basic and critical functionality of the system under test is working fine at a very high level</a:t>
            </a:r>
            <a:r>
              <a:rPr lang="en-US" dirty="0"/>
              <a:t>.</a:t>
            </a:r>
          </a:p>
          <a:p>
            <a:pPr algn="just"/>
            <a:r>
              <a:rPr lang="en-US" dirty="0"/>
              <a:t>Whenever a new build is provided by the development team, then the Software Testing team validates the build and ensures that no major issue exists. The testing team will ensure that the build is stable, and a detailed level of testing will be carried out further.</a:t>
            </a:r>
          </a:p>
          <a:p>
            <a:pPr marL="0" indent="0" algn="just">
              <a:buNone/>
            </a:pPr>
            <a:r>
              <a:rPr lang="en-US" b="1" dirty="0"/>
              <a:t>d) Sanity Testing</a:t>
            </a:r>
          </a:p>
          <a:p>
            <a:pPr algn="just"/>
            <a:r>
              <a:rPr lang="en-US" dirty="0"/>
              <a:t>Sanity testing is performed on a system to verify that </a:t>
            </a:r>
            <a:r>
              <a:rPr lang="en-US" dirty="0">
                <a:solidFill>
                  <a:srgbClr val="FF0000"/>
                </a:solidFill>
              </a:rPr>
              <a:t>newly added functionality or bug fixes</a:t>
            </a:r>
            <a:r>
              <a:rPr lang="en-US" dirty="0"/>
              <a:t> are working fine. Sanity testing is done on stable build. It is a subset of the regression test.</a:t>
            </a:r>
          </a:p>
          <a:p>
            <a:pPr algn="just"/>
            <a:r>
              <a:rPr lang="en-US" dirty="0"/>
              <a:t>For example, a tester is testing a pet insurance website. There is a change in the discount for buying a policy for second pet. Then sanity testing is only performed on buying insurance policy module.</a:t>
            </a:r>
          </a:p>
          <a:p>
            <a:endParaRPr lang="en-IN" dirty="0"/>
          </a:p>
        </p:txBody>
      </p:sp>
    </p:spTree>
    <p:extLst>
      <p:ext uri="{BB962C8B-B14F-4D97-AF65-F5344CB8AC3E}">
        <p14:creationId xmlns:p14="http://schemas.microsoft.com/office/powerpoint/2010/main" val="15247529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8DEC-E05E-613C-64FB-5D529EEA01A3}"/>
              </a:ext>
            </a:extLst>
          </p:cNvPr>
          <p:cNvSpPr>
            <a:spLocks noGrp="1"/>
          </p:cNvSpPr>
          <p:nvPr>
            <p:ph type="title"/>
          </p:nvPr>
        </p:nvSpPr>
        <p:spPr>
          <a:xfrm>
            <a:off x="526026" y="134527"/>
            <a:ext cx="10515600" cy="1325563"/>
          </a:xfrm>
        </p:spPr>
        <p:txBody>
          <a:bodyPr/>
          <a:lstStyle/>
          <a:p>
            <a:r>
              <a:rPr lang="en-IN" dirty="0"/>
              <a:t>4) Acceptance Testing</a:t>
            </a:r>
          </a:p>
        </p:txBody>
      </p:sp>
      <p:sp>
        <p:nvSpPr>
          <p:cNvPr id="3" name="Content Placeholder 2">
            <a:extLst>
              <a:ext uri="{FF2B5EF4-FFF2-40B4-BE49-F238E27FC236}">
                <a16:creationId xmlns:a16="http://schemas.microsoft.com/office/drawing/2014/main" id="{0D131F03-40EE-BD36-ACA7-4304E72D317C}"/>
              </a:ext>
            </a:extLst>
          </p:cNvPr>
          <p:cNvSpPr>
            <a:spLocks noGrp="1"/>
          </p:cNvSpPr>
          <p:nvPr>
            <p:ph idx="1"/>
          </p:nvPr>
        </p:nvSpPr>
        <p:spPr>
          <a:xfrm>
            <a:off x="838199" y="1047134"/>
            <a:ext cx="10945761" cy="5810865"/>
          </a:xfrm>
        </p:spPr>
        <p:txBody>
          <a:bodyPr>
            <a:normAutofit fontScale="70000" lnSpcReduction="20000"/>
          </a:bodyPr>
          <a:lstStyle/>
          <a:p>
            <a:pPr algn="just"/>
            <a:r>
              <a:rPr lang="en-US" sz="4200" dirty="0"/>
              <a:t>Acceptance testing is a type of testing where client/business/customer test the software with real-time business scenarios.</a:t>
            </a:r>
          </a:p>
          <a:p>
            <a:pPr algn="just"/>
            <a:r>
              <a:rPr lang="en-US" sz="4200" dirty="0"/>
              <a:t>The client accepts the software only when all the </a:t>
            </a:r>
            <a:r>
              <a:rPr lang="en-US" sz="4200" dirty="0">
                <a:solidFill>
                  <a:srgbClr val="FF0000"/>
                </a:solidFill>
              </a:rPr>
              <a:t>features and functionalities work as expected.</a:t>
            </a:r>
            <a:r>
              <a:rPr lang="en-US" sz="4200" dirty="0"/>
              <a:t> This is the last phase of testing, after which the software goes into production. This is also called User Acceptance Testing (UAT).</a:t>
            </a:r>
          </a:p>
          <a:p>
            <a:pPr algn="just"/>
            <a:r>
              <a:rPr lang="en-US" sz="4200" b="1" dirty="0"/>
              <a:t>a) Alpha Testing</a:t>
            </a:r>
          </a:p>
          <a:p>
            <a:pPr algn="just"/>
            <a:r>
              <a:rPr lang="en-US" sz="4200" dirty="0"/>
              <a:t>Alpha testing is a type of acceptance testing performed </a:t>
            </a:r>
            <a:r>
              <a:rPr lang="en-US" sz="4200" dirty="0">
                <a:solidFill>
                  <a:srgbClr val="FF0000"/>
                </a:solidFill>
              </a:rPr>
              <a:t>by the team in an organization to find as many defects as possible before releasing software to customers.</a:t>
            </a:r>
          </a:p>
          <a:p>
            <a:pPr algn="just"/>
            <a:r>
              <a:rPr lang="en-US" sz="4200" dirty="0"/>
              <a:t>For example, the pet insurance website is under UAT. UAT team will run real-time scenarios like buying an insurance policy, buying annual membership, changing the address, and ownership transfer of the pet in a same way the user uses the real website. The team can use test credit card information to process payment-related scenarios.</a:t>
            </a:r>
          </a:p>
          <a:p>
            <a:endParaRPr lang="en-IN" dirty="0"/>
          </a:p>
        </p:txBody>
      </p:sp>
    </p:spTree>
    <p:extLst>
      <p:ext uri="{BB962C8B-B14F-4D97-AF65-F5344CB8AC3E}">
        <p14:creationId xmlns:p14="http://schemas.microsoft.com/office/powerpoint/2010/main" val="22280065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8134-0CC6-FA0C-1D83-710AD2B4D4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B02960-B581-0B9A-7AB5-8BB01F91B1DF}"/>
              </a:ext>
            </a:extLst>
          </p:cNvPr>
          <p:cNvSpPr>
            <a:spLocks noGrp="1"/>
          </p:cNvSpPr>
          <p:nvPr>
            <p:ph idx="1"/>
          </p:nvPr>
        </p:nvSpPr>
        <p:spPr/>
        <p:txBody>
          <a:bodyPr/>
          <a:lstStyle/>
          <a:p>
            <a:pPr algn="just"/>
            <a:r>
              <a:rPr lang="en-US" sz="2800" b="1" dirty="0"/>
              <a:t>b) Beta Testing</a:t>
            </a:r>
          </a:p>
          <a:p>
            <a:pPr algn="just"/>
            <a:r>
              <a:rPr lang="en-US" sz="2800" u="sng" dirty="0">
                <a:hlinkClick r:id="rId2">
                  <a:extLst>
                    <a:ext uri="{A12FA001-AC4F-418D-AE19-62706E023703}">
                      <ahyp:hlinkClr xmlns:ahyp="http://schemas.microsoft.com/office/drawing/2018/hyperlinkcolor" val="tx"/>
                    </a:ext>
                  </a:extLst>
                </a:hlinkClick>
              </a:rPr>
              <a:t>Beta Testing</a:t>
            </a:r>
            <a:r>
              <a:rPr lang="en-US" sz="2800" u="sng" dirty="0"/>
              <a:t> </a:t>
            </a:r>
            <a:r>
              <a:rPr lang="en-US" sz="2800" dirty="0"/>
              <a:t>is a type of software testing which is carried out by the clients/customers. It is performed in the </a:t>
            </a:r>
            <a:r>
              <a:rPr lang="en-US" sz="2800" dirty="0">
                <a:solidFill>
                  <a:srgbClr val="FF0000"/>
                </a:solidFill>
              </a:rPr>
              <a:t>Real Environment before releasing the product to the market for the actual end-users</a:t>
            </a:r>
            <a:r>
              <a:rPr lang="en-US" sz="2800" dirty="0"/>
              <a:t>.</a:t>
            </a:r>
          </a:p>
          <a:p>
            <a:pPr algn="just"/>
            <a:r>
              <a:rPr lang="en-US" sz="2800" dirty="0"/>
              <a:t>Beta Testing is carried out to ensure that there are no major failures in the software or product, and it satisfies the business requirements from an end-user perspective. Beta Testing is successful when the customer accepts the software.</a:t>
            </a:r>
          </a:p>
          <a:p>
            <a:endParaRPr lang="en-IN" dirty="0"/>
          </a:p>
        </p:txBody>
      </p:sp>
    </p:spTree>
    <p:extLst>
      <p:ext uri="{BB962C8B-B14F-4D97-AF65-F5344CB8AC3E}">
        <p14:creationId xmlns:p14="http://schemas.microsoft.com/office/powerpoint/2010/main" val="25439598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236F-0B0F-2BBD-18C6-93574A79CA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FDA04F-B881-59FC-7A5B-AA2D4863F35E}"/>
              </a:ext>
            </a:extLst>
          </p:cNvPr>
          <p:cNvSpPr>
            <a:spLocks noGrp="1"/>
          </p:cNvSpPr>
          <p:nvPr>
            <p:ph idx="1"/>
          </p:nvPr>
        </p:nvSpPr>
        <p:spPr>
          <a:xfrm>
            <a:off x="838200" y="914400"/>
            <a:ext cx="10975258" cy="5943600"/>
          </a:xfrm>
        </p:spPr>
        <p:txBody>
          <a:bodyPr>
            <a:normAutofit/>
          </a:bodyPr>
          <a:lstStyle/>
          <a:p>
            <a:r>
              <a:rPr lang="en-US" b="1" dirty="0"/>
              <a:t>c) Operational acceptance testing (OAT)</a:t>
            </a:r>
          </a:p>
          <a:p>
            <a:pPr algn="just"/>
            <a:r>
              <a:rPr lang="en-US" dirty="0"/>
              <a:t>Operational acceptance testing of the system is performed </a:t>
            </a:r>
            <a:r>
              <a:rPr lang="en-US" dirty="0">
                <a:solidFill>
                  <a:srgbClr val="FF0000"/>
                </a:solidFill>
              </a:rPr>
              <a:t>by operations or system administration staff in the production environment</a:t>
            </a:r>
            <a:r>
              <a:rPr lang="en-US" dirty="0"/>
              <a:t>. The purpose of operational acceptance testing is to make sure that the system administrators can keep the system working properly for the users in a real-time environment.</a:t>
            </a:r>
          </a:p>
          <a:p>
            <a:pPr marL="0" indent="0" algn="just">
              <a:buNone/>
            </a:pPr>
            <a:r>
              <a:rPr lang="en-US" dirty="0"/>
              <a:t>The focus of the OAT is on the following points:</a:t>
            </a:r>
          </a:p>
          <a:p>
            <a:pPr algn="just"/>
            <a:r>
              <a:rPr lang="en-US" dirty="0">
                <a:solidFill>
                  <a:srgbClr val="FF0000"/>
                </a:solidFill>
              </a:rPr>
              <a:t>Testing of backup and restore.</a:t>
            </a:r>
          </a:p>
          <a:p>
            <a:pPr algn="just"/>
            <a:r>
              <a:rPr lang="en-US" dirty="0">
                <a:solidFill>
                  <a:srgbClr val="FF0000"/>
                </a:solidFill>
              </a:rPr>
              <a:t>Installing, uninstalling, upgrading software.</a:t>
            </a:r>
          </a:p>
          <a:p>
            <a:pPr algn="just"/>
            <a:r>
              <a:rPr lang="en-US" dirty="0">
                <a:solidFill>
                  <a:srgbClr val="FF0000"/>
                </a:solidFill>
              </a:rPr>
              <a:t>The recovery process in case of natural disaster.</a:t>
            </a:r>
          </a:p>
          <a:p>
            <a:pPr algn="just"/>
            <a:r>
              <a:rPr lang="en-US" dirty="0">
                <a:solidFill>
                  <a:srgbClr val="FF0000"/>
                </a:solidFill>
              </a:rPr>
              <a:t>User management.</a:t>
            </a:r>
          </a:p>
          <a:p>
            <a:pPr algn="just"/>
            <a:r>
              <a:rPr lang="en-US" dirty="0">
                <a:solidFill>
                  <a:srgbClr val="FF0000"/>
                </a:solidFill>
              </a:rPr>
              <a:t>Maintenance of the software.</a:t>
            </a:r>
            <a:endParaRPr lang="en-IN" dirty="0">
              <a:solidFill>
                <a:srgbClr val="FF0000"/>
              </a:solidFill>
            </a:endParaRPr>
          </a:p>
        </p:txBody>
      </p:sp>
    </p:spTree>
    <p:extLst>
      <p:ext uri="{BB962C8B-B14F-4D97-AF65-F5344CB8AC3E}">
        <p14:creationId xmlns:p14="http://schemas.microsoft.com/office/powerpoint/2010/main" val="3574681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12E2-3561-2392-E0E5-13C08D9D56A6}"/>
              </a:ext>
            </a:extLst>
          </p:cNvPr>
          <p:cNvSpPr>
            <a:spLocks noGrp="1"/>
          </p:cNvSpPr>
          <p:nvPr>
            <p:ph type="title"/>
          </p:nvPr>
        </p:nvSpPr>
        <p:spPr/>
        <p:txBody>
          <a:bodyPr/>
          <a:lstStyle/>
          <a:p>
            <a:r>
              <a:rPr lang="en-IN" dirty="0"/>
              <a:t>Non-Functional Testing</a:t>
            </a:r>
          </a:p>
        </p:txBody>
      </p:sp>
      <p:sp>
        <p:nvSpPr>
          <p:cNvPr id="3" name="Content Placeholder 2">
            <a:extLst>
              <a:ext uri="{FF2B5EF4-FFF2-40B4-BE49-F238E27FC236}">
                <a16:creationId xmlns:a16="http://schemas.microsoft.com/office/drawing/2014/main" id="{5BE283A7-65EE-749C-4887-1BAC66B16282}"/>
              </a:ext>
            </a:extLst>
          </p:cNvPr>
          <p:cNvSpPr>
            <a:spLocks noGrp="1"/>
          </p:cNvSpPr>
          <p:nvPr>
            <p:ph idx="1"/>
          </p:nvPr>
        </p:nvSpPr>
        <p:spPr>
          <a:xfrm>
            <a:off x="690717" y="1442167"/>
            <a:ext cx="10945760" cy="4351338"/>
          </a:xfrm>
        </p:spPr>
        <p:txBody>
          <a:bodyPr>
            <a:normAutofit fontScale="92500" lnSpcReduction="10000"/>
          </a:bodyPr>
          <a:lstStyle/>
          <a:p>
            <a:pPr algn="l"/>
            <a:r>
              <a:rPr lang="en-US" b="1" i="0" dirty="0">
                <a:solidFill>
                  <a:srgbClr val="3A3A3A"/>
                </a:solidFill>
                <a:effectLst/>
                <a:latin typeface="Work Sans" pitchFamily="2" charset="0"/>
              </a:rPr>
              <a:t>1) Security Testing</a:t>
            </a:r>
          </a:p>
          <a:p>
            <a:pPr algn="l"/>
            <a:r>
              <a:rPr lang="en-US" b="0" i="0" dirty="0">
                <a:solidFill>
                  <a:srgbClr val="3A3A3A"/>
                </a:solidFill>
                <a:effectLst/>
                <a:latin typeface="Work Sans" pitchFamily="2" charset="0"/>
              </a:rPr>
              <a:t>It is a type of testing performed by a special team. Any hacking method can penetrate the system.</a:t>
            </a:r>
          </a:p>
          <a:p>
            <a:pPr algn="l"/>
            <a:r>
              <a:rPr lang="en-US" dirty="0">
                <a:solidFill>
                  <a:srgbClr val="3A3A3A"/>
                </a:solidFill>
                <a:latin typeface="Work Sans" pitchFamily="2" charset="0"/>
                <a:hlinkClick r:id="rId2">
                  <a:extLst>
                    <a:ext uri="{A12FA001-AC4F-418D-AE19-62706E023703}">
                      <ahyp:hlinkClr xmlns:ahyp="http://schemas.microsoft.com/office/drawing/2018/hyperlinkcolor" val="tx"/>
                    </a:ext>
                  </a:extLst>
                </a:hlinkClick>
              </a:rPr>
              <a:t>Security Testing</a:t>
            </a:r>
            <a:r>
              <a:rPr lang="en-US" dirty="0">
                <a:solidFill>
                  <a:srgbClr val="3A3A3A"/>
                </a:solidFill>
                <a:latin typeface="Work Sans" pitchFamily="2" charset="0"/>
              </a:rPr>
              <a:t> </a:t>
            </a:r>
            <a:r>
              <a:rPr lang="en-US" b="0" i="0" dirty="0">
                <a:solidFill>
                  <a:srgbClr val="3A3A3A"/>
                </a:solidFill>
                <a:effectLst/>
                <a:latin typeface="Work Sans" pitchFamily="2" charset="0"/>
              </a:rPr>
              <a:t>is done to check how the software, application, or website is secure from internal and/or external threats. This testing includes how much software is secure from malicious programs, viruses and how secure &amp; strong the authorization and authentication processes are.</a:t>
            </a:r>
          </a:p>
          <a:p>
            <a:pPr algn="l"/>
            <a:r>
              <a:rPr lang="en-US" b="0" i="0" dirty="0">
                <a:solidFill>
                  <a:srgbClr val="3A3A3A"/>
                </a:solidFill>
                <a:effectLst/>
                <a:latin typeface="Work Sans" pitchFamily="2" charset="0"/>
              </a:rPr>
              <a:t>It also checks how software behaves for any hacker’s attack &amp; malicious programs and how software is maintained for data security after such a hacker attack.</a:t>
            </a:r>
          </a:p>
          <a:p>
            <a:endParaRPr lang="en-IN" dirty="0"/>
          </a:p>
        </p:txBody>
      </p:sp>
    </p:spTree>
    <p:extLst>
      <p:ext uri="{BB962C8B-B14F-4D97-AF65-F5344CB8AC3E}">
        <p14:creationId xmlns:p14="http://schemas.microsoft.com/office/powerpoint/2010/main" val="37856810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95A29C-744B-60DF-E521-E323DD68E43D}"/>
              </a:ext>
            </a:extLst>
          </p:cNvPr>
          <p:cNvSpPr>
            <a:spLocks noGrp="1"/>
          </p:cNvSpPr>
          <p:nvPr>
            <p:ph idx="1"/>
          </p:nvPr>
        </p:nvSpPr>
        <p:spPr>
          <a:xfrm>
            <a:off x="838200" y="1132450"/>
            <a:ext cx="10515600" cy="5194607"/>
          </a:xfrm>
        </p:spPr>
        <p:txBody>
          <a:bodyPr>
            <a:normAutofit/>
          </a:bodyPr>
          <a:lstStyle/>
          <a:p>
            <a:pPr algn="l"/>
            <a:r>
              <a:rPr lang="en-US" b="1" i="0" dirty="0">
                <a:solidFill>
                  <a:srgbClr val="3A3A3A"/>
                </a:solidFill>
                <a:effectLst/>
                <a:latin typeface="Work Sans" pitchFamily="2" charset="0"/>
              </a:rPr>
              <a:t>a) Penetration Testing</a:t>
            </a:r>
          </a:p>
          <a:p>
            <a:pPr marL="0" indent="0" algn="l">
              <a:buNone/>
            </a:pPr>
            <a:endParaRPr lang="en-US" b="0" i="0" dirty="0">
              <a:solidFill>
                <a:srgbClr val="3A3A3A"/>
              </a:solidFill>
              <a:effectLst/>
              <a:latin typeface="Work Sans" pitchFamily="2" charset="0"/>
            </a:endParaRPr>
          </a:p>
          <a:p>
            <a:pPr algn="just"/>
            <a:r>
              <a:rPr lang="en-US" b="0" i="0" dirty="0">
                <a:solidFill>
                  <a:srgbClr val="3A3A3A"/>
                </a:solidFill>
                <a:effectLst/>
                <a:latin typeface="Work Sans" pitchFamily="2" charset="0"/>
              </a:rPr>
              <a:t>Penetration Testing or Pen testing is the </a:t>
            </a:r>
            <a:r>
              <a:rPr lang="en-US" b="0" i="0" dirty="0">
                <a:solidFill>
                  <a:srgbClr val="FF0000"/>
                </a:solidFill>
                <a:effectLst/>
                <a:latin typeface="Work Sans" pitchFamily="2" charset="0"/>
              </a:rPr>
              <a:t>type of security testing performed as an authorized cyberattack on the system to find out the weak points of the system in terms of security.</a:t>
            </a:r>
          </a:p>
          <a:p>
            <a:pPr algn="just"/>
            <a:r>
              <a:rPr lang="en-US" b="0" i="0" dirty="0">
                <a:solidFill>
                  <a:srgbClr val="3A3A3A"/>
                </a:solidFill>
                <a:effectLst/>
                <a:latin typeface="Work Sans" pitchFamily="2" charset="0"/>
              </a:rPr>
              <a:t>Pen testing is performed by outside contractors, generally known as ethical hackers. That is why it is also known as ethical hacking. Contractors perform different operations like SQL injection, URL manipulation, Privilege Elevation, session expiry, and provide reports to the organization.</a:t>
            </a:r>
          </a:p>
          <a:p>
            <a:endParaRPr lang="en-IN" dirty="0"/>
          </a:p>
        </p:txBody>
      </p:sp>
    </p:spTree>
    <p:extLst>
      <p:ext uri="{BB962C8B-B14F-4D97-AF65-F5344CB8AC3E}">
        <p14:creationId xmlns:p14="http://schemas.microsoft.com/office/powerpoint/2010/main" val="136261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305800" cy="1371600"/>
          </a:xfrm>
        </p:spPr>
        <p:txBody>
          <a:bodyPr/>
          <a:lstStyle/>
          <a:p>
            <a:r>
              <a:rPr lang="en-US" dirty="0"/>
              <a:t> Ariane 5 Rocket Goes Boom (1996)</a:t>
            </a:r>
          </a:p>
        </p:txBody>
      </p:sp>
      <p:sp>
        <p:nvSpPr>
          <p:cNvPr id="3" name="Content Placeholder 2"/>
          <p:cNvSpPr>
            <a:spLocks noGrp="1"/>
          </p:cNvSpPr>
          <p:nvPr>
            <p:ph sz="quarter" idx="1"/>
          </p:nvPr>
        </p:nvSpPr>
        <p:spPr>
          <a:xfrm>
            <a:off x="781665" y="1752600"/>
            <a:ext cx="10368115" cy="4876800"/>
          </a:xfrm>
        </p:spPr>
        <p:txBody>
          <a:bodyPr>
            <a:normAutofit/>
          </a:bodyPr>
          <a:lstStyle/>
          <a:p>
            <a:r>
              <a:rPr lang="en-US" sz="2200" b="1" dirty="0"/>
              <a:t>Cost:</a:t>
            </a:r>
            <a:r>
              <a:rPr lang="en-US" sz="2200" dirty="0"/>
              <a:t>  $500 million</a:t>
            </a:r>
          </a:p>
          <a:p>
            <a:r>
              <a:rPr lang="en-US" sz="2200" b="1" dirty="0"/>
              <a:t>Disaster:</a:t>
            </a:r>
            <a:r>
              <a:rPr lang="en-US" sz="2200" dirty="0"/>
              <a:t>  </a:t>
            </a:r>
            <a:r>
              <a:rPr lang="en-US" sz="2200" dirty="0" err="1"/>
              <a:t>Ariane</a:t>
            </a:r>
            <a:r>
              <a:rPr lang="en-US" sz="2200" dirty="0"/>
              <a:t> 5, an unmanned rocket of the European Space Agency, was intentionally destroyed 37 seconds after launch on its maiden flight.  Also destroyed was its cargo of four scientific satellites to study how the Earth’s magnetic field interacts with solar winds.  </a:t>
            </a:r>
          </a:p>
          <a:p>
            <a:r>
              <a:rPr lang="en-US" sz="2200" b="1" dirty="0"/>
              <a:t>Cause:</a:t>
            </a:r>
            <a:r>
              <a:rPr lang="en-US" sz="2200" dirty="0"/>
              <a:t>  Shutdown occurred when the guidance computer tried to convert the sideways rocket velocity from 64b floating point to a 16b signed integer format.  The number was too big, and an overflow error resulted.  When the guidance system shut down, control passed to an identical redundant unit, which also failed because it was running the same algorithm.</a:t>
            </a:r>
          </a:p>
          <a:p>
            <a:endParaRPr lang="en-US" dirty="0"/>
          </a:p>
        </p:txBody>
      </p:sp>
    </p:spTree>
    <p:extLst>
      <p:ext uri="{BB962C8B-B14F-4D97-AF65-F5344CB8AC3E}">
        <p14:creationId xmlns:p14="http://schemas.microsoft.com/office/powerpoint/2010/main" val="12424788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F493E3-2376-1E3D-65CA-A55ED3AB38CA}"/>
              </a:ext>
            </a:extLst>
          </p:cNvPr>
          <p:cNvSpPr>
            <a:spLocks noGrp="1"/>
          </p:cNvSpPr>
          <p:nvPr>
            <p:ph idx="1"/>
          </p:nvPr>
        </p:nvSpPr>
        <p:spPr>
          <a:xfrm>
            <a:off x="425244" y="258096"/>
            <a:ext cx="10945761" cy="6341807"/>
          </a:xfrm>
        </p:spPr>
        <p:txBody>
          <a:bodyPr>
            <a:normAutofit lnSpcReduction="10000"/>
          </a:bodyPr>
          <a:lstStyle/>
          <a:p>
            <a:pPr marL="0" indent="0">
              <a:buNone/>
            </a:pPr>
            <a:r>
              <a:rPr lang="en-US" dirty="0"/>
              <a:t>2</a:t>
            </a:r>
            <a:r>
              <a:rPr lang="en-US" b="1" dirty="0"/>
              <a:t>) Performance Testing</a:t>
            </a:r>
          </a:p>
          <a:p>
            <a:pPr algn="just"/>
            <a:r>
              <a:rPr lang="en-US" dirty="0"/>
              <a:t>Performance testing is testing of an application’s stability and response time by applying load.</a:t>
            </a:r>
          </a:p>
          <a:p>
            <a:pPr algn="just"/>
            <a:r>
              <a:rPr lang="en-US" dirty="0"/>
              <a:t>The word stability means the ability of the application to withstand in the presence of load. Response time is how quickly an application is available to users. Performance testing is done with the help of tools. Loader.IO, JMeter, LoadRunner, etc. are good tools available in the market.</a:t>
            </a:r>
          </a:p>
          <a:p>
            <a:pPr algn="just"/>
            <a:r>
              <a:rPr lang="en-US" dirty="0"/>
              <a:t>a) Load testing</a:t>
            </a:r>
          </a:p>
          <a:p>
            <a:pPr algn="just"/>
            <a:r>
              <a:rPr lang="en-US" dirty="0"/>
              <a:t>Load testing is testing of an application’s stability and response time by applying load, which is equal to or less than the designed number of users for an application.</a:t>
            </a:r>
          </a:p>
          <a:p>
            <a:pPr algn="just"/>
            <a:r>
              <a:rPr lang="en-US" dirty="0"/>
              <a:t>For example, your application handles 100 users at a time with a response time of 3 seconds, then load testing can be done by applying a load of the maximum of 100 or less than 100 users. The goal is to verify that the application is responding within 3 seconds for all the users.</a:t>
            </a:r>
            <a:endParaRPr lang="en-IN" dirty="0"/>
          </a:p>
        </p:txBody>
      </p:sp>
    </p:spTree>
    <p:extLst>
      <p:ext uri="{BB962C8B-B14F-4D97-AF65-F5344CB8AC3E}">
        <p14:creationId xmlns:p14="http://schemas.microsoft.com/office/powerpoint/2010/main" val="14380183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E3E64-544C-C720-2391-8F247BBD99D2}"/>
              </a:ext>
            </a:extLst>
          </p:cNvPr>
          <p:cNvSpPr>
            <a:spLocks noGrp="1"/>
          </p:cNvSpPr>
          <p:nvPr>
            <p:ph idx="1"/>
          </p:nvPr>
        </p:nvSpPr>
        <p:spPr>
          <a:xfrm>
            <a:off x="838200" y="1091381"/>
            <a:ext cx="10515600" cy="5515896"/>
          </a:xfrm>
        </p:spPr>
        <p:txBody>
          <a:bodyPr/>
          <a:lstStyle/>
          <a:p>
            <a:pPr marL="0" indent="0" algn="l">
              <a:buNone/>
            </a:pPr>
            <a:r>
              <a:rPr lang="en-US" b="1" i="0" dirty="0">
                <a:solidFill>
                  <a:srgbClr val="3A3A3A"/>
                </a:solidFill>
                <a:effectLst/>
                <a:latin typeface="Work Sans" pitchFamily="2" charset="0"/>
              </a:rPr>
              <a:t>b) Stress Testing</a:t>
            </a:r>
            <a:endParaRPr lang="en-US" b="0" i="0" dirty="0">
              <a:solidFill>
                <a:srgbClr val="3A3A3A"/>
              </a:solidFill>
              <a:effectLst/>
              <a:latin typeface="Work Sans" pitchFamily="2" charset="0"/>
            </a:endParaRPr>
          </a:p>
          <a:p>
            <a:pPr algn="just"/>
            <a:r>
              <a:rPr lang="en-US" b="0" i="0" u="none" strike="noStrike" dirty="0">
                <a:solidFill>
                  <a:srgbClr val="FF0000"/>
                </a:solidFill>
                <a:effectLst/>
                <a:latin typeface="Work Sans" pitchFamily="2" charset="0"/>
                <a:hlinkClick r:id="rId2">
                  <a:extLst>
                    <a:ext uri="{A12FA001-AC4F-418D-AE19-62706E023703}">
                      <ahyp:hlinkClr xmlns:ahyp="http://schemas.microsoft.com/office/drawing/2018/hyperlinkcolor" val="tx"/>
                    </a:ext>
                  </a:extLst>
                </a:hlinkClick>
              </a:rPr>
              <a:t>Stress testing</a:t>
            </a:r>
            <a:r>
              <a:rPr lang="en-US" b="0" i="0" dirty="0">
                <a:solidFill>
                  <a:srgbClr val="FF0000"/>
                </a:solidFill>
                <a:effectLst/>
                <a:latin typeface="Work Sans" pitchFamily="2" charset="0"/>
              </a:rPr>
              <a:t> </a:t>
            </a:r>
            <a:r>
              <a:rPr lang="en-US" b="0" i="0" dirty="0">
                <a:solidFill>
                  <a:srgbClr val="3A3A3A"/>
                </a:solidFill>
                <a:effectLst/>
                <a:latin typeface="Work Sans" pitchFamily="2" charset="0"/>
              </a:rPr>
              <a:t>is testing an application’s stability and response time by applying load, which is more than the designed number of users for an application.</a:t>
            </a:r>
          </a:p>
          <a:p>
            <a:pPr algn="just"/>
            <a:r>
              <a:rPr lang="en-US" b="1" i="0" dirty="0">
                <a:solidFill>
                  <a:srgbClr val="3A3A3A"/>
                </a:solidFill>
                <a:effectLst/>
                <a:latin typeface="Work Sans" pitchFamily="2" charset="0"/>
              </a:rPr>
              <a:t>For example,</a:t>
            </a:r>
            <a:r>
              <a:rPr lang="en-US" b="0" i="0" dirty="0">
                <a:solidFill>
                  <a:srgbClr val="3A3A3A"/>
                </a:solidFill>
                <a:effectLst/>
                <a:latin typeface="Work Sans" pitchFamily="2" charset="0"/>
              </a:rPr>
              <a:t> your application handles 1000 users at a time with a response time of 4 seconds, then stress testing can be done by applying a load of more </a:t>
            </a:r>
            <a:r>
              <a:rPr lang="en-US" b="0" i="0" dirty="0">
                <a:solidFill>
                  <a:srgbClr val="FF0000"/>
                </a:solidFill>
                <a:effectLst/>
                <a:latin typeface="Work Sans" pitchFamily="2" charset="0"/>
              </a:rPr>
              <a:t>than 1000 users. Test the application with 1100,1200,1300 </a:t>
            </a:r>
            <a:r>
              <a:rPr lang="en-US" b="0" i="0" dirty="0">
                <a:solidFill>
                  <a:srgbClr val="3A3A3A"/>
                </a:solidFill>
                <a:effectLst/>
                <a:latin typeface="Work Sans" pitchFamily="2" charset="0"/>
              </a:rPr>
              <a:t>users and notice the response time. The goal is to verify the stability of an application under stress.</a:t>
            </a:r>
          </a:p>
          <a:p>
            <a:endParaRPr lang="en-IN" dirty="0"/>
          </a:p>
        </p:txBody>
      </p:sp>
    </p:spTree>
    <p:extLst>
      <p:ext uri="{BB962C8B-B14F-4D97-AF65-F5344CB8AC3E}">
        <p14:creationId xmlns:p14="http://schemas.microsoft.com/office/powerpoint/2010/main" val="3595946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27C31-0B7E-64D2-2C3F-BC86F5077086}"/>
              </a:ext>
            </a:extLst>
          </p:cNvPr>
          <p:cNvSpPr>
            <a:spLocks noGrp="1"/>
          </p:cNvSpPr>
          <p:nvPr>
            <p:ph idx="1"/>
          </p:nvPr>
        </p:nvSpPr>
        <p:spPr>
          <a:xfrm>
            <a:off x="838199" y="870154"/>
            <a:ext cx="11004755" cy="5987845"/>
          </a:xfrm>
        </p:spPr>
        <p:txBody>
          <a:bodyPr>
            <a:normAutofit fontScale="92500" lnSpcReduction="20000"/>
          </a:bodyPr>
          <a:lstStyle/>
          <a:p>
            <a:pPr marL="0" indent="0" algn="l">
              <a:buNone/>
            </a:pPr>
            <a:r>
              <a:rPr lang="en-US" b="1" i="0" dirty="0">
                <a:solidFill>
                  <a:srgbClr val="3A3A3A"/>
                </a:solidFill>
                <a:effectLst/>
                <a:latin typeface="Work Sans" pitchFamily="2" charset="0"/>
              </a:rPr>
              <a:t>C) Scalability Testing</a:t>
            </a: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Scalability testing is testing an application’s stability and response time by applying load, which is more than the designed number of users for an application.</a:t>
            </a:r>
          </a:p>
          <a:p>
            <a:pPr algn="l"/>
            <a:r>
              <a:rPr lang="en-US" b="1" i="0" dirty="0">
                <a:solidFill>
                  <a:srgbClr val="3A3A3A"/>
                </a:solidFill>
                <a:effectLst/>
                <a:latin typeface="Work Sans" pitchFamily="2" charset="0"/>
              </a:rPr>
              <a:t>For example,</a:t>
            </a:r>
            <a:r>
              <a:rPr lang="en-US" b="0" i="0" dirty="0">
                <a:solidFill>
                  <a:srgbClr val="3A3A3A"/>
                </a:solidFill>
                <a:effectLst/>
                <a:latin typeface="Work Sans" pitchFamily="2" charset="0"/>
              </a:rPr>
              <a:t> your application handles 1000 users at a time with a response time of 2 seconds, then scalability testing can be done by applying a load of more than 1000 users and gradually increasing the number of users to find out where exactly my application is crashing.</a:t>
            </a:r>
          </a:p>
          <a:p>
            <a:pPr algn="l"/>
            <a:r>
              <a:rPr lang="en-US" b="0" i="0" dirty="0">
                <a:solidFill>
                  <a:srgbClr val="3A3A3A"/>
                </a:solidFill>
                <a:effectLst/>
                <a:latin typeface="Work Sans" pitchFamily="2" charset="0"/>
              </a:rPr>
              <a:t>Let’s say my application is giving response time as follows:</a:t>
            </a:r>
          </a:p>
          <a:p>
            <a:pPr algn="l">
              <a:buFont typeface="Arial" panose="020B0604020202020204" pitchFamily="34" charset="0"/>
              <a:buChar char="•"/>
            </a:pPr>
            <a:r>
              <a:rPr lang="en-US" b="0" i="0" dirty="0">
                <a:solidFill>
                  <a:srgbClr val="3A3A3A"/>
                </a:solidFill>
                <a:effectLst/>
                <a:latin typeface="Work Sans" pitchFamily="2" charset="0"/>
              </a:rPr>
              <a:t> 1000 users -2 sec</a:t>
            </a:r>
          </a:p>
          <a:p>
            <a:pPr algn="l">
              <a:buFont typeface="Arial" panose="020B0604020202020204" pitchFamily="34" charset="0"/>
              <a:buChar char="•"/>
            </a:pPr>
            <a:r>
              <a:rPr lang="en-US" b="0" i="0" dirty="0">
                <a:solidFill>
                  <a:srgbClr val="3A3A3A"/>
                </a:solidFill>
                <a:effectLst/>
                <a:latin typeface="Work Sans" pitchFamily="2" charset="0"/>
              </a:rPr>
              <a:t> 1400 users -2 sec</a:t>
            </a:r>
          </a:p>
          <a:p>
            <a:pPr algn="l">
              <a:buFont typeface="Arial" panose="020B0604020202020204" pitchFamily="34" charset="0"/>
              <a:buChar char="•"/>
            </a:pPr>
            <a:r>
              <a:rPr lang="en-US" b="0" i="0" dirty="0">
                <a:solidFill>
                  <a:srgbClr val="3A3A3A"/>
                </a:solidFill>
                <a:effectLst/>
                <a:latin typeface="Work Sans" pitchFamily="2" charset="0"/>
              </a:rPr>
              <a:t> 4000 users -3 sec</a:t>
            </a:r>
          </a:p>
          <a:p>
            <a:pPr algn="l">
              <a:buFont typeface="Arial" panose="020B0604020202020204" pitchFamily="34" charset="0"/>
              <a:buChar char="•"/>
            </a:pPr>
            <a:r>
              <a:rPr lang="en-US" b="0" i="0" dirty="0">
                <a:solidFill>
                  <a:srgbClr val="3A3A3A"/>
                </a:solidFill>
                <a:effectLst/>
                <a:latin typeface="Work Sans" pitchFamily="2" charset="0"/>
              </a:rPr>
              <a:t> 5000 users -45 sec</a:t>
            </a:r>
          </a:p>
          <a:p>
            <a:pPr algn="l">
              <a:buFont typeface="Arial" panose="020B0604020202020204" pitchFamily="34" charset="0"/>
              <a:buChar char="•"/>
            </a:pPr>
            <a:r>
              <a:rPr lang="en-US" b="0" i="0" dirty="0">
                <a:solidFill>
                  <a:srgbClr val="3A3A3A"/>
                </a:solidFill>
                <a:effectLst/>
                <a:latin typeface="Work Sans" pitchFamily="2" charset="0"/>
              </a:rPr>
              <a:t> 5150 users- crash – This is the point that needs to identify in scalability testing</a:t>
            </a:r>
          </a:p>
          <a:p>
            <a:endParaRPr lang="en-IN" dirty="0"/>
          </a:p>
        </p:txBody>
      </p:sp>
    </p:spTree>
    <p:extLst>
      <p:ext uri="{BB962C8B-B14F-4D97-AF65-F5344CB8AC3E}">
        <p14:creationId xmlns:p14="http://schemas.microsoft.com/office/powerpoint/2010/main" val="17690945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D3C70F-C719-40AF-9CC3-CB180647E4DE}"/>
              </a:ext>
            </a:extLst>
          </p:cNvPr>
          <p:cNvSpPr>
            <a:spLocks noGrp="1"/>
          </p:cNvSpPr>
          <p:nvPr>
            <p:ph idx="1"/>
          </p:nvPr>
        </p:nvSpPr>
        <p:spPr>
          <a:xfrm>
            <a:off x="838200" y="943897"/>
            <a:ext cx="10515600" cy="5233066"/>
          </a:xfrm>
        </p:spPr>
        <p:txBody>
          <a:bodyPr>
            <a:normAutofit/>
          </a:bodyPr>
          <a:lstStyle/>
          <a:p>
            <a:pPr algn="l"/>
            <a:r>
              <a:rPr lang="en-US" b="1" i="0" dirty="0">
                <a:solidFill>
                  <a:srgbClr val="3A3A3A"/>
                </a:solidFill>
                <a:effectLst/>
                <a:latin typeface="Work Sans" pitchFamily="2" charset="0"/>
              </a:rPr>
              <a:t>d) Volume testing (flood testing)</a:t>
            </a: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Volume testing is testing an application’s stability and response time by transferring a large volume of data to the database. Basically, it tests the capacity of the database to handle the data.</a:t>
            </a:r>
          </a:p>
          <a:p>
            <a:pPr algn="l"/>
            <a:r>
              <a:rPr lang="en-US" b="1" i="0" dirty="0">
                <a:solidFill>
                  <a:srgbClr val="3A3A3A"/>
                </a:solidFill>
                <a:effectLst/>
                <a:latin typeface="Work Sans" pitchFamily="2" charset="0"/>
              </a:rPr>
              <a:t>e) Endurance Testing (Soak Testing)</a:t>
            </a: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Endurance testing is testing an application’s stability and response time by applying load continuously for a longer period to verify that the application is working fine.</a:t>
            </a:r>
          </a:p>
          <a:p>
            <a:pPr algn="l"/>
            <a:r>
              <a:rPr lang="en-US" b="1" i="0" dirty="0">
                <a:solidFill>
                  <a:srgbClr val="3A3A3A"/>
                </a:solidFill>
                <a:effectLst/>
                <a:latin typeface="Work Sans" pitchFamily="2" charset="0"/>
              </a:rPr>
              <a:t>For example,</a:t>
            </a:r>
            <a:r>
              <a:rPr lang="en-US" b="0" i="0" dirty="0">
                <a:solidFill>
                  <a:srgbClr val="3A3A3A"/>
                </a:solidFill>
                <a:effectLst/>
                <a:latin typeface="Work Sans" pitchFamily="2" charset="0"/>
              </a:rPr>
              <a:t> car companies soak testing to verify that users can drive cars continuously for hours without any problem.</a:t>
            </a:r>
          </a:p>
          <a:p>
            <a:endParaRPr lang="en-IN" dirty="0"/>
          </a:p>
        </p:txBody>
      </p:sp>
    </p:spTree>
    <p:extLst>
      <p:ext uri="{BB962C8B-B14F-4D97-AF65-F5344CB8AC3E}">
        <p14:creationId xmlns:p14="http://schemas.microsoft.com/office/powerpoint/2010/main" val="34990761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613AA-CBD0-B567-6FF0-8E25BA0A1D2F}"/>
              </a:ext>
            </a:extLst>
          </p:cNvPr>
          <p:cNvSpPr>
            <a:spLocks noGrp="1"/>
          </p:cNvSpPr>
          <p:nvPr>
            <p:ph type="title"/>
          </p:nvPr>
        </p:nvSpPr>
        <p:spPr/>
        <p:txBody>
          <a:bodyPr/>
          <a:lstStyle/>
          <a:p>
            <a:r>
              <a:rPr lang="en-IN" b="1" i="0" dirty="0">
                <a:solidFill>
                  <a:srgbClr val="3A3A3A"/>
                </a:solidFill>
                <a:effectLst/>
                <a:latin typeface="Work Sans" pitchFamily="2" charset="0"/>
              </a:rPr>
              <a:t>3) Usability Testing</a:t>
            </a:r>
            <a:br>
              <a:rPr lang="en-IN" b="1" i="0" dirty="0">
                <a:solidFill>
                  <a:srgbClr val="3A3A3A"/>
                </a:solidFill>
                <a:effectLst/>
                <a:latin typeface="Work Sans" pitchFamily="2" charset="0"/>
              </a:rPr>
            </a:br>
            <a:endParaRPr lang="en-IN" dirty="0"/>
          </a:p>
        </p:txBody>
      </p:sp>
      <p:sp>
        <p:nvSpPr>
          <p:cNvPr id="3" name="Content Placeholder 2">
            <a:extLst>
              <a:ext uri="{FF2B5EF4-FFF2-40B4-BE49-F238E27FC236}">
                <a16:creationId xmlns:a16="http://schemas.microsoft.com/office/drawing/2014/main" id="{1544EABE-2B34-0036-0176-27FB6CF53263}"/>
              </a:ext>
            </a:extLst>
          </p:cNvPr>
          <p:cNvSpPr>
            <a:spLocks noGrp="1"/>
          </p:cNvSpPr>
          <p:nvPr>
            <p:ph idx="1"/>
          </p:nvPr>
        </p:nvSpPr>
        <p:spPr>
          <a:xfrm>
            <a:off x="838200" y="1501159"/>
            <a:ext cx="10515600" cy="4991715"/>
          </a:xfrm>
        </p:spPr>
        <p:txBody>
          <a:bodyPr/>
          <a:lstStyle/>
          <a:p>
            <a:r>
              <a:rPr lang="en-US" dirty="0"/>
              <a:t>Usability testing is testing an application from the user’s perspective to </a:t>
            </a:r>
            <a:r>
              <a:rPr lang="en-US" dirty="0">
                <a:solidFill>
                  <a:srgbClr val="FF0000"/>
                </a:solidFill>
              </a:rPr>
              <a:t>check the look and feel and user-friendliness</a:t>
            </a:r>
            <a:r>
              <a:rPr lang="en-US" dirty="0"/>
              <a:t>.</a:t>
            </a:r>
          </a:p>
          <a:p>
            <a:r>
              <a:rPr lang="en-US" dirty="0"/>
              <a:t>For example, there is a mobile app for stock trading, and a tester is performing usability testing. </a:t>
            </a:r>
          </a:p>
          <a:p>
            <a:r>
              <a:rPr lang="en-US" dirty="0"/>
              <a:t>Testers can check the scenario like if the mobile app is easy to operate with one hand or not, scroll bar should be vertical, background color of the app should be black and price of and stock is displayed in red or green color.</a:t>
            </a:r>
          </a:p>
          <a:p>
            <a:endParaRPr lang="en-US" dirty="0"/>
          </a:p>
          <a:p>
            <a:r>
              <a:rPr lang="en-US" dirty="0"/>
              <a:t>The main idea of usability testing of this kind of app is that as soon as the user opens the app, the user should get a glance at the market.</a:t>
            </a:r>
            <a:endParaRPr lang="en-IN" dirty="0"/>
          </a:p>
        </p:txBody>
      </p:sp>
    </p:spTree>
    <p:extLst>
      <p:ext uri="{BB962C8B-B14F-4D97-AF65-F5344CB8AC3E}">
        <p14:creationId xmlns:p14="http://schemas.microsoft.com/office/powerpoint/2010/main" val="15899272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08D88-EF56-ABE7-B866-9EE7A82E0CA3}"/>
              </a:ext>
            </a:extLst>
          </p:cNvPr>
          <p:cNvSpPr>
            <a:spLocks noGrp="1"/>
          </p:cNvSpPr>
          <p:nvPr>
            <p:ph idx="1"/>
          </p:nvPr>
        </p:nvSpPr>
        <p:spPr>
          <a:xfrm>
            <a:off x="675968" y="793237"/>
            <a:ext cx="10515600" cy="5932027"/>
          </a:xfrm>
        </p:spPr>
        <p:txBody>
          <a:bodyPr>
            <a:normAutofit/>
          </a:bodyPr>
          <a:lstStyle/>
          <a:p>
            <a:r>
              <a:rPr lang="en-US" dirty="0"/>
              <a:t>a) Exploratory testing</a:t>
            </a:r>
          </a:p>
          <a:p>
            <a:endParaRPr lang="en-US" dirty="0"/>
          </a:p>
          <a:p>
            <a:r>
              <a:rPr lang="en-US" dirty="0"/>
              <a:t>Exploratory Testing is informal testing performed by the testing team. The objective of this testing is to explore the </a:t>
            </a:r>
            <a:r>
              <a:rPr lang="en-US" dirty="0">
                <a:solidFill>
                  <a:srgbClr val="FF0000"/>
                </a:solidFill>
              </a:rPr>
              <a:t>application and look for defects that exist in the application</a:t>
            </a:r>
            <a:r>
              <a:rPr lang="en-US" dirty="0"/>
              <a:t>. Testers use the knowledge of the business domain to test the application. Test charters are used to guide the exploratory testing.</a:t>
            </a:r>
          </a:p>
          <a:p>
            <a:endParaRPr lang="en-US" dirty="0"/>
          </a:p>
          <a:p>
            <a:r>
              <a:rPr lang="en-US" dirty="0"/>
              <a:t>b) Cross browser testing</a:t>
            </a:r>
          </a:p>
          <a:p>
            <a:endParaRPr lang="en-US" dirty="0"/>
          </a:p>
          <a:p>
            <a:r>
              <a:rPr lang="en-US" dirty="0"/>
              <a:t>Cross browser testing is testing an application on different browsers, operating systems, mobile devices to see </a:t>
            </a:r>
            <a:r>
              <a:rPr lang="en-US" dirty="0">
                <a:solidFill>
                  <a:srgbClr val="FF0000"/>
                </a:solidFill>
              </a:rPr>
              <a:t>look and feel and performance.</a:t>
            </a:r>
            <a:endParaRPr lang="en-IN" dirty="0">
              <a:solidFill>
                <a:srgbClr val="FF0000"/>
              </a:solidFill>
            </a:endParaRPr>
          </a:p>
        </p:txBody>
      </p:sp>
    </p:spTree>
    <p:extLst>
      <p:ext uri="{BB962C8B-B14F-4D97-AF65-F5344CB8AC3E}">
        <p14:creationId xmlns:p14="http://schemas.microsoft.com/office/powerpoint/2010/main" val="26625343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77A1-FBA7-B9F1-89C2-DDBD0C2AE8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311D48-FB2A-CA09-9151-E347FEFE8502}"/>
              </a:ext>
            </a:extLst>
          </p:cNvPr>
          <p:cNvSpPr>
            <a:spLocks noGrp="1"/>
          </p:cNvSpPr>
          <p:nvPr>
            <p:ph idx="1"/>
          </p:nvPr>
        </p:nvSpPr>
        <p:spPr/>
        <p:txBody>
          <a:bodyPr/>
          <a:lstStyle/>
          <a:p>
            <a:r>
              <a:rPr lang="en-US" dirty="0"/>
              <a:t>c) Accessibility Testing</a:t>
            </a:r>
          </a:p>
          <a:p>
            <a:endParaRPr lang="en-US" dirty="0"/>
          </a:p>
          <a:p>
            <a:r>
              <a:rPr lang="en-US" dirty="0"/>
              <a:t>The aim of Accessibility Testing is to determine whether the software or application is accessible for disabled people or not.</a:t>
            </a:r>
          </a:p>
          <a:p>
            <a:endParaRPr lang="en-US" dirty="0"/>
          </a:p>
          <a:p>
            <a:r>
              <a:rPr lang="en-US" dirty="0"/>
              <a:t>Here, disability means deafness, color blindness, mentally disabled, blind, old age, and other disabled groups. Various </a:t>
            </a:r>
            <a:endParaRPr lang="en-IN" dirty="0"/>
          </a:p>
        </p:txBody>
      </p:sp>
    </p:spTree>
    <p:extLst>
      <p:ext uri="{BB962C8B-B14F-4D97-AF65-F5344CB8AC3E}">
        <p14:creationId xmlns:p14="http://schemas.microsoft.com/office/powerpoint/2010/main" val="32126536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5537-2887-B0DD-23F0-929A122745FB}"/>
              </a:ext>
            </a:extLst>
          </p:cNvPr>
          <p:cNvSpPr>
            <a:spLocks noGrp="1"/>
          </p:cNvSpPr>
          <p:nvPr>
            <p:ph type="title"/>
          </p:nvPr>
        </p:nvSpPr>
        <p:spPr/>
        <p:txBody>
          <a:bodyPr/>
          <a:lstStyle/>
          <a:p>
            <a:r>
              <a:rPr lang="en-US" b="0" i="0" dirty="0">
                <a:solidFill>
                  <a:srgbClr val="000000"/>
                </a:solidFill>
                <a:effectLst/>
                <a:latin typeface="Heebo" panose="020B0604020202020204" pitchFamily="2" charset="-79"/>
                <a:cs typeface="Heebo" panose="020B0604020202020204" pitchFamily="2" charset="-79"/>
              </a:rPr>
              <a:t>Black-Box Testing</a:t>
            </a:r>
            <a:br>
              <a:rPr lang="en-US" b="0" i="0" dirty="0">
                <a:solidFill>
                  <a:srgbClr val="000000"/>
                </a:solidFill>
                <a:effectLst/>
                <a:latin typeface="Heebo" panose="020B0604020202020204" pitchFamily="2" charset="-79"/>
                <a:cs typeface="Heebo" panose="020B0604020202020204" pitchFamily="2" charset="-79"/>
              </a:rPr>
            </a:br>
            <a:endParaRPr lang="en-IN" dirty="0"/>
          </a:p>
        </p:txBody>
      </p:sp>
      <p:sp>
        <p:nvSpPr>
          <p:cNvPr id="3" name="Content Placeholder 2">
            <a:extLst>
              <a:ext uri="{FF2B5EF4-FFF2-40B4-BE49-F238E27FC236}">
                <a16:creationId xmlns:a16="http://schemas.microsoft.com/office/drawing/2014/main" id="{D8D5392B-0465-A2F7-934B-F008485CD35C}"/>
              </a:ext>
            </a:extLst>
          </p:cNvPr>
          <p:cNvSpPr>
            <a:spLocks noGrp="1"/>
          </p:cNvSpPr>
          <p:nvPr>
            <p:ph idx="1"/>
          </p:nvPr>
        </p:nvSpPr>
        <p:spPr>
          <a:xfrm>
            <a:off x="838200" y="1563329"/>
            <a:ext cx="10515600" cy="4613634"/>
          </a:xfrm>
        </p:spPr>
        <p:txBody>
          <a:bodyPr>
            <a:normAutofit/>
          </a:bodyPr>
          <a:lstStyle/>
          <a:p>
            <a:pPr algn="just"/>
            <a:r>
              <a:rPr lang="en-US" b="0" i="0" dirty="0">
                <a:solidFill>
                  <a:srgbClr val="000000"/>
                </a:solidFill>
                <a:effectLst/>
                <a:latin typeface="Nunito" panose="020B0604020202020204" pitchFamily="2" charset="0"/>
              </a:rPr>
              <a:t>The technique of testing </a:t>
            </a:r>
            <a:r>
              <a:rPr lang="en-US" b="0" i="0" dirty="0">
                <a:solidFill>
                  <a:srgbClr val="FF0000"/>
                </a:solidFill>
                <a:effectLst/>
                <a:latin typeface="Nunito" panose="020B0604020202020204" pitchFamily="2" charset="0"/>
              </a:rPr>
              <a:t>without having any knowledge of the interior workings of the application</a:t>
            </a:r>
            <a:r>
              <a:rPr lang="en-US" b="0" i="0" dirty="0">
                <a:solidFill>
                  <a:srgbClr val="000000"/>
                </a:solidFill>
                <a:effectLst/>
                <a:latin typeface="Nunito" panose="020B0604020202020204" pitchFamily="2" charset="0"/>
              </a:rPr>
              <a:t> is called black-box testing.</a:t>
            </a:r>
          </a:p>
          <a:p>
            <a:pPr algn="just"/>
            <a:r>
              <a:rPr lang="en-US" b="0" i="0" dirty="0">
                <a:solidFill>
                  <a:srgbClr val="000000"/>
                </a:solidFill>
                <a:effectLst/>
                <a:latin typeface="Nunito" panose="020B0604020202020204" pitchFamily="2" charset="0"/>
              </a:rPr>
              <a:t> The tester is oblivious to the system architecture and does not have access to the source code.</a:t>
            </a:r>
          </a:p>
          <a:p>
            <a:pPr algn="just"/>
            <a:r>
              <a:rPr lang="en-US" b="0" i="0" dirty="0">
                <a:solidFill>
                  <a:srgbClr val="000000"/>
                </a:solidFill>
                <a:effectLst/>
                <a:latin typeface="Nunito" panose="020B0604020202020204" pitchFamily="2" charset="0"/>
              </a:rPr>
              <a:t> Typically, while performing a black-box test, a tester will interact with the system's user interface by providing inputs and examining outputs without knowing how and where the inputs are worked upon.</a:t>
            </a:r>
          </a:p>
          <a:p>
            <a:pPr algn="just"/>
            <a:r>
              <a:rPr lang="en-US" b="0" i="0" dirty="0">
                <a:solidFill>
                  <a:srgbClr val="000000"/>
                </a:solidFill>
                <a:effectLst/>
                <a:latin typeface="Inter"/>
              </a:rPr>
              <a:t>Black box testing can be applied to three main types of tests: </a:t>
            </a:r>
            <a:r>
              <a:rPr lang="en-US" b="0" i="0" dirty="0">
                <a:solidFill>
                  <a:srgbClr val="FF0000"/>
                </a:solidFill>
                <a:effectLst/>
                <a:latin typeface="Inter"/>
              </a:rPr>
              <a:t>functional, non-functional, and regression testing</a:t>
            </a:r>
            <a:r>
              <a:rPr lang="en-US" b="0" i="0" dirty="0">
                <a:solidFill>
                  <a:srgbClr val="000000"/>
                </a:solidFill>
                <a:effectLst/>
                <a:latin typeface="Inter"/>
              </a:rPr>
              <a:t>.</a:t>
            </a:r>
          </a:p>
          <a:p>
            <a:pPr algn="just"/>
            <a:endParaRPr lang="en-US" b="0" i="0" dirty="0">
              <a:solidFill>
                <a:srgbClr val="000000"/>
              </a:solidFill>
              <a:effectLst/>
              <a:latin typeface="Nunito" panose="020B0604020202020204" pitchFamily="2" charset="0"/>
            </a:endParaRPr>
          </a:p>
          <a:p>
            <a:endParaRPr lang="en-IN" dirty="0"/>
          </a:p>
        </p:txBody>
      </p:sp>
    </p:spTree>
    <p:extLst>
      <p:ext uri="{BB962C8B-B14F-4D97-AF65-F5344CB8AC3E}">
        <p14:creationId xmlns:p14="http://schemas.microsoft.com/office/powerpoint/2010/main" val="34643645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5C14-410A-C131-9A04-1282207AD46A}"/>
              </a:ext>
            </a:extLst>
          </p:cNvPr>
          <p:cNvSpPr>
            <a:spLocks noGrp="1"/>
          </p:cNvSpPr>
          <p:nvPr>
            <p:ph type="title"/>
          </p:nvPr>
        </p:nvSpPr>
        <p:spPr/>
        <p:txBody>
          <a:bodyPr/>
          <a:lstStyle/>
          <a:p>
            <a:r>
              <a:rPr lang="en-IN" dirty="0"/>
              <a:t>Regression Testing</a:t>
            </a:r>
            <a:br>
              <a:rPr lang="en-IN" dirty="0"/>
            </a:br>
            <a:endParaRPr lang="en-IN" dirty="0"/>
          </a:p>
        </p:txBody>
      </p:sp>
      <p:sp>
        <p:nvSpPr>
          <p:cNvPr id="3" name="Content Placeholder 2">
            <a:extLst>
              <a:ext uri="{FF2B5EF4-FFF2-40B4-BE49-F238E27FC236}">
                <a16:creationId xmlns:a16="http://schemas.microsoft.com/office/drawing/2014/main" id="{91AA7147-184A-802A-8172-CAE40A60E359}"/>
              </a:ext>
            </a:extLst>
          </p:cNvPr>
          <p:cNvSpPr>
            <a:spLocks noGrp="1"/>
          </p:cNvSpPr>
          <p:nvPr>
            <p:ph idx="1"/>
          </p:nvPr>
        </p:nvSpPr>
        <p:spPr>
          <a:xfrm>
            <a:off x="838200" y="1030799"/>
            <a:ext cx="10515600" cy="4796401"/>
          </a:xfrm>
        </p:spPr>
        <p:txBody>
          <a:bodyPr>
            <a:normAutofit fontScale="92500"/>
          </a:bodyPr>
          <a:lstStyle/>
          <a:p>
            <a:endParaRPr lang="en-US" dirty="0"/>
          </a:p>
          <a:p>
            <a:r>
              <a:rPr lang="en-US" dirty="0"/>
              <a:t>Regression testing is testing of unchanged features of the application to make sure that any </a:t>
            </a:r>
            <a:r>
              <a:rPr lang="en-US" dirty="0">
                <a:solidFill>
                  <a:srgbClr val="FF0000"/>
                </a:solidFill>
              </a:rPr>
              <a:t>bug fixes, adding new features, deleting, or updating existing features, are not impacting the working application</a:t>
            </a:r>
            <a:r>
              <a:rPr lang="en-US" dirty="0"/>
              <a:t>.</a:t>
            </a:r>
          </a:p>
          <a:p>
            <a:endParaRPr lang="en-US" dirty="0"/>
          </a:p>
          <a:p>
            <a:r>
              <a:rPr lang="en-US" dirty="0"/>
              <a:t>To find out regression scope is an important part of Regression Testing. </a:t>
            </a:r>
          </a:p>
          <a:p>
            <a:r>
              <a:rPr lang="en-US" dirty="0"/>
              <a:t>To find out the regression scope, the Tester needs to </a:t>
            </a:r>
            <a:r>
              <a:rPr lang="en-US" dirty="0">
                <a:solidFill>
                  <a:srgbClr val="FF0000"/>
                </a:solidFill>
              </a:rPr>
              <a:t>find out the area of application where changes happened and the Impact of those changes on the entire application</a:t>
            </a:r>
            <a:r>
              <a:rPr lang="en-US" dirty="0"/>
              <a:t>. </a:t>
            </a:r>
          </a:p>
          <a:p>
            <a:r>
              <a:rPr lang="en-US" dirty="0"/>
              <a:t>It is difficult to cover the whole regression test suite in every release, so Automation Testing Tools are used in regression testing.</a:t>
            </a:r>
            <a:endParaRPr lang="en-IN" dirty="0"/>
          </a:p>
        </p:txBody>
      </p:sp>
    </p:spTree>
    <p:extLst>
      <p:ext uri="{BB962C8B-B14F-4D97-AF65-F5344CB8AC3E}">
        <p14:creationId xmlns:p14="http://schemas.microsoft.com/office/powerpoint/2010/main" val="20833496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F8E4D-1469-8F5E-64E9-9F1277FFBA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7DAAD9-7260-66D2-0D09-6752E51988E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BF243BA-3A50-7E9B-77D5-040E9E50D5DA}"/>
              </a:ext>
            </a:extLst>
          </p:cNvPr>
          <p:cNvPicPr>
            <a:picLocks noChangeAspect="1"/>
          </p:cNvPicPr>
          <p:nvPr/>
        </p:nvPicPr>
        <p:blipFill>
          <a:blip r:embed="rId2"/>
          <a:stretch>
            <a:fillRect/>
          </a:stretch>
        </p:blipFill>
        <p:spPr>
          <a:xfrm>
            <a:off x="545690" y="560439"/>
            <a:ext cx="10663083" cy="6046837"/>
          </a:xfrm>
          <a:prstGeom prst="rect">
            <a:avLst/>
          </a:prstGeom>
        </p:spPr>
      </p:pic>
    </p:spTree>
    <p:extLst>
      <p:ext uri="{BB962C8B-B14F-4D97-AF65-F5344CB8AC3E}">
        <p14:creationId xmlns:p14="http://schemas.microsoft.com/office/powerpoint/2010/main" val="37087739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3.9|1.9|1.3|21.3|1.2|11.1|2.7|6.5|9.3|2.1|1.8|3.7|3.8|16.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8399</Words>
  <Application>Microsoft Office PowerPoint</Application>
  <PresentationFormat>Widescreen</PresentationFormat>
  <Paragraphs>982</Paragraphs>
  <Slides>108</Slides>
  <Notes>26</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108</vt:i4>
      </vt:variant>
    </vt:vector>
  </HeadingPairs>
  <TitlesOfParts>
    <vt:vector size="129" baseType="lpstr">
      <vt:lpstr>Arial</vt:lpstr>
      <vt:lpstr>Arial Unicode MS</vt:lpstr>
      <vt:lpstr>Bradley Hand ITC</vt:lpstr>
      <vt:lpstr>Calibri</vt:lpstr>
      <vt:lpstr>Calibri Light</vt:lpstr>
      <vt:lpstr>Comic Sans MS</vt:lpstr>
      <vt:lpstr>Courier New</vt:lpstr>
      <vt:lpstr>Gill Sans MT</vt:lpstr>
      <vt:lpstr>Heebo</vt:lpstr>
      <vt:lpstr>Helvetica</vt:lpstr>
      <vt:lpstr>Inter</vt:lpstr>
      <vt:lpstr>Kristen ITC</vt:lpstr>
      <vt:lpstr>Marlett</vt:lpstr>
      <vt:lpstr>Monotype Sorts</vt:lpstr>
      <vt:lpstr>Nunito</vt:lpstr>
      <vt:lpstr>Papyrus</vt:lpstr>
      <vt:lpstr>Source Sans Pro</vt:lpstr>
      <vt:lpstr>Times New Roman</vt:lpstr>
      <vt:lpstr>Wingdings</vt:lpstr>
      <vt:lpstr>Work Sans</vt:lpstr>
      <vt:lpstr>Office Theme</vt:lpstr>
      <vt:lpstr>Introduction to Software Testing Module 1 Introduction  </vt:lpstr>
      <vt:lpstr>PowerPoint Presentation</vt:lpstr>
      <vt:lpstr>Testing in the 21st Century</vt:lpstr>
      <vt:lpstr>The First Bugs</vt:lpstr>
      <vt:lpstr>What is a computer bug?</vt:lpstr>
      <vt:lpstr>Bugs a.k.a. …</vt:lpstr>
      <vt:lpstr>Costly Software Failures</vt:lpstr>
      <vt:lpstr>Spectacular Software Failures</vt:lpstr>
      <vt:lpstr> Ariane 5 Rocket Goes Boom (1996)</vt:lpstr>
      <vt:lpstr>Software is a Skin that Surrounds Our Civilization</vt:lpstr>
      <vt:lpstr>Pentium Fails Long Division (1993)</vt:lpstr>
      <vt:lpstr>Airbus 319 Safety Critical Software Control</vt:lpstr>
      <vt:lpstr>Northeast Blackout of 2003</vt:lpstr>
      <vt:lpstr>What Does This Mean?</vt:lpstr>
      <vt:lpstr>Testing in the 21st Century</vt:lpstr>
      <vt:lpstr>Cost of Testing</vt:lpstr>
      <vt:lpstr>What  is..........</vt:lpstr>
      <vt:lpstr>Software Testing Definition</vt:lpstr>
      <vt:lpstr>Test Design in Context</vt:lpstr>
      <vt:lpstr>Types of Test Activities</vt:lpstr>
      <vt:lpstr>1. Test Design – (a) Criteria-Based</vt:lpstr>
      <vt:lpstr>1. Test Design – (b) Human-Based</vt:lpstr>
      <vt:lpstr>2. Test Automation</vt:lpstr>
      <vt:lpstr>3. Test Execution</vt:lpstr>
      <vt:lpstr>4. Test Evaluation</vt:lpstr>
      <vt:lpstr>Other Activities</vt:lpstr>
      <vt:lpstr>Types of Test Activities – Summary</vt:lpstr>
      <vt:lpstr>Organizing the Team</vt:lpstr>
      <vt:lpstr>Model-Driven Test Design</vt:lpstr>
      <vt:lpstr>Model-Driven Test Design – Steps</vt:lpstr>
      <vt:lpstr>Model-Driven Test Design – Activities</vt:lpstr>
      <vt:lpstr>Small Illustrative Example</vt:lpstr>
      <vt:lpstr>Example (2)</vt:lpstr>
      <vt:lpstr>Goal of a software tester</vt:lpstr>
      <vt:lpstr>How to define Software Testing Principles</vt:lpstr>
      <vt:lpstr>Fundamentals of Software Testing</vt:lpstr>
      <vt:lpstr>Validation &amp; Verification (IEEE)</vt:lpstr>
      <vt:lpstr>Verification &amp; Validation-Example</vt:lpstr>
      <vt:lpstr>Fundamentals of Software Testing</vt:lpstr>
      <vt:lpstr>Validation Vs Verification</vt:lpstr>
      <vt:lpstr>Validation Vs Verification</vt:lpstr>
      <vt:lpstr>Test Engineer &amp; Test Managers</vt:lpstr>
      <vt:lpstr>Static and Dynamic Testing</vt:lpstr>
      <vt:lpstr>Software Faults, Errors &amp; Failures</vt:lpstr>
      <vt:lpstr>Testing &amp; Debugging</vt:lpstr>
      <vt:lpstr>Fault &amp; Failure Model</vt:lpstr>
      <vt:lpstr>Test Case</vt:lpstr>
      <vt:lpstr>Testing Goals Based on Test Process Maturity</vt:lpstr>
      <vt:lpstr>Level 0 Thinking</vt:lpstr>
      <vt:lpstr>Level 1 Thinking</vt:lpstr>
      <vt:lpstr>Level 2 Thinking</vt:lpstr>
      <vt:lpstr>Level 3 Thinking</vt:lpstr>
      <vt:lpstr>Level 4 Thinking</vt:lpstr>
      <vt:lpstr>Where Are You?</vt:lpstr>
      <vt:lpstr>How to Improve Testing ?</vt:lpstr>
      <vt:lpstr>Software Testing Foundations</vt:lpstr>
      <vt:lpstr>Testing &amp; Debugging</vt:lpstr>
      <vt:lpstr>Fault &amp; Failure Model (RIPR)</vt:lpstr>
      <vt:lpstr>RIPR Model</vt:lpstr>
      <vt:lpstr>Traditional Testing Levels </vt:lpstr>
      <vt:lpstr>Object-Oriented Testing Levels</vt:lpstr>
      <vt:lpstr>New : Test Coverage Criteria</vt:lpstr>
      <vt:lpstr>Coverage Criteria </vt:lpstr>
      <vt:lpstr>Advantages of Coverage Criteria</vt:lpstr>
      <vt:lpstr>Test Requirements and Criteria</vt:lpstr>
      <vt:lpstr>Source of Structures</vt:lpstr>
      <vt:lpstr>Criteria Based on Structures</vt:lpstr>
      <vt:lpstr>Example : Jelly Bean Coverage</vt:lpstr>
      <vt:lpstr>Coverage</vt:lpstr>
      <vt:lpstr>More Jelly Beans</vt:lpstr>
      <vt:lpstr>Types of Testing</vt:lpstr>
      <vt:lpstr>PowerPoint Presentation</vt:lpstr>
      <vt:lpstr>Functional Testing </vt:lpstr>
      <vt:lpstr>PowerPoint Presentation</vt:lpstr>
      <vt:lpstr>1.Unit Testing </vt:lpstr>
      <vt:lpstr>1.Unit Testing</vt:lpstr>
      <vt:lpstr>Unit Testing (White Box)</vt:lpstr>
      <vt:lpstr>2) Integration Testing</vt:lpstr>
      <vt:lpstr>Integration Testing</vt:lpstr>
      <vt:lpstr>Top-down Integration Test</vt:lpstr>
      <vt:lpstr>Bottom-up Integration Test</vt:lpstr>
      <vt:lpstr>PowerPoint Presentation</vt:lpstr>
      <vt:lpstr>3) System Testing</vt:lpstr>
      <vt:lpstr>3) System Testing</vt:lpstr>
      <vt:lpstr>4) Acceptance Testing</vt:lpstr>
      <vt:lpstr>PowerPoint Presentation</vt:lpstr>
      <vt:lpstr>PowerPoint Presentation</vt:lpstr>
      <vt:lpstr>Non-Functional Testing</vt:lpstr>
      <vt:lpstr>PowerPoint Presentation</vt:lpstr>
      <vt:lpstr>PowerPoint Presentation</vt:lpstr>
      <vt:lpstr>PowerPoint Presentation</vt:lpstr>
      <vt:lpstr>PowerPoint Presentation</vt:lpstr>
      <vt:lpstr>PowerPoint Presentation</vt:lpstr>
      <vt:lpstr>3) Usability Testing </vt:lpstr>
      <vt:lpstr>PowerPoint Presentation</vt:lpstr>
      <vt:lpstr>PowerPoint Presentation</vt:lpstr>
      <vt:lpstr>Black-Box Testing </vt:lpstr>
      <vt:lpstr>Regression Testing </vt:lpstr>
      <vt:lpstr>PowerPoint Presentation</vt:lpstr>
      <vt:lpstr>White-Box Testing </vt:lpstr>
      <vt:lpstr>PowerPoint Presentation</vt:lpstr>
      <vt:lpstr>Grey-Box Testing </vt:lpstr>
      <vt:lpstr>PowerPoint Presentation</vt:lpstr>
      <vt:lpstr>PowerPoint Presentation</vt:lpstr>
      <vt:lpstr>PowerPoint Presentation</vt:lpstr>
      <vt:lpstr>Black Box Testing vs. White Box Testing vs. Grey Box Testing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Testing Module 1 Introduction  </dc:title>
  <dc:creator>Mariam Elin John</dc:creator>
  <cp:lastModifiedBy>Mariam Elin John</cp:lastModifiedBy>
  <cp:revision>55</cp:revision>
  <dcterms:created xsi:type="dcterms:W3CDTF">2022-05-14T16:58:17Z</dcterms:created>
  <dcterms:modified xsi:type="dcterms:W3CDTF">2022-05-31T09:15:52Z</dcterms:modified>
</cp:coreProperties>
</file>