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73" r:id="rId23"/>
    <p:sldId id="276" r:id="rId24"/>
    <p:sldId id="279" r:id="rId25"/>
    <p:sldId id="427" r:id="rId26"/>
    <p:sldId id="280" r:id="rId27"/>
    <p:sldId id="281" r:id="rId28"/>
    <p:sldId id="428" r:id="rId29"/>
    <p:sldId id="513" r:id="rId30"/>
    <p:sldId id="497" r:id="rId31"/>
    <p:sldId id="498" r:id="rId32"/>
    <p:sldId id="499" r:id="rId33"/>
    <p:sldId id="502" r:id="rId34"/>
    <p:sldId id="504" r:id="rId35"/>
    <p:sldId id="505" r:id="rId36"/>
    <p:sldId id="506" r:id="rId37"/>
    <p:sldId id="507" r:id="rId38"/>
    <p:sldId id="508" r:id="rId39"/>
    <p:sldId id="509" r:id="rId40"/>
    <p:sldId id="510" r:id="rId41"/>
    <p:sldId id="512" r:id="rId42"/>
    <p:sldId id="432" r:id="rId43"/>
    <p:sldId id="493" r:id="rId44"/>
    <p:sldId id="433" r:id="rId45"/>
    <p:sldId id="434" r:id="rId46"/>
    <p:sldId id="436" r:id="rId47"/>
    <p:sldId id="437" r:id="rId48"/>
    <p:sldId id="449" r:id="rId49"/>
    <p:sldId id="514" r:id="rId50"/>
    <p:sldId id="519" r:id="rId51"/>
    <p:sldId id="515" r:id="rId52"/>
    <p:sldId id="517" r:id="rId53"/>
    <p:sldId id="521" r:id="rId54"/>
    <p:sldId id="520" r:id="rId55"/>
    <p:sldId id="522" r:id="rId56"/>
    <p:sldId id="516" r:id="rId57"/>
    <p:sldId id="518" r:id="rId58"/>
    <p:sldId id="523" r:id="rId59"/>
    <p:sldId id="524" r:id="rId60"/>
    <p:sldId id="525" r:id="rId61"/>
    <p:sldId id="526" r:id="rId62"/>
    <p:sldId id="527" r:id="rId63"/>
    <p:sldId id="528" r:id="rId64"/>
    <p:sldId id="529" r:id="rId65"/>
    <p:sldId id="530" r:id="rId66"/>
    <p:sldId id="531" r:id="rId67"/>
    <p:sldId id="532" r:id="rId68"/>
    <p:sldId id="533" r:id="rId69"/>
    <p:sldId id="534" r:id="rId70"/>
    <p:sldId id="535" r:id="rId71"/>
    <p:sldId id="536" r:id="rId72"/>
    <p:sldId id="537" r:id="rId73"/>
    <p:sldId id="538" r:id="rId74"/>
    <p:sldId id="539" r:id="rId75"/>
    <p:sldId id="549" r:id="rId76"/>
    <p:sldId id="540" r:id="rId77"/>
    <p:sldId id="547" r:id="rId78"/>
    <p:sldId id="548" r:id="rId79"/>
    <p:sldId id="550" r:id="rId80"/>
    <p:sldId id="541" r:id="rId81"/>
    <p:sldId id="542" r:id="rId82"/>
    <p:sldId id="543" r:id="rId83"/>
    <p:sldId id="552" r:id="rId84"/>
    <p:sldId id="553" r:id="rId85"/>
    <p:sldId id="554" r:id="rId86"/>
    <p:sldId id="551" r:id="rId87"/>
    <p:sldId id="566" r:id="rId88"/>
    <p:sldId id="567" r:id="rId89"/>
    <p:sldId id="544" r:id="rId90"/>
    <p:sldId id="545" r:id="rId91"/>
    <p:sldId id="546" r:id="rId92"/>
    <p:sldId id="555" r:id="rId93"/>
    <p:sldId id="556" r:id="rId94"/>
    <p:sldId id="568" r:id="rId95"/>
    <p:sldId id="569" r:id="rId96"/>
    <p:sldId id="557" r:id="rId97"/>
    <p:sldId id="558" r:id="rId98"/>
    <p:sldId id="559" r:id="rId99"/>
    <p:sldId id="560" r:id="rId100"/>
    <p:sldId id="561" r:id="rId101"/>
    <p:sldId id="562" r:id="rId102"/>
    <p:sldId id="563" r:id="rId103"/>
    <p:sldId id="564" r:id="rId104"/>
    <p:sldId id="565"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3831-0E8E-58B0-0916-C815AD26AE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A029BE-096C-759C-CCBB-E8E41AFCB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805381-45DB-1689-F9E0-B53E598AB7ED}"/>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5" name="Footer Placeholder 4">
            <a:extLst>
              <a:ext uri="{FF2B5EF4-FFF2-40B4-BE49-F238E27FC236}">
                <a16:creationId xmlns:a16="http://schemas.microsoft.com/office/drawing/2014/main" id="{CCC30071-DFD8-FD09-ED32-89F1784AEA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946D1C-97B0-53F5-E0A3-8B0F319AE24E}"/>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142278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D10D-381F-29FD-EAF0-12F1B921C2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839E6D-AB1F-8818-D2F5-A1C047F5CC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2A1E2F-52B1-A832-E5F8-680A558B4965}"/>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5" name="Footer Placeholder 4">
            <a:extLst>
              <a:ext uri="{FF2B5EF4-FFF2-40B4-BE49-F238E27FC236}">
                <a16:creationId xmlns:a16="http://schemas.microsoft.com/office/drawing/2014/main" id="{52A4EC01-4663-1018-D70F-B3920BB74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80CC9-BD23-6BEC-9E23-9871E1194782}"/>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296056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B4513A-5298-E75B-5B65-64AB25E823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67F774-326B-B248-072F-A52EE229A0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CC15C-AB74-0862-41CD-8D1BC141640C}"/>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5" name="Footer Placeholder 4">
            <a:extLst>
              <a:ext uri="{FF2B5EF4-FFF2-40B4-BE49-F238E27FC236}">
                <a16:creationId xmlns:a16="http://schemas.microsoft.com/office/drawing/2014/main" id="{2504350C-4613-F881-8CB9-0BE511D1A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24C51E-6330-5CF4-09F7-B1AAE425DE6B}"/>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3365473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9E40FA8-5CAD-7DE1-81AD-04A32D7FDA9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7E7DC89-B7D4-396F-E287-0379A531C9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4D9C7FB-E20C-B372-0272-3F1F74C82926}"/>
              </a:ext>
            </a:extLst>
          </p:cNvPr>
          <p:cNvSpPr>
            <a:spLocks noGrp="1" noChangeArrowheads="1"/>
          </p:cNvSpPr>
          <p:nvPr>
            <p:ph type="sldNum" sz="quarter" idx="12"/>
          </p:nvPr>
        </p:nvSpPr>
        <p:spPr>
          <a:ln/>
        </p:spPr>
        <p:txBody>
          <a:bodyPr/>
          <a:lstStyle>
            <a:lvl1pPr>
              <a:defRPr/>
            </a:lvl1pPr>
          </a:lstStyle>
          <a:p>
            <a:fld id="{D10B75FF-1723-4F81-B9B9-00DFF60B4332}" type="slidenum">
              <a:rPr lang="en-US" altLang="en-US"/>
              <a:pPr/>
              <a:t>‹#›</a:t>
            </a:fld>
            <a:endParaRPr lang="en-US" altLang="en-US"/>
          </a:p>
        </p:txBody>
      </p:sp>
    </p:spTree>
    <p:extLst>
      <p:ext uri="{BB962C8B-B14F-4D97-AF65-F5344CB8AC3E}">
        <p14:creationId xmlns:p14="http://schemas.microsoft.com/office/powerpoint/2010/main" val="1205007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600201"/>
            <a:ext cx="5384800" cy="4525963"/>
          </a:xfrm>
        </p:spPr>
        <p:txBody>
          <a:bodyPr/>
          <a:lstStyle/>
          <a:p>
            <a:pPr lvl="0"/>
            <a:endParaRPr lang="en-US" noProof="0"/>
          </a:p>
        </p:txBody>
      </p:sp>
      <p:sp>
        <p:nvSpPr>
          <p:cNvPr id="5" name="Rectangle 4">
            <a:extLst>
              <a:ext uri="{FF2B5EF4-FFF2-40B4-BE49-F238E27FC236}">
                <a16:creationId xmlns:a16="http://schemas.microsoft.com/office/drawing/2014/main" id="{681619D1-5C41-B0B2-4CAC-D3367B7553D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3D95BFE-29E8-1239-5178-9C775AABE4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BFAFAE-2AC0-1D63-FBF8-1F10780A8599}"/>
              </a:ext>
            </a:extLst>
          </p:cNvPr>
          <p:cNvSpPr>
            <a:spLocks noGrp="1" noChangeArrowheads="1"/>
          </p:cNvSpPr>
          <p:nvPr>
            <p:ph type="sldNum" sz="quarter" idx="12"/>
          </p:nvPr>
        </p:nvSpPr>
        <p:spPr>
          <a:ln/>
        </p:spPr>
        <p:txBody>
          <a:bodyPr/>
          <a:lstStyle>
            <a:lvl1pPr>
              <a:defRPr/>
            </a:lvl1pPr>
          </a:lstStyle>
          <a:p>
            <a:fld id="{A05F45EA-0A4C-4D6C-AAEB-F63773859308}" type="slidenum">
              <a:rPr lang="en-US" altLang="en-US"/>
              <a:pPr/>
              <a:t>‹#›</a:t>
            </a:fld>
            <a:endParaRPr lang="en-US" altLang="en-US"/>
          </a:p>
        </p:txBody>
      </p:sp>
    </p:spTree>
    <p:extLst>
      <p:ext uri="{BB962C8B-B14F-4D97-AF65-F5344CB8AC3E}">
        <p14:creationId xmlns:p14="http://schemas.microsoft.com/office/powerpoint/2010/main" val="70620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1421-95EC-738C-26AB-21FC838A6E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BC489D-10B9-BBB3-CBD4-8A92CBEC54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645E-822D-84FB-C5EB-5C7812894C61}"/>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5" name="Footer Placeholder 4">
            <a:extLst>
              <a:ext uri="{FF2B5EF4-FFF2-40B4-BE49-F238E27FC236}">
                <a16:creationId xmlns:a16="http://schemas.microsoft.com/office/drawing/2014/main" id="{852B93BB-D626-354A-57E8-A39540E45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D08878-7A0D-4126-852B-6EF79ACFED7C}"/>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22128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F7F9-861F-E8A4-D698-9CAF69B40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856E10-DC81-E5DC-043A-E2912A81E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1B66BE-863C-39D0-149C-49C83E46CEE0}"/>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5" name="Footer Placeholder 4">
            <a:extLst>
              <a:ext uri="{FF2B5EF4-FFF2-40B4-BE49-F238E27FC236}">
                <a16:creationId xmlns:a16="http://schemas.microsoft.com/office/drawing/2014/main" id="{EBB68141-662D-48C1-689E-D7A4C7EEB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EC9E0-227F-9EB8-A83C-3D022C1208A3}"/>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257813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5C9D-10BE-C5AC-6CC1-09EC31FB24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A6E1BB-61A7-2CA7-8079-E54F9302DC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1325D6-ABAE-2D6A-D5DA-94D8072A4E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BD2F3C-2586-3796-EA9C-C7891BE82DF6}"/>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6" name="Footer Placeholder 5">
            <a:extLst>
              <a:ext uri="{FF2B5EF4-FFF2-40B4-BE49-F238E27FC236}">
                <a16:creationId xmlns:a16="http://schemas.microsoft.com/office/drawing/2014/main" id="{3954ED97-7282-6C6B-81F5-6123FD56C2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CA7BE-DFBC-57C3-BF3D-4FF6AF16420B}"/>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12660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FAD5-3AE2-DB16-A5A8-FB4504621C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58BCB2-47D9-646F-0C8B-5EAFC26EA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1244E6-277C-BE8A-9C2E-B6EA8046E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751175-0DF9-7A6C-CA18-BF3D0374E1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1F7295-6108-0690-B111-E5EDDA7C9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2675D0-201A-79DB-666D-D60F2CF522B6}"/>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8" name="Footer Placeholder 7">
            <a:extLst>
              <a:ext uri="{FF2B5EF4-FFF2-40B4-BE49-F238E27FC236}">
                <a16:creationId xmlns:a16="http://schemas.microsoft.com/office/drawing/2014/main" id="{D6CFED53-6997-B7ED-DAA3-6FB3F6FBC8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B1703F-E00A-EABB-750E-6E5CED6D52E2}"/>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285026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73C0-E997-7F67-31D6-AE562C4D13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71A0C6-9D57-727D-41F3-E0539FEC245B}"/>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4" name="Footer Placeholder 3">
            <a:extLst>
              <a:ext uri="{FF2B5EF4-FFF2-40B4-BE49-F238E27FC236}">
                <a16:creationId xmlns:a16="http://schemas.microsoft.com/office/drawing/2014/main" id="{DE5EE1BA-F890-37DE-DD04-8127E6FA48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232989-6AA2-C348-E108-93F2930FE0B1}"/>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407439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E9276-0F85-7A54-065C-6679FE6D8B02}"/>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3" name="Footer Placeholder 2">
            <a:extLst>
              <a:ext uri="{FF2B5EF4-FFF2-40B4-BE49-F238E27FC236}">
                <a16:creationId xmlns:a16="http://schemas.microsoft.com/office/drawing/2014/main" id="{73FBE99D-907F-CB40-2A1C-B40D77C7A1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022238-B6A8-DF81-BF6D-6C6935383A14}"/>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420762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B122-8F01-AA68-D396-74A88E386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9AA78B-EAD5-8D29-1B27-3F91A84C2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A2D483-5FE3-C70B-525A-8544FEEBD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4E0B6-4DE0-7587-C3C5-843491C0F650}"/>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6" name="Footer Placeholder 5">
            <a:extLst>
              <a:ext uri="{FF2B5EF4-FFF2-40B4-BE49-F238E27FC236}">
                <a16:creationId xmlns:a16="http://schemas.microsoft.com/office/drawing/2014/main" id="{1E41B15A-0574-D346-0FEE-EAD3274F1F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5CCC4-A491-1292-CC3D-928EB52760D3}"/>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256285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D289-2C0B-1255-875C-785FB0266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12B6D5-DCA3-82F9-E495-16B656955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FEA773-2459-0E89-D5C7-418BDE215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B5EA3-C719-C1F6-FB78-853A9D16F80A}"/>
              </a:ext>
            </a:extLst>
          </p:cNvPr>
          <p:cNvSpPr>
            <a:spLocks noGrp="1"/>
          </p:cNvSpPr>
          <p:nvPr>
            <p:ph type="dt" sz="half" idx="10"/>
          </p:nvPr>
        </p:nvSpPr>
        <p:spPr/>
        <p:txBody>
          <a:bodyPr/>
          <a:lstStyle/>
          <a:p>
            <a:fld id="{A6FD89FA-A6DA-4BEB-8CED-AB205FA35A7F}" type="datetimeFigureOut">
              <a:rPr lang="en-IN" smtClean="0"/>
              <a:t>15-06-2022</a:t>
            </a:fld>
            <a:endParaRPr lang="en-IN"/>
          </a:p>
        </p:txBody>
      </p:sp>
      <p:sp>
        <p:nvSpPr>
          <p:cNvPr id="6" name="Footer Placeholder 5">
            <a:extLst>
              <a:ext uri="{FF2B5EF4-FFF2-40B4-BE49-F238E27FC236}">
                <a16:creationId xmlns:a16="http://schemas.microsoft.com/office/drawing/2014/main" id="{D707C871-3897-3D4E-33D0-5B46FFB4EC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47BF55-82E8-2895-09B3-7D3F6ED4B728}"/>
              </a:ext>
            </a:extLst>
          </p:cNvPr>
          <p:cNvSpPr>
            <a:spLocks noGrp="1"/>
          </p:cNvSpPr>
          <p:nvPr>
            <p:ph type="sldNum" sz="quarter" idx="12"/>
          </p:nvPr>
        </p:nvSpPr>
        <p:spPr/>
        <p:txBody>
          <a:bodyPr/>
          <a:lstStyle/>
          <a:p>
            <a:fld id="{8BCD804F-0319-4123-9F92-62127165A0F5}" type="slidenum">
              <a:rPr lang="en-IN" smtClean="0"/>
              <a:t>‹#›</a:t>
            </a:fld>
            <a:endParaRPr lang="en-IN"/>
          </a:p>
        </p:txBody>
      </p:sp>
    </p:spTree>
    <p:extLst>
      <p:ext uri="{BB962C8B-B14F-4D97-AF65-F5344CB8AC3E}">
        <p14:creationId xmlns:p14="http://schemas.microsoft.com/office/powerpoint/2010/main" val="66584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8BB144-091A-21C8-6C8B-5E67556D6E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78516-FFF2-14E6-F283-C5597A0B5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F08053-799C-69E6-04BD-703C5A56CD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D89FA-A6DA-4BEB-8CED-AB205FA35A7F}" type="datetimeFigureOut">
              <a:rPr lang="en-IN" smtClean="0"/>
              <a:t>15-06-2022</a:t>
            </a:fld>
            <a:endParaRPr lang="en-IN"/>
          </a:p>
        </p:txBody>
      </p:sp>
      <p:sp>
        <p:nvSpPr>
          <p:cNvPr id="5" name="Footer Placeholder 4">
            <a:extLst>
              <a:ext uri="{FF2B5EF4-FFF2-40B4-BE49-F238E27FC236}">
                <a16:creationId xmlns:a16="http://schemas.microsoft.com/office/drawing/2014/main" id="{4A2AAD61-B82F-C0AC-7ABC-DA31BE3BC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698051-7703-2F03-2E9F-AEACFD3D4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D804F-0319-4123-9F92-62127165A0F5}" type="slidenum">
              <a:rPr lang="en-IN" smtClean="0"/>
              <a:t>‹#›</a:t>
            </a:fld>
            <a:endParaRPr lang="en-IN"/>
          </a:p>
        </p:txBody>
      </p:sp>
    </p:spTree>
    <p:extLst>
      <p:ext uri="{BB962C8B-B14F-4D97-AF65-F5344CB8AC3E}">
        <p14:creationId xmlns:p14="http://schemas.microsoft.com/office/powerpoint/2010/main" val="258060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www.guru99.com/black-box-testing.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guru99.com/junit-tutorial.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95B5-7F85-F038-8436-67CCA45A1E70}"/>
              </a:ext>
            </a:extLst>
          </p:cNvPr>
          <p:cNvSpPr>
            <a:spLocks noGrp="1"/>
          </p:cNvSpPr>
          <p:nvPr>
            <p:ph type="ctrTitle"/>
          </p:nvPr>
        </p:nvSpPr>
        <p:spPr>
          <a:xfrm>
            <a:off x="1524000" y="222711"/>
            <a:ext cx="9144000" cy="2387600"/>
          </a:xfrm>
        </p:spPr>
        <p:txBody>
          <a:bodyPr/>
          <a:lstStyle/>
          <a:p>
            <a:r>
              <a:rPr lang="en-IN" dirty="0"/>
              <a:t>Module - 2 (Unit Testing)</a:t>
            </a:r>
          </a:p>
        </p:txBody>
      </p:sp>
      <p:sp>
        <p:nvSpPr>
          <p:cNvPr id="3" name="Subtitle 2">
            <a:extLst>
              <a:ext uri="{FF2B5EF4-FFF2-40B4-BE49-F238E27FC236}">
                <a16:creationId xmlns:a16="http://schemas.microsoft.com/office/drawing/2014/main" id="{5E352181-D80D-35E4-4C73-F91F9729C916}"/>
              </a:ext>
            </a:extLst>
          </p:cNvPr>
          <p:cNvSpPr>
            <a:spLocks noGrp="1"/>
          </p:cNvSpPr>
          <p:nvPr>
            <p:ph type="subTitle" idx="1"/>
          </p:nvPr>
        </p:nvSpPr>
        <p:spPr>
          <a:xfrm>
            <a:off x="1524000" y="2879367"/>
            <a:ext cx="9964994" cy="1655762"/>
          </a:xfrm>
        </p:spPr>
        <p:txBody>
          <a:bodyPr>
            <a:noAutofit/>
          </a:bodyPr>
          <a:lstStyle/>
          <a:p>
            <a:pPr algn="just"/>
            <a:r>
              <a:rPr lang="en-US" dirty="0"/>
              <a:t>Concept of Unit testing. Static Unit testing. Dynamic Unit testing - Control Flow testing, Data Flow testing, Domain testing, Functional Program testing. Mutation testing - Mutation and Mutants, Mutation</a:t>
            </a:r>
          </a:p>
          <a:p>
            <a:pPr algn="just"/>
            <a:r>
              <a:rPr lang="en-US" dirty="0"/>
              <a:t>operators, Mutation score. Junit - Framework for Unit testing. Case Study - Mutation testing using Junit and </a:t>
            </a:r>
            <a:r>
              <a:rPr lang="en-US" dirty="0" err="1"/>
              <a:t>Muclipse</a:t>
            </a:r>
            <a:r>
              <a:rPr lang="en-US" dirty="0"/>
              <a:t>.</a:t>
            </a:r>
            <a:endParaRPr lang="en-IN" dirty="0"/>
          </a:p>
        </p:txBody>
      </p:sp>
    </p:spTree>
    <p:extLst>
      <p:ext uri="{BB962C8B-B14F-4D97-AF65-F5344CB8AC3E}">
        <p14:creationId xmlns:p14="http://schemas.microsoft.com/office/powerpoint/2010/main" val="404795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ED5E-CB54-04C2-0F2C-77C72CFABBE9}"/>
              </a:ext>
            </a:extLst>
          </p:cNvPr>
          <p:cNvSpPr>
            <a:spLocks noGrp="1"/>
          </p:cNvSpPr>
          <p:nvPr>
            <p:ph type="title"/>
          </p:nvPr>
        </p:nvSpPr>
        <p:spPr/>
        <p:txBody>
          <a:bodyPr/>
          <a:lstStyle/>
          <a:p>
            <a:r>
              <a:rPr lang="en-IN" b="0" i="0" dirty="0">
                <a:solidFill>
                  <a:srgbClr val="610B38"/>
                </a:solidFill>
                <a:effectLst/>
                <a:latin typeface="erdana"/>
              </a:rPr>
              <a:t>Unit Testing Tools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3DBABF1-7004-557A-DBE3-12F59D4CD11F}"/>
              </a:ext>
            </a:extLst>
          </p:cNvPr>
          <p:cNvSpPr>
            <a:spLocks noGrp="1"/>
          </p:cNvSpPr>
          <p:nvPr>
            <p:ph idx="1"/>
          </p:nvPr>
        </p:nvSpPr>
        <p:spPr>
          <a:xfrm>
            <a:off x="838200" y="1253331"/>
            <a:ext cx="10515600" cy="4351338"/>
          </a:xfrm>
        </p:spPr>
        <p:txBody>
          <a:bodyPr/>
          <a:lstStyle/>
          <a:p>
            <a:r>
              <a:rPr lang="en-US" b="0" i="0" dirty="0">
                <a:solidFill>
                  <a:srgbClr val="333333"/>
                </a:solidFill>
                <a:effectLst/>
                <a:latin typeface="inter-regular"/>
              </a:rPr>
              <a:t>We have various types of unit testing tools available in the market, which are as follows:</a:t>
            </a:r>
          </a:p>
          <a:p>
            <a:pPr algn="just">
              <a:buFont typeface="Arial" panose="020B0604020202020204" pitchFamily="34" charset="0"/>
              <a:buChar char="•"/>
            </a:pPr>
            <a:r>
              <a:rPr lang="fi-FI" b="0" i="0" dirty="0">
                <a:solidFill>
                  <a:srgbClr val="000000"/>
                </a:solidFill>
                <a:effectLst/>
                <a:latin typeface="inter-regular"/>
              </a:rPr>
              <a:t>NUnit</a:t>
            </a:r>
          </a:p>
          <a:p>
            <a:pPr algn="just">
              <a:buFont typeface="Arial" panose="020B0604020202020204" pitchFamily="34" charset="0"/>
              <a:buChar char="•"/>
            </a:pPr>
            <a:r>
              <a:rPr lang="fi-FI" b="0" i="0" dirty="0">
                <a:solidFill>
                  <a:srgbClr val="000000"/>
                </a:solidFill>
                <a:effectLst/>
                <a:latin typeface="inter-regular"/>
              </a:rPr>
              <a:t>JUnit</a:t>
            </a:r>
          </a:p>
          <a:p>
            <a:pPr algn="just">
              <a:buFont typeface="Arial" panose="020B0604020202020204" pitchFamily="34" charset="0"/>
              <a:buChar char="•"/>
            </a:pPr>
            <a:r>
              <a:rPr lang="fi-FI" b="0" i="0" dirty="0">
                <a:solidFill>
                  <a:srgbClr val="000000"/>
                </a:solidFill>
                <a:effectLst/>
                <a:latin typeface="inter-regular"/>
              </a:rPr>
              <a:t>PHPunit</a:t>
            </a:r>
          </a:p>
          <a:p>
            <a:pPr algn="just">
              <a:buFont typeface="Arial" panose="020B0604020202020204" pitchFamily="34" charset="0"/>
              <a:buChar char="•"/>
            </a:pPr>
            <a:r>
              <a:rPr lang="fi-FI" b="0" i="0" dirty="0">
                <a:solidFill>
                  <a:srgbClr val="000000"/>
                </a:solidFill>
                <a:effectLst/>
                <a:latin typeface="inter-regular"/>
              </a:rPr>
              <a:t>Parasoft Jtest</a:t>
            </a:r>
          </a:p>
          <a:p>
            <a:pPr algn="just">
              <a:buFont typeface="Arial" panose="020B0604020202020204" pitchFamily="34" charset="0"/>
              <a:buChar char="•"/>
            </a:pPr>
            <a:r>
              <a:rPr lang="fi-FI" b="0" i="0" dirty="0">
                <a:solidFill>
                  <a:srgbClr val="000000"/>
                </a:solidFill>
                <a:effectLst/>
                <a:latin typeface="inter-regular"/>
              </a:rPr>
              <a:t>EMMA</a:t>
            </a:r>
          </a:p>
          <a:p>
            <a:endParaRPr lang="en-IN" dirty="0"/>
          </a:p>
        </p:txBody>
      </p:sp>
    </p:spTree>
    <p:extLst>
      <p:ext uri="{BB962C8B-B14F-4D97-AF65-F5344CB8AC3E}">
        <p14:creationId xmlns:p14="http://schemas.microsoft.com/office/powerpoint/2010/main" val="3987736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6B83E6-12EF-3BC8-B336-405C80EC87C1}"/>
              </a:ext>
            </a:extLst>
          </p:cNvPr>
          <p:cNvSpPr>
            <a:spLocks noGrp="1"/>
          </p:cNvSpPr>
          <p:nvPr>
            <p:ph idx="1"/>
          </p:nvPr>
        </p:nvSpPr>
        <p:spPr>
          <a:xfrm>
            <a:off x="543232" y="483522"/>
            <a:ext cx="10515600" cy="4351338"/>
          </a:xfrm>
        </p:spPr>
        <p:txBody>
          <a:bodyPr/>
          <a:lstStyle/>
          <a:p>
            <a:r>
              <a:rPr lang="en-US" dirty="0"/>
              <a:t>Test Suites</a:t>
            </a:r>
          </a:p>
          <a:p>
            <a:r>
              <a:rPr lang="en-US" dirty="0"/>
              <a:t>A test suite bundles a few unit test cases and runs them together. In JUnit, both @RunWith and @Suite annotation are used to run the suite test. </a:t>
            </a:r>
            <a:endParaRPr lang="en-IN" dirty="0"/>
          </a:p>
        </p:txBody>
      </p:sp>
      <p:pic>
        <p:nvPicPr>
          <p:cNvPr id="5" name="Picture 4">
            <a:extLst>
              <a:ext uri="{FF2B5EF4-FFF2-40B4-BE49-F238E27FC236}">
                <a16:creationId xmlns:a16="http://schemas.microsoft.com/office/drawing/2014/main" id="{BDA8B6C6-7B98-1FE2-59B2-D064C61DE24C}"/>
              </a:ext>
            </a:extLst>
          </p:cNvPr>
          <p:cNvPicPr>
            <a:picLocks noChangeAspect="1"/>
          </p:cNvPicPr>
          <p:nvPr/>
        </p:nvPicPr>
        <p:blipFill>
          <a:blip r:embed="rId2"/>
          <a:stretch>
            <a:fillRect/>
          </a:stretch>
        </p:blipFill>
        <p:spPr>
          <a:xfrm>
            <a:off x="1319846" y="2428671"/>
            <a:ext cx="4124901" cy="2915057"/>
          </a:xfrm>
          <a:prstGeom prst="rect">
            <a:avLst/>
          </a:prstGeom>
        </p:spPr>
      </p:pic>
    </p:spTree>
    <p:extLst>
      <p:ext uri="{BB962C8B-B14F-4D97-AF65-F5344CB8AC3E}">
        <p14:creationId xmlns:p14="http://schemas.microsoft.com/office/powerpoint/2010/main" val="1260980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2FAFA-C35B-51B2-8D2A-A9F1A684D625}"/>
              </a:ext>
            </a:extLst>
          </p:cNvPr>
          <p:cNvSpPr>
            <a:spLocks noGrp="1"/>
          </p:cNvSpPr>
          <p:nvPr>
            <p:ph idx="1"/>
          </p:nvPr>
        </p:nvSpPr>
        <p:spPr>
          <a:xfrm>
            <a:off x="543233" y="689999"/>
            <a:ext cx="10515600" cy="4351338"/>
          </a:xfrm>
        </p:spPr>
        <p:txBody>
          <a:bodyPr/>
          <a:lstStyle/>
          <a:p>
            <a:pPr algn="l"/>
            <a:r>
              <a:rPr lang="en-US" b="0" i="0" dirty="0">
                <a:solidFill>
                  <a:srgbClr val="000000"/>
                </a:solidFill>
                <a:effectLst/>
                <a:latin typeface="Heebo" pitchFamily="2" charset="-79"/>
                <a:cs typeface="Heebo" pitchFamily="2" charset="-79"/>
              </a:rPr>
              <a:t>Test Runners</a:t>
            </a:r>
          </a:p>
          <a:p>
            <a:pPr algn="just"/>
            <a:r>
              <a:rPr lang="en-US" b="0" i="0" dirty="0">
                <a:solidFill>
                  <a:srgbClr val="000000"/>
                </a:solidFill>
                <a:effectLst/>
                <a:latin typeface="Nunito" pitchFamily="2" charset="0"/>
              </a:rPr>
              <a:t>Test runner is used for executing the test cases. Here is an example that assumes the test class </a:t>
            </a:r>
            <a:r>
              <a:rPr lang="en-US" b="1" i="0" dirty="0" err="1">
                <a:solidFill>
                  <a:srgbClr val="000000"/>
                </a:solidFill>
                <a:effectLst/>
                <a:latin typeface="Nunito" pitchFamily="2" charset="0"/>
              </a:rPr>
              <a:t>TestJunit</a:t>
            </a:r>
            <a:r>
              <a:rPr lang="en-US" b="0" i="0" dirty="0">
                <a:solidFill>
                  <a:srgbClr val="000000"/>
                </a:solidFill>
                <a:effectLst/>
                <a:latin typeface="Nunito" pitchFamily="2" charset="0"/>
              </a:rPr>
              <a:t> already exists.</a:t>
            </a:r>
          </a:p>
          <a:p>
            <a:endParaRPr lang="en-IN" dirty="0"/>
          </a:p>
        </p:txBody>
      </p:sp>
      <p:pic>
        <p:nvPicPr>
          <p:cNvPr id="5" name="Picture 4">
            <a:extLst>
              <a:ext uri="{FF2B5EF4-FFF2-40B4-BE49-F238E27FC236}">
                <a16:creationId xmlns:a16="http://schemas.microsoft.com/office/drawing/2014/main" id="{D8FE4C6D-9CC0-B57C-974C-069DF35EEC38}"/>
              </a:ext>
            </a:extLst>
          </p:cNvPr>
          <p:cNvPicPr>
            <a:picLocks noChangeAspect="1"/>
          </p:cNvPicPr>
          <p:nvPr/>
        </p:nvPicPr>
        <p:blipFill>
          <a:blip r:embed="rId2"/>
          <a:stretch>
            <a:fillRect/>
          </a:stretch>
        </p:blipFill>
        <p:spPr>
          <a:xfrm>
            <a:off x="2238138" y="2652785"/>
            <a:ext cx="5591955" cy="3515216"/>
          </a:xfrm>
          <a:prstGeom prst="rect">
            <a:avLst/>
          </a:prstGeom>
        </p:spPr>
      </p:pic>
    </p:spTree>
    <p:extLst>
      <p:ext uri="{BB962C8B-B14F-4D97-AF65-F5344CB8AC3E}">
        <p14:creationId xmlns:p14="http://schemas.microsoft.com/office/powerpoint/2010/main" val="4419732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7FA01-E876-D62E-1514-B956428F719E}"/>
              </a:ext>
            </a:extLst>
          </p:cNvPr>
          <p:cNvSpPr>
            <a:spLocks noGrp="1"/>
          </p:cNvSpPr>
          <p:nvPr>
            <p:ph idx="1"/>
          </p:nvPr>
        </p:nvSpPr>
        <p:spPr>
          <a:xfrm>
            <a:off x="838200" y="807987"/>
            <a:ext cx="10515600" cy="5858284"/>
          </a:xfrm>
        </p:spPr>
        <p:txBody>
          <a:bodyPr/>
          <a:lstStyle/>
          <a:p>
            <a:pPr algn="l"/>
            <a:r>
              <a:rPr lang="en-US" b="0" i="0" dirty="0">
                <a:solidFill>
                  <a:srgbClr val="000000"/>
                </a:solidFill>
                <a:effectLst/>
                <a:latin typeface="Heebo" pitchFamily="2" charset="-79"/>
                <a:cs typeface="Heebo" pitchFamily="2" charset="-79"/>
              </a:rPr>
              <a:t>JUnit Classes</a:t>
            </a:r>
          </a:p>
          <a:p>
            <a:pPr algn="just"/>
            <a:r>
              <a:rPr lang="en-US" b="0" i="0" dirty="0">
                <a:solidFill>
                  <a:srgbClr val="000000"/>
                </a:solidFill>
                <a:effectLst/>
                <a:latin typeface="Nunito" pitchFamily="2" charset="0"/>
              </a:rPr>
              <a:t>JUnit classes are important classes, used in writing and testing </a:t>
            </a:r>
            <a:r>
              <a:rPr lang="en-US" b="0" i="0" dirty="0" err="1">
                <a:solidFill>
                  <a:srgbClr val="000000"/>
                </a:solidFill>
                <a:effectLst/>
                <a:latin typeface="Nunito" pitchFamily="2" charset="0"/>
              </a:rPr>
              <a:t>JUnits</a:t>
            </a:r>
            <a:r>
              <a:rPr lang="en-US" b="0" i="0" dirty="0">
                <a:solidFill>
                  <a:srgbClr val="000000"/>
                </a:solidFill>
                <a:effectLst/>
                <a:latin typeface="Nunito" pitchFamily="2" charset="0"/>
              </a:rPr>
              <a:t>. Some of the important classes are −</a:t>
            </a:r>
          </a:p>
          <a:p>
            <a:pPr algn="just">
              <a:buFont typeface="Arial" panose="020B0604020202020204" pitchFamily="34" charset="0"/>
              <a:buChar char="•"/>
            </a:pPr>
            <a:r>
              <a:rPr lang="en-US" b="1" i="0" dirty="0">
                <a:solidFill>
                  <a:srgbClr val="000000"/>
                </a:solidFill>
                <a:effectLst/>
                <a:latin typeface="Nunito" pitchFamily="2" charset="0"/>
              </a:rPr>
              <a:t>Assert</a:t>
            </a:r>
            <a:r>
              <a:rPr lang="en-US" b="0" i="0" dirty="0">
                <a:solidFill>
                  <a:srgbClr val="000000"/>
                </a:solidFill>
                <a:effectLst/>
                <a:latin typeface="Nunito" pitchFamily="2" charset="0"/>
              </a:rPr>
              <a:t> − Contains a set of assert methods.</a:t>
            </a:r>
          </a:p>
          <a:p>
            <a:pPr algn="just">
              <a:buFont typeface="Arial" panose="020B0604020202020204" pitchFamily="34" charset="0"/>
              <a:buChar char="•"/>
            </a:pPr>
            <a:r>
              <a:rPr lang="en-US" b="1" i="0" dirty="0" err="1">
                <a:solidFill>
                  <a:srgbClr val="000000"/>
                </a:solidFill>
                <a:effectLst/>
                <a:latin typeface="Nunito" pitchFamily="2" charset="0"/>
              </a:rPr>
              <a:t>TestCase</a:t>
            </a:r>
            <a:r>
              <a:rPr lang="en-US" b="0" i="0" dirty="0">
                <a:solidFill>
                  <a:srgbClr val="000000"/>
                </a:solidFill>
                <a:effectLst/>
                <a:latin typeface="Nunito" pitchFamily="2" charset="0"/>
              </a:rPr>
              <a:t> − Contains a test case that defines the fixture to run multiple tests.</a:t>
            </a:r>
          </a:p>
          <a:p>
            <a:pPr algn="just">
              <a:buFont typeface="Arial" panose="020B0604020202020204" pitchFamily="34" charset="0"/>
              <a:buChar char="•"/>
            </a:pPr>
            <a:r>
              <a:rPr lang="en-US" b="1" i="0" dirty="0" err="1">
                <a:solidFill>
                  <a:srgbClr val="000000"/>
                </a:solidFill>
                <a:effectLst/>
                <a:latin typeface="Nunito" pitchFamily="2" charset="0"/>
              </a:rPr>
              <a:t>TestResult</a:t>
            </a:r>
            <a:r>
              <a:rPr lang="en-US" b="0" i="0" dirty="0">
                <a:solidFill>
                  <a:srgbClr val="000000"/>
                </a:solidFill>
                <a:effectLst/>
                <a:latin typeface="Nunito" pitchFamily="2" charset="0"/>
              </a:rPr>
              <a:t> − Contains methods to collect the results of executing a test case.</a:t>
            </a:r>
          </a:p>
          <a:p>
            <a:endParaRPr lang="en-IN" dirty="0"/>
          </a:p>
        </p:txBody>
      </p:sp>
    </p:spTree>
    <p:extLst>
      <p:ext uri="{BB962C8B-B14F-4D97-AF65-F5344CB8AC3E}">
        <p14:creationId xmlns:p14="http://schemas.microsoft.com/office/powerpoint/2010/main" val="12276835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863F-CE17-F78C-F03A-AE38DD6F682E}"/>
              </a:ext>
            </a:extLst>
          </p:cNvPr>
          <p:cNvSpPr>
            <a:spLocks noGrp="1"/>
          </p:cNvSpPr>
          <p:nvPr>
            <p:ph type="title"/>
          </p:nvPr>
        </p:nvSpPr>
        <p:spPr/>
        <p:txBody>
          <a:bodyPr/>
          <a:lstStyle/>
          <a:p>
            <a:r>
              <a:rPr lang="en-IN" dirty="0"/>
              <a:t>Examples Of JUnit Testcase</a:t>
            </a:r>
          </a:p>
        </p:txBody>
      </p:sp>
      <p:sp>
        <p:nvSpPr>
          <p:cNvPr id="3" name="Content Placeholder 2">
            <a:extLst>
              <a:ext uri="{FF2B5EF4-FFF2-40B4-BE49-F238E27FC236}">
                <a16:creationId xmlns:a16="http://schemas.microsoft.com/office/drawing/2014/main" id="{C3F54694-521D-4A94-FBBB-B463D47D485B}"/>
              </a:ext>
            </a:extLst>
          </p:cNvPr>
          <p:cNvSpPr>
            <a:spLocks noGrp="1"/>
          </p:cNvSpPr>
          <p:nvPr>
            <p:ph idx="1"/>
          </p:nvPr>
        </p:nvSpPr>
        <p:spPr>
          <a:xfrm>
            <a:off x="838200" y="1383174"/>
            <a:ext cx="10515600" cy="4351338"/>
          </a:xfrm>
        </p:spPr>
        <p:txBody>
          <a:bodyPr/>
          <a:lstStyle/>
          <a:p>
            <a:r>
              <a:rPr lang="en-US" dirty="0"/>
              <a:t>Example #1:</a:t>
            </a:r>
          </a:p>
          <a:p>
            <a:r>
              <a:rPr lang="en-US" dirty="0"/>
              <a:t>Here is a JUnit testcase HelloWorldJUnit.java that verifies that the string “Hello world” matches the string “hello world” which fails on execution, as the match is case sensitive. Hence, the two strings don’t match and the test fails.</a:t>
            </a:r>
            <a:endParaRPr lang="en-IN" dirty="0"/>
          </a:p>
        </p:txBody>
      </p:sp>
      <p:pic>
        <p:nvPicPr>
          <p:cNvPr id="5" name="Picture 4">
            <a:extLst>
              <a:ext uri="{FF2B5EF4-FFF2-40B4-BE49-F238E27FC236}">
                <a16:creationId xmlns:a16="http://schemas.microsoft.com/office/drawing/2014/main" id="{8E897CAA-1881-16AE-80EE-20EC07590B62}"/>
              </a:ext>
            </a:extLst>
          </p:cNvPr>
          <p:cNvPicPr>
            <a:picLocks noChangeAspect="1"/>
          </p:cNvPicPr>
          <p:nvPr/>
        </p:nvPicPr>
        <p:blipFill>
          <a:blip r:embed="rId2"/>
          <a:stretch>
            <a:fillRect/>
          </a:stretch>
        </p:blipFill>
        <p:spPr>
          <a:xfrm>
            <a:off x="2035277" y="3774051"/>
            <a:ext cx="6103900" cy="2718824"/>
          </a:xfrm>
          <a:prstGeom prst="rect">
            <a:avLst/>
          </a:prstGeom>
        </p:spPr>
      </p:pic>
    </p:spTree>
    <p:extLst>
      <p:ext uri="{BB962C8B-B14F-4D97-AF65-F5344CB8AC3E}">
        <p14:creationId xmlns:p14="http://schemas.microsoft.com/office/powerpoint/2010/main" val="37178444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FA5D6-9359-3330-80E0-2463D00EDBD1}"/>
              </a:ext>
            </a:extLst>
          </p:cNvPr>
          <p:cNvSpPr>
            <a:spLocks noGrp="1"/>
          </p:cNvSpPr>
          <p:nvPr>
            <p:ph idx="1"/>
          </p:nvPr>
        </p:nvSpPr>
        <p:spPr>
          <a:xfrm>
            <a:off x="277762" y="159057"/>
            <a:ext cx="10515600" cy="4351338"/>
          </a:xfrm>
        </p:spPr>
        <p:txBody>
          <a:bodyPr>
            <a:normAutofit/>
          </a:bodyPr>
          <a:lstStyle/>
          <a:p>
            <a:r>
              <a:rPr lang="en-US" dirty="0"/>
              <a:t>Example #2:</a:t>
            </a:r>
          </a:p>
          <a:p>
            <a:pPr algn="just"/>
            <a:r>
              <a:rPr lang="en-US" sz="2000" dirty="0"/>
              <a:t>Here, we will see how a usual Java class file interacts with a JUnit testcase. We create a Java class file HelloWorld_Java.java with a constructor that allows us to pass a String value and a method </a:t>
            </a:r>
            <a:r>
              <a:rPr lang="en-US" sz="2000" dirty="0" err="1"/>
              <a:t>getText</a:t>
            </a:r>
            <a:r>
              <a:rPr lang="en-US" sz="2000" dirty="0"/>
              <a:t>() to fetch the string value.</a:t>
            </a:r>
          </a:p>
          <a:p>
            <a:pPr algn="just"/>
            <a:r>
              <a:rPr lang="en-US" sz="2000" dirty="0"/>
              <a:t>JUnit Test class HelloWorldJUnit.java is created such that the class object for </a:t>
            </a:r>
            <a:r>
              <a:rPr lang="en-US" sz="2000" dirty="0" err="1"/>
              <a:t>HelloWorld_Java</a:t>
            </a:r>
            <a:r>
              <a:rPr lang="en-US" sz="2000" dirty="0"/>
              <a:t> is created and the actual string value is passed to the object. The </a:t>
            </a:r>
            <a:r>
              <a:rPr lang="en-US" sz="2000" dirty="0" err="1"/>
              <a:t>assertEquals</a:t>
            </a:r>
            <a:r>
              <a:rPr lang="en-US" sz="2000" dirty="0"/>
              <a:t>() from JUnit verifies if the expected and actual string values match.</a:t>
            </a:r>
            <a:endParaRPr lang="en-IN" sz="2000" dirty="0"/>
          </a:p>
        </p:txBody>
      </p:sp>
      <p:pic>
        <p:nvPicPr>
          <p:cNvPr id="5" name="Picture 4">
            <a:extLst>
              <a:ext uri="{FF2B5EF4-FFF2-40B4-BE49-F238E27FC236}">
                <a16:creationId xmlns:a16="http://schemas.microsoft.com/office/drawing/2014/main" id="{FE38CB01-F6DF-2B4B-ADBD-DAC7718BCCD2}"/>
              </a:ext>
            </a:extLst>
          </p:cNvPr>
          <p:cNvPicPr>
            <a:picLocks noChangeAspect="1"/>
          </p:cNvPicPr>
          <p:nvPr/>
        </p:nvPicPr>
        <p:blipFill>
          <a:blip r:embed="rId2"/>
          <a:stretch>
            <a:fillRect/>
          </a:stretch>
        </p:blipFill>
        <p:spPr>
          <a:xfrm>
            <a:off x="1917290" y="2507682"/>
            <a:ext cx="8438862" cy="4467849"/>
          </a:xfrm>
          <a:prstGeom prst="rect">
            <a:avLst/>
          </a:prstGeom>
        </p:spPr>
      </p:pic>
    </p:spTree>
    <p:extLst>
      <p:ext uri="{BB962C8B-B14F-4D97-AF65-F5344CB8AC3E}">
        <p14:creationId xmlns:p14="http://schemas.microsoft.com/office/powerpoint/2010/main" val="23884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035-E691-E2F4-80FF-B37A20AE5EE1}"/>
              </a:ext>
            </a:extLst>
          </p:cNvPr>
          <p:cNvSpPr>
            <a:spLocks noGrp="1"/>
          </p:cNvSpPr>
          <p:nvPr>
            <p:ph type="title"/>
          </p:nvPr>
        </p:nvSpPr>
        <p:spPr/>
        <p:txBody>
          <a:bodyPr/>
          <a:lstStyle/>
          <a:p>
            <a:r>
              <a:rPr lang="en-IN" b="0" i="0" dirty="0">
                <a:solidFill>
                  <a:srgbClr val="610B38"/>
                </a:solidFill>
                <a:effectLst/>
                <a:latin typeface="erdana"/>
              </a:rPr>
              <a:t>Unit Testing Techniques: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14E7BE3-3AF7-BCCC-5EB5-F69F8866C415}"/>
              </a:ext>
            </a:extLst>
          </p:cNvPr>
          <p:cNvSpPr>
            <a:spLocks noGrp="1"/>
          </p:cNvSpPr>
          <p:nvPr>
            <p:ph idx="1"/>
          </p:nvPr>
        </p:nvSpPr>
        <p:spPr>
          <a:xfrm>
            <a:off x="838200" y="1283110"/>
            <a:ext cx="10515600" cy="5574890"/>
          </a:xfrm>
        </p:spPr>
        <p:txBody>
          <a:bodyPr/>
          <a:lstStyle/>
          <a:p>
            <a:pPr marL="0" indent="0" algn="just">
              <a:buNone/>
            </a:pPr>
            <a:r>
              <a:rPr lang="en-US" b="0" i="0" dirty="0">
                <a:solidFill>
                  <a:srgbClr val="333333"/>
                </a:solidFill>
                <a:effectLst/>
                <a:latin typeface="inter-regular"/>
              </a:rPr>
              <a:t>Unit testing uses all-white box testing techniques as it uses the code of software application:</a:t>
            </a:r>
          </a:p>
          <a:p>
            <a:pPr algn="just">
              <a:buFont typeface="Arial" panose="020B0604020202020204" pitchFamily="34" charset="0"/>
              <a:buChar char="•"/>
            </a:pPr>
            <a:r>
              <a:rPr lang="en-US" b="0" i="0" dirty="0">
                <a:solidFill>
                  <a:srgbClr val="000000"/>
                </a:solidFill>
                <a:effectLst/>
                <a:latin typeface="inter-regular"/>
              </a:rPr>
              <a:t>Data flow Testing</a:t>
            </a:r>
          </a:p>
          <a:p>
            <a:pPr algn="just">
              <a:buFont typeface="Arial" panose="020B0604020202020204" pitchFamily="34" charset="0"/>
              <a:buChar char="•"/>
            </a:pPr>
            <a:r>
              <a:rPr lang="en-US" b="0" i="0" dirty="0">
                <a:solidFill>
                  <a:srgbClr val="000000"/>
                </a:solidFill>
                <a:effectLst/>
                <a:latin typeface="inter-regular"/>
              </a:rPr>
              <a:t>Control Flow Testing</a:t>
            </a:r>
          </a:p>
          <a:p>
            <a:pPr algn="just">
              <a:buFont typeface="Arial" panose="020B0604020202020204" pitchFamily="34" charset="0"/>
              <a:buChar char="•"/>
            </a:pPr>
            <a:r>
              <a:rPr lang="en-US" b="0" i="0" dirty="0">
                <a:solidFill>
                  <a:srgbClr val="000000"/>
                </a:solidFill>
                <a:effectLst/>
                <a:latin typeface="inter-regular"/>
              </a:rPr>
              <a:t>Branch Coverage Testing</a:t>
            </a:r>
          </a:p>
          <a:p>
            <a:pPr algn="just">
              <a:buFont typeface="Arial" panose="020B0604020202020204" pitchFamily="34" charset="0"/>
              <a:buChar char="•"/>
            </a:pPr>
            <a:r>
              <a:rPr lang="en-US" b="0" i="0" dirty="0">
                <a:solidFill>
                  <a:srgbClr val="000000"/>
                </a:solidFill>
                <a:effectLst/>
                <a:latin typeface="inter-regular"/>
              </a:rPr>
              <a:t>Statement Coverage Testing</a:t>
            </a:r>
          </a:p>
          <a:p>
            <a:pPr algn="just">
              <a:buFont typeface="Arial" panose="020B0604020202020204" pitchFamily="34" charset="0"/>
              <a:buChar char="•"/>
            </a:pPr>
            <a:r>
              <a:rPr lang="en-US" b="0" i="0" dirty="0">
                <a:solidFill>
                  <a:srgbClr val="000000"/>
                </a:solidFill>
                <a:effectLst/>
                <a:latin typeface="inter-regular"/>
              </a:rPr>
              <a:t>Decision Coverage Testing</a:t>
            </a:r>
          </a:p>
          <a:p>
            <a:endParaRPr lang="en-IN" dirty="0"/>
          </a:p>
        </p:txBody>
      </p:sp>
    </p:spTree>
    <p:extLst>
      <p:ext uri="{BB962C8B-B14F-4D97-AF65-F5344CB8AC3E}">
        <p14:creationId xmlns:p14="http://schemas.microsoft.com/office/powerpoint/2010/main" val="34290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805C-6906-2C30-A786-1B0DDF838810}"/>
              </a:ext>
            </a:extLst>
          </p:cNvPr>
          <p:cNvSpPr>
            <a:spLocks noGrp="1"/>
          </p:cNvSpPr>
          <p:nvPr>
            <p:ph type="title"/>
          </p:nvPr>
        </p:nvSpPr>
        <p:spPr>
          <a:xfrm>
            <a:off x="587477" y="162232"/>
            <a:ext cx="10515600" cy="1325563"/>
          </a:xfrm>
        </p:spPr>
        <p:txBody>
          <a:bodyPr/>
          <a:lstStyle/>
          <a:p>
            <a:r>
              <a:rPr lang="en-US" dirty="0"/>
              <a:t>How to achieve the best result via Unit testing?</a:t>
            </a:r>
            <a:endParaRPr lang="en-IN" dirty="0"/>
          </a:p>
        </p:txBody>
      </p:sp>
      <p:sp>
        <p:nvSpPr>
          <p:cNvPr id="3" name="Content Placeholder 2">
            <a:extLst>
              <a:ext uri="{FF2B5EF4-FFF2-40B4-BE49-F238E27FC236}">
                <a16:creationId xmlns:a16="http://schemas.microsoft.com/office/drawing/2014/main" id="{74331F7D-5242-7273-99B4-FD6F4E8E940F}"/>
              </a:ext>
            </a:extLst>
          </p:cNvPr>
          <p:cNvSpPr>
            <a:spLocks noGrp="1"/>
          </p:cNvSpPr>
          <p:nvPr>
            <p:ph idx="1"/>
          </p:nvPr>
        </p:nvSpPr>
        <p:spPr>
          <a:xfrm>
            <a:off x="587477" y="1401097"/>
            <a:ext cx="10515600" cy="5220929"/>
          </a:xfrm>
        </p:spPr>
        <p:txBody>
          <a:bodyPr>
            <a:normAutofit fontScale="92500"/>
          </a:bodyPr>
          <a:lstStyle/>
          <a:p>
            <a:pPr marL="0" indent="0" algn="just">
              <a:buNone/>
            </a:pPr>
            <a:r>
              <a:rPr lang="en-US" b="0" i="0" dirty="0">
                <a:solidFill>
                  <a:srgbClr val="333333"/>
                </a:solidFill>
                <a:effectLst/>
                <a:latin typeface="inter-regular"/>
              </a:rPr>
              <a:t>Unit testing can give best results without getting confused and increase complexity by following the steps listed below:</a:t>
            </a:r>
          </a:p>
          <a:p>
            <a:pPr marL="722313" indent="0" algn="just">
              <a:buFont typeface="Arial" panose="020B0604020202020204" pitchFamily="34" charset="0"/>
              <a:buChar char="•"/>
            </a:pPr>
            <a:r>
              <a:rPr lang="en-US" b="0" i="0" dirty="0">
                <a:solidFill>
                  <a:srgbClr val="000000"/>
                </a:solidFill>
                <a:effectLst/>
                <a:latin typeface="inter-regular"/>
              </a:rPr>
              <a:t>Test cases must be independent because if there is any change or enhancement in requirement, the test cases will not be affected.</a:t>
            </a:r>
          </a:p>
          <a:p>
            <a:pPr marL="722313" indent="0" algn="just">
              <a:buFont typeface="Arial" panose="020B0604020202020204" pitchFamily="34" charset="0"/>
              <a:buChar char="•"/>
            </a:pPr>
            <a:r>
              <a:rPr lang="en-US" b="0" i="0" dirty="0">
                <a:solidFill>
                  <a:srgbClr val="FF0000"/>
                </a:solidFill>
                <a:effectLst/>
                <a:latin typeface="inter-regular"/>
              </a:rPr>
              <a:t>Naming conventions </a:t>
            </a:r>
            <a:r>
              <a:rPr lang="en-US" b="0" i="0" dirty="0">
                <a:solidFill>
                  <a:srgbClr val="000000"/>
                </a:solidFill>
                <a:effectLst/>
                <a:latin typeface="inter-regular"/>
              </a:rPr>
              <a:t>for unit test cases must be clear and consistent.</a:t>
            </a:r>
          </a:p>
          <a:p>
            <a:pPr marL="722313" indent="0" algn="just">
              <a:buFont typeface="Arial" panose="020B0604020202020204" pitchFamily="34" charset="0"/>
              <a:buChar char="•"/>
            </a:pPr>
            <a:r>
              <a:rPr lang="en-US" b="0" i="0" dirty="0">
                <a:solidFill>
                  <a:srgbClr val="000000"/>
                </a:solidFill>
                <a:effectLst/>
                <a:latin typeface="inter-regular"/>
              </a:rPr>
              <a:t>During unit testing, the identified bugs must be fixed before jump on next phase of the SDLC.</a:t>
            </a:r>
          </a:p>
          <a:p>
            <a:pPr marL="722313" indent="0" algn="just">
              <a:buFont typeface="Arial" panose="020B0604020202020204" pitchFamily="34" charset="0"/>
              <a:buChar char="•"/>
            </a:pPr>
            <a:r>
              <a:rPr lang="en-US" b="0" i="0" dirty="0">
                <a:solidFill>
                  <a:srgbClr val="000000"/>
                </a:solidFill>
                <a:effectLst/>
                <a:latin typeface="inter-regular"/>
              </a:rPr>
              <a:t>Only one code should be tested at one time.</a:t>
            </a:r>
          </a:p>
          <a:p>
            <a:pPr marL="722313" indent="0" algn="just">
              <a:buFont typeface="Arial" panose="020B0604020202020204" pitchFamily="34" charset="0"/>
              <a:buChar char="•"/>
            </a:pPr>
            <a:r>
              <a:rPr lang="en-US" b="0" i="0" dirty="0">
                <a:solidFill>
                  <a:srgbClr val="000000"/>
                </a:solidFill>
                <a:effectLst/>
                <a:latin typeface="inter-regular"/>
              </a:rPr>
              <a:t>Adopt test cases with the writing of the code, if not doing so, the number of execution paths will be increased.</a:t>
            </a:r>
          </a:p>
          <a:p>
            <a:pPr marL="722313" indent="0" algn="just">
              <a:buFont typeface="Arial" panose="020B0604020202020204" pitchFamily="34" charset="0"/>
              <a:buChar char="•"/>
            </a:pPr>
            <a:r>
              <a:rPr lang="en-US" b="0" i="0" dirty="0">
                <a:solidFill>
                  <a:srgbClr val="000000"/>
                </a:solidFill>
                <a:effectLst/>
                <a:latin typeface="inter-regular"/>
              </a:rPr>
              <a:t>If there are changes in the code of any module, ensure the corresponding unit test is available or not for that module.</a:t>
            </a:r>
          </a:p>
          <a:p>
            <a:endParaRPr lang="en-IN" dirty="0"/>
          </a:p>
        </p:txBody>
      </p:sp>
    </p:spTree>
    <p:extLst>
      <p:ext uri="{BB962C8B-B14F-4D97-AF65-F5344CB8AC3E}">
        <p14:creationId xmlns:p14="http://schemas.microsoft.com/office/powerpoint/2010/main" val="2630976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2D604-F1EE-DAB9-B671-50C63F778511}"/>
              </a:ext>
            </a:extLst>
          </p:cNvPr>
          <p:cNvSpPr>
            <a:spLocks noGrp="1"/>
          </p:cNvSpPr>
          <p:nvPr>
            <p:ph idx="1"/>
          </p:nvPr>
        </p:nvSpPr>
        <p:spPr>
          <a:xfrm>
            <a:off x="572729" y="763742"/>
            <a:ext cx="10515600" cy="4351338"/>
          </a:xfrm>
        </p:spPr>
        <p:txBody>
          <a:bodyPr/>
          <a:lstStyle/>
          <a:p>
            <a:pPr algn="just"/>
            <a:r>
              <a:rPr lang="en-US" sz="3600" b="0" i="0" dirty="0">
                <a:solidFill>
                  <a:srgbClr val="610B4B"/>
                </a:solidFill>
                <a:effectLst/>
                <a:latin typeface="erdana"/>
              </a:rPr>
              <a:t>Advantages</a:t>
            </a:r>
          </a:p>
          <a:p>
            <a:pPr algn="just">
              <a:buFont typeface="Arial" panose="020B0604020202020204" pitchFamily="34" charset="0"/>
              <a:buChar char="•"/>
            </a:pPr>
            <a:r>
              <a:rPr lang="en-US" b="0" i="0" dirty="0">
                <a:solidFill>
                  <a:srgbClr val="000000"/>
                </a:solidFill>
                <a:effectLst/>
                <a:latin typeface="inter-regular"/>
              </a:rPr>
              <a:t>Unit testing uses a module approach due to any part can be tested without waiting for the completion of another part’s testing.</a:t>
            </a:r>
          </a:p>
          <a:p>
            <a:pPr algn="just">
              <a:buFont typeface="Arial" panose="020B0604020202020204" pitchFamily="34" charset="0"/>
              <a:buChar char="•"/>
            </a:pPr>
            <a:r>
              <a:rPr lang="en-US" b="0" i="0" dirty="0">
                <a:solidFill>
                  <a:srgbClr val="000000"/>
                </a:solidFill>
                <a:effectLst/>
                <a:latin typeface="inter-regular"/>
              </a:rPr>
              <a:t>The developing team focuses on the provided functionality of the unit and how functionality should look in unit test suits to understand the unit API.</a:t>
            </a:r>
          </a:p>
          <a:p>
            <a:pPr algn="just">
              <a:buFont typeface="Arial" panose="020B0604020202020204" pitchFamily="34" charset="0"/>
              <a:buChar char="•"/>
            </a:pPr>
            <a:r>
              <a:rPr lang="en-US" b="0" i="0" dirty="0">
                <a:solidFill>
                  <a:srgbClr val="000000"/>
                </a:solidFill>
                <a:effectLst/>
                <a:latin typeface="inter-regular"/>
              </a:rPr>
              <a:t>Unit testing allows the developer to refactor code after a number of days and ensure the module still working without any defect.</a:t>
            </a:r>
          </a:p>
          <a:p>
            <a:endParaRPr lang="en-IN" dirty="0"/>
          </a:p>
        </p:txBody>
      </p:sp>
    </p:spTree>
    <p:extLst>
      <p:ext uri="{BB962C8B-B14F-4D97-AF65-F5344CB8AC3E}">
        <p14:creationId xmlns:p14="http://schemas.microsoft.com/office/powerpoint/2010/main" val="405429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230B9-4A76-155D-9DAC-D46A5DDF516A}"/>
              </a:ext>
            </a:extLst>
          </p:cNvPr>
          <p:cNvSpPr>
            <a:spLocks noGrp="1"/>
          </p:cNvSpPr>
          <p:nvPr>
            <p:ph idx="1"/>
          </p:nvPr>
        </p:nvSpPr>
        <p:spPr>
          <a:xfrm>
            <a:off x="838200" y="925974"/>
            <a:ext cx="10515600" cy="4351338"/>
          </a:xfrm>
        </p:spPr>
        <p:txBody>
          <a:bodyPr/>
          <a:lstStyle/>
          <a:p>
            <a:pPr algn="just"/>
            <a:r>
              <a:rPr lang="en-US" sz="3600" b="0" i="0" dirty="0">
                <a:solidFill>
                  <a:srgbClr val="610B4B"/>
                </a:solidFill>
                <a:effectLst/>
                <a:latin typeface="erdana"/>
              </a:rPr>
              <a:t>Disadvantages</a:t>
            </a:r>
          </a:p>
          <a:p>
            <a:pPr marL="0" indent="0" algn="just">
              <a:buNone/>
            </a:pPr>
            <a:endParaRPr lang="en-US" sz="3600" b="0"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It cannot identify integration or broad level error as it works on units of the code.</a:t>
            </a:r>
          </a:p>
          <a:p>
            <a:pPr algn="just">
              <a:buFont typeface="Arial" panose="020B0604020202020204" pitchFamily="34" charset="0"/>
              <a:buChar char="•"/>
            </a:pPr>
            <a:r>
              <a:rPr lang="en-US" b="0" i="0" dirty="0">
                <a:solidFill>
                  <a:srgbClr val="000000"/>
                </a:solidFill>
                <a:effectLst/>
                <a:latin typeface="inter-regular"/>
              </a:rPr>
              <a:t>In the unit testing, evaluation of all execution paths is not possible, so unit testing is not able to catch each and every error in a program.</a:t>
            </a:r>
          </a:p>
          <a:p>
            <a:pPr algn="just">
              <a:buFont typeface="Arial" panose="020B0604020202020204" pitchFamily="34" charset="0"/>
              <a:buChar char="•"/>
            </a:pPr>
            <a:r>
              <a:rPr lang="en-US" b="0" i="0" dirty="0">
                <a:solidFill>
                  <a:srgbClr val="000000"/>
                </a:solidFill>
                <a:effectLst/>
                <a:latin typeface="inter-regular"/>
              </a:rPr>
              <a:t>It is best suitable for conjunction with other testing activities.</a:t>
            </a:r>
          </a:p>
          <a:p>
            <a:endParaRPr lang="en-IN" dirty="0"/>
          </a:p>
        </p:txBody>
      </p:sp>
    </p:spTree>
    <p:extLst>
      <p:ext uri="{BB962C8B-B14F-4D97-AF65-F5344CB8AC3E}">
        <p14:creationId xmlns:p14="http://schemas.microsoft.com/office/powerpoint/2010/main" val="3015743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F9A-943D-C388-E024-8BFD15C535C6}"/>
              </a:ext>
            </a:extLst>
          </p:cNvPr>
          <p:cNvSpPr>
            <a:spLocks noGrp="1"/>
          </p:cNvSpPr>
          <p:nvPr>
            <p:ph type="title"/>
          </p:nvPr>
        </p:nvSpPr>
        <p:spPr>
          <a:xfrm>
            <a:off x="572729" y="731043"/>
            <a:ext cx="10515600" cy="1325563"/>
          </a:xfrm>
        </p:spPr>
        <p:txBody>
          <a:bodyPr>
            <a:normAutofit fontScale="90000"/>
          </a:bodyPr>
          <a:lstStyle/>
          <a:p>
            <a:pPr fontAlgn="base"/>
            <a:r>
              <a:rPr lang="en-IN" b="1" i="0" dirty="0">
                <a:solidFill>
                  <a:srgbClr val="273239"/>
                </a:solidFill>
                <a:effectLst/>
                <a:latin typeface="urw-din"/>
              </a:rPr>
              <a:t>Workflow of Unit Testing:</a:t>
            </a:r>
            <a:br>
              <a:rPr lang="en-IN" b="0" i="0" dirty="0">
                <a:solidFill>
                  <a:srgbClr val="273239"/>
                </a:solidFill>
                <a:effectLst/>
                <a:latin typeface="urw-din"/>
              </a:rPr>
            </a:br>
            <a:br>
              <a:rPr lang="en-IN" dirty="0"/>
            </a:br>
            <a:endParaRPr lang="en-IN" dirty="0"/>
          </a:p>
        </p:txBody>
      </p:sp>
      <p:sp>
        <p:nvSpPr>
          <p:cNvPr id="3" name="Content Placeholder 2">
            <a:extLst>
              <a:ext uri="{FF2B5EF4-FFF2-40B4-BE49-F238E27FC236}">
                <a16:creationId xmlns:a16="http://schemas.microsoft.com/office/drawing/2014/main" id="{ACEB1807-A9FA-3EB5-95D6-DEE24025A9A2}"/>
              </a:ext>
            </a:extLst>
          </p:cNvPr>
          <p:cNvSpPr>
            <a:spLocks noGrp="1"/>
          </p:cNvSpPr>
          <p:nvPr>
            <p:ph idx="1"/>
          </p:nvPr>
        </p:nvSpPr>
        <p:spPr/>
        <p:txBody>
          <a:bodyPr/>
          <a:lstStyle/>
          <a:p>
            <a:endParaRPr lang="en-IN"/>
          </a:p>
        </p:txBody>
      </p:sp>
      <p:pic>
        <p:nvPicPr>
          <p:cNvPr id="1026" name="Picture 2" descr="Lightbox">
            <a:extLst>
              <a:ext uri="{FF2B5EF4-FFF2-40B4-BE49-F238E27FC236}">
                <a16:creationId xmlns:a16="http://schemas.microsoft.com/office/drawing/2014/main" id="{92362EEE-D377-DFA5-B67A-4EFAB0CFA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77" y="2287588"/>
            <a:ext cx="9144000" cy="228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2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8B2FC5-4870-55D0-B964-03E4561679A4}"/>
              </a:ext>
            </a:extLst>
          </p:cNvPr>
          <p:cNvSpPr>
            <a:spLocks noGrp="1"/>
          </p:cNvSpPr>
          <p:nvPr>
            <p:ph idx="1"/>
          </p:nvPr>
        </p:nvSpPr>
        <p:spPr>
          <a:xfrm>
            <a:off x="631723" y="418741"/>
            <a:ext cx="10515600" cy="6020517"/>
          </a:xfrm>
        </p:spPr>
        <p:txBody>
          <a:bodyPr>
            <a:normAutofit lnSpcReduction="10000"/>
          </a:bodyPr>
          <a:lstStyle/>
          <a:p>
            <a:r>
              <a:rPr lang="en-US" b="1" dirty="0"/>
              <a:t>Static Unit Testing:</a:t>
            </a:r>
          </a:p>
          <a:p>
            <a:endParaRPr lang="en-US" dirty="0"/>
          </a:p>
          <a:p>
            <a:pPr algn="just"/>
            <a:r>
              <a:rPr lang="en-US" dirty="0"/>
              <a:t>Static Unit Testing is kind of testing where a software product should undergo a </a:t>
            </a:r>
            <a:r>
              <a:rPr lang="en-US" dirty="0">
                <a:solidFill>
                  <a:srgbClr val="FF0000"/>
                </a:solidFill>
              </a:rPr>
              <a:t>phase of inspection and correction at each milestone in its lifecycle</a:t>
            </a:r>
            <a:r>
              <a:rPr lang="en-US" dirty="0"/>
              <a:t>.</a:t>
            </a:r>
          </a:p>
          <a:p>
            <a:pPr algn="just"/>
            <a:r>
              <a:rPr lang="en-US" dirty="0"/>
              <a:t>In static unit testing, code is reviewed by applying techniques commonly known as </a:t>
            </a:r>
            <a:r>
              <a:rPr lang="en-US" dirty="0">
                <a:solidFill>
                  <a:srgbClr val="FF0000"/>
                </a:solidFill>
              </a:rPr>
              <a:t>inspection and walkthrough</a:t>
            </a:r>
            <a:r>
              <a:rPr lang="en-US" dirty="0"/>
              <a:t>.</a:t>
            </a:r>
          </a:p>
          <a:p>
            <a:pPr algn="just"/>
            <a:r>
              <a:rPr lang="en-US" dirty="0"/>
              <a:t>Inspection is a step-by-step peer group review of a work product, with each step checked against predetermined criteria and Walkthrough is a review where the author leads the team through a manual or simulated execution of the product using predefined scenarios.</a:t>
            </a:r>
          </a:p>
          <a:p>
            <a:pPr algn="just"/>
            <a:r>
              <a:rPr lang="en-US" dirty="0"/>
              <a:t>At a certain milestone, the product need not be in its final form. For example, completion of coding is a milestone, even though coding of all units may not make the desired product.</a:t>
            </a:r>
          </a:p>
        </p:txBody>
      </p:sp>
    </p:spTree>
    <p:extLst>
      <p:ext uri="{BB962C8B-B14F-4D97-AF65-F5344CB8AC3E}">
        <p14:creationId xmlns:p14="http://schemas.microsoft.com/office/powerpoint/2010/main" val="2639859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245B3-0F22-258A-72C1-95178434837C}"/>
              </a:ext>
            </a:extLst>
          </p:cNvPr>
          <p:cNvSpPr>
            <a:spLocks noGrp="1"/>
          </p:cNvSpPr>
          <p:nvPr>
            <p:ph idx="1"/>
          </p:nvPr>
        </p:nvSpPr>
        <p:spPr>
          <a:xfrm>
            <a:off x="705464" y="837483"/>
            <a:ext cx="10515600" cy="4351338"/>
          </a:xfrm>
        </p:spPr>
        <p:txBody>
          <a:bodyPr/>
          <a:lstStyle/>
          <a:p>
            <a:r>
              <a:rPr lang="en-US" dirty="0"/>
              <a:t>Static unit testing includes the code review process which consists of the following steps :</a:t>
            </a:r>
            <a:endParaRPr lang="en-IN" dirty="0"/>
          </a:p>
          <a:p>
            <a:endParaRPr lang="en-IN" dirty="0"/>
          </a:p>
        </p:txBody>
      </p:sp>
      <p:pic>
        <p:nvPicPr>
          <p:cNvPr id="5" name="Picture 4">
            <a:extLst>
              <a:ext uri="{FF2B5EF4-FFF2-40B4-BE49-F238E27FC236}">
                <a16:creationId xmlns:a16="http://schemas.microsoft.com/office/drawing/2014/main" id="{78A16DB6-E913-23B8-5AB5-E7E16A27FEE6}"/>
              </a:ext>
            </a:extLst>
          </p:cNvPr>
          <p:cNvPicPr>
            <a:picLocks noChangeAspect="1"/>
          </p:cNvPicPr>
          <p:nvPr/>
        </p:nvPicPr>
        <p:blipFill>
          <a:blip r:embed="rId2"/>
          <a:stretch>
            <a:fillRect/>
          </a:stretch>
        </p:blipFill>
        <p:spPr>
          <a:xfrm>
            <a:off x="1622322" y="1669179"/>
            <a:ext cx="9864213" cy="4967595"/>
          </a:xfrm>
          <a:prstGeom prst="rect">
            <a:avLst/>
          </a:prstGeom>
        </p:spPr>
      </p:pic>
    </p:spTree>
    <p:extLst>
      <p:ext uri="{BB962C8B-B14F-4D97-AF65-F5344CB8AC3E}">
        <p14:creationId xmlns:p14="http://schemas.microsoft.com/office/powerpoint/2010/main" val="337844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478B-4A79-51F0-A299-9D0ED12A2E32}"/>
              </a:ext>
            </a:extLst>
          </p:cNvPr>
          <p:cNvSpPr>
            <a:spLocks noGrp="1"/>
          </p:cNvSpPr>
          <p:nvPr>
            <p:ph type="title"/>
          </p:nvPr>
        </p:nvSpPr>
        <p:spPr>
          <a:xfrm>
            <a:off x="675967" y="132736"/>
            <a:ext cx="10515600" cy="1325563"/>
          </a:xfrm>
        </p:spPr>
        <p:txBody>
          <a:bodyPr/>
          <a:lstStyle/>
          <a:p>
            <a:r>
              <a:rPr lang="en-IN" dirty="0"/>
              <a:t>Dynamic Unit Testing :</a:t>
            </a:r>
          </a:p>
        </p:txBody>
      </p:sp>
      <p:sp>
        <p:nvSpPr>
          <p:cNvPr id="3" name="Content Placeholder 2">
            <a:extLst>
              <a:ext uri="{FF2B5EF4-FFF2-40B4-BE49-F238E27FC236}">
                <a16:creationId xmlns:a16="http://schemas.microsoft.com/office/drawing/2014/main" id="{ADF764C2-D5DD-3AF6-FC64-032A499F5FEA}"/>
              </a:ext>
            </a:extLst>
          </p:cNvPr>
          <p:cNvSpPr>
            <a:spLocks noGrp="1"/>
          </p:cNvSpPr>
          <p:nvPr>
            <p:ph idx="1"/>
          </p:nvPr>
        </p:nvSpPr>
        <p:spPr>
          <a:xfrm>
            <a:off x="675967" y="1117702"/>
            <a:ext cx="11107994" cy="5327343"/>
          </a:xfrm>
        </p:spPr>
        <p:txBody>
          <a:bodyPr>
            <a:normAutofit fontScale="92500"/>
          </a:bodyPr>
          <a:lstStyle/>
          <a:p>
            <a:pPr algn="just"/>
            <a:r>
              <a:rPr lang="en-US" dirty="0"/>
              <a:t> </a:t>
            </a:r>
            <a:r>
              <a:rPr lang="en-US" dirty="0">
                <a:solidFill>
                  <a:srgbClr val="FF0000"/>
                </a:solidFill>
              </a:rPr>
              <a:t>Execution-based unit testing</a:t>
            </a:r>
            <a:r>
              <a:rPr lang="en-US" dirty="0"/>
              <a:t> is referred to as dynamic unit testing. </a:t>
            </a:r>
          </a:p>
          <a:p>
            <a:pPr algn="just"/>
            <a:r>
              <a:rPr lang="en-US" dirty="0"/>
              <a:t>In this testing, a program unit is actually executed in isolation.</a:t>
            </a:r>
          </a:p>
          <a:p>
            <a:pPr algn="just"/>
            <a:r>
              <a:rPr lang="en-US" dirty="0"/>
              <a:t>However, this execution differs from ordinary execution in the following way:</a:t>
            </a:r>
          </a:p>
          <a:p>
            <a:pPr algn="just"/>
            <a:r>
              <a:rPr lang="en-US" dirty="0"/>
              <a:t>A unit under test is taken out of its actual execution environment.</a:t>
            </a:r>
          </a:p>
          <a:p>
            <a:pPr marL="987425" algn="just"/>
            <a:r>
              <a:rPr lang="en-US" dirty="0"/>
              <a:t>The actual execution environment is emulated by writing more code so that the unit and the emulated environment can be compiled together.</a:t>
            </a:r>
          </a:p>
          <a:p>
            <a:pPr marL="987425" algn="just"/>
            <a:r>
              <a:rPr lang="en-US" dirty="0"/>
              <a:t>The above-compiled aggregate is executed with selected inputs.</a:t>
            </a:r>
          </a:p>
          <a:p>
            <a:pPr marL="987425" algn="just"/>
            <a:r>
              <a:rPr lang="en-US" dirty="0"/>
              <a:t> The outcome of such execution is collected in a variety of ways, such as straightforward observation on the screen, logging on files, and software instrumentation of the code to reveal run time behavior.</a:t>
            </a:r>
          </a:p>
          <a:p>
            <a:pPr marL="987425" algn="just"/>
            <a:r>
              <a:rPr lang="en-US" dirty="0"/>
              <a:t> The result is compared with the expected outcome.</a:t>
            </a:r>
            <a:endParaRPr lang="en-IN" dirty="0"/>
          </a:p>
        </p:txBody>
      </p:sp>
    </p:spTree>
    <p:extLst>
      <p:ext uri="{BB962C8B-B14F-4D97-AF65-F5344CB8AC3E}">
        <p14:creationId xmlns:p14="http://schemas.microsoft.com/office/powerpoint/2010/main" val="118676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FA31-5B71-9EB2-521F-EA4A245B09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2C34B7-2336-BE14-1317-009493E32A9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62BEA11-8A64-DF64-772C-7F2BEAB8086A}"/>
              </a:ext>
            </a:extLst>
          </p:cNvPr>
          <p:cNvPicPr>
            <a:picLocks noChangeAspect="1"/>
          </p:cNvPicPr>
          <p:nvPr/>
        </p:nvPicPr>
        <p:blipFill>
          <a:blip r:embed="rId2"/>
          <a:stretch>
            <a:fillRect/>
          </a:stretch>
        </p:blipFill>
        <p:spPr>
          <a:xfrm>
            <a:off x="1342103" y="575187"/>
            <a:ext cx="9674942" cy="5601775"/>
          </a:xfrm>
          <a:prstGeom prst="rect">
            <a:avLst/>
          </a:prstGeom>
        </p:spPr>
      </p:pic>
    </p:spTree>
    <p:extLst>
      <p:ext uri="{BB962C8B-B14F-4D97-AF65-F5344CB8AC3E}">
        <p14:creationId xmlns:p14="http://schemas.microsoft.com/office/powerpoint/2010/main" val="370838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18BD-2CA3-3616-B56B-D07A4760C083}"/>
              </a:ext>
            </a:extLst>
          </p:cNvPr>
          <p:cNvSpPr>
            <a:spLocks noGrp="1"/>
          </p:cNvSpPr>
          <p:nvPr>
            <p:ph type="title"/>
          </p:nvPr>
        </p:nvSpPr>
        <p:spPr/>
        <p:txBody>
          <a:bodyPr/>
          <a:lstStyle/>
          <a:p>
            <a:r>
              <a:rPr lang="en-US" altLang="en-US" dirty="0"/>
              <a:t>Testing for Developers</a:t>
            </a:r>
            <a:endParaRPr lang="en-IN" dirty="0"/>
          </a:p>
        </p:txBody>
      </p:sp>
      <p:sp>
        <p:nvSpPr>
          <p:cNvPr id="3" name="Content Placeholder 2">
            <a:extLst>
              <a:ext uri="{FF2B5EF4-FFF2-40B4-BE49-F238E27FC236}">
                <a16:creationId xmlns:a16="http://schemas.microsoft.com/office/drawing/2014/main" id="{6ADEB037-2D22-05C2-F3B1-B6E81104FF46}"/>
              </a:ext>
            </a:extLst>
          </p:cNvPr>
          <p:cNvSpPr>
            <a:spLocks noGrp="1"/>
          </p:cNvSpPr>
          <p:nvPr>
            <p:ph idx="1"/>
          </p:nvPr>
        </p:nvSpPr>
        <p:spPr>
          <a:xfrm>
            <a:off x="838200" y="1474840"/>
            <a:ext cx="10515600" cy="5161934"/>
          </a:xfrm>
        </p:spPr>
        <p:txBody>
          <a:bodyPr>
            <a:normAutofit fontScale="85000" lnSpcReduction="20000"/>
          </a:bodyPr>
          <a:lstStyle/>
          <a:p>
            <a:r>
              <a:rPr lang="en-US" dirty="0"/>
              <a:t>Check out the module </a:t>
            </a:r>
          </a:p>
          <a:p>
            <a:endParaRPr lang="en-US" dirty="0"/>
          </a:p>
          <a:p>
            <a:r>
              <a:rPr lang="en-US" dirty="0"/>
              <a:t>Write the code for the next feature to be implemented</a:t>
            </a:r>
          </a:p>
          <a:p>
            <a:endParaRPr lang="en-US" dirty="0"/>
          </a:p>
          <a:p>
            <a:r>
              <a:rPr lang="en-US" dirty="0"/>
              <a:t>Write unit tests to test the feature</a:t>
            </a:r>
          </a:p>
          <a:p>
            <a:endParaRPr lang="en-US" dirty="0"/>
          </a:p>
          <a:p>
            <a:r>
              <a:rPr lang="en-US" dirty="0"/>
              <a:t>Ensure that the code passes the unit tests</a:t>
            </a:r>
          </a:p>
          <a:p>
            <a:endParaRPr lang="en-US" dirty="0"/>
          </a:p>
          <a:p>
            <a:r>
              <a:rPr lang="en-US" dirty="0"/>
              <a:t>Get the latest code for the entire application</a:t>
            </a:r>
          </a:p>
          <a:p>
            <a:endParaRPr lang="en-US" dirty="0"/>
          </a:p>
          <a:p>
            <a:r>
              <a:rPr lang="en-US" dirty="0"/>
              <a:t>Make sure the whole project passes the integration tests</a:t>
            </a:r>
          </a:p>
          <a:p>
            <a:endParaRPr lang="en-US" dirty="0"/>
          </a:p>
          <a:p>
            <a:r>
              <a:rPr lang="en-US" dirty="0"/>
              <a:t>Check in code and unit tests</a:t>
            </a:r>
          </a:p>
          <a:p>
            <a:endParaRPr lang="en-IN" dirty="0"/>
          </a:p>
        </p:txBody>
      </p:sp>
    </p:spTree>
    <p:extLst>
      <p:ext uri="{BB962C8B-B14F-4D97-AF65-F5344CB8AC3E}">
        <p14:creationId xmlns:p14="http://schemas.microsoft.com/office/powerpoint/2010/main" val="128637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59348-6840-3F9C-0D67-8FC59B72CD85}"/>
              </a:ext>
            </a:extLst>
          </p:cNvPr>
          <p:cNvSpPr>
            <a:spLocks noGrp="1"/>
          </p:cNvSpPr>
          <p:nvPr>
            <p:ph idx="1"/>
          </p:nvPr>
        </p:nvSpPr>
        <p:spPr>
          <a:xfrm>
            <a:off x="734961" y="852231"/>
            <a:ext cx="10515600" cy="4988129"/>
          </a:xfrm>
        </p:spPr>
        <p:txBody>
          <a:bodyPr/>
          <a:lstStyle/>
          <a:p>
            <a:pPr algn="l"/>
            <a:r>
              <a:rPr lang="en-US" b="1" i="0" dirty="0">
                <a:solidFill>
                  <a:srgbClr val="333333"/>
                </a:solidFill>
                <a:effectLst/>
                <a:latin typeface="Source Sans Pro" panose="020B0503030403020204" pitchFamily="34" charset="0"/>
              </a:rPr>
              <a:t>Dynamic Unit Testing environment:</a:t>
            </a:r>
            <a:endParaRPr lang="en-US" b="0" i="0" dirty="0">
              <a:solidFill>
                <a:srgbClr val="333333"/>
              </a:solidFill>
              <a:effectLst/>
              <a:latin typeface="Source Sans Pro" panose="020B0503030403020204" pitchFamily="34" charset="0"/>
            </a:endParaRPr>
          </a:p>
          <a:p>
            <a:pPr algn="just"/>
            <a:r>
              <a:rPr lang="en-US" b="0" i="0" dirty="0">
                <a:solidFill>
                  <a:srgbClr val="333333"/>
                </a:solidFill>
                <a:effectLst/>
                <a:latin typeface="Source Sans Pro" panose="020B0503030403020204" pitchFamily="34" charset="0"/>
              </a:rPr>
              <a:t> An environment for dynamic unit testing is created by evaluating the context of the unit under test, as shown in the above figure.</a:t>
            </a:r>
          </a:p>
          <a:p>
            <a:pPr algn="just"/>
            <a:r>
              <a:rPr lang="en-US" b="0" i="0" dirty="0">
                <a:solidFill>
                  <a:srgbClr val="333333"/>
                </a:solidFill>
                <a:effectLst/>
                <a:latin typeface="Source Sans Pro" panose="020B0503030403020204" pitchFamily="34" charset="0"/>
              </a:rPr>
              <a:t>The context of a unit test consists of two parts : (a) a caller of the unit and (b) all the units called by the unit.</a:t>
            </a:r>
          </a:p>
          <a:p>
            <a:pPr algn="just"/>
            <a:r>
              <a:rPr lang="en-US" b="0" i="0" dirty="0">
                <a:solidFill>
                  <a:srgbClr val="333333"/>
                </a:solidFill>
                <a:effectLst/>
                <a:latin typeface="Source Sans Pro" panose="020B0503030403020204" pitchFamily="34" charset="0"/>
              </a:rPr>
              <a:t>The caller unit is known as a test driver, and all the emulations of the units called by the unit under test are called stubs. The test driver and the stubs are together called scaffolding.</a:t>
            </a:r>
          </a:p>
          <a:p>
            <a:endParaRPr lang="en-IN" dirty="0"/>
          </a:p>
        </p:txBody>
      </p:sp>
    </p:spTree>
    <p:extLst>
      <p:ext uri="{BB962C8B-B14F-4D97-AF65-F5344CB8AC3E}">
        <p14:creationId xmlns:p14="http://schemas.microsoft.com/office/powerpoint/2010/main" val="1570026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A6F1B-28EF-E99C-A30E-9A581A5D058D}"/>
              </a:ext>
            </a:extLst>
          </p:cNvPr>
          <p:cNvSpPr>
            <a:spLocks noGrp="1"/>
          </p:cNvSpPr>
          <p:nvPr>
            <p:ph idx="1"/>
          </p:nvPr>
        </p:nvSpPr>
        <p:spPr>
          <a:xfrm>
            <a:off x="549377" y="457200"/>
            <a:ext cx="11093245" cy="6194323"/>
          </a:xfrm>
        </p:spPr>
        <p:txBody>
          <a:bodyPr>
            <a:normAutofit fontScale="92500" lnSpcReduction="20000"/>
          </a:bodyPr>
          <a:lstStyle/>
          <a:p>
            <a:r>
              <a:rPr lang="en-US" b="1" u="sng" dirty="0"/>
              <a:t>1. Test Driver </a:t>
            </a:r>
            <a:r>
              <a:rPr lang="en-US" b="1" dirty="0"/>
              <a:t>:</a:t>
            </a:r>
          </a:p>
          <a:p>
            <a:pPr algn="just"/>
            <a:r>
              <a:rPr lang="en-US" dirty="0"/>
              <a:t>A test driver is a program that invokes the unit under test. The unit under test executes with input values received from the driver and, upon termination, returns a value to the driver.</a:t>
            </a:r>
          </a:p>
          <a:p>
            <a:pPr algn="just"/>
            <a:r>
              <a:rPr lang="en-US" dirty="0"/>
              <a:t>The driver compares the actual outcome, that is, the actual value returned by the unit under test, with the expected outcome from the unit.</a:t>
            </a:r>
          </a:p>
          <a:p>
            <a:pPr algn="just"/>
            <a:r>
              <a:rPr lang="en-US" dirty="0"/>
              <a:t>The test driver functions as the main unit in the execution process.</a:t>
            </a:r>
          </a:p>
          <a:p>
            <a:pPr algn="just"/>
            <a:r>
              <a:rPr lang="en-US" dirty="0"/>
              <a:t>The driver not only facilitates compilation but also provides input data to the unit under test in the expected format.</a:t>
            </a:r>
          </a:p>
          <a:p>
            <a:pPr algn="just"/>
            <a:r>
              <a:rPr lang="en-US" b="1" u="sng" dirty="0"/>
              <a:t>2. Stubs:</a:t>
            </a:r>
          </a:p>
          <a:p>
            <a:pPr algn="just"/>
            <a:r>
              <a:rPr lang="en-US" dirty="0"/>
              <a:t>A stub is a “dummy subprogram” that replaces a unit that is called by the unit under test.</a:t>
            </a:r>
          </a:p>
          <a:p>
            <a:pPr algn="just"/>
            <a:r>
              <a:rPr lang="en-US" dirty="0"/>
              <a:t>Stubs replace the units called by the unit under test.</a:t>
            </a:r>
          </a:p>
          <a:p>
            <a:pPr algn="just"/>
            <a:r>
              <a:rPr lang="en-US" dirty="0"/>
              <a:t>A stub performs two tasks. First, it shows evidence that the stub was, in fact, called. Such evidence can be shown by merely printing a message. Second, the stub returns a precomputed value to the caller so that the unit under test can continue its execution.</a:t>
            </a:r>
            <a:endParaRPr lang="en-IN" dirty="0"/>
          </a:p>
        </p:txBody>
      </p:sp>
    </p:spTree>
    <p:extLst>
      <p:ext uri="{BB962C8B-B14F-4D97-AF65-F5344CB8AC3E}">
        <p14:creationId xmlns:p14="http://schemas.microsoft.com/office/powerpoint/2010/main" val="2548921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725F-5427-F8F8-6658-1F0CB0B57C1E}"/>
              </a:ext>
            </a:extLst>
          </p:cNvPr>
          <p:cNvSpPr>
            <a:spLocks noGrp="1"/>
          </p:cNvSpPr>
          <p:nvPr>
            <p:ph type="title"/>
          </p:nvPr>
        </p:nvSpPr>
        <p:spPr/>
        <p:txBody>
          <a:bodyPr>
            <a:normAutofit/>
          </a:bodyPr>
          <a:lstStyle/>
          <a:p>
            <a:r>
              <a:rPr lang="en-US" sz="3600" dirty="0"/>
              <a:t>Difference between Static Unit Testing and Dynamic Unit Testing:</a:t>
            </a:r>
            <a:endParaRPr lang="en-IN" sz="3600" dirty="0"/>
          </a:p>
        </p:txBody>
      </p:sp>
      <p:sp>
        <p:nvSpPr>
          <p:cNvPr id="3" name="Content Placeholder 2">
            <a:extLst>
              <a:ext uri="{FF2B5EF4-FFF2-40B4-BE49-F238E27FC236}">
                <a16:creationId xmlns:a16="http://schemas.microsoft.com/office/drawing/2014/main" id="{780AF57D-62C2-1044-B889-FA508670D1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93F08EB-F8B1-2E7F-2AF4-9F56B83CE4E7}"/>
              </a:ext>
            </a:extLst>
          </p:cNvPr>
          <p:cNvPicPr>
            <a:picLocks noChangeAspect="1"/>
          </p:cNvPicPr>
          <p:nvPr/>
        </p:nvPicPr>
        <p:blipFill>
          <a:blip r:embed="rId2"/>
          <a:stretch>
            <a:fillRect/>
          </a:stretch>
        </p:blipFill>
        <p:spPr>
          <a:xfrm>
            <a:off x="3126657" y="1242633"/>
            <a:ext cx="8554065" cy="5287113"/>
          </a:xfrm>
          <a:prstGeom prst="rect">
            <a:avLst/>
          </a:prstGeom>
        </p:spPr>
      </p:pic>
    </p:spTree>
    <p:extLst>
      <p:ext uri="{BB962C8B-B14F-4D97-AF65-F5344CB8AC3E}">
        <p14:creationId xmlns:p14="http://schemas.microsoft.com/office/powerpoint/2010/main" val="320397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E7DE-6522-2D32-024A-AA0553423F09}"/>
              </a:ext>
            </a:extLst>
          </p:cNvPr>
          <p:cNvSpPr>
            <a:spLocks noGrp="1"/>
          </p:cNvSpPr>
          <p:nvPr>
            <p:ph type="title"/>
          </p:nvPr>
        </p:nvSpPr>
        <p:spPr/>
        <p:txBody>
          <a:bodyPr/>
          <a:lstStyle/>
          <a:p>
            <a:r>
              <a:rPr lang="en-IN" dirty="0"/>
              <a:t>Control Flow Software Testing</a:t>
            </a:r>
          </a:p>
        </p:txBody>
      </p:sp>
      <p:sp>
        <p:nvSpPr>
          <p:cNvPr id="3" name="Content Placeholder 2">
            <a:extLst>
              <a:ext uri="{FF2B5EF4-FFF2-40B4-BE49-F238E27FC236}">
                <a16:creationId xmlns:a16="http://schemas.microsoft.com/office/drawing/2014/main" id="{FA38D6D5-73BC-99AF-6F14-69BD67737904}"/>
              </a:ext>
            </a:extLst>
          </p:cNvPr>
          <p:cNvSpPr>
            <a:spLocks noGrp="1"/>
          </p:cNvSpPr>
          <p:nvPr>
            <p:ph idx="1"/>
          </p:nvPr>
        </p:nvSpPr>
        <p:spPr/>
        <p:txBody>
          <a:bodyPr/>
          <a:lstStyle/>
          <a:p>
            <a:pPr algn="just"/>
            <a:r>
              <a:rPr lang="en-US" sz="3200" dirty="0"/>
              <a:t>Control flow testing is a type of software testing that uses program’s control flow as a model.</a:t>
            </a:r>
          </a:p>
          <a:p>
            <a:pPr algn="just"/>
            <a:r>
              <a:rPr lang="en-US" sz="3200" dirty="0"/>
              <a:t> Control flow testing is a structural testing strategy. This testing technique comes under white box testing. </a:t>
            </a:r>
          </a:p>
          <a:p>
            <a:pPr algn="just"/>
            <a:r>
              <a:rPr lang="en-US" sz="3200" dirty="0"/>
              <a:t>For the type of control flow testing, all the structure, design, code and implementation of the software should be known to the testing team</a:t>
            </a:r>
            <a:r>
              <a:rPr lang="en-US" dirty="0"/>
              <a:t>.</a:t>
            </a:r>
            <a:endParaRPr lang="en-IN" dirty="0"/>
          </a:p>
        </p:txBody>
      </p:sp>
    </p:spTree>
    <p:extLst>
      <p:ext uri="{BB962C8B-B14F-4D97-AF65-F5344CB8AC3E}">
        <p14:creationId xmlns:p14="http://schemas.microsoft.com/office/powerpoint/2010/main" val="1564721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9E63-3D14-ACCD-0B51-49DB338099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1E9F27-2044-A794-FDB2-5B622D86F6F7}"/>
              </a:ext>
            </a:extLst>
          </p:cNvPr>
          <p:cNvSpPr>
            <a:spLocks noGrp="1"/>
          </p:cNvSpPr>
          <p:nvPr>
            <p:ph idx="1"/>
          </p:nvPr>
        </p:nvSpPr>
        <p:spPr>
          <a:xfrm>
            <a:off x="838200" y="1150374"/>
            <a:ext cx="10515600" cy="5342501"/>
          </a:xfrm>
        </p:spPr>
        <p:txBody>
          <a:bodyPr/>
          <a:lstStyle/>
          <a:p>
            <a:pPr algn="just"/>
            <a:r>
              <a:rPr lang="en-US" sz="3200" dirty="0"/>
              <a:t>This type of testing method is often used by developers to test their own code and own implementation as the design, code and the implementation is better known to the developers. </a:t>
            </a:r>
          </a:p>
          <a:p>
            <a:pPr algn="just"/>
            <a:r>
              <a:rPr lang="en-US" sz="3200" dirty="0"/>
              <a:t>This testing method is implemented with the intention to test the logic of the code so that the user requirements can be fulfilled.</a:t>
            </a:r>
          </a:p>
          <a:p>
            <a:pPr algn="just"/>
            <a:r>
              <a:rPr lang="en-US" sz="3200" dirty="0"/>
              <a:t> Its main application is to relate the small programs and segments of the larger programs</a:t>
            </a:r>
            <a:r>
              <a:rPr lang="en-US" dirty="0"/>
              <a:t>.</a:t>
            </a:r>
            <a:endParaRPr lang="en-IN" dirty="0"/>
          </a:p>
        </p:txBody>
      </p:sp>
    </p:spTree>
    <p:extLst>
      <p:ext uri="{BB962C8B-B14F-4D97-AF65-F5344CB8AC3E}">
        <p14:creationId xmlns:p14="http://schemas.microsoft.com/office/powerpoint/2010/main" val="418005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073EA73-90EE-AFB2-BB51-4439138598E2}"/>
              </a:ext>
            </a:extLst>
          </p:cNvPr>
          <p:cNvSpPr>
            <a:spLocks noGrp="1" noChangeArrowheads="1"/>
          </p:cNvSpPr>
          <p:nvPr>
            <p:ph type="title"/>
          </p:nvPr>
        </p:nvSpPr>
        <p:spPr/>
        <p:txBody>
          <a:bodyPr/>
          <a:lstStyle/>
          <a:p>
            <a:pPr eaLnBrk="1" hangingPunct="1"/>
            <a:r>
              <a:rPr lang="en-US" altLang="en-US"/>
              <a:t>Motivation</a:t>
            </a:r>
          </a:p>
        </p:txBody>
      </p:sp>
      <p:sp>
        <p:nvSpPr>
          <p:cNvPr id="16387" name="Rectangle 3">
            <a:extLst>
              <a:ext uri="{FF2B5EF4-FFF2-40B4-BE49-F238E27FC236}">
                <a16:creationId xmlns:a16="http://schemas.microsoft.com/office/drawing/2014/main" id="{9FC96BBF-F902-7C04-B6FC-8FD884A6E0BE}"/>
              </a:ext>
            </a:extLst>
          </p:cNvPr>
          <p:cNvSpPr>
            <a:spLocks noGrp="1" noChangeArrowheads="1"/>
          </p:cNvSpPr>
          <p:nvPr>
            <p:ph type="body" idx="1"/>
          </p:nvPr>
        </p:nvSpPr>
        <p:spPr>
          <a:xfrm>
            <a:off x="988142" y="1600200"/>
            <a:ext cx="10677832" cy="4419600"/>
          </a:xfrm>
        </p:spPr>
        <p:txBody>
          <a:bodyPr>
            <a:normAutofit/>
          </a:bodyPr>
          <a:lstStyle/>
          <a:p>
            <a:pPr eaLnBrk="1" hangingPunct="1">
              <a:lnSpc>
                <a:spcPct val="90000"/>
              </a:lnSpc>
            </a:pPr>
            <a:r>
              <a:rPr lang="en-US" altLang="en-US" sz="3200" dirty="0"/>
              <a:t>Control-flow testing is most applicable to new software for unit testing.</a:t>
            </a:r>
          </a:p>
          <a:p>
            <a:pPr eaLnBrk="1" hangingPunct="1">
              <a:lnSpc>
                <a:spcPct val="90000"/>
              </a:lnSpc>
            </a:pPr>
            <a:r>
              <a:rPr lang="en-US" altLang="en-US" sz="3200" dirty="0"/>
              <a:t>Control-flow testing assumptions:</a:t>
            </a:r>
          </a:p>
          <a:p>
            <a:pPr lvl="1" eaLnBrk="1" hangingPunct="1">
              <a:lnSpc>
                <a:spcPct val="90000"/>
              </a:lnSpc>
            </a:pPr>
            <a:r>
              <a:rPr lang="en-US" altLang="en-US" sz="3200" dirty="0"/>
              <a:t>specifications are correct</a:t>
            </a:r>
          </a:p>
          <a:p>
            <a:pPr lvl="1" eaLnBrk="1" hangingPunct="1">
              <a:lnSpc>
                <a:spcPct val="90000"/>
              </a:lnSpc>
            </a:pPr>
            <a:r>
              <a:rPr lang="en-US" altLang="en-US" sz="3200" dirty="0"/>
              <a:t>data is defined and accessed properly</a:t>
            </a:r>
          </a:p>
          <a:p>
            <a:pPr lvl="1" eaLnBrk="1" hangingPunct="1">
              <a:lnSpc>
                <a:spcPct val="90000"/>
              </a:lnSpc>
            </a:pPr>
            <a:r>
              <a:rPr lang="en-US" altLang="en-US" sz="3200" dirty="0"/>
              <a:t>there are no bugs other than those that affect control flow </a:t>
            </a:r>
          </a:p>
          <a:p>
            <a:pPr eaLnBrk="1" hangingPunct="1">
              <a:lnSpc>
                <a:spcPct val="90000"/>
              </a:lnSpc>
            </a:pPr>
            <a:r>
              <a:rPr lang="en-US" altLang="en-US" sz="3200" dirty="0"/>
              <a:t>Structured and OO languages reduce the number of control-flow bugs.</a:t>
            </a:r>
          </a:p>
          <a:p>
            <a:pPr eaLnBrk="1" hangingPunct="1">
              <a:lnSpc>
                <a:spcPct val="90000"/>
              </a:lnSpc>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8605-EB36-67A7-B01D-2130380693E9}"/>
              </a:ext>
            </a:extLst>
          </p:cNvPr>
          <p:cNvSpPr>
            <a:spLocks noGrp="1"/>
          </p:cNvSpPr>
          <p:nvPr>
            <p:ph type="title"/>
          </p:nvPr>
        </p:nvSpPr>
        <p:spPr/>
        <p:txBody>
          <a:bodyPr/>
          <a:lstStyle/>
          <a:p>
            <a:r>
              <a:rPr lang="en-IN" dirty="0"/>
              <a:t>Control Flow Testing Process:</a:t>
            </a:r>
          </a:p>
        </p:txBody>
      </p:sp>
      <p:sp>
        <p:nvSpPr>
          <p:cNvPr id="3" name="Content Placeholder 2">
            <a:extLst>
              <a:ext uri="{FF2B5EF4-FFF2-40B4-BE49-F238E27FC236}">
                <a16:creationId xmlns:a16="http://schemas.microsoft.com/office/drawing/2014/main" id="{11FBA68F-85AD-DBA9-B41F-1CFFAFAC6213}"/>
              </a:ext>
            </a:extLst>
          </p:cNvPr>
          <p:cNvSpPr>
            <a:spLocks noGrp="1"/>
          </p:cNvSpPr>
          <p:nvPr>
            <p:ph idx="1"/>
          </p:nvPr>
        </p:nvSpPr>
        <p:spPr/>
        <p:txBody>
          <a:bodyPr/>
          <a:lstStyle/>
          <a:p>
            <a:r>
              <a:rPr lang="en-US" b="0" i="0" dirty="0">
                <a:solidFill>
                  <a:srgbClr val="273239"/>
                </a:solidFill>
                <a:effectLst/>
                <a:latin typeface="urw-din"/>
              </a:rPr>
              <a:t>Following are the steps involved into the process of control flow testing:</a:t>
            </a:r>
            <a:endParaRPr lang="en-IN" dirty="0"/>
          </a:p>
        </p:txBody>
      </p:sp>
      <p:pic>
        <p:nvPicPr>
          <p:cNvPr id="1026" name="Picture 2" descr="Lightbox">
            <a:extLst>
              <a:ext uri="{FF2B5EF4-FFF2-40B4-BE49-F238E27FC236}">
                <a16:creationId xmlns:a16="http://schemas.microsoft.com/office/drawing/2014/main" id="{396C46DF-743E-1938-4599-B3C620EAA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052" y="2506662"/>
            <a:ext cx="4983623" cy="367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785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AAC38-6343-E276-B208-8CE3086EA4CF}"/>
              </a:ext>
            </a:extLst>
          </p:cNvPr>
          <p:cNvSpPr>
            <a:spLocks noGrp="1"/>
          </p:cNvSpPr>
          <p:nvPr>
            <p:ph idx="1"/>
          </p:nvPr>
        </p:nvSpPr>
        <p:spPr>
          <a:xfrm>
            <a:off x="838200" y="427703"/>
            <a:ext cx="10515600" cy="6091084"/>
          </a:xfrm>
        </p:spPr>
        <p:txBody>
          <a:bodyPr>
            <a:normAutofit lnSpcReduction="10000"/>
          </a:bodyPr>
          <a:lstStyle/>
          <a:p>
            <a:pPr algn="l" fontAlgn="base">
              <a:buFont typeface="Arial" panose="020B0604020202020204" pitchFamily="34" charset="0"/>
              <a:buChar char="•"/>
            </a:pPr>
            <a:r>
              <a:rPr lang="en-US" b="1" i="0" dirty="0">
                <a:solidFill>
                  <a:srgbClr val="273239"/>
                </a:solidFill>
                <a:effectLst/>
                <a:latin typeface="urw-din"/>
              </a:rPr>
              <a:t>Control Flow Graph Creation:</a:t>
            </a:r>
            <a:br>
              <a:rPr lang="en-US" b="0" i="0" dirty="0">
                <a:solidFill>
                  <a:srgbClr val="273239"/>
                </a:solidFill>
                <a:effectLst/>
                <a:latin typeface="urw-din"/>
              </a:rPr>
            </a:br>
            <a:r>
              <a:rPr lang="en-US" b="0" i="0" dirty="0">
                <a:solidFill>
                  <a:srgbClr val="273239"/>
                </a:solidFill>
                <a:effectLst/>
                <a:latin typeface="urw-din"/>
              </a:rPr>
              <a:t>From the given source code a control flow graph is created either manually or by using the software.</a:t>
            </a:r>
          </a:p>
          <a:p>
            <a:pPr algn="l" fontAlgn="base">
              <a:buFont typeface="Arial" panose="020B0604020202020204" pitchFamily="34" charset="0"/>
              <a:buChar char="•"/>
            </a:pPr>
            <a:r>
              <a:rPr lang="en-US" b="1" i="0" dirty="0">
                <a:solidFill>
                  <a:srgbClr val="273239"/>
                </a:solidFill>
                <a:effectLst/>
                <a:latin typeface="urw-din"/>
              </a:rPr>
              <a:t>Coverage Target:</a:t>
            </a:r>
            <a:br>
              <a:rPr lang="en-US" b="0" i="0" dirty="0">
                <a:solidFill>
                  <a:srgbClr val="273239"/>
                </a:solidFill>
                <a:effectLst/>
                <a:latin typeface="urw-din"/>
              </a:rPr>
            </a:br>
            <a:r>
              <a:rPr lang="en-US" b="0" i="0" dirty="0">
                <a:solidFill>
                  <a:srgbClr val="273239"/>
                </a:solidFill>
                <a:effectLst/>
                <a:latin typeface="urw-din"/>
              </a:rPr>
              <a:t>A coverage target is defined over the control flow graph that includes nodes, edges, paths, branches etc.</a:t>
            </a:r>
          </a:p>
          <a:p>
            <a:pPr algn="l" fontAlgn="base">
              <a:buFont typeface="Arial" panose="020B0604020202020204" pitchFamily="34" charset="0"/>
              <a:buChar char="•"/>
            </a:pPr>
            <a:r>
              <a:rPr lang="en-US" b="1" i="0" dirty="0">
                <a:solidFill>
                  <a:srgbClr val="273239"/>
                </a:solidFill>
                <a:effectLst/>
                <a:latin typeface="urw-din"/>
              </a:rPr>
              <a:t>Test Case Creation:</a:t>
            </a:r>
            <a:br>
              <a:rPr lang="en-US" b="0" i="0" dirty="0">
                <a:solidFill>
                  <a:srgbClr val="273239"/>
                </a:solidFill>
                <a:effectLst/>
                <a:latin typeface="urw-din"/>
              </a:rPr>
            </a:br>
            <a:r>
              <a:rPr lang="en-US" b="0" i="0" dirty="0">
                <a:solidFill>
                  <a:srgbClr val="273239"/>
                </a:solidFill>
                <a:effectLst/>
                <a:latin typeface="urw-din"/>
              </a:rPr>
              <a:t>Test cases are created using control flow graphs to cover the defined coverage target.</a:t>
            </a:r>
          </a:p>
          <a:p>
            <a:pPr algn="l" fontAlgn="base">
              <a:buFont typeface="Arial" panose="020B0604020202020204" pitchFamily="34" charset="0"/>
              <a:buChar char="•"/>
            </a:pPr>
            <a:r>
              <a:rPr lang="en-US" b="1" i="0" dirty="0">
                <a:solidFill>
                  <a:srgbClr val="273239"/>
                </a:solidFill>
                <a:effectLst/>
                <a:latin typeface="urw-din"/>
              </a:rPr>
              <a:t>Test Case Execution:</a:t>
            </a:r>
            <a:br>
              <a:rPr lang="en-US" b="0" i="0" dirty="0">
                <a:solidFill>
                  <a:srgbClr val="273239"/>
                </a:solidFill>
                <a:effectLst/>
                <a:latin typeface="urw-din"/>
              </a:rPr>
            </a:br>
            <a:r>
              <a:rPr lang="en-US" b="0" i="0" dirty="0">
                <a:solidFill>
                  <a:srgbClr val="273239"/>
                </a:solidFill>
                <a:effectLst/>
                <a:latin typeface="urw-din"/>
              </a:rPr>
              <a:t>After the creation of test cases over coverage target, further test cases are executed.</a:t>
            </a:r>
          </a:p>
          <a:p>
            <a:pPr algn="l" fontAlgn="base">
              <a:buFont typeface="Arial" panose="020B0604020202020204" pitchFamily="34" charset="0"/>
              <a:buChar char="•"/>
            </a:pPr>
            <a:r>
              <a:rPr lang="en-US" b="1" i="0" dirty="0">
                <a:solidFill>
                  <a:srgbClr val="273239"/>
                </a:solidFill>
                <a:effectLst/>
                <a:latin typeface="urw-din"/>
              </a:rPr>
              <a:t>Analysis:</a:t>
            </a:r>
            <a:br>
              <a:rPr lang="en-US" b="0" i="0" dirty="0">
                <a:solidFill>
                  <a:srgbClr val="273239"/>
                </a:solidFill>
                <a:effectLst/>
                <a:latin typeface="urw-din"/>
              </a:rPr>
            </a:br>
            <a:r>
              <a:rPr lang="en-US" b="0" i="0" dirty="0">
                <a:solidFill>
                  <a:srgbClr val="273239"/>
                </a:solidFill>
                <a:effectLst/>
                <a:latin typeface="urw-din"/>
              </a:rPr>
              <a:t>Analyze the result and find out whether the program is error free or has some defects.</a:t>
            </a:r>
          </a:p>
          <a:p>
            <a:endParaRPr lang="en-IN" dirty="0"/>
          </a:p>
        </p:txBody>
      </p:sp>
    </p:spTree>
    <p:extLst>
      <p:ext uri="{BB962C8B-B14F-4D97-AF65-F5344CB8AC3E}">
        <p14:creationId xmlns:p14="http://schemas.microsoft.com/office/powerpoint/2010/main" val="2894296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A27B271-4C36-32AF-B092-A3EA57242842}"/>
              </a:ext>
            </a:extLst>
          </p:cNvPr>
          <p:cNvSpPr>
            <a:spLocks noGrp="1" noChangeArrowheads="1"/>
          </p:cNvSpPr>
          <p:nvPr>
            <p:ph type="title"/>
          </p:nvPr>
        </p:nvSpPr>
        <p:spPr/>
        <p:txBody>
          <a:bodyPr/>
          <a:lstStyle/>
          <a:p>
            <a:pPr eaLnBrk="1" hangingPunct="1"/>
            <a:r>
              <a:rPr lang="en-US" altLang="en-US"/>
              <a:t>Control Flowgraphs</a:t>
            </a:r>
          </a:p>
        </p:txBody>
      </p:sp>
      <p:sp>
        <p:nvSpPr>
          <p:cNvPr id="17411" name="Rectangle 3">
            <a:extLst>
              <a:ext uri="{FF2B5EF4-FFF2-40B4-BE49-F238E27FC236}">
                <a16:creationId xmlns:a16="http://schemas.microsoft.com/office/drawing/2014/main" id="{2B184904-AA5E-4A1F-70A8-EC04DE756487}"/>
              </a:ext>
            </a:extLst>
          </p:cNvPr>
          <p:cNvSpPr>
            <a:spLocks noGrp="1" noChangeArrowheads="1"/>
          </p:cNvSpPr>
          <p:nvPr>
            <p:ph type="body" idx="1"/>
          </p:nvPr>
        </p:nvSpPr>
        <p:spPr/>
        <p:txBody>
          <a:bodyPr/>
          <a:lstStyle/>
          <a:p>
            <a:pPr eaLnBrk="1" hangingPunct="1"/>
            <a:r>
              <a:rPr lang="en-US" altLang="en-US" dirty="0"/>
              <a:t>The control flowgraph is a graphical representation of a program’s control structure.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C4390AB-402B-B3BD-CB29-3C41E8BCFBD0}"/>
              </a:ext>
            </a:extLst>
          </p:cNvPr>
          <p:cNvSpPr>
            <a:spLocks noGrp="1" noChangeArrowheads="1"/>
          </p:cNvSpPr>
          <p:nvPr>
            <p:ph type="title"/>
          </p:nvPr>
        </p:nvSpPr>
        <p:spPr>
          <a:xfrm>
            <a:off x="929147" y="304800"/>
            <a:ext cx="10530349" cy="1066800"/>
          </a:xfrm>
        </p:spPr>
        <p:txBody>
          <a:bodyPr>
            <a:normAutofit/>
          </a:bodyPr>
          <a:lstStyle/>
          <a:p>
            <a:pPr eaLnBrk="1" hangingPunct="1"/>
            <a:r>
              <a:rPr lang="en-US" altLang="en-US" dirty="0"/>
              <a:t>Flowgraphs Consist of  Three Primitives</a:t>
            </a:r>
          </a:p>
        </p:txBody>
      </p:sp>
      <p:sp>
        <p:nvSpPr>
          <p:cNvPr id="18435" name="Rectangle 3">
            <a:extLst>
              <a:ext uri="{FF2B5EF4-FFF2-40B4-BE49-F238E27FC236}">
                <a16:creationId xmlns:a16="http://schemas.microsoft.com/office/drawing/2014/main" id="{E124BE20-9F44-469A-C3B3-659F5B79BE86}"/>
              </a:ext>
            </a:extLst>
          </p:cNvPr>
          <p:cNvSpPr>
            <a:spLocks noGrp="1" noChangeArrowheads="1"/>
          </p:cNvSpPr>
          <p:nvPr>
            <p:ph type="body" idx="1"/>
          </p:nvPr>
        </p:nvSpPr>
        <p:spPr>
          <a:xfrm>
            <a:off x="619432" y="1600199"/>
            <a:ext cx="10840064" cy="4830097"/>
          </a:xfrm>
        </p:spPr>
        <p:txBody>
          <a:bodyPr>
            <a:normAutofit/>
          </a:bodyPr>
          <a:lstStyle/>
          <a:p>
            <a:pPr lvl="1" eaLnBrk="1" hangingPunct="1">
              <a:lnSpc>
                <a:spcPct val="90000"/>
              </a:lnSpc>
            </a:pPr>
            <a:r>
              <a:rPr lang="en-US" altLang="en-US" sz="3000" dirty="0">
                <a:solidFill>
                  <a:srgbClr val="FF0000"/>
                </a:solidFill>
              </a:rPr>
              <a:t>A decision is </a:t>
            </a:r>
            <a:r>
              <a:rPr lang="en-US" altLang="en-US" sz="3000" dirty="0"/>
              <a:t>a program point at which the control can diverge.   </a:t>
            </a:r>
          </a:p>
          <a:p>
            <a:pPr lvl="2" eaLnBrk="1" hangingPunct="1">
              <a:lnSpc>
                <a:spcPct val="90000"/>
              </a:lnSpc>
            </a:pPr>
            <a:r>
              <a:rPr lang="en-US" altLang="en-US" sz="3000" dirty="0"/>
              <a:t>(e.g., if and case statements).</a:t>
            </a:r>
          </a:p>
          <a:p>
            <a:pPr lvl="1" eaLnBrk="1" hangingPunct="1">
              <a:lnSpc>
                <a:spcPct val="90000"/>
              </a:lnSpc>
            </a:pPr>
            <a:r>
              <a:rPr lang="en-US" altLang="en-US" sz="3000" dirty="0">
                <a:solidFill>
                  <a:srgbClr val="FF0000"/>
                </a:solidFill>
              </a:rPr>
              <a:t>A junction is a program </a:t>
            </a:r>
            <a:r>
              <a:rPr lang="en-US" altLang="en-US" sz="3000" dirty="0"/>
              <a:t>point where the control flow can merge.</a:t>
            </a:r>
          </a:p>
          <a:p>
            <a:pPr lvl="2" eaLnBrk="1" hangingPunct="1">
              <a:lnSpc>
                <a:spcPct val="90000"/>
              </a:lnSpc>
            </a:pPr>
            <a:r>
              <a:rPr lang="en-US" altLang="en-US" sz="3000" dirty="0"/>
              <a:t>(e.g., end if, end loop, </a:t>
            </a:r>
            <a:r>
              <a:rPr lang="en-US" altLang="en-US" sz="3000" dirty="0" err="1"/>
              <a:t>goto</a:t>
            </a:r>
            <a:r>
              <a:rPr lang="en-US" altLang="en-US" sz="3000" dirty="0"/>
              <a:t> label)</a:t>
            </a:r>
          </a:p>
          <a:p>
            <a:pPr lvl="1" eaLnBrk="1" hangingPunct="1">
              <a:lnSpc>
                <a:spcPct val="90000"/>
              </a:lnSpc>
            </a:pPr>
            <a:r>
              <a:rPr lang="en-US" altLang="en-US" sz="3000" dirty="0">
                <a:solidFill>
                  <a:srgbClr val="FF0000"/>
                </a:solidFill>
              </a:rPr>
              <a:t>A process block is a sequence </a:t>
            </a:r>
            <a:r>
              <a:rPr lang="en-US" altLang="en-US" sz="3000" dirty="0"/>
              <a:t>of program statements uninterrupted by either decisions or junctions. (i.e., straight-line code).  </a:t>
            </a:r>
          </a:p>
          <a:p>
            <a:pPr lvl="2" eaLnBrk="1" hangingPunct="1">
              <a:lnSpc>
                <a:spcPct val="90000"/>
              </a:lnSpc>
            </a:pPr>
            <a:r>
              <a:rPr lang="en-US" altLang="en-US" sz="3000" dirty="0"/>
              <a:t>A process has one entry and one exit. </a:t>
            </a:r>
          </a:p>
          <a:p>
            <a:pPr lvl="2" eaLnBrk="1" hangingPunct="1">
              <a:lnSpc>
                <a:spcPct val="90000"/>
              </a:lnSpc>
            </a:pPr>
            <a:r>
              <a:rPr lang="en-US" altLang="en-US" sz="3000" dirty="0"/>
              <a:t>A program does not jump into or out of a process.</a:t>
            </a:r>
          </a:p>
          <a:p>
            <a:pPr eaLnBrk="1" hangingPunct="1">
              <a:lnSpc>
                <a:spcPct val="90000"/>
              </a:lnSpc>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480C3-15D4-2BF3-CF53-3DEC14B82BAB}"/>
              </a:ext>
            </a:extLst>
          </p:cNvPr>
          <p:cNvSpPr>
            <a:spLocks noGrp="1"/>
          </p:cNvSpPr>
          <p:nvPr>
            <p:ph idx="1"/>
          </p:nvPr>
        </p:nvSpPr>
        <p:spPr>
          <a:xfrm>
            <a:off x="838200" y="796413"/>
            <a:ext cx="10515600" cy="5928852"/>
          </a:xfrm>
        </p:spPr>
        <p:txBody>
          <a:bodyPr>
            <a:normAutofit/>
          </a:bodyPr>
          <a:lstStyle/>
          <a:p>
            <a:pPr algn="just"/>
            <a:r>
              <a:rPr lang="en-US" sz="3200" dirty="0"/>
              <a:t>Unit testing, a testing technique using which individual modules are tested to determine if there are any issues by the developer himself.</a:t>
            </a:r>
          </a:p>
          <a:p>
            <a:pPr algn="just"/>
            <a:r>
              <a:rPr lang="en-US" sz="3200" dirty="0"/>
              <a:t> It is concerned with the functional correctness of the standalone modules.</a:t>
            </a:r>
          </a:p>
          <a:p>
            <a:pPr algn="just"/>
            <a:r>
              <a:rPr lang="en-US" sz="3200" dirty="0"/>
              <a:t>The main aim is to isolate each unit of the system to identify, analyze and fix the defects</a:t>
            </a:r>
            <a:endParaRPr lang="en-IN" sz="3200" dirty="0"/>
          </a:p>
        </p:txBody>
      </p:sp>
    </p:spTree>
    <p:extLst>
      <p:ext uri="{BB962C8B-B14F-4D97-AF65-F5344CB8AC3E}">
        <p14:creationId xmlns:p14="http://schemas.microsoft.com/office/powerpoint/2010/main" val="3345074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a:extLst>
              <a:ext uri="{FF2B5EF4-FFF2-40B4-BE49-F238E27FC236}">
                <a16:creationId xmlns:a16="http://schemas.microsoft.com/office/drawing/2014/main" id="{60887903-1EDB-7869-8207-C6BA39D84B0A}"/>
              </a:ext>
            </a:extLst>
          </p:cNvPr>
          <p:cNvSpPr>
            <a:spLocks noGrp="1" noChangeArrowheads="1"/>
          </p:cNvSpPr>
          <p:nvPr>
            <p:ph type="title"/>
          </p:nvPr>
        </p:nvSpPr>
        <p:spPr/>
        <p:txBody>
          <a:bodyPr/>
          <a:lstStyle/>
          <a:p>
            <a:pPr eaLnBrk="1" hangingPunct="1"/>
            <a:r>
              <a:rPr lang="en-US" altLang="en-US"/>
              <a:t>IF Diagram</a:t>
            </a:r>
          </a:p>
        </p:txBody>
      </p:sp>
      <p:graphicFrame>
        <p:nvGraphicFramePr>
          <p:cNvPr id="1026" name="Object 5">
            <a:extLst>
              <a:ext uri="{FF2B5EF4-FFF2-40B4-BE49-F238E27FC236}">
                <a16:creationId xmlns:a16="http://schemas.microsoft.com/office/drawing/2014/main" id="{534AD8C1-3EF4-44AD-FE70-A252319E31BC}"/>
              </a:ext>
            </a:extLst>
          </p:cNvPr>
          <p:cNvGraphicFramePr>
            <a:graphicFrameLocks noGrp="1" noChangeAspect="1"/>
          </p:cNvGraphicFramePr>
          <p:nvPr>
            <p:ph idx="1"/>
          </p:nvPr>
        </p:nvGraphicFramePr>
        <p:xfrm>
          <a:off x="5738814" y="1911351"/>
          <a:ext cx="714375" cy="3902075"/>
        </p:xfrm>
        <a:graphic>
          <a:graphicData uri="http://schemas.openxmlformats.org/presentationml/2006/ole">
            <mc:AlternateContent xmlns:mc="http://schemas.openxmlformats.org/markup-compatibility/2006">
              <mc:Choice xmlns:v="urn:schemas-microsoft-com:vml" Requires="v">
                <p:oleObj name="Visio" r:id="rId2" imgW="715587" imgH="3901440" progId="Visio.Drawing.11">
                  <p:embed/>
                </p:oleObj>
              </mc:Choice>
              <mc:Fallback>
                <p:oleObj name="Visio" r:id="rId2" imgW="715587" imgH="3901440" progId="Visio.Drawing.11">
                  <p:embed/>
                  <p:pic>
                    <p:nvPicPr>
                      <p:cNvPr id="1026" name="Object 5">
                        <a:extLst>
                          <a:ext uri="{FF2B5EF4-FFF2-40B4-BE49-F238E27FC236}">
                            <a16:creationId xmlns:a16="http://schemas.microsoft.com/office/drawing/2014/main" id="{534AD8C1-3EF4-44AD-FE70-A252319E3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4" y="1911351"/>
                        <a:ext cx="7143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a:extLst>
              <a:ext uri="{FF2B5EF4-FFF2-40B4-BE49-F238E27FC236}">
                <a16:creationId xmlns:a16="http://schemas.microsoft.com/office/drawing/2014/main" id="{EFDE54ED-75BD-9984-31B0-0CE2CA238A7B}"/>
              </a:ext>
            </a:extLst>
          </p:cNvPr>
          <p:cNvSpPr>
            <a:spLocks noGrp="1" noChangeArrowheads="1"/>
          </p:cNvSpPr>
          <p:nvPr>
            <p:ph type="title"/>
          </p:nvPr>
        </p:nvSpPr>
        <p:spPr/>
        <p:txBody>
          <a:bodyPr/>
          <a:lstStyle/>
          <a:p>
            <a:pPr eaLnBrk="1" hangingPunct="1"/>
            <a:r>
              <a:rPr lang="en-US" altLang="en-US"/>
              <a:t>IF-THEN-ELSE Diagram</a:t>
            </a:r>
          </a:p>
        </p:txBody>
      </p:sp>
      <p:graphicFrame>
        <p:nvGraphicFramePr>
          <p:cNvPr id="2050" name="Object 5">
            <a:extLst>
              <a:ext uri="{FF2B5EF4-FFF2-40B4-BE49-F238E27FC236}">
                <a16:creationId xmlns:a16="http://schemas.microsoft.com/office/drawing/2014/main" id="{EF587F42-5EE5-3F53-0D87-EADAAC2C53E7}"/>
              </a:ext>
            </a:extLst>
          </p:cNvPr>
          <p:cNvGraphicFramePr>
            <a:graphicFrameLocks noGrp="1" noChangeAspect="1"/>
          </p:cNvGraphicFramePr>
          <p:nvPr>
            <p:ph idx="1"/>
          </p:nvPr>
        </p:nvGraphicFramePr>
        <p:xfrm>
          <a:off x="5503864" y="1911351"/>
          <a:ext cx="1184275" cy="3902075"/>
        </p:xfrm>
        <a:graphic>
          <a:graphicData uri="http://schemas.openxmlformats.org/presentationml/2006/ole">
            <mc:AlternateContent xmlns:mc="http://schemas.openxmlformats.org/markup-compatibility/2006">
              <mc:Choice xmlns:v="urn:schemas-microsoft-com:vml" Requires="v">
                <p:oleObj name="Visio" r:id="rId2" imgW="1183525" imgH="3901440" progId="Visio.Drawing.11">
                  <p:embed/>
                </p:oleObj>
              </mc:Choice>
              <mc:Fallback>
                <p:oleObj name="Visio" r:id="rId2" imgW="1183525" imgH="3901440" progId="Visio.Drawing.11">
                  <p:embed/>
                  <p:pic>
                    <p:nvPicPr>
                      <p:cNvPr id="2050" name="Object 5">
                        <a:extLst>
                          <a:ext uri="{FF2B5EF4-FFF2-40B4-BE49-F238E27FC236}">
                            <a16:creationId xmlns:a16="http://schemas.microsoft.com/office/drawing/2014/main" id="{EF587F42-5EE5-3F53-0D87-EADAAC2C5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864" y="1911351"/>
                        <a:ext cx="11842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03D00A66-D0E0-F852-0801-978245A206AB}"/>
              </a:ext>
            </a:extLst>
          </p:cNvPr>
          <p:cNvSpPr>
            <a:spLocks noGrp="1" noChangeArrowheads="1"/>
          </p:cNvSpPr>
          <p:nvPr>
            <p:ph type="title"/>
          </p:nvPr>
        </p:nvSpPr>
        <p:spPr/>
        <p:txBody>
          <a:bodyPr/>
          <a:lstStyle/>
          <a:p>
            <a:pPr eaLnBrk="1" hangingPunct="1"/>
            <a:r>
              <a:rPr lang="en-US" altLang="en-US"/>
              <a:t>FOR or WHILE Diagram</a:t>
            </a:r>
          </a:p>
        </p:txBody>
      </p:sp>
      <p:graphicFrame>
        <p:nvGraphicFramePr>
          <p:cNvPr id="3074" name="Object 4">
            <a:extLst>
              <a:ext uri="{FF2B5EF4-FFF2-40B4-BE49-F238E27FC236}">
                <a16:creationId xmlns:a16="http://schemas.microsoft.com/office/drawing/2014/main" id="{8FEDA6E9-5BC2-CFF3-ED04-002E1307B41C}"/>
              </a:ext>
            </a:extLst>
          </p:cNvPr>
          <p:cNvGraphicFramePr>
            <a:graphicFrameLocks noGrp="1" noChangeAspect="1"/>
          </p:cNvGraphicFramePr>
          <p:nvPr>
            <p:ph idx="1"/>
          </p:nvPr>
        </p:nvGraphicFramePr>
        <p:xfrm>
          <a:off x="5256214" y="1600201"/>
          <a:ext cx="1679575" cy="4525963"/>
        </p:xfrm>
        <a:graphic>
          <a:graphicData uri="http://schemas.openxmlformats.org/presentationml/2006/ole">
            <mc:AlternateContent xmlns:mc="http://schemas.openxmlformats.org/markup-compatibility/2006">
              <mc:Choice xmlns:v="urn:schemas-microsoft-com:vml" Requires="v">
                <p:oleObj name="Visio" r:id="rId2" imgW="1681249" imgH="4531475" progId="Visio.Drawing.11">
                  <p:embed/>
                </p:oleObj>
              </mc:Choice>
              <mc:Fallback>
                <p:oleObj name="Visio" r:id="rId2" imgW="1681249" imgH="4531475" progId="Visio.Drawing.11">
                  <p:embed/>
                  <p:pic>
                    <p:nvPicPr>
                      <p:cNvPr id="3074" name="Object 4">
                        <a:extLst>
                          <a:ext uri="{FF2B5EF4-FFF2-40B4-BE49-F238E27FC236}">
                            <a16:creationId xmlns:a16="http://schemas.microsoft.com/office/drawing/2014/main" id="{8FEDA6E9-5BC2-CFF3-ED04-002E1307B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214" y="1600201"/>
                        <a:ext cx="167957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6">
            <a:extLst>
              <a:ext uri="{FF2B5EF4-FFF2-40B4-BE49-F238E27FC236}">
                <a16:creationId xmlns:a16="http://schemas.microsoft.com/office/drawing/2014/main" id="{811DDDB7-E3F1-29A0-C245-0DB44C4D10A8}"/>
              </a:ext>
            </a:extLst>
          </p:cNvPr>
          <p:cNvSpPr>
            <a:spLocks noGrp="1" noChangeArrowheads="1"/>
          </p:cNvSpPr>
          <p:nvPr>
            <p:ph type="title"/>
          </p:nvPr>
        </p:nvSpPr>
        <p:spPr/>
        <p:txBody>
          <a:bodyPr/>
          <a:lstStyle/>
          <a:p>
            <a:pPr eaLnBrk="1" hangingPunct="1"/>
            <a:r>
              <a:rPr lang="en-US" altLang="en-US"/>
              <a:t>Example Code Fragment</a:t>
            </a:r>
          </a:p>
        </p:txBody>
      </p:sp>
      <p:graphicFrame>
        <p:nvGraphicFramePr>
          <p:cNvPr id="6146" name="Object 5">
            <a:extLst>
              <a:ext uri="{FF2B5EF4-FFF2-40B4-BE49-F238E27FC236}">
                <a16:creationId xmlns:a16="http://schemas.microsoft.com/office/drawing/2014/main" id="{8D40A78E-88B5-184C-AF6A-DA3C9775703E}"/>
              </a:ext>
            </a:extLst>
          </p:cNvPr>
          <p:cNvGraphicFramePr>
            <a:graphicFrameLocks noGrp="1" noChangeAspect="1"/>
          </p:cNvGraphicFramePr>
          <p:nvPr>
            <p:ph idx="1"/>
          </p:nvPr>
        </p:nvGraphicFramePr>
        <p:xfrm>
          <a:off x="3429000" y="1525588"/>
          <a:ext cx="5486400" cy="4806950"/>
        </p:xfrm>
        <a:graphic>
          <a:graphicData uri="http://schemas.openxmlformats.org/presentationml/2006/ole">
            <mc:AlternateContent xmlns:mc="http://schemas.openxmlformats.org/markup-compatibility/2006">
              <mc:Choice xmlns:v="urn:schemas-microsoft-com:vml" Requires="v">
                <p:oleObj name="Visio" r:id="rId2" imgW="2772295" imgH="2429048" progId="Visio.Drawing.11">
                  <p:embed/>
                </p:oleObj>
              </mc:Choice>
              <mc:Fallback>
                <p:oleObj name="Visio" r:id="rId2" imgW="2772295" imgH="2429048" progId="Visio.Drawing.11">
                  <p:embed/>
                  <p:pic>
                    <p:nvPicPr>
                      <p:cNvPr id="6146" name="Object 5">
                        <a:extLst>
                          <a:ext uri="{FF2B5EF4-FFF2-40B4-BE49-F238E27FC236}">
                            <a16:creationId xmlns:a16="http://schemas.microsoft.com/office/drawing/2014/main" id="{8D40A78E-88B5-184C-AF6A-DA3C97757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525588"/>
                        <a:ext cx="548640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D66E4EB-EEAE-AF38-A86D-1EBCCC9A80BE}"/>
              </a:ext>
            </a:extLst>
          </p:cNvPr>
          <p:cNvSpPr>
            <a:spLocks noGrp="1" noChangeArrowheads="1"/>
          </p:cNvSpPr>
          <p:nvPr>
            <p:ph type="title"/>
          </p:nvPr>
        </p:nvSpPr>
        <p:spPr/>
        <p:txBody>
          <a:bodyPr/>
          <a:lstStyle/>
          <a:p>
            <a:pPr eaLnBrk="1" hangingPunct="1"/>
            <a:r>
              <a:rPr lang="en-US" altLang="en-US"/>
              <a:t>White-box Test Methods</a:t>
            </a:r>
          </a:p>
        </p:txBody>
      </p:sp>
      <p:sp>
        <p:nvSpPr>
          <p:cNvPr id="19459" name="Rectangle 3">
            <a:extLst>
              <a:ext uri="{FF2B5EF4-FFF2-40B4-BE49-F238E27FC236}">
                <a16:creationId xmlns:a16="http://schemas.microsoft.com/office/drawing/2014/main" id="{7E790E4A-D266-6ED8-B6D2-FEB09392D7A3}"/>
              </a:ext>
            </a:extLst>
          </p:cNvPr>
          <p:cNvSpPr>
            <a:spLocks noGrp="1" noChangeArrowheads="1"/>
          </p:cNvSpPr>
          <p:nvPr>
            <p:ph type="body" idx="1"/>
          </p:nvPr>
        </p:nvSpPr>
        <p:spPr/>
        <p:txBody>
          <a:bodyPr/>
          <a:lstStyle/>
          <a:p>
            <a:pPr eaLnBrk="1" hangingPunct="1"/>
            <a:r>
              <a:rPr lang="en-US" altLang="en-US"/>
              <a:t>Statement Coverage</a:t>
            </a:r>
          </a:p>
          <a:p>
            <a:pPr eaLnBrk="1" hangingPunct="1"/>
            <a:r>
              <a:rPr lang="en-US" altLang="en-US"/>
              <a:t>Decision/Branch Coverage</a:t>
            </a:r>
          </a:p>
          <a:p>
            <a:pPr eaLnBrk="1" hangingPunct="1"/>
            <a:r>
              <a:rPr lang="en-US" altLang="en-US"/>
              <a:t>Condition Coverage</a:t>
            </a:r>
          </a:p>
          <a:p>
            <a:pPr eaLnBrk="1" hangingPunct="1"/>
            <a:r>
              <a:rPr lang="en-US" altLang="en-US"/>
              <a:t>Decision/Condition Coverage</a:t>
            </a:r>
          </a:p>
          <a:p>
            <a:pPr eaLnBrk="1" hangingPunct="1"/>
            <a:r>
              <a:rPr lang="en-US" altLang="en-US"/>
              <a:t>Path Coverage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146CA709-08A3-1489-CF02-094D64CB94EA}"/>
              </a:ext>
            </a:extLst>
          </p:cNvPr>
          <p:cNvSpPr>
            <a:spLocks noGrp="1" noChangeArrowheads="1"/>
          </p:cNvSpPr>
          <p:nvPr>
            <p:ph type="title"/>
          </p:nvPr>
        </p:nvSpPr>
        <p:spPr/>
        <p:txBody>
          <a:bodyPr/>
          <a:lstStyle/>
          <a:p>
            <a:pPr eaLnBrk="1" hangingPunct="1"/>
            <a:r>
              <a:rPr lang="en-US" altLang="en-US"/>
              <a:t>Example Code Fragment</a:t>
            </a:r>
          </a:p>
        </p:txBody>
      </p:sp>
      <p:sp>
        <p:nvSpPr>
          <p:cNvPr id="20483" name="Rectangle 5">
            <a:extLst>
              <a:ext uri="{FF2B5EF4-FFF2-40B4-BE49-F238E27FC236}">
                <a16:creationId xmlns:a16="http://schemas.microsoft.com/office/drawing/2014/main" id="{6609A838-DE90-374E-735D-011424F1276D}"/>
              </a:ext>
            </a:extLst>
          </p:cNvPr>
          <p:cNvSpPr>
            <a:spLocks noGrp="1" noChangeArrowheads="1"/>
          </p:cNvSpPr>
          <p:nvPr>
            <p:ph type="body" sz="half" idx="1"/>
          </p:nvPr>
        </p:nvSpPr>
        <p:spPr/>
        <p:txBody>
          <a:bodyPr/>
          <a:lstStyle/>
          <a:p>
            <a:pPr eaLnBrk="1" hangingPunct="1"/>
            <a:r>
              <a:rPr lang="en-US" altLang="en-US"/>
              <a:t>If ((A&gt;1) &amp; (B=0)) then Do;</a:t>
            </a:r>
          </a:p>
          <a:p>
            <a:pPr eaLnBrk="1" hangingPunct="1"/>
            <a:r>
              <a:rPr lang="en-US" altLang="en-US"/>
              <a:t>	X=X/A;</a:t>
            </a:r>
          </a:p>
          <a:p>
            <a:pPr eaLnBrk="1" hangingPunct="1"/>
            <a:r>
              <a:rPr lang="en-US" altLang="en-US"/>
              <a:t>	END;</a:t>
            </a:r>
          </a:p>
          <a:p>
            <a:pPr eaLnBrk="1" hangingPunct="1"/>
            <a:r>
              <a:rPr lang="en-US" altLang="en-US"/>
              <a:t>If ((A==2) | (X&gt;1)) then Do;</a:t>
            </a:r>
          </a:p>
          <a:p>
            <a:pPr eaLnBrk="1" hangingPunct="1"/>
            <a:r>
              <a:rPr lang="en-US" altLang="en-US"/>
              <a:t>	X=X+1;</a:t>
            </a:r>
          </a:p>
          <a:p>
            <a:pPr eaLnBrk="1" hangingPunct="1"/>
            <a:r>
              <a:rPr lang="en-US" altLang="en-US"/>
              <a:t>	END;</a:t>
            </a:r>
          </a:p>
          <a:p>
            <a:pPr eaLnBrk="1" hangingPunct="1"/>
            <a:r>
              <a:rPr lang="en-US" altLang="en-US"/>
              <a:t>END;	 </a:t>
            </a:r>
          </a:p>
        </p:txBody>
      </p:sp>
      <p:pic>
        <p:nvPicPr>
          <p:cNvPr id="20484" name="Picture 7" descr="diagram">
            <a:extLst>
              <a:ext uri="{FF2B5EF4-FFF2-40B4-BE49-F238E27FC236}">
                <a16:creationId xmlns:a16="http://schemas.microsoft.com/office/drawing/2014/main" id="{EA060D41-18E3-D64B-6F34-24120FF83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600200"/>
            <a:ext cx="31956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F5CB682-E437-0579-3B88-14AE9955FE19}"/>
              </a:ext>
            </a:extLst>
          </p:cNvPr>
          <p:cNvSpPr>
            <a:spLocks noGrp="1" noChangeArrowheads="1"/>
          </p:cNvSpPr>
          <p:nvPr>
            <p:ph type="title"/>
          </p:nvPr>
        </p:nvSpPr>
        <p:spPr/>
        <p:txBody>
          <a:bodyPr/>
          <a:lstStyle/>
          <a:p>
            <a:pPr eaLnBrk="1" hangingPunct="1"/>
            <a:r>
              <a:rPr lang="en-US" altLang="en-US"/>
              <a:t>Statement Coverage</a:t>
            </a:r>
          </a:p>
        </p:txBody>
      </p:sp>
      <p:sp>
        <p:nvSpPr>
          <p:cNvPr id="56323" name="Rectangle 3">
            <a:extLst>
              <a:ext uri="{FF2B5EF4-FFF2-40B4-BE49-F238E27FC236}">
                <a16:creationId xmlns:a16="http://schemas.microsoft.com/office/drawing/2014/main" id="{83752A45-13A3-E0E9-F73B-09310A1A867A}"/>
              </a:ext>
            </a:extLst>
          </p:cNvPr>
          <p:cNvSpPr>
            <a:spLocks noGrp="1" noChangeArrowheads="1"/>
          </p:cNvSpPr>
          <p:nvPr>
            <p:ph type="body" sz="half" idx="1"/>
          </p:nvPr>
        </p:nvSpPr>
        <p:spPr/>
        <p:txBody>
          <a:bodyPr/>
          <a:lstStyle/>
          <a:p>
            <a:pPr eaLnBrk="1" hangingPunct="1"/>
            <a:r>
              <a:rPr lang="en-US" altLang="en-US"/>
              <a:t>Exercise all statements at least once</a:t>
            </a:r>
          </a:p>
          <a:p>
            <a:pPr eaLnBrk="1" hangingPunct="1"/>
            <a:r>
              <a:rPr lang="en-US" altLang="en-US"/>
              <a:t>How many test cases?</a:t>
            </a:r>
          </a:p>
          <a:p>
            <a:pPr lvl="1" eaLnBrk="1" hangingPunct="1">
              <a:buClr>
                <a:schemeClr val="tx1"/>
              </a:buClr>
              <a:buFont typeface="Wingdings" panose="05000000000000000000" pitchFamily="2" charset="2"/>
              <a:buChar char="Ø"/>
            </a:pPr>
            <a:r>
              <a:rPr lang="en-US" altLang="en-US"/>
              <a:t>A=2 and B=0 (ace)</a:t>
            </a:r>
          </a:p>
          <a:p>
            <a:pPr eaLnBrk="1" hangingPunct="1">
              <a:buFontTx/>
              <a:buNone/>
            </a:pPr>
            <a:endParaRPr lang="en-US" altLang="en-US"/>
          </a:p>
        </p:txBody>
      </p:sp>
      <p:pic>
        <p:nvPicPr>
          <p:cNvPr id="21508" name="Picture 5" descr="diagram">
            <a:extLst>
              <a:ext uri="{FF2B5EF4-FFF2-40B4-BE49-F238E27FC236}">
                <a16:creationId xmlns:a16="http://schemas.microsoft.com/office/drawing/2014/main" id="{1F53CEC7-1118-9926-651B-349B3A610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47800"/>
            <a:ext cx="31956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animEffect transition="in" filter="fade">
                                      <p:cBhvr>
                                        <p:cTn id="11" dur="2000"/>
                                        <p:tgtEl>
                                          <p:spTgt spid="5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B21D933-238B-E935-8FDF-D400CFFC53A4}"/>
              </a:ext>
            </a:extLst>
          </p:cNvPr>
          <p:cNvSpPr>
            <a:spLocks noGrp="1" noChangeArrowheads="1"/>
          </p:cNvSpPr>
          <p:nvPr>
            <p:ph type="title"/>
          </p:nvPr>
        </p:nvSpPr>
        <p:spPr/>
        <p:txBody>
          <a:bodyPr/>
          <a:lstStyle/>
          <a:p>
            <a:pPr eaLnBrk="1" hangingPunct="1"/>
            <a:r>
              <a:rPr lang="en-US" altLang="en-US"/>
              <a:t>Decision/Branch Coverage</a:t>
            </a:r>
          </a:p>
        </p:txBody>
      </p:sp>
      <p:sp>
        <p:nvSpPr>
          <p:cNvPr id="60419" name="Rectangle 3">
            <a:extLst>
              <a:ext uri="{FF2B5EF4-FFF2-40B4-BE49-F238E27FC236}">
                <a16:creationId xmlns:a16="http://schemas.microsoft.com/office/drawing/2014/main" id="{69BD4A8F-2F18-D22E-B36E-6C76C3398DC7}"/>
              </a:ext>
            </a:extLst>
          </p:cNvPr>
          <p:cNvSpPr>
            <a:spLocks noGrp="1" noChangeArrowheads="1"/>
          </p:cNvSpPr>
          <p:nvPr>
            <p:ph type="body" sz="half" idx="1"/>
          </p:nvPr>
        </p:nvSpPr>
        <p:spPr>
          <a:xfrm>
            <a:off x="609599" y="1600201"/>
            <a:ext cx="5820697" cy="4525963"/>
          </a:xfrm>
        </p:spPr>
        <p:txBody>
          <a:bodyPr/>
          <a:lstStyle/>
          <a:p>
            <a:pPr eaLnBrk="1" hangingPunct="1"/>
            <a:r>
              <a:rPr lang="en-US" altLang="en-US" dirty="0"/>
              <a:t>Each decision has a true and a false outcome at least once</a:t>
            </a:r>
          </a:p>
          <a:p>
            <a:pPr eaLnBrk="1" hangingPunct="1"/>
            <a:r>
              <a:rPr lang="en-US" altLang="en-US" dirty="0"/>
              <a:t>How many test cases?</a:t>
            </a:r>
          </a:p>
          <a:p>
            <a:pPr lvl="1" eaLnBrk="1" hangingPunct="1">
              <a:buClr>
                <a:schemeClr val="tx1"/>
              </a:buClr>
              <a:buFont typeface="Wingdings" panose="05000000000000000000" pitchFamily="2" charset="2"/>
              <a:buChar char="Ø"/>
            </a:pPr>
            <a:r>
              <a:rPr lang="en-US" altLang="en-US" dirty="0"/>
              <a:t>A=2 and B=0 (ace)</a:t>
            </a:r>
          </a:p>
          <a:p>
            <a:pPr lvl="1" eaLnBrk="1" hangingPunct="1">
              <a:buClr>
                <a:schemeClr val="tx1"/>
              </a:buClr>
              <a:buFont typeface="Wingdings" panose="05000000000000000000" pitchFamily="2" charset="2"/>
              <a:buChar char="Ø"/>
            </a:pPr>
            <a:r>
              <a:rPr lang="en-US" altLang="en-US" dirty="0"/>
              <a:t>A=1 and X=1 (</a:t>
            </a:r>
            <a:r>
              <a:rPr lang="en-US" altLang="en-US" dirty="0" err="1"/>
              <a:t>abd</a:t>
            </a:r>
            <a:r>
              <a:rPr lang="en-US" altLang="en-US" dirty="0"/>
              <a:t>)</a:t>
            </a:r>
          </a:p>
          <a:p>
            <a:pPr eaLnBrk="1" hangingPunct="1">
              <a:buFontTx/>
              <a:buNone/>
            </a:pPr>
            <a:endParaRPr lang="en-US" altLang="en-US" dirty="0"/>
          </a:p>
        </p:txBody>
      </p:sp>
      <p:pic>
        <p:nvPicPr>
          <p:cNvPr id="22532" name="Picture 4" descr="diagram">
            <a:extLst>
              <a:ext uri="{FF2B5EF4-FFF2-40B4-BE49-F238E27FC236}">
                <a16:creationId xmlns:a16="http://schemas.microsoft.com/office/drawing/2014/main" id="{403EA61A-2294-4DEB-D9AA-16AD5E58A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47800"/>
            <a:ext cx="31956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animEffect transition="in" filter="fade">
                                      <p:cBhvr>
                                        <p:cTn id="11" dur="2000"/>
                                        <p:tgtEl>
                                          <p:spTgt spid="60419">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0419">
                                            <p:txEl>
                                              <p:pRg st="3" end="3"/>
                                            </p:txEl>
                                          </p:spTgt>
                                        </p:tgtEl>
                                        <p:attrNameLst>
                                          <p:attrName>style.visibility</p:attrName>
                                        </p:attrNameLst>
                                      </p:cBhvr>
                                      <p:to>
                                        <p:strVal val="visible"/>
                                      </p:to>
                                    </p:set>
                                    <p:animEffect transition="in" filter="fade">
                                      <p:cBhvr>
                                        <p:cTn id="14" dur="20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3B3D98-7519-6EE3-EA9E-3C18B61E1B30}"/>
              </a:ext>
            </a:extLst>
          </p:cNvPr>
          <p:cNvSpPr>
            <a:spLocks noGrp="1" noChangeArrowheads="1"/>
          </p:cNvSpPr>
          <p:nvPr>
            <p:ph type="title"/>
          </p:nvPr>
        </p:nvSpPr>
        <p:spPr/>
        <p:txBody>
          <a:bodyPr/>
          <a:lstStyle/>
          <a:p>
            <a:pPr eaLnBrk="1" hangingPunct="1"/>
            <a:r>
              <a:rPr lang="en-US" altLang="en-US"/>
              <a:t>Condition Coverage</a:t>
            </a:r>
          </a:p>
        </p:txBody>
      </p:sp>
      <p:sp>
        <p:nvSpPr>
          <p:cNvPr id="61443" name="Rectangle 3">
            <a:extLst>
              <a:ext uri="{FF2B5EF4-FFF2-40B4-BE49-F238E27FC236}">
                <a16:creationId xmlns:a16="http://schemas.microsoft.com/office/drawing/2014/main" id="{ACCDA262-67DB-67D3-8D34-EAFEE343B7B0}"/>
              </a:ext>
            </a:extLst>
          </p:cNvPr>
          <p:cNvSpPr>
            <a:spLocks noGrp="1" noChangeArrowheads="1"/>
          </p:cNvSpPr>
          <p:nvPr>
            <p:ph type="body" sz="half" idx="1"/>
          </p:nvPr>
        </p:nvSpPr>
        <p:spPr>
          <a:xfrm>
            <a:off x="737419" y="1295400"/>
            <a:ext cx="5663381" cy="5410200"/>
          </a:xfrm>
        </p:spPr>
        <p:txBody>
          <a:bodyPr/>
          <a:lstStyle/>
          <a:p>
            <a:pPr eaLnBrk="1" hangingPunct="1"/>
            <a:r>
              <a:rPr lang="en-US" altLang="en-US" dirty="0"/>
              <a:t>Each condition in a decision takes on all possible outcomes at least once</a:t>
            </a:r>
          </a:p>
          <a:p>
            <a:pPr eaLnBrk="1" hangingPunct="1"/>
            <a:r>
              <a:rPr lang="en-US" altLang="en-US" dirty="0"/>
              <a:t>Conditions:  A&gt;1, B=0, A=2, X&gt;1</a:t>
            </a:r>
          </a:p>
          <a:p>
            <a:pPr eaLnBrk="1" hangingPunct="1"/>
            <a:r>
              <a:rPr lang="en-US" altLang="en-US" dirty="0"/>
              <a:t>How many test cases?</a:t>
            </a:r>
          </a:p>
          <a:p>
            <a:pPr lvl="1" eaLnBrk="1" hangingPunct="1">
              <a:buClr>
                <a:schemeClr val="tx1"/>
              </a:buClr>
              <a:buFont typeface="Wingdings" panose="05000000000000000000" pitchFamily="2" charset="2"/>
              <a:buChar char="Ø"/>
            </a:pPr>
            <a:r>
              <a:rPr lang="en-US" altLang="en-US" dirty="0"/>
              <a:t>A=2, B=0, and X=4 (ace)</a:t>
            </a:r>
          </a:p>
          <a:p>
            <a:pPr lvl="1" eaLnBrk="1" hangingPunct="1">
              <a:buClr>
                <a:schemeClr val="tx1"/>
              </a:buClr>
              <a:buFont typeface="Wingdings" panose="05000000000000000000" pitchFamily="2" charset="2"/>
              <a:buChar char="Ø"/>
            </a:pPr>
            <a:r>
              <a:rPr lang="en-US" altLang="en-US" dirty="0"/>
              <a:t>A=1, B=1, and X=1 (</a:t>
            </a:r>
            <a:r>
              <a:rPr lang="en-US" altLang="en-US" dirty="0" err="1"/>
              <a:t>abd</a:t>
            </a:r>
            <a:r>
              <a:rPr lang="en-US" altLang="en-US" dirty="0"/>
              <a:t>)</a:t>
            </a:r>
          </a:p>
        </p:txBody>
      </p:sp>
      <p:pic>
        <p:nvPicPr>
          <p:cNvPr id="23556" name="Picture 4" descr="diagram">
            <a:extLst>
              <a:ext uri="{FF2B5EF4-FFF2-40B4-BE49-F238E27FC236}">
                <a16:creationId xmlns:a16="http://schemas.microsoft.com/office/drawing/2014/main" id="{D1D63FBB-3056-0D9A-F0D3-4838C1E26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47800"/>
            <a:ext cx="31956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animEffect transition="in" filter="fade">
                                      <p:cBhvr>
                                        <p:cTn id="15" dur="2000"/>
                                        <p:tgtEl>
                                          <p:spTgt spid="6144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443">
                                            <p:txEl>
                                              <p:pRg st="4" end="4"/>
                                            </p:txEl>
                                          </p:spTgt>
                                        </p:tgtEl>
                                        <p:attrNameLst>
                                          <p:attrName>style.visibility</p:attrName>
                                        </p:attrNameLst>
                                      </p:cBhvr>
                                      <p:to>
                                        <p:strVal val="visible"/>
                                      </p:to>
                                    </p:set>
                                    <p:animEffect transition="in" filter="fade">
                                      <p:cBhvr>
                                        <p:cTn id="18" dur="2000"/>
                                        <p:tgtEl>
                                          <p:spTgt spid="61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882DA75-CB6D-FA21-013C-218CB1FE30E7}"/>
              </a:ext>
            </a:extLst>
          </p:cNvPr>
          <p:cNvSpPr>
            <a:spLocks noGrp="1" noChangeArrowheads="1"/>
          </p:cNvSpPr>
          <p:nvPr>
            <p:ph type="title"/>
          </p:nvPr>
        </p:nvSpPr>
        <p:spPr/>
        <p:txBody>
          <a:bodyPr/>
          <a:lstStyle/>
          <a:p>
            <a:pPr eaLnBrk="1" hangingPunct="1"/>
            <a:r>
              <a:rPr lang="en-US" altLang="en-US"/>
              <a:t>Decision/Condition Coverage</a:t>
            </a:r>
          </a:p>
        </p:txBody>
      </p:sp>
      <p:sp>
        <p:nvSpPr>
          <p:cNvPr id="62467" name="Rectangle 3">
            <a:extLst>
              <a:ext uri="{FF2B5EF4-FFF2-40B4-BE49-F238E27FC236}">
                <a16:creationId xmlns:a16="http://schemas.microsoft.com/office/drawing/2014/main" id="{C00AE77F-A1D9-592E-F7FF-EFFF80FA8FCA}"/>
              </a:ext>
            </a:extLst>
          </p:cNvPr>
          <p:cNvSpPr>
            <a:spLocks noGrp="1" noChangeArrowheads="1"/>
          </p:cNvSpPr>
          <p:nvPr>
            <p:ph type="body" sz="half" idx="1"/>
          </p:nvPr>
        </p:nvSpPr>
        <p:spPr>
          <a:xfrm>
            <a:off x="339213" y="1600200"/>
            <a:ext cx="6061587" cy="5105400"/>
          </a:xfrm>
        </p:spPr>
        <p:txBody>
          <a:bodyPr/>
          <a:lstStyle/>
          <a:p>
            <a:pPr eaLnBrk="1" hangingPunct="1"/>
            <a:r>
              <a:rPr lang="en-US" altLang="en-US" sz="2400" dirty="0"/>
              <a:t>Each condition in a decision takes on all possible outcomes at least once, and each decision takes on all possible outcomes at least once</a:t>
            </a:r>
          </a:p>
          <a:p>
            <a:pPr eaLnBrk="1" hangingPunct="1"/>
            <a:r>
              <a:rPr lang="en-US" altLang="en-US" sz="2400" dirty="0"/>
              <a:t>How many test cases?</a:t>
            </a:r>
          </a:p>
          <a:p>
            <a:pPr lvl="1" eaLnBrk="1" hangingPunct="1">
              <a:buClr>
                <a:schemeClr val="tx1"/>
              </a:buClr>
              <a:buFont typeface="Wingdings" panose="05000000000000000000" pitchFamily="2" charset="2"/>
              <a:buChar char="Ø"/>
            </a:pPr>
            <a:r>
              <a:rPr lang="en-US" altLang="en-US" sz="2000" dirty="0"/>
              <a:t>A=2, B=0, and X=4 (ace)</a:t>
            </a:r>
          </a:p>
          <a:p>
            <a:pPr lvl="1" eaLnBrk="1" hangingPunct="1">
              <a:buClr>
                <a:schemeClr val="tx1"/>
              </a:buClr>
              <a:buFont typeface="Wingdings" panose="05000000000000000000" pitchFamily="2" charset="2"/>
              <a:buChar char="Ø"/>
            </a:pPr>
            <a:r>
              <a:rPr lang="en-US" altLang="en-US" sz="2000" dirty="0"/>
              <a:t>A=1, B=1, and X=1 (</a:t>
            </a:r>
            <a:r>
              <a:rPr lang="en-US" altLang="en-US" sz="2000" dirty="0" err="1"/>
              <a:t>abd</a:t>
            </a:r>
            <a:r>
              <a:rPr lang="en-US" altLang="en-US" sz="2000" dirty="0"/>
              <a:t>)</a:t>
            </a:r>
          </a:p>
          <a:p>
            <a:pPr eaLnBrk="1" hangingPunct="1"/>
            <a:r>
              <a:rPr lang="en-US" altLang="en-US" sz="2400" dirty="0"/>
              <a:t>What about these?</a:t>
            </a:r>
          </a:p>
          <a:p>
            <a:pPr lvl="1" eaLnBrk="1" hangingPunct="1">
              <a:buClr>
                <a:schemeClr val="tx1"/>
              </a:buClr>
              <a:buFont typeface="Wingdings" panose="05000000000000000000" pitchFamily="2" charset="2"/>
              <a:buChar char="Ø"/>
            </a:pPr>
            <a:r>
              <a:rPr lang="en-US" altLang="en-US" sz="2000" dirty="0"/>
              <a:t>A=1, B=0, and X=3 </a:t>
            </a:r>
          </a:p>
          <a:p>
            <a:pPr lvl="1" eaLnBrk="1" hangingPunct="1">
              <a:buClr>
                <a:schemeClr val="tx1"/>
              </a:buClr>
              <a:buFont typeface="Wingdings" panose="05000000000000000000" pitchFamily="2" charset="2"/>
              <a:buChar char="Ø"/>
            </a:pPr>
            <a:r>
              <a:rPr lang="en-US" altLang="en-US" sz="2000" dirty="0"/>
              <a:t>A=2, B=1, and X=1</a:t>
            </a:r>
          </a:p>
        </p:txBody>
      </p:sp>
      <p:pic>
        <p:nvPicPr>
          <p:cNvPr id="24580" name="Picture 4" descr="diagram">
            <a:extLst>
              <a:ext uri="{FF2B5EF4-FFF2-40B4-BE49-F238E27FC236}">
                <a16:creationId xmlns:a16="http://schemas.microsoft.com/office/drawing/2014/main" id="{287B49BD-E991-C688-2ACF-78A650556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47800"/>
            <a:ext cx="31956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animEffect transition="in" filter="fade">
                                      <p:cBhvr>
                                        <p:cTn id="11" dur="2000"/>
                                        <p:tgtEl>
                                          <p:spTgt spid="62467">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2467">
                                            <p:txEl>
                                              <p:pRg st="3" end="3"/>
                                            </p:txEl>
                                          </p:spTgt>
                                        </p:tgtEl>
                                        <p:attrNameLst>
                                          <p:attrName>style.visibility</p:attrName>
                                        </p:attrNameLst>
                                      </p:cBhvr>
                                      <p:to>
                                        <p:strVal val="visible"/>
                                      </p:to>
                                    </p:set>
                                    <p:animEffect transition="in" filter="fade">
                                      <p:cBhvr>
                                        <p:cTn id="14" dur="2000"/>
                                        <p:tgtEl>
                                          <p:spTgt spid="62467">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animEffect transition="in" filter="fade">
                                      <p:cBhvr>
                                        <p:cTn id="23" dur="2000"/>
                                        <p:tgtEl>
                                          <p:spTgt spid="6246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2467">
                                            <p:txEl>
                                              <p:pRg st="6" end="6"/>
                                            </p:txEl>
                                          </p:spTgt>
                                        </p:tgtEl>
                                        <p:attrNameLst>
                                          <p:attrName>style.visibility</p:attrName>
                                        </p:attrNameLst>
                                      </p:cBhvr>
                                      <p:to>
                                        <p:strVal val="visible"/>
                                      </p:to>
                                    </p:set>
                                    <p:animEffect transition="in" filter="fade">
                                      <p:cBhvr>
                                        <p:cTn id="26" dur="2000"/>
                                        <p:tgtEl>
                                          <p:spTgt spid="62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4348-D16B-16AC-F95E-FE1D1FA16B7D}"/>
              </a:ext>
            </a:extLst>
          </p:cNvPr>
          <p:cNvSpPr>
            <a:spLocks noGrp="1"/>
          </p:cNvSpPr>
          <p:nvPr>
            <p:ph type="title"/>
          </p:nvPr>
        </p:nvSpPr>
        <p:spPr/>
        <p:txBody>
          <a:bodyPr/>
          <a:lstStyle/>
          <a:p>
            <a:r>
              <a:rPr lang="en-IN" dirty="0"/>
              <a:t>Unit Testing - Advantages:</a:t>
            </a:r>
          </a:p>
        </p:txBody>
      </p:sp>
      <p:sp>
        <p:nvSpPr>
          <p:cNvPr id="3" name="Content Placeholder 2">
            <a:extLst>
              <a:ext uri="{FF2B5EF4-FFF2-40B4-BE49-F238E27FC236}">
                <a16:creationId xmlns:a16="http://schemas.microsoft.com/office/drawing/2014/main" id="{EBD61FC7-DFEE-D25D-524F-34825F5F6598}"/>
              </a:ext>
            </a:extLst>
          </p:cNvPr>
          <p:cNvSpPr>
            <a:spLocks noGrp="1"/>
          </p:cNvSpPr>
          <p:nvPr>
            <p:ph idx="1"/>
          </p:nvPr>
        </p:nvSpPr>
        <p:spPr/>
        <p:txBody>
          <a:bodyPr>
            <a:normAutofit/>
          </a:bodyPr>
          <a:lstStyle/>
          <a:p>
            <a:pPr algn="just"/>
            <a:r>
              <a:rPr lang="en-US" sz="3200" dirty="0">
                <a:solidFill>
                  <a:srgbClr val="FF0000"/>
                </a:solidFill>
              </a:rPr>
              <a:t>Reduces Defects </a:t>
            </a:r>
            <a:r>
              <a:rPr lang="en-US" sz="3200" dirty="0"/>
              <a:t>in the Newly developed features or reduces bugs when changing the existing functionality.</a:t>
            </a:r>
          </a:p>
          <a:p>
            <a:pPr algn="just"/>
            <a:r>
              <a:rPr lang="en-US" sz="3200" dirty="0">
                <a:solidFill>
                  <a:srgbClr val="FF0000"/>
                </a:solidFill>
              </a:rPr>
              <a:t>Reduces Cost of Testing </a:t>
            </a:r>
            <a:r>
              <a:rPr lang="en-US" sz="3200" dirty="0"/>
              <a:t>as defects are captured in very early phase.</a:t>
            </a:r>
          </a:p>
          <a:p>
            <a:pPr algn="just"/>
            <a:r>
              <a:rPr lang="en-US" sz="3200" dirty="0">
                <a:solidFill>
                  <a:srgbClr val="FF0000"/>
                </a:solidFill>
              </a:rPr>
              <a:t>Improves design and allows better refactoring of code</a:t>
            </a:r>
            <a:r>
              <a:rPr lang="en-US" sz="3200" dirty="0"/>
              <a:t>.</a:t>
            </a:r>
          </a:p>
          <a:p>
            <a:pPr algn="just"/>
            <a:r>
              <a:rPr lang="en-US" sz="3200" dirty="0"/>
              <a:t>Unit Tests, when integrated with build gives the quality of the build as well.</a:t>
            </a:r>
            <a:endParaRPr lang="en-IN" sz="3200" dirty="0"/>
          </a:p>
        </p:txBody>
      </p:sp>
    </p:spTree>
    <p:extLst>
      <p:ext uri="{BB962C8B-B14F-4D97-AF65-F5344CB8AC3E}">
        <p14:creationId xmlns:p14="http://schemas.microsoft.com/office/powerpoint/2010/main" val="3205339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E14DC52-0819-8942-A4AE-1E6FAA4AC956}"/>
              </a:ext>
            </a:extLst>
          </p:cNvPr>
          <p:cNvSpPr>
            <a:spLocks noGrp="1" noChangeArrowheads="1"/>
          </p:cNvSpPr>
          <p:nvPr>
            <p:ph type="title"/>
          </p:nvPr>
        </p:nvSpPr>
        <p:spPr/>
        <p:txBody>
          <a:bodyPr/>
          <a:lstStyle/>
          <a:p>
            <a:pPr eaLnBrk="1" hangingPunct="1"/>
            <a:r>
              <a:rPr lang="en-US" altLang="en-US"/>
              <a:t>Multiple Condition Coverage</a:t>
            </a:r>
          </a:p>
        </p:txBody>
      </p:sp>
      <p:sp>
        <p:nvSpPr>
          <p:cNvPr id="65539" name="Rectangle 3">
            <a:extLst>
              <a:ext uri="{FF2B5EF4-FFF2-40B4-BE49-F238E27FC236}">
                <a16:creationId xmlns:a16="http://schemas.microsoft.com/office/drawing/2014/main" id="{75BBFFF2-CD99-AA77-0875-8D7D6D073F7E}"/>
              </a:ext>
            </a:extLst>
          </p:cNvPr>
          <p:cNvSpPr>
            <a:spLocks noGrp="1" noChangeArrowheads="1"/>
          </p:cNvSpPr>
          <p:nvPr>
            <p:ph type="body" sz="half" idx="1"/>
          </p:nvPr>
        </p:nvSpPr>
        <p:spPr>
          <a:xfrm>
            <a:off x="1002890" y="1600200"/>
            <a:ext cx="5016910" cy="2514600"/>
          </a:xfrm>
        </p:spPr>
        <p:txBody>
          <a:bodyPr/>
          <a:lstStyle/>
          <a:p>
            <a:pPr eaLnBrk="1" hangingPunct="1"/>
            <a:r>
              <a:rPr lang="en-US" altLang="en-US" dirty="0"/>
              <a:t>Exercise all possible combinations of condition outcomes in each decision</a:t>
            </a:r>
          </a:p>
          <a:p>
            <a:pPr eaLnBrk="1" hangingPunct="1"/>
            <a:r>
              <a:rPr lang="en-US" altLang="en-US" dirty="0"/>
              <a:t>Conditions:</a:t>
            </a:r>
          </a:p>
          <a:p>
            <a:pPr eaLnBrk="1" hangingPunct="1">
              <a:buFontTx/>
              <a:buNone/>
            </a:pPr>
            <a:endParaRPr lang="en-US" altLang="en-US" dirty="0"/>
          </a:p>
        </p:txBody>
      </p:sp>
      <p:pic>
        <p:nvPicPr>
          <p:cNvPr id="25604" name="Picture 4" descr="diagram">
            <a:extLst>
              <a:ext uri="{FF2B5EF4-FFF2-40B4-BE49-F238E27FC236}">
                <a16:creationId xmlns:a16="http://schemas.microsoft.com/office/drawing/2014/main" id="{F0E8BAB9-F53A-14C4-4C9F-FD8039374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47800"/>
            <a:ext cx="31956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 Box 6">
            <a:extLst>
              <a:ext uri="{FF2B5EF4-FFF2-40B4-BE49-F238E27FC236}">
                <a16:creationId xmlns:a16="http://schemas.microsoft.com/office/drawing/2014/main" id="{A738B68E-B92C-4F29-EEE7-0123FA68A524}"/>
              </a:ext>
            </a:extLst>
          </p:cNvPr>
          <p:cNvSpPr txBox="1">
            <a:spLocks noChangeArrowheads="1"/>
          </p:cNvSpPr>
          <p:nvPr/>
        </p:nvSpPr>
        <p:spPr bwMode="auto">
          <a:xfrm>
            <a:off x="2438401" y="4191000"/>
            <a:ext cx="210185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r>
              <a:rPr lang="en-US" altLang="en-US"/>
              <a:t>A&gt;1, B=0</a:t>
            </a:r>
          </a:p>
          <a:p>
            <a:r>
              <a:rPr lang="en-US" altLang="en-US"/>
              <a:t>A&gt;1, B&lt;&gt;0</a:t>
            </a:r>
          </a:p>
          <a:p>
            <a:r>
              <a:rPr lang="en-US" altLang="en-US"/>
              <a:t>A&lt;=1, B=0</a:t>
            </a:r>
          </a:p>
          <a:p>
            <a:r>
              <a:rPr lang="en-US" altLang="en-US"/>
              <a:t>A&lt;=1, B&lt;&gt;0</a:t>
            </a:r>
          </a:p>
        </p:txBody>
      </p:sp>
      <p:sp>
        <p:nvSpPr>
          <p:cNvPr id="65543" name="Text Box 7">
            <a:extLst>
              <a:ext uri="{FF2B5EF4-FFF2-40B4-BE49-F238E27FC236}">
                <a16:creationId xmlns:a16="http://schemas.microsoft.com/office/drawing/2014/main" id="{CF101ABD-D97B-5C6D-5BFD-BABCABFC0023}"/>
              </a:ext>
            </a:extLst>
          </p:cNvPr>
          <p:cNvSpPr txBox="1">
            <a:spLocks noChangeArrowheads="1"/>
          </p:cNvSpPr>
          <p:nvPr/>
        </p:nvSpPr>
        <p:spPr bwMode="auto">
          <a:xfrm>
            <a:off x="4267201" y="4191000"/>
            <a:ext cx="210185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r>
              <a:rPr lang="en-US" altLang="en-US"/>
              <a:t>A=2, X&gt;1</a:t>
            </a:r>
          </a:p>
          <a:p>
            <a:r>
              <a:rPr lang="en-US" altLang="en-US"/>
              <a:t>A=2, X&lt;=1</a:t>
            </a:r>
          </a:p>
          <a:p>
            <a:r>
              <a:rPr lang="en-US" altLang="en-US"/>
              <a:t>A&lt;&gt;2, X&gt;1</a:t>
            </a:r>
          </a:p>
          <a:p>
            <a:r>
              <a:rPr lang="en-US" altLang="en-US"/>
              <a:t>A&lt;&gt;2, X&lt;=1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p:bldP spid="655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7BB2748-ACC4-1C1D-32F8-A879EA98F7F3}"/>
              </a:ext>
            </a:extLst>
          </p:cNvPr>
          <p:cNvSpPr>
            <a:spLocks noGrp="1" noChangeArrowheads="1"/>
          </p:cNvSpPr>
          <p:nvPr>
            <p:ph type="title"/>
          </p:nvPr>
        </p:nvSpPr>
        <p:spPr/>
        <p:txBody>
          <a:bodyPr/>
          <a:lstStyle/>
          <a:p>
            <a:pPr eaLnBrk="1" hangingPunct="1"/>
            <a:r>
              <a:rPr lang="en-US" altLang="en-US"/>
              <a:t>Path Coverage</a:t>
            </a:r>
          </a:p>
        </p:txBody>
      </p:sp>
      <p:sp>
        <p:nvSpPr>
          <p:cNvPr id="64515" name="Rectangle 3">
            <a:extLst>
              <a:ext uri="{FF2B5EF4-FFF2-40B4-BE49-F238E27FC236}">
                <a16:creationId xmlns:a16="http://schemas.microsoft.com/office/drawing/2014/main" id="{F5B9C3DE-083B-8AB8-F15F-3D30D6FF3AAD}"/>
              </a:ext>
            </a:extLst>
          </p:cNvPr>
          <p:cNvSpPr>
            <a:spLocks noGrp="1" noChangeArrowheads="1"/>
          </p:cNvSpPr>
          <p:nvPr>
            <p:ph type="body" sz="half" idx="1"/>
          </p:nvPr>
        </p:nvSpPr>
        <p:spPr/>
        <p:txBody>
          <a:bodyPr/>
          <a:lstStyle/>
          <a:p>
            <a:pPr eaLnBrk="1" hangingPunct="1"/>
            <a:r>
              <a:rPr lang="en-US" altLang="en-US"/>
              <a:t>Every unique path through the program is executed at least once</a:t>
            </a:r>
          </a:p>
          <a:p>
            <a:pPr eaLnBrk="1" hangingPunct="1"/>
            <a:r>
              <a:rPr lang="en-US" altLang="en-US"/>
              <a:t>How many test cases?</a:t>
            </a:r>
          </a:p>
          <a:p>
            <a:pPr lvl="1" eaLnBrk="1" hangingPunct="1">
              <a:buClr>
                <a:schemeClr val="tx1"/>
              </a:buClr>
              <a:buFont typeface="Wingdings" panose="05000000000000000000" pitchFamily="2" charset="2"/>
              <a:buChar char="Ø"/>
            </a:pPr>
            <a:r>
              <a:rPr lang="en-US" altLang="en-US"/>
              <a:t>A=2, B=0, X=4 (ace)</a:t>
            </a:r>
          </a:p>
          <a:p>
            <a:pPr lvl="1" eaLnBrk="1" hangingPunct="1">
              <a:buClr>
                <a:schemeClr val="tx1"/>
              </a:buClr>
              <a:buFont typeface="Wingdings" panose="05000000000000000000" pitchFamily="2" charset="2"/>
              <a:buChar char="Ø"/>
            </a:pPr>
            <a:r>
              <a:rPr lang="en-US" altLang="en-US"/>
              <a:t>A=2, B=1, X=1 (abe)</a:t>
            </a:r>
          </a:p>
          <a:p>
            <a:pPr lvl="1" eaLnBrk="1" hangingPunct="1">
              <a:buClr>
                <a:schemeClr val="tx1"/>
              </a:buClr>
              <a:buFont typeface="Wingdings" panose="05000000000000000000" pitchFamily="2" charset="2"/>
              <a:buChar char="Ø"/>
            </a:pPr>
            <a:r>
              <a:rPr lang="en-US" altLang="en-US"/>
              <a:t>A=3, B=0, X=1 (acd)</a:t>
            </a:r>
          </a:p>
          <a:p>
            <a:pPr lvl="1" eaLnBrk="1" hangingPunct="1">
              <a:buClr>
                <a:schemeClr val="tx1"/>
              </a:buClr>
              <a:buFont typeface="Wingdings" panose="05000000000000000000" pitchFamily="2" charset="2"/>
              <a:buChar char="Ø"/>
            </a:pPr>
            <a:r>
              <a:rPr lang="en-US" altLang="en-US"/>
              <a:t>A=1, B=1, X=1 (abd)</a:t>
            </a:r>
          </a:p>
        </p:txBody>
      </p:sp>
      <p:pic>
        <p:nvPicPr>
          <p:cNvPr id="27652" name="Picture 4" descr="diagram">
            <a:extLst>
              <a:ext uri="{FF2B5EF4-FFF2-40B4-BE49-F238E27FC236}">
                <a16:creationId xmlns:a16="http://schemas.microsoft.com/office/drawing/2014/main" id="{7E21062D-3390-8416-3B8F-7B6D6CBC1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47800"/>
            <a:ext cx="31956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animEffect transition="in" filter="fade">
                                      <p:cBhvr>
                                        <p:cTn id="11" dur="2000"/>
                                        <p:tgtEl>
                                          <p:spTgt spid="64515">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4515">
                                            <p:txEl>
                                              <p:pRg st="3" end="3"/>
                                            </p:txEl>
                                          </p:spTgt>
                                        </p:tgtEl>
                                        <p:attrNameLst>
                                          <p:attrName>style.visibility</p:attrName>
                                        </p:attrNameLst>
                                      </p:cBhvr>
                                      <p:to>
                                        <p:strVal val="visible"/>
                                      </p:to>
                                    </p:set>
                                    <p:animEffect transition="in" filter="fade">
                                      <p:cBhvr>
                                        <p:cTn id="14" dur="2000"/>
                                        <p:tgtEl>
                                          <p:spTgt spid="64515">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4515">
                                            <p:txEl>
                                              <p:pRg st="4" end="4"/>
                                            </p:txEl>
                                          </p:spTgt>
                                        </p:tgtEl>
                                        <p:attrNameLst>
                                          <p:attrName>style.visibility</p:attrName>
                                        </p:attrNameLst>
                                      </p:cBhvr>
                                      <p:to>
                                        <p:strVal val="visible"/>
                                      </p:to>
                                    </p:set>
                                    <p:animEffect transition="in" filter="fade">
                                      <p:cBhvr>
                                        <p:cTn id="17" dur="2000"/>
                                        <p:tgtEl>
                                          <p:spTgt spid="6451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4515">
                                            <p:txEl>
                                              <p:pRg st="5" end="5"/>
                                            </p:txEl>
                                          </p:spTgt>
                                        </p:tgtEl>
                                        <p:attrNameLst>
                                          <p:attrName>style.visibility</p:attrName>
                                        </p:attrNameLst>
                                      </p:cBhvr>
                                      <p:to>
                                        <p:strVal val="visible"/>
                                      </p:to>
                                    </p:set>
                                    <p:animEffect transition="in" filter="fade">
                                      <p:cBhvr>
                                        <p:cTn id="20" dur="20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77676E0-A9C2-66EC-542A-7459F2234A86}"/>
              </a:ext>
            </a:extLst>
          </p:cNvPr>
          <p:cNvSpPr>
            <a:spLocks noGrp="1" noChangeArrowheads="1"/>
          </p:cNvSpPr>
          <p:nvPr>
            <p:ph type="title"/>
          </p:nvPr>
        </p:nvSpPr>
        <p:spPr/>
        <p:txBody>
          <a:bodyPr/>
          <a:lstStyle/>
          <a:p>
            <a:pPr eaLnBrk="1" hangingPunct="1"/>
            <a:r>
              <a:rPr lang="en-US" altLang="en-US"/>
              <a:t>Bubble Sort Algorithm</a:t>
            </a:r>
          </a:p>
        </p:txBody>
      </p:sp>
      <p:sp>
        <p:nvSpPr>
          <p:cNvPr id="29699" name="Oval 3">
            <a:extLst>
              <a:ext uri="{FF2B5EF4-FFF2-40B4-BE49-F238E27FC236}">
                <a16:creationId xmlns:a16="http://schemas.microsoft.com/office/drawing/2014/main" id="{33F11F56-5B79-1034-8046-05FBA8781C5B}"/>
              </a:ext>
            </a:extLst>
          </p:cNvPr>
          <p:cNvSpPr>
            <a:spLocks noChangeArrowheads="1"/>
          </p:cNvSpPr>
          <p:nvPr/>
        </p:nvSpPr>
        <p:spPr bwMode="auto">
          <a:xfrm>
            <a:off x="4343400" y="4953000"/>
            <a:ext cx="381000" cy="381000"/>
          </a:xfrm>
          <a:prstGeom prst="ellipse">
            <a:avLst/>
          </a:prstGeom>
          <a:solidFill>
            <a:srgbClr val="99CCFF"/>
          </a:solidFill>
          <a:ln w="28575">
            <a:solidFill>
              <a:schemeClr val="tx1"/>
            </a:solidFill>
            <a:round/>
            <a:headEnd type="none" w="sm" len="sm"/>
            <a:tailEnd type="none" w="sm" len="sm"/>
          </a:ln>
        </p:spPr>
        <p:txBody>
          <a:bodyPr wrap="none"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b="1">
                <a:latin typeface="Comic Sans MS" panose="030F0702030302020204" pitchFamily="66" charset="0"/>
              </a:rPr>
              <a:t>1</a:t>
            </a:r>
          </a:p>
        </p:txBody>
      </p:sp>
      <p:sp>
        <p:nvSpPr>
          <p:cNvPr id="29700" name="Oval 4">
            <a:extLst>
              <a:ext uri="{FF2B5EF4-FFF2-40B4-BE49-F238E27FC236}">
                <a16:creationId xmlns:a16="http://schemas.microsoft.com/office/drawing/2014/main" id="{036E7BB8-C16D-CAD8-8476-1F1155582BE4}"/>
              </a:ext>
            </a:extLst>
          </p:cNvPr>
          <p:cNvSpPr>
            <a:spLocks noChangeArrowheads="1"/>
          </p:cNvSpPr>
          <p:nvPr/>
        </p:nvSpPr>
        <p:spPr bwMode="auto">
          <a:xfrm>
            <a:off x="5257800" y="4953000"/>
            <a:ext cx="381000" cy="381000"/>
          </a:xfrm>
          <a:prstGeom prst="ellipse">
            <a:avLst/>
          </a:prstGeom>
          <a:solidFill>
            <a:srgbClr val="99CCFF"/>
          </a:solidFill>
          <a:ln w="28575">
            <a:solidFill>
              <a:schemeClr val="tx1"/>
            </a:solidFill>
            <a:round/>
            <a:headEnd type="none" w="sm" len="sm"/>
            <a:tailEnd type="none" w="sm" len="sm"/>
          </a:ln>
        </p:spPr>
        <p:txBody>
          <a:bodyPr wrap="none"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b="1">
                <a:latin typeface="Comic Sans MS" panose="030F0702030302020204" pitchFamily="66" charset="0"/>
              </a:rPr>
              <a:t>2</a:t>
            </a:r>
          </a:p>
        </p:txBody>
      </p:sp>
      <p:cxnSp>
        <p:nvCxnSpPr>
          <p:cNvPr id="29701" name="AutoShape 5">
            <a:extLst>
              <a:ext uri="{FF2B5EF4-FFF2-40B4-BE49-F238E27FC236}">
                <a16:creationId xmlns:a16="http://schemas.microsoft.com/office/drawing/2014/main" id="{33B1DB55-40D5-08DD-97C1-EF27FA78E12A}"/>
              </a:ext>
            </a:extLst>
          </p:cNvPr>
          <p:cNvCxnSpPr>
            <a:cxnSpLocks noChangeShapeType="1"/>
            <a:stCxn id="29699" idx="6"/>
            <a:endCxn id="29700" idx="2"/>
          </p:cNvCxnSpPr>
          <p:nvPr/>
        </p:nvCxnSpPr>
        <p:spPr bwMode="auto">
          <a:xfrm>
            <a:off x="4738689" y="5143500"/>
            <a:ext cx="504825"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9702" name="Oval 6">
            <a:extLst>
              <a:ext uri="{FF2B5EF4-FFF2-40B4-BE49-F238E27FC236}">
                <a16:creationId xmlns:a16="http://schemas.microsoft.com/office/drawing/2014/main" id="{31AA152B-8464-3D69-21CC-30635A38B549}"/>
              </a:ext>
            </a:extLst>
          </p:cNvPr>
          <p:cNvSpPr>
            <a:spLocks noChangeArrowheads="1"/>
          </p:cNvSpPr>
          <p:nvPr/>
        </p:nvSpPr>
        <p:spPr bwMode="auto">
          <a:xfrm>
            <a:off x="6172200" y="4953000"/>
            <a:ext cx="381000" cy="381000"/>
          </a:xfrm>
          <a:prstGeom prst="ellipse">
            <a:avLst/>
          </a:prstGeom>
          <a:solidFill>
            <a:srgbClr val="99CCFF"/>
          </a:solidFill>
          <a:ln w="28575">
            <a:solidFill>
              <a:schemeClr val="tx1"/>
            </a:solidFill>
            <a:round/>
            <a:headEnd type="none" w="sm" len="sm"/>
            <a:tailEnd type="none" w="sm" len="sm"/>
          </a:ln>
        </p:spPr>
        <p:txBody>
          <a:bodyPr wrap="none"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b="1">
                <a:latin typeface="Comic Sans MS" panose="030F0702030302020204" pitchFamily="66" charset="0"/>
              </a:rPr>
              <a:t>3</a:t>
            </a:r>
          </a:p>
        </p:txBody>
      </p:sp>
      <p:cxnSp>
        <p:nvCxnSpPr>
          <p:cNvPr id="29703" name="AutoShape 7">
            <a:extLst>
              <a:ext uri="{FF2B5EF4-FFF2-40B4-BE49-F238E27FC236}">
                <a16:creationId xmlns:a16="http://schemas.microsoft.com/office/drawing/2014/main" id="{EC40AC19-B172-9C94-8069-B4B3DC92579D}"/>
              </a:ext>
            </a:extLst>
          </p:cNvPr>
          <p:cNvCxnSpPr>
            <a:cxnSpLocks noChangeShapeType="1"/>
            <a:stCxn id="29700" idx="6"/>
            <a:endCxn id="29702" idx="2"/>
          </p:cNvCxnSpPr>
          <p:nvPr/>
        </p:nvCxnSpPr>
        <p:spPr bwMode="auto">
          <a:xfrm>
            <a:off x="5653089" y="5143500"/>
            <a:ext cx="504825"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9704" name="Oval 8">
            <a:extLst>
              <a:ext uri="{FF2B5EF4-FFF2-40B4-BE49-F238E27FC236}">
                <a16:creationId xmlns:a16="http://schemas.microsoft.com/office/drawing/2014/main" id="{89517BFA-AE9A-10FE-DC21-DE294E2F53EF}"/>
              </a:ext>
            </a:extLst>
          </p:cNvPr>
          <p:cNvSpPr>
            <a:spLocks noChangeArrowheads="1"/>
          </p:cNvSpPr>
          <p:nvPr/>
        </p:nvSpPr>
        <p:spPr bwMode="auto">
          <a:xfrm>
            <a:off x="7086600" y="4953000"/>
            <a:ext cx="381000" cy="381000"/>
          </a:xfrm>
          <a:prstGeom prst="ellipse">
            <a:avLst/>
          </a:prstGeom>
          <a:solidFill>
            <a:srgbClr val="99CCFF"/>
          </a:solidFill>
          <a:ln w="28575">
            <a:solidFill>
              <a:schemeClr val="tx1"/>
            </a:solidFill>
            <a:round/>
            <a:headEnd type="none" w="sm" len="sm"/>
            <a:tailEnd type="none" w="sm" len="sm"/>
          </a:ln>
        </p:spPr>
        <p:txBody>
          <a:bodyPr wrap="none"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b="1">
                <a:latin typeface="Comic Sans MS" panose="030F0702030302020204" pitchFamily="66" charset="0"/>
              </a:rPr>
              <a:t>4</a:t>
            </a:r>
          </a:p>
        </p:txBody>
      </p:sp>
      <p:cxnSp>
        <p:nvCxnSpPr>
          <p:cNvPr id="29705" name="AutoShape 9">
            <a:extLst>
              <a:ext uri="{FF2B5EF4-FFF2-40B4-BE49-F238E27FC236}">
                <a16:creationId xmlns:a16="http://schemas.microsoft.com/office/drawing/2014/main" id="{CCEF8076-0AC2-4367-E8E8-A6E10C6335F2}"/>
              </a:ext>
            </a:extLst>
          </p:cNvPr>
          <p:cNvCxnSpPr>
            <a:cxnSpLocks noChangeShapeType="1"/>
            <a:stCxn id="29702" idx="6"/>
            <a:endCxn id="29704" idx="2"/>
          </p:cNvCxnSpPr>
          <p:nvPr/>
        </p:nvCxnSpPr>
        <p:spPr bwMode="auto">
          <a:xfrm>
            <a:off x="6567489" y="5143500"/>
            <a:ext cx="504825"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9706" name="Oval 10">
            <a:extLst>
              <a:ext uri="{FF2B5EF4-FFF2-40B4-BE49-F238E27FC236}">
                <a16:creationId xmlns:a16="http://schemas.microsoft.com/office/drawing/2014/main" id="{668056F3-2023-CC75-7066-E515DF609D1C}"/>
              </a:ext>
            </a:extLst>
          </p:cNvPr>
          <p:cNvSpPr>
            <a:spLocks noChangeArrowheads="1"/>
          </p:cNvSpPr>
          <p:nvPr/>
        </p:nvSpPr>
        <p:spPr bwMode="auto">
          <a:xfrm>
            <a:off x="8001000" y="4953000"/>
            <a:ext cx="381000" cy="381000"/>
          </a:xfrm>
          <a:prstGeom prst="ellipse">
            <a:avLst/>
          </a:prstGeom>
          <a:solidFill>
            <a:srgbClr val="99CCFF"/>
          </a:solidFill>
          <a:ln w="28575">
            <a:solidFill>
              <a:schemeClr val="tx1"/>
            </a:solidFill>
            <a:round/>
            <a:headEnd type="none" w="sm" len="sm"/>
            <a:tailEnd type="none" w="sm" len="sm"/>
          </a:ln>
        </p:spPr>
        <p:txBody>
          <a:bodyPr wrap="none"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b="1">
                <a:latin typeface="Comic Sans MS" panose="030F0702030302020204" pitchFamily="66" charset="0"/>
              </a:rPr>
              <a:t>5</a:t>
            </a:r>
          </a:p>
        </p:txBody>
      </p:sp>
      <p:cxnSp>
        <p:nvCxnSpPr>
          <p:cNvPr id="29707" name="AutoShape 11">
            <a:extLst>
              <a:ext uri="{FF2B5EF4-FFF2-40B4-BE49-F238E27FC236}">
                <a16:creationId xmlns:a16="http://schemas.microsoft.com/office/drawing/2014/main" id="{F7C00A12-86B7-B05C-8041-7E8CE7D2547D}"/>
              </a:ext>
            </a:extLst>
          </p:cNvPr>
          <p:cNvCxnSpPr>
            <a:cxnSpLocks noChangeShapeType="1"/>
            <a:stCxn id="29704" idx="6"/>
            <a:endCxn id="29706" idx="2"/>
          </p:cNvCxnSpPr>
          <p:nvPr/>
        </p:nvCxnSpPr>
        <p:spPr bwMode="auto">
          <a:xfrm>
            <a:off x="7481889" y="5143500"/>
            <a:ext cx="504825" cy="0"/>
          </a:xfrm>
          <a:prstGeom prst="straightConnector1">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9708" name="Oval 12">
            <a:extLst>
              <a:ext uri="{FF2B5EF4-FFF2-40B4-BE49-F238E27FC236}">
                <a16:creationId xmlns:a16="http://schemas.microsoft.com/office/drawing/2014/main" id="{55F73095-1C7C-1593-AF1A-767972C47093}"/>
              </a:ext>
            </a:extLst>
          </p:cNvPr>
          <p:cNvSpPr>
            <a:spLocks noChangeArrowheads="1"/>
          </p:cNvSpPr>
          <p:nvPr/>
        </p:nvSpPr>
        <p:spPr bwMode="auto">
          <a:xfrm>
            <a:off x="8915400" y="4953000"/>
            <a:ext cx="381000" cy="381000"/>
          </a:xfrm>
          <a:prstGeom prst="ellipse">
            <a:avLst/>
          </a:prstGeom>
          <a:solidFill>
            <a:srgbClr val="99CCFF"/>
          </a:solidFill>
          <a:ln w="28575">
            <a:solidFill>
              <a:schemeClr val="tx1"/>
            </a:solidFill>
            <a:round/>
            <a:headEnd type="none" w="sm" len="sm"/>
            <a:tailEnd type="none" w="sm" len="sm"/>
          </a:ln>
        </p:spPr>
        <p:txBody>
          <a:bodyPr wrap="none"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b="1">
                <a:latin typeface="Comic Sans MS" panose="030F0702030302020204" pitchFamily="66" charset="0"/>
              </a:rPr>
              <a:t>6</a:t>
            </a:r>
          </a:p>
        </p:txBody>
      </p:sp>
      <p:sp>
        <p:nvSpPr>
          <p:cNvPr id="29709" name="Oval 13">
            <a:extLst>
              <a:ext uri="{FF2B5EF4-FFF2-40B4-BE49-F238E27FC236}">
                <a16:creationId xmlns:a16="http://schemas.microsoft.com/office/drawing/2014/main" id="{E7B04D3D-5EFE-74D8-5C69-BE8656F63F8C}"/>
              </a:ext>
            </a:extLst>
          </p:cNvPr>
          <p:cNvSpPr>
            <a:spLocks noChangeArrowheads="1"/>
          </p:cNvSpPr>
          <p:nvPr/>
        </p:nvSpPr>
        <p:spPr bwMode="auto">
          <a:xfrm>
            <a:off x="9829800" y="4953000"/>
            <a:ext cx="381000" cy="381000"/>
          </a:xfrm>
          <a:prstGeom prst="ellipse">
            <a:avLst/>
          </a:prstGeom>
          <a:solidFill>
            <a:srgbClr val="99CCFF"/>
          </a:solidFill>
          <a:ln w="28575">
            <a:solidFill>
              <a:schemeClr val="tx1"/>
            </a:solidFill>
            <a:round/>
            <a:headEnd type="none" w="sm" len="sm"/>
            <a:tailEnd type="none" w="sm" len="sm"/>
          </a:ln>
        </p:spPr>
        <p:txBody>
          <a:bodyPr wrap="none"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b="1">
                <a:latin typeface="Comic Sans MS" panose="030F0702030302020204" pitchFamily="66" charset="0"/>
              </a:rPr>
              <a:t>7</a:t>
            </a:r>
          </a:p>
        </p:txBody>
      </p:sp>
      <p:cxnSp>
        <p:nvCxnSpPr>
          <p:cNvPr id="29710" name="AutoShape 14">
            <a:extLst>
              <a:ext uri="{FF2B5EF4-FFF2-40B4-BE49-F238E27FC236}">
                <a16:creationId xmlns:a16="http://schemas.microsoft.com/office/drawing/2014/main" id="{1EF997BF-4378-B64F-BCC6-B64C8FF4BEC1}"/>
              </a:ext>
            </a:extLst>
          </p:cNvPr>
          <p:cNvCxnSpPr>
            <a:cxnSpLocks noChangeShapeType="1"/>
            <a:stCxn id="29702" idx="0"/>
            <a:endCxn id="29704" idx="0"/>
          </p:cNvCxnSpPr>
          <p:nvPr/>
        </p:nvCxnSpPr>
        <p:spPr bwMode="auto">
          <a:xfrm rot="5400000" flipV="1">
            <a:off x="6819107" y="4482307"/>
            <a:ext cx="1587" cy="914400"/>
          </a:xfrm>
          <a:prstGeom prst="bentConnector3">
            <a:avLst>
              <a:gd name="adj1" fmla="val -33500009"/>
            </a:avLst>
          </a:prstGeom>
          <a:noFill/>
          <a:ln w="2857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9711" name="AutoShape 15">
            <a:extLst>
              <a:ext uri="{FF2B5EF4-FFF2-40B4-BE49-F238E27FC236}">
                <a16:creationId xmlns:a16="http://schemas.microsoft.com/office/drawing/2014/main" id="{3362E491-DE26-4A65-477E-62531E851F06}"/>
              </a:ext>
            </a:extLst>
          </p:cNvPr>
          <p:cNvCxnSpPr>
            <a:cxnSpLocks noChangeShapeType="1"/>
            <a:stCxn id="29700" idx="0"/>
            <a:endCxn id="29708" idx="0"/>
          </p:cNvCxnSpPr>
          <p:nvPr/>
        </p:nvCxnSpPr>
        <p:spPr bwMode="auto">
          <a:xfrm rot="5400000" flipV="1">
            <a:off x="7276307" y="3110707"/>
            <a:ext cx="1587" cy="3657600"/>
          </a:xfrm>
          <a:prstGeom prst="bentConnector3">
            <a:avLst>
              <a:gd name="adj1" fmla="val -57500014"/>
            </a:avLst>
          </a:prstGeom>
          <a:noFill/>
          <a:ln w="2857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9712" name="AutoShape 16">
            <a:extLst>
              <a:ext uri="{FF2B5EF4-FFF2-40B4-BE49-F238E27FC236}">
                <a16:creationId xmlns:a16="http://schemas.microsoft.com/office/drawing/2014/main" id="{F1C836E4-6706-7D83-7895-CE08326092F0}"/>
              </a:ext>
            </a:extLst>
          </p:cNvPr>
          <p:cNvCxnSpPr>
            <a:cxnSpLocks noChangeShapeType="1"/>
            <a:stCxn id="29699" idx="0"/>
            <a:endCxn id="29709" idx="0"/>
          </p:cNvCxnSpPr>
          <p:nvPr/>
        </p:nvCxnSpPr>
        <p:spPr bwMode="auto">
          <a:xfrm rot="5400000" flipV="1">
            <a:off x="7276307" y="2196307"/>
            <a:ext cx="1587" cy="5486400"/>
          </a:xfrm>
          <a:prstGeom prst="bentConnector3">
            <a:avLst>
              <a:gd name="adj1" fmla="val -76000032"/>
            </a:avLst>
          </a:prstGeom>
          <a:noFill/>
          <a:ln w="2857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9713" name="AutoShape 17">
            <a:extLst>
              <a:ext uri="{FF2B5EF4-FFF2-40B4-BE49-F238E27FC236}">
                <a16:creationId xmlns:a16="http://schemas.microsoft.com/office/drawing/2014/main" id="{7929E62C-DF6F-6891-1639-18F05ECB1939}"/>
              </a:ext>
            </a:extLst>
          </p:cNvPr>
          <p:cNvCxnSpPr>
            <a:cxnSpLocks noChangeShapeType="1"/>
            <a:stCxn id="29706" idx="4"/>
            <a:endCxn id="29700" idx="4"/>
          </p:cNvCxnSpPr>
          <p:nvPr/>
        </p:nvCxnSpPr>
        <p:spPr bwMode="auto">
          <a:xfrm rot="5400000">
            <a:off x="6819107" y="3977482"/>
            <a:ext cx="1587" cy="2743200"/>
          </a:xfrm>
          <a:prstGeom prst="bentConnector3">
            <a:avLst>
              <a:gd name="adj1" fmla="val 38999986"/>
            </a:avLst>
          </a:prstGeom>
          <a:noFill/>
          <a:ln w="2857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9714" name="AutoShape 18">
            <a:extLst>
              <a:ext uri="{FF2B5EF4-FFF2-40B4-BE49-F238E27FC236}">
                <a16:creationId xmlns:a16="http://schemas.microsoft.com/office/drawing/2014/main" id="{BAA3C618-6260-8F3E-7E36-CAC0CB4E6035}"/>
              </a:ext>
            </a:extLst>
          </p:cNvPr>
          <p:cNvCxnSpPr>
            <a:cxnSpLocks noChangeShapeType="1"/>
            <a:stCxn id="29708" idx="4"/>
            <a:endCxn id="29699" idx="4"/>
          </p:cNvCxnSpPr>
          <p:nvPr/>
        </p:nvCxnSpPr>
        <p:spPr bwMode="auto">
          <a:xfrm rot="5400000">
            <a:off x="6819107" y="3063082"/>
            <a:ext cx="1587" cy="4572000"/>
          </a:xfrm>
          <a:prstGeom prst="bentConnector3">
            <a:avLst>
              <a:gd name="adj1" fmla="val 66999986"/>
            </a:avLst>
          </a:prstGeom>
          <a:noFill/>
          <a:ln w="2857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29715" name="Text Box 19">
            <a:extLst>
              <a:ext uri="{FF2B5EF4-FFF2-40B4-BE49-F238E27FC236}">
                <a16:creationId xmlns:a16="http://schemas.microsoft.com/office/drawing/2014/main" id="{261944A2-FF91-95E6-8FBB-D8FB46C8BC0A}"/>
              </a:ext>
            </a:extLst>
          </p:cNvPr>
          <p:cNvSpPr txBox="1">
            <a:spLocks noChangeArrowheads="1"/>
          </p:cNvSpPr>
          <p:nvPr/>
        </p:nvSpPr>
        <p:spPr bwMode="auto">
          <a:xfrm>
            <a:off x="1676401" y="1664048"/>
            <a:ext cx="313579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r>
              <a:rPr lang="en-US" altLang="en-US" sz="1600" b="1"/>
              <a:t>1  for (j=1; j&lt;N; j++)  {</a:t>
            </a:r>
          </a:p>
          <a:p>
            <a:r>
              <a:rPr lang="en-US" altLang="en-US" sz="1600" b="1"/>
              <a:t>        last = N - j + 1;    </a:t>
            </a:r>
          </a:p>
          <a:p>
            <a:r>
              <a:rPr lang="en-US" altLang="en-US" sz="1600" b="1"/>
              <a:t>2       for (k=1; k&lt;last; k++)  {</a:t>
            </a:r>
          </a:p>
          <a:p>
            <a:r>
              <a:rPr lang="en-US" altLang="en-US" sz="1600" b="1"/>
              <a:t>3             if (list[k] &gt; list[k+1])  {</a:t>
            </a:r>
          </a:p>
          <a:p>
            <a:r>
              <a:rPr lang="en-US" altLang="en-US" sz="1600" b="1"/>
              <a:t>                    temp = list[k];</a:t>
            </a:r>
          </a:p>
          <a:p>
            <a:r>
              <a:rPr lang="en-US" altLang="en-US" sz="1600" b="1"/>
              <a:t>                    list[k] = list[k+1];</a:t>
            </a:r>
          </a:p>
          <a:p>
            <a:r>
              <a:rPr lang="en-US" altLang="en-US" sz="1600" b="1"/>
              <a:t>                    list[k+1] = temp;</a:t>
            </a:r>
          </a:p>
          <a:p>
            <a:r>
              <a:rPr lang="en-US" altLang="en-US" sz="1600" b="1"/>
              <a:t>4            }</a:t>
            </a:r>
          </a:p>
          <a:p>
            <a:r>
              <a:rPr lang="en-US" altLang="en-US" sz="1600" b="1"/>
              <a:t>5      }</a:t>
            </a:r>
          </a:p>
          <a:p>
            <a:r>
              <a:rPr lang="en-US" altLang="en-US" sz="1600" b="1"/>
              <a:t>6 }</a:t>
            </a:r>
          </a:p>
          <a:p>
            <a:r>
              <a:rPr lang="en-US" altLang="en-US" sz="1600" b="1"/>
              <a:t>7 print(“Done\n”);</a:t>
            </a:r>
          </a:p>
          <a:p>
            <a:endParaRPr lang="en-US" altLang="en-US" sz="1600" b="1"/>
          </a:p>
          <a:p>
            <a:endParaRPr lang="en-US" altLang="en-US" sz="1600" b="1"/>
          </a:p>
          <a:p>
            <a:r>
              <a:rPr lang="en-US" altLang="en-US" sz="1600" b="1"/>
              <a:t> </a:t>
            </a:r>
          </a:p>
        </p:txBody>
      </p:sp>
      <p:sp>
        <p:nvSpPr>
          <p:cNvPr id="29716" name="Rectangle 20">
            <a:extLst>
              <a:ext uri="{FF2B5EF4-FFF2-40B4-BE49-F238E27FC236}">
                <a16:creationId xmlns:a16="http://schemas.microsoft.com/office/drawing/2014/main" id="{2D1D47AF-CC22-C2F3-C10B-9E2ED28D7B56}"/>
              </a:ext>
            </a:extLst>
          </p:cNvPr>
          <p:cNvSpPr>
            <a:spLocks noChangeArrowheads="1"/>
          </p:cNvSpPr>
          <p:nvPr/>
        </p:nvSpPr>
        <p:spPr bwMode="auto">
          <a:xfrm>
            <a:off x="5867400" y="1966913"/>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r>
              <a:rPr lang="en-US" altLang="en-US" sz="1600" b="1"/>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61E371D-D7B2-50A7-03FB-F532B0C25182}"/>
              </a:ext>
            </a:extLst>
          </p:cNvPr>
          <p:cNvSpPr>
            <a:spLocks noGrp="1" noChangeArrowheads="1"/>
          </p:cNvSpPr>
          <p:nvPr>
            <p:ph type="title"/>
          </p:nvPr>
        </p:nvSpPr>
        <p:spPr/>
        <p:txBody>
          <a:bodyPr/>
          <a:lstStyle/>
          <a:p>
            <a:r>
              <a:rPr lang="en-GB" altLang="en-US"/>
              <a:t>Path testing</a:t>
            </a:r>
          </a:p>
        </p:txBody>
      </p:sp>
      <p:sp>
        <p:nvSpPr>
          <p:cNvPr id="30723" name="Rectangle 3">
            <a:extLst>
              <a:ext uri="{FF2B5EF4-FFF2-40B4-BE49-F238E27FC236}">
                <a16:creationId xmlns:a16="http://schemas.microsoft.com/office/drawing/2014/main" id="{0387C118-26CB-69A6-E7E5-49796E00E6BA}"/>
              </a:ext>
            </a:extLst>
          </p:cNvPr>
          <p:cNvSpPr>
            <a:spLocks noGrp="1" noChangeArrowheads="1"/>
          </p:cNvSpPr>
          <p:nvPr>
            <p:ph type="body" idx="1"/>
          </p:nvPr>
        </p:nvSpPr>
        <p:spPr/>
        <p:txBody>
          <a:bodyPr/>
          <a:lstStyle/>
          <a:p>
            <a:pPr>
              <a:lnSpc>
                <a:spcPct val="90000"/>
              </a:lnSpc>
            </a:pPr>
            <a:r>
              <a:rPr lang="en-GB" altLang="en-US" dirty="0">
                <a:solidFill>
                  <a:srgbClr val="FF0000"/>
                </a:solidFill>
              </a:rPr>
              <a:t>The objective of path testing is to ensure that the set of test cases is such that each path through the program is executed at least once</a:t>
            </a:r>
            <a:r>
              <a:rPr lang="en-GB" altLang="en-US" dirty="0"/>
              <a:t>.</a:t>
            </a:r>
          </a:p>
          <a:p>
            <a:pPr>
              <a:lnSpc>
                <a:spcPct val="90000"/>
              </a:lnSpc>
            </a:pPr>
            <a:r>
              <a:rPr lang="en-GB" altLang="en-US" dirty="0"/>
              <a:t>The starting point for path testing is a program flow graph that shows nodes representing program decisions and arcs representing the flow of control.</a:t>
            </a:r>
          </a:p>
          <a:p>
            <a:pPr>
              <a:lnSpc>
                <a:spcPct val="90000"/>
              </a:lnSpc>
            </a:pPr>
            <a:r>
              <a:rPr lang="en-GB" altLang="en-US" dirty="0"/>
              <a:t>Statements with conditions are therefore nodes in the flow graph.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F91B81E-0548-4CEB-123E-1A00917642DC}"/>
              </a:ext>
            </a:extLst>
          </p:cNvPr>
          <p:cNvSpPr>
            <a:spLocks noGrp="1" noChangeArrowheads="1"/>
          </p:cNvSpPr>
          <p:nvPr>
            <p:ph type="title"/>
          </p:nvPr>
        </p:nvSpPr>
        <p:spPr/>
        <p:txBody>
          <a:bodyPr/>
          <a:lstStyle/>
          <a:p>
            <a:pPr eaLnBrk="1" hangingPunct="1"/>
            <a:r>
              <a:rPr lang="en-US" altLang="en-US"/>
              <a:t>Paths</a:t>
            </a:r>
          </a:p>
        </p:txBody>
      </p:sp>
      <p:sp>
        <p:nvSpPr>
          <p:cNvPr id="31747" name="Rectangle 3">
            <a:extLst>
              <a:ext uri="{FF2B5EF4-FFF2-40B4-BE49-F238E27FC236}">
                <a16:creationId xmlns:a16="http://schemas.microsoft.com/office/drawing/2014/main" id="{A07A6EC4-7581-D169-1425-3D38C54AE2B2}"/>
              </a:ext>
            </a:extLst>
          </p:cNvPr>
          <p:cNvSpPr>
            <a:spLocks noGrp="1" noChangeArrowheads="1"/>
          </p:cNvSpPr>
          <p:nvPr>
            <p:ph type="body" idx="1"/>
          </p:nvPr>
        </p:nvSpPr>
        <p:spPr>
          <a:xfrm>
            <a:off x="838200" y="1524000"/>
            <a:ext cx="11122742" cy="4419600"/>
          </a:xfrm>
        </p:spPr>
        <p:txBody>
          <a:bodyPr/>
          <a:lstStyle/>
          <a:p>
            <a:pPr eaLnBrk="1" hangingPunct="1"/>
            <a:r>
              <a:rPr lang="en-US" altLang="en-US" dirty="0">
                <a:solidFill>
                  <a:srgbClr val="FF0000"/>
                </a:solidFill>
              </a:rPr>
              <a:t>A </a:t>
            </a:r>
            <a:r>
              <a:rPr lang="en-US" altLang="en-US" b="1" dirty="0">
                <a:solidFill>
                  <a:srgbClr val="FF0000"/>
                </a:solidFill>
              </a:rPr>
              <a:t>path</a:t>
            </a:r>
            <a:r>
              <a:rPr lang="en-US" altLang="en-US" dirty="0">
                <a:solidFill>
                  <a:srgbClr val="FF0000"/>
                </a:solidFill>
              </a:rPr>
              <a:t> </a:t>
            </a:r>
            <a:r>
              <a:rPr lang="en-US" altLang="en-US" dirty="0"/>
              <a:t>through a program is a sequence of statements that starts at an entry, junction, or decision and ends at another (possible the same), junction, decision, or exit.</a:t>
            </a:r>
          </a:p>
          <a:p>
            <a:pPr eaLnBrk="1" hangingPunct="1"/>
            <a:r>
              <a:rPr lang="en-US" altLang="en-US" dirty="0"/>
              <a:t>A path may go through several junctions, processes, or decisions, one or more times.</a:t>
            </a:r>
          </a:p>
          <a:p>
            <a:pPr eaLnBrk="1" hangingPunct="1"/>
            <a:r>
              <a:rPr lang="en-US" altLang="en-US" dirty="0"/>
              <a:t>Paths consist of </a:t>
            </a:r>
            <a:r>
              <a:rPr lang="en-US" altLang="en-US" b="1" dirty="0">
                <a:solidFill>
                  <a:srgbClr val="FF0000"/>
                </a:solidFill>
              </a:rPr>
              <a:t>segments</a:t>
            </a:r>
            <a:r>
              <a:rPr lang="en-US" altLang="en-US" dirty="0">
                <a:solidFill>
                  <a:srgbClr val="FF0000"/>
                </a:solidFill>
              </a:rPr>
              <a:t>. </a:t>
            </a:r>
          </a:p>
          <a:p>
            <a:pPr eaLnBrk="1" hangingPunct="1"/>
            <a:r>
              <a:rPr lang="en-US" altLang="en-US" dirty="0"/>
              <a:t>The smallest segment is a link.  </a:t>
            </a:r>
            <a:r>
              <a:rPr lang="en-US" altLang="en-US" dirty="0">
                <a:solidFill>
                  <a:srgbClr val="FF0000"/>
                </a:solidFill>
              </a:rPr>
              <a:t>A </a:t>
            </a:r>
            <a:r>
              <a:rPr lang="en-US" altLang="en-US" b="1" dirty="0">
                <a:solidFill>
                  <a:srgbClr val="FF0000"/>
                </a:solidFill>
              </a:rPr>
              <a:t>link</a:t>
            </a:r>
            <a:r>
              <a:rPr lang="en-US" altLang="en-US" dirty="0">
                <a:solidFill>
                  <a:srgbClr val="FF0000"/>
                </a:solidFill>
              </a:rPr>
              <a:t> is a single process that lies between 2 nodes.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A87A323-37B5-D079-3EBD-00F7D866CD8B}"/>
              </a:ext>
            </a:extLst>
          </p:cNvPr>
          <p:cNvSpPr>
            <a:spLocks noGrp="1" noChangeArrowheads="1"/>
          </p:cNvSpPr>
          <p:nvPr>
            <p:ph type="title"/>
          </p:nvPr>
        </p:nvSpPr>
        <p:spPr/>
        <p:txBody>
          <a:bodyPr/>
          <a:lstStyle/>
          <a:p>
            <a:pPr eaLnBrk="1" hangingPunct="1"/>
            <a:r>
              <a:rPr lang="en-US" altLang="en-US"/>
              <a:t>Paths (Cont’d)</a:t>
            </a:r>
          </a:p>
        </p:txBody>
      </p:sp>
      <p:sp>
        <p:nvSpPr>
          <p:cNvPr id="32771" name="Rectangle 3">
            <a:extLst>
              <a:ext uri="{FF2B5EF4-FFF2-40B4-BE49-F238E27FC236}">
                <a16:creationId xmlns:a16="http://schemas.microsoft.com/office/drawing/2014/main" id="{2BACCF05-5D2D-295C-437A-6F82F0FBA84E}"/>
              </a:ext>
            </a:extLst>
          </p:cNvPr>
          <p:cNvSpPr>
            <a:spLocks noGrp="1" noChangeArrowheads="1"/>
          </p:cNvSpPr>
          <p:nvPr>
            <p:ph type="body" idx="1"/>
          </p:nvPr>
        </p:nvSpPr>
        <p:spPr/>
        <p:txBody>
          <a:bodyPr/>
          <a:lstStyle/>
          <a:p>
            <a:pPr eaLnBrk="1" hangingPunct="1"/>
            <a:r>
              <a:rPr lang="en-US" altLang="en-US"/>
              <a:t>The </a:t>
            </a:r>
            <a:r>
              <a:rPr lang="en-US" altLang="en-US" b="1"/>
              <a:t>length</a:t>
            </a:r>
            <a:r>
              <a:rPr lang="en-US" altLang="en-US"/>
              <a:t> of a path is the number of links in a path.</a:t>
            </a:r>
          </a:p>
          <a:p>
            <a:pPr eaLnBrk="1" hangingPunct="1"/>
            <a:r>
              <a:rPr lang="en-US" altLang="en-US"/>
              <a:t>An </a:t>
            </a:r>
            <a:r>
              <a:rPr lang="en-US" altLang="en-US" b="1"/>
              <a:t>entry/exit path</a:t>
            </a:r>
            <a:r>
              <a:rPr lang="en-US" altLang="en-US"/>
              <a:t> or a </a:t>
            </a:r>
            <a:r>
              <a:rPr lang="en-US" altLang="en-US" b="1"/>
              <a:t>complete path</a:t>
            </a:r>
            <a:r>
              <a:rPr lang="en-US" altLang="en-US"/>
              <a:t> is a path that starts at a routine’s entry and ends at the same routine’s exit.</a:t>
            </a:r>
          </a:p>
          <a:p>
            <a:pPr eaLnBrk="1" hangingPunct="1"/>
            <a:endParaRPr lang="en-US" altLang="en-US"/>
          </a:p>
          <a:p>
            <a:pPr eaLnBrk="1" hangingPunct="1"/>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D4786D0-282C-74DB-229D-30B70107E0E0}"/>
              </a:ext>
            </a:extLst>
          </p:cNvPr>
          <p:cNvSpPr>
            <a:spLocks noGrp="1" noChangeArrowheads="1"/>
          </p:cNvSpPr>
          <p:nvPr>
            <p:ph type="title"/>
          </p:nvPr>
        </p:nvSpPr>
        <p:spPr/>
        <p:txBody>
          <a:bodyPr/>
          <a:lstStyle/>
          <a:p>
            <a:pPr eaLnBrk="1" hangingPunct="1"/>
            <a:r>
              <a:rPr lang="en-US" altLang="en-US"/>
              <a:t>Path Selection Criteria</a:t>
            </a:r>
          </a:p>
        </p:txBody>
      </p:sp>
      <p:sp>
        <p:nvSpPr>
          <p:cNvPr id="34819" name="Rectangle 3">
            <a:extLst>
              <a:ext uri="{FF2B5EF4-FFF2-40B4-BE49-F238E27FC236}">
                <a16:creationId xmlns:a16="http://schemas.microsoft.com/office/drawing/2014/main" id="{01403175-459C-BEDA-1289-39A45DF6E3D2}"/>
              </a:ext>
            </a:extLst>
          </p:cNvPr>
          <p:cNvSpPr>
            <a:spLocks noGrp="1" noChangeArrowheads="1"/>
          </p:cNvSpPr>
          <p:nvPr>
            <p:ph type="body" idx="1"/>
          </p:nvPr>
        </p:nvSpPr>
        <p:spPr/>
        <p:txBody>
          <a:bodyPr/>
          <a:lstStyle/>
          <a:p>
            <a:pPr eaLnBrk="1" hangingPunct="1"/>
            <a:r>
              <a:rPr lang="en-US" altLang="en-US"/>
              <a:t>There are many paths between the entry and exit points of a typical routine.</a:t>
            </a:r>
          </a:p>
          <a:p>
            <a:pPr eaLnBrk="1" hangingPunct="1"/>
            <a:r>
              <a:rPr lang="en-US" altLang="en-US"/>
              <a:t>Even a small routine can have a large number of paths.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7385E86-E747-CCB1-20F7-D626B7B33BF7}"/>
              </a:ext>
            </a:extLst>
          </p:cNvPr>
          <p:cNvSpPr>
            <a:spLocks noGrp="1" noChangeArrowheads="1"/>
          </p:cNvSpPr>
          <p:nvPr>
            <p:ph type="title"/>
          </p:nvPr>
        </p:nvSpPr>
        <p:spPr>
          <a:xfrm>
            <a:off x="530942" y="304800"/>
            <a:ext cx="9527458" cy="1066800"/>
          </a:xfrm>
        </p:spPr>
        <p:txBody>
          <a:bodyPr>
            <a:normAutofit/>
          </a:bodyPr>
          <a:lstStyle/>
          <a:p>
            <a:pPr eaLnBrk="1" hangingPunct="1"/>
            <a:r>
              <a:rPr lang="en-US" altLang="en-US" dirty="0"/>
              <a:t>How do we define “complete” testing?</a:t>
            </a:r>
          </a:p>
        </p:txBody>
      </p:sp>
      <p:sp>
        <p:nvSpPr>
          <p:cNvPr id="38915" name="Rectangle 3">
            <a:extLst>
              <a:ext uri="{FF2B5EF4-FFF2-40B4-BE49-F238E27FC236}">
                <a16:creationId xmlns:a16="http://schemas.microsoft.com/office/drawing/2014/main" id="{0025B5DF-30BA-4424-E3D1-F13C7459A3E2}"/>
              </a:ext>
            </a:extLst>
          </p:cNvPr>
          <p:cNvSpPr>
            <a:spLocks noGrp="1" noChangeArrowheads="1"/>
          </p:cNvSpPr>
          <p:nvPr>
            <p:ph type="body" idx="1"/>
          </p:nvPr>
        </p:nvSpPr>
        <p:spPr/>
        <p:txBody>
          <a:bodyPr/>
          <a:lstStyle/>
          <a:p>
            <a:pPr eaLnBrk="1" hangingPunct="1">
              <a:lnSpc>
                <a:spcPct val="90000"/>
              </a:lnSpc>
            </a:pPr>
            <a:r>
              <a:rPr lang="en-US" altLang="en-US" dirty="0"/>
              <a:t>1)  Exercise every path from entry to exit.</a:t>
            </a:r>
          </a:p>
          <a:p>
            <a:pPr eaLnBrk="1" hangingPunct="1">
              <a:lnSpc>
                <a:spcPct val="90000"/>
              </a:lnSpc>
            </a:pPr>
            <a:r>
              <a:rPr lang="en-US" altLang="en-US" dirty="0"/>
              <a:t>2)  Exercise every statement at least once. </a:t>
            </a:r>
          </a:p>
          <a:p>
            <a:pPr eaLnBrk="1" hangingPunct="1">
              <a:lnSpc>
                <a:spcPct val="90000"/>
              </a:lnSpc>
            </a:pPr>
            <a:r>
              <a:rPr lang="en-US" altLang="en-US" dirty="0"/>
              <a:t>3)  Exercise every branch (in each direction) at least once. </a:t>
            </a:r>
          </a:p>
          <a:p>
            <a:pPr eaLnBrk="1" hangingPunct="1">
              <a:lnSpc>
                <a:spcPct val="90000"/>
              </a:lnSpc>
            </a:pP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B365844-9C8F-B686-D5DD-E142D10E80B7}"/>
              </a:ext>
            </a:extLst>
          </p:cNvPr>
          <p:cNvSpPr>
            <a:spLocks noGrp="1" noChangeArrowheads="1"/>
          </p:cNvSpPr>
          <p:nvPr>
            <p:ph type="title"/>
          </p:nvPr>
        </p:nvSpPr>
        <p:spPr>
          <a:xfrm>
            <a:off x="589935" y="381000"/>
            <a:ext cx="9468465" cy="1066800"/>
          </a:xfrm>
        </p:spPr>
        <p:txBody>
          <a:bodyPr>
            <a:normAutofit/>
          </a:bodyPr>
          <a:lstStyle/>
          <a:p>
            <a:pPr eaLnBrk="1" hangingPunct="1"/>
            <a:r>
              <a:rPr lang="en-US" altLang="en-US" dirty="0"/>
              <a:t>Effectiveness of  Control-flow Testing</a:t>
            </a:r>
          </a:p>
        </p:txBody>
      </p:sp>
      <p:sp>
        <p:nvSpPr>
          <p:cNvPr id="49155" name="Rectangle 3">
            <a:extLst>
              <a:ext uri="{FF2B5EF4-FFF2-40B4-BE49-F238E27FC236}">
                <a16:creationId xmlns:a16="http://schemas.microsoft.com/office/drawing/2014/main" id="{B6D4A8A6-D32B-A1A1-7013-834A893928A8}"/>
              </a:ext>
            </a:extLst>
          </p:cNvPr>
          <p:cNvSpPr>
            <a:spLocks noGrp="1" noChangeArrowheads="1"/>
          </p:cNvSpPr>
          <p:nvPr>
            <p:ph type="body" idx="1"/>
          </p:nvPr>
        </p:nvSpPr>
        <p:spPr/>
        <p:txBody>
          <a:bodyPr/>
          <a:lstStyle/>
          <a:p>
            <a:pPr eaLnBrk="1" hangingPunct="1"/>
            <a:r>
              <a:rPr lang="en-US" altLang="en-US" dirty="0"/>
              <a:t>About 65% of all bugs can be caught in unit testing.</a:t>
            </a:r>
          </a:p>
          <a:p>
            <a:pPr eaLnBrk="1" hangingPunct="1"/>
            <a:r>
              <a:rPr lang="en-US" altLang="en-US" dirty="0"/>
              <a:t>Unit testing is dominated by control-flow testing methods.</a:t>
            </a:r>
          </a:p>
          <a:p>
            <a:pPr eaLnBrk="1" hangingPunct="1"/>
            <a:r>
              <a:rPr lang="en-US" altLang="en-US" dirty="0"/>
              <a:t>Statement and branch testing dominates control-flow testing.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0011-6600-CA5E-1A53-4F23D358189F}"/>
              </a:ext>
            </a:extLst>
          </p:cNvPr>
          <p:cNvSpPr>
            <a:spLocks noGrp="1"/>
          </p:cNvSpPr>
          <p:nvPr>
            <p:ph type="title"/>
          </p:nvPr>
        </p:nvSpPr>
        <p:spPr/>
        <p:txBody>
          <a:bodyPr/>
          <a:lstStyle/>
          <a:p>
            <a:r>
              <a:rPr lang="en-IN" dirty="0"/>
              <a:t>Data Flow Testing</a:t>
            </a:r>
          </a:p>
        </p:txBody>
      </p:sp>
      <p:sp>
        <p:nvSpPr>
          <p:cNvPr id="3" name="Content Placeholder 2">
            <a:extLst>
              <a:ext uri="{FF2B5EF4-FFF2-40B4-BE49-F238E27FC236}">
                <a16:creationId xmlns:a16="http://schemas.microsoft.com/office/drawing/2014/main" id="{3488896D-55DB-0186-80F6-29F9607C6518}"/>
              </a:ext>
            </a:extLst>
          </p:cNvPr>
          <p:cNvSpPr>
            <a:spLocks noGrp="1"/>
          </p:cNvSpPr>
          <p:nvPr>
            <p:ph idx="1"/>
          </p:nvPr>
        </p:nvSpPr>
        <p:spPr>
          <a:xfrm>
            <a:off x="838200" y="1690688"/>
            <a:ext cx="10515600" cy="4486275"/>
          </a:xfrm>
        </p:spPr>
        <p:txBody>
          <a:bodyPr/>
          <a:lstStyle/>
          <a:p>
            <a:pPr algn="just"/>
            <a:r>
              <a:rPr lang="en-US" dirty="0">
                <a:solidFill>
                  <a:srgbClr val="FF0000"/>
                </a:solidFill>
              </a:rPr>
              <a:t>Data Flow Testing is a type of structural testing</a:t>
            </a:r>
            <a:r>
              <a:rPr lang="en-US" dirty="0"/>
              <a:t>.</a:t>
            </a:r>
          </a:p>
          <a:p>
            <a:pPr algn="just"/>
            <a:r>
              <a:rPr lang="en-US" dirty="0"/>
              <a:t>It is a method that is used to find the test paths of a program according to the locations of definitions and uses of variables in the program.</a:t>
            </a:r>
          </a:p>
          <a:p>
            <a:pPr algn="just"/>
            <a:r>
              <a:rPr lang="en-US" dirty="0"/>
              <a:t>It has nothing to do with data flow diagrams.</a:t>
            </a:r>
            <a:endParaRPr lang="en-IN" dirty="0"/>
          </a:p>
        </p:txBody>
      </p:sp>
    </p:spTree>
    <p:extLst>
      <p:ext uri="{BB962C8B-B14F-4D97-AF65-F5344CB8AC3E}">
        <p14:creationId xmlns:p14="http://schemas.microsoft.com/office/powerpoint/2010/main" val="351902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D881-F9E2-1AE9-CECE-C3C390E2D4AE}"/>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Unit Testing </a:t>
            </a:r>
            <a:r>
              <a:rPr lang="en-IN" b="0" i="0" dirty="0" err="1">
                <a:solidFill>
                  <a:srgbClr val="000000"/>
                </a:solidFill>
                <a:effectLst/>
                <a:latin typeface="Heebo" pitchFamily="2" charset="-79"/>
                <a:cs typeface="Heebo" pitchFamily="2" charset="-79"/>
              </a:rPr>
              <a:t>LifeCyle</a:t>
            </a:r>
            <a:r>
              <a:rPr lang="en-IN" b="0" i="0" dirty="0">
                <a:solidFill>
                  <a:srgbClr val="000000"/>
                </a:solidFill>
                <a:effectLst/>
                <a:latin typeface="Heebo" pitchFamily="2" charset="-79"/>
                <a:cs typeface="Heebo" pitchFamily="2" charset="-79"/>
              </a:rPr>
              <a:t>:</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95912754-F132-99E4-04FA-A2FF713B307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1874B29-6C3A-3114-E64F-9E62AC5AD62C}"/>
              </a:ext>
            </a:extLst>
          </p:cNvPr>
          <p:cNvPicPr>
            <a:picLocks noChangeAspect="1"/>
          </p:cNvPicPr>
          <p:nvPr/>
        </p:nvPicPr>
        <p:blipFill>
          <a:blip r:embed="rId2"/>
          <a:stretch>
            <a:fillRect/>
          </a:stretch>
        </p:blipFill>
        <p:spPr>
          <a:xfrm>
            <a:off x="1991031" y="1252233"/>
            <a:ext cx="9085007" cy="5119070"/>
          </a:xfrm>
          <a:prstGeom prst="rect">
            <a:avLst/>
          </a:prstGeom>
        </p:spPr>
      </p:pic>
    </p:spTree>
    <p:extLst>
      <p:ext uri="{BB962C8B-B14F-4D97-AF65-F5344CB8AC3E}">
        <p14:creationId xmlns:p14="http://schemas.microsoft.com/office/powerpoint/2010/main" val="866864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807E-C066-B5CE-A52F-30F5F2F7B8C5}"/>
              </a:ext>
            </a:extLst>
          </p:cNvPr>
          <p:cNvSpPr>
            <a:spLocks noGrp="1"/>
          </p:cNvSpPr>
          <p:nvPr>
            <p:ph type="title"/>
          </p:nvPr>
        </p:nvSpPr>
        <p:spPr/>
        <p:txBody>
          <a:bodyPr/>
          <a:lstStyle/>
          <a:p>
            <a:r>
              <a:rPr lang="en-US" dirty="0"/>
              <a:t>Steps of Data Flow Testing</a:t>
            </a:r>
            <a:endParaRPr lang="en-IN" dirty="0"/>
          </a:p>
        </p:txBody>
      </p:sp>
      <p:sp>
        <p:nvSpPr>
          <p:cNvPr id="3" name="Content Placeholder 2">
            <a:extLst>
              <a:ext uri="{FF2B5EF4-FFF2-40B4-BE49-F238E27FC236}">
                <a16:creationId xmlns:a16="http://schemas.microsoft.com/office/drawing/2014/main" id="{49049679-CD96-3585-CE03-EB5262F611D2}"/>
              </a:ext>
            </a:extLst>
          </p:cNvPr>
          <p:cNvSpPr>
            <a:spLocks noGrp="1"/>
          </p:cNvSpPr>
          <p:nvPr>
            <p:ph idx="1"/>
          </p:nvPr>
        </p:nvSpPr>
        <p:spPr/>
        <p:txBody>
          <a:bodyPr/>
          <a:lstStyle/>
          <a:p>
            <a:r>
              <a:rPr lang="en-US" dirty="0"/>
              <a:t>creation of a data flow graph.</a:t>
            </a:r>
          </a:p>
          <a:p>
            <a:r>
              <a:rPr lang="en-US" dirty="0"/>
              <a:t>Selecting the testing criteria.</a:t>
            </a:r>
          </a:p>
          <a:p>
            <a:r>
              <a:rPr lang="en-US" dirty="0"/>
              <a:t>Classifying paths that satisfy the selection criteria in the data flow graph.</a:t>
            </a:r>
          </a:p>
          <a:p>
            <a:r>
              <a:rPr lang="en-US" dirty="0"/>
              <a:t>Develop path predicate expressions to derive test input.</a:t>
            </a:r>
            <a:endParaRPr lang="en-IN" dirty="0"/>
          </a:p>
        </p:txBody>
      </p:sp>
    </p:spTree>
    <p:extLst>
      <p:ext uri="{BB962C8B-B14F-4D97-AF65-F5344CB8AC3E}">
        <p14:creationId xmlns:p14="http://schemas.microsoft.com/office/powerpoint/2010/main" val="108845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FE2E-C65C-4B0A-453C-5D2945B02E96}"/>
              </a:ext>
            </a:extLst>
          </p:cNvPr>
          <p:cNvSpPr>
            <a:spLocks noGrp="1"/>
          </p:cNvSpPr>
          <p:nvPr>
            <p:ph type="title"/>
          </p:nvPr>
        </p:nvSpPr>
        <p:spPr/>
        <p:txBody>
          <a:bodyPr/>
          <a:lstStyle/>
          <a:p>
            <a:r>
              <a:rPr lang="en-US" dirty="0"/>
              <a:t>Advantages of Data Flow Testing:</a:t>
            </a:r>
            <a:endParaRPr lang="en-IN" dirty="0"/>
          </a:p>
        </p:txBody>
      </p:sp>
      <p:sp>
        <p:nvSpPr>
          <p:cNvPr id="3" name="Content Placeholder 2">
            <a:extLst>
              <a:ext uri="{FF2B5EF4-FFF2-40B4-BE49-F238E27FC236}">
                <a16:creationId xmlns:a16="http://schemas.microsoft.com/office/drawing/2014/main" id="{4BDAE373-C961-68DC-1C54-8387A601A44C}"/>
              </a:ext>
            </a:extLst>
          </p:cNvPr>
          <p:cNvSpPr>
            <a:spLocks noGrp="1"/>
          </p:cNvSpPr>
          <p:nvPr>
            <p:ph idx="1"/>
          </p:nvPr>
        </p:nvSpPr>
        <p:spPr>
          <a:xfrm>
            <a:off x="838199" y="1825625"/>
            <a:ext cx="10768781" cy="4351338"/>
          </a:xfrm>
        </p:spPr>
        <p:txBody>
          <a:bodyPr/>
          <a:lstStyle/>
          <a:p>
            <a:pPr algn="just"/>
            <a:r>
              <a:rPr lang="en-US" b="0" i="0" dirty="0">
                <a:solidFill>
                  <a:srgbClr val="000000"/>
                </a:solidFill>
                <a:effectLst/>
                <a:latin typeface="Nunito" pitchFamily="2" charset="0"/>
              </a:rPr>
              <a:t>Data Flow testing helps us to pinpoint any of the following issues:</a:t>
            </a:r>
          </a:p>
          <a:p>
            <a:pPr marL="900113" algn="just">
              <a:buFont typeface="Arial" panose="020B0604020202020204" pitchFamily="34" charset="0"/>
              <a:buChar char="•"/>
            </a:pPr>
            <a:r>
              <a:rPr lang="en-US" b="0" i="0" dirty="0">
                <a:solidFill>
                  <a:srgbClr val="000000"/>
                </a:solidFill>
                <a:effectLst/>
                <a:latin typeface="Nunito" pitchFamily="2" charset="0"/>
              </a:rPr>
              <a:t>A </a:t>
            </a:r>
            <a:r>
              <a:rPr lang="en-US" b="0" i="0" dirty="0">
                <a:solidFill>
                  <a:srgbClr val="FF0000"/>
                </a:solidFill>
                <a:effectLst/>
                <a:latin typeface="Nunito" pitchFamily="2" charset="0"/>
              </a:rPr>
              <a:t>variable that is declared but never used within the program</a:t>
            </a:r>
            <a:r>
              <a:rPr lang="en-US" b="0" i="0" dirty="0">
                <a:solidFill>
                  <a:srgbClr val="000000"/>
                </a:solidFill>
                <a:effectLst/>
                <a:latin typeface="Nunito" pitchFamily="2" charset="0"/>
              </a:rPr>
              <a:t>.</a:t>
            </a:r>
          </a:p>
          <a:p>
            <a:pPr marL="900113" algn="just">
              <a:buFont typeface="Arial" panose="020B0604020202020204" pitchFamily="34" charset="0"/>
              <a:buChar char="•"/>
            </a:pPr>
            <a:r>
              <a:rPr lang="en-US" b="0" i="0" dirty="0">
                <a:solidFill>
                  <a:srgbClr val="000000"/>
                </a:solidFill>
                <a:effectLst/>
                <a:latin typeface="Nunito" pitchFamily="2" charset="0"/>
              </a:rPr>
              <a:t>A variable that is used but never declared.</a:t>
            </a:r>
          </a:p>
          <a:p>
            <a:pPr marL="900113" algn="just">
              <a:buFont typeface="Arial" panose="020B0604020202020204" pitchFamily="34" charset="0"/>
              <a:buChar char="•"/>
            </a:pPr>
            <a:r>
              <a:rPr lang="en-US" b="0" i="0" dirty="0">
                <a:solidFill>
                  <a:srgbClr val="000000"/>
                </a:solidFill>
                <a:effectLst/>
                <a:latin typeface="Nunito" pitchFamily="2" charset="0"/>
              </a:rPr>
              <a:t>A variable that is defined multiple times before it is used.</a:t>
            </a:r>
          </a:p>
          <a:p>
            <a:pPr marL="900113" algn="just">
              <a:buFont typeface="Arial" panose="020B0604020202020204" pitchFamily="34" charset="0"/>
              <a:buChar char="•"/>
            </a:pPr>
            <a:r>
              <a:rPr lang="en-US" b="0" i="0" dirty="0">
                <a:solidFill>
                  <a:srgbClr val="000000"/>
                </a:solidFill>
                <a:effectLst/>
                <a:latin typeface="Nunito" pitchFamily="2" charset="0"/>
              </a:rPr>
              <a:t>Deallocating a variable before it is used.</a:t>
            </a:r>
          </a:p>
          <a:p>
            <a:endParaRPr lang="en-IN" dirty="0"/>
          </a:p>
        </p:txBody>
      </p:sp>
    </p:spTree>
    <p:extLst>
      <p:ext uri="{BB962C8B-B14F-4D97-AF65-F5344CB8AC3E}">
        <p14:creationId xmlns:p14="http://schemas.microsoft.com/office/powerpoint/2010/main" val="198517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EA1F-F400-5DDF-E102-192F1F891B14}"/>
              </a:ext>
            </a:extLst>
          </p:cNvPr>
          <p:cNvSpPr>
            <a:spLocks noGrp="1"/>
          </p:cNvSpPr>
          <p:nvPr>
            <p:ph type="title"/>
          </p:nvPr>
        </p:nvSpPr>
        <p:spPr/>
        <p:txBody>
          <a:bodyPr/>
          <a:lstStyle/>
          <a:p>
            <a:r>
              <a:rPr lang="en-US" dirty="0"/>
              <a:t>Disadvantages of Data Flow Testing</a:t>
            </a:r>
            <a:endParaRPr lang="en-IN" dirty="0"/>
          </a:p>
        </p:txBody>
      </p:sp>
      <p:sp>
        <p:nvSpPr>
          <p:cNvPr id="3" name="Content Placeholder 2">
            <a:extLst>
              <a:ext uri="{FF2B5EF4-FFF2-40B4-BE49-F238E27FC236}">
                <a16:creationId xmlns:a16="http://schemas.microsoft.com/office/drawing/2014/main" id="{63E7D8BC-FBCD-71A4-9B7C-D7245864005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Time consuming and costly process</a:t>
            </a:r>
          </a:p>
          <a:p>
            <a:pPr algn="l" fontAlgn="base">
              <a:buFont typeface="Arial" panose="020B0604020202020204" pitchFamily="34" charset="0"/>
              <a:buChar char="•"/>
            </a:pPr>
            <a:r>
              <a:rPr lang="en-US" b="0" i="0" dirty="0">
                <a:solidFill>
                  <a:srgbClr val="273239"/>
                </a:solidFill>
                <a:effectLst/>
                <a:latin typeface="urw-din"/>
              </a:rPr>
              <a:t>Requires knowledge of programming languages</a:t>
            </a:r>
          </a:p>
          <a:p>
            <a:endParaRPr lang="en-IN" dirty="0"/>
          </a:p>
        </p:txBody>
      </p:sp>
    </p:spTree>
    <p:extLst>
      <p:ext uri="{BB962C8B-B14F-4D97-AF65-F5344CB8AC3E}">
        <p14:creationId xmlns:p14="http://schemas.microsoft.com/office/powerpoint/2010/main" val="2912701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4AC6-3D8D-0111-5A91-804D5D33E964}"/>
              </a:ext>
            </a:extLst>
          </p:cNvPr>
          <p:cNvSpPr>
            <a:spLocks noGrp="1"/>
          </p:cNvSpPr>
          <p:nvPr>
            <p:ph type="title"/>
          </p:nvPr>
        </p:nvSpPr>
        <p:spPr/>
        <p:txBody>
          <a:bodyPr/>
          <a:lstStyle/>
          <a:p>
            <a:r>
              <a:rPr lang="en-US" dirty="0"/>
              <a:t>Types of Data Flow Testing</a:t>
            </a:r>
            <a:endParaRPr lang="en-IN" dirty="0"/>
          </a:p>
        </p:txBody>
      </p:sp>
      <p:sp>
        <p:nvSpPr>
          <p:cNvPr id="3" name="Content Placeholder 2">
            <a:extLst>
              <a:ext uri="{FF2B5EF4-FFF2-40B4-BE49-F238E27FC236}">
                <a16:creationId xmlns:a16="http://schemas.microsoft.com/office/drawing/2014/main" id="{AC244C75-7EAA-6962-1B79-7FDE951425F2}"/>
              </a:ext>
            </a:extLst>
          </p:cNvPr>
          <p:cNvSpPr>
            <a:spLocks noGrp="1"/>
          </p:cNvSpPr>
          <p:nvPr>
            <p:ph idx="1"/>
          </p:nvPr>
        </p:nvSpPr>
        <p:spPr/>
        <p:txBody>
          <a:bodyPr/>
          <a:lstStyle/>
          <a:p>
            <a:pPr algn="l"/>
            <a:r>
              <a:rPr lang="en-US" b="0" i="0" dirty="0">
                <a:solidFill>
                  <a:srgbClr val="3D3D4E"/>
                </a:solidFill>
                <a:effectLst/>
                <a:latin typeface="Droid Serif"/>
              </a:rPr>
              <a:t>There are two types of data flow testing:</a:t>
            </a:r>
          </a:p>
          <a:p>
            <a:pPr algn="l">
              <a:buFont typeface="Arial" panose="020B0604020202020204" pitchFamily="34" charset="0"/>
              <a:buChar char="•"/>
            </a:pPr>
            <a:r>
              <a:rPr lang="en-US" b="1" i="0" dirty="0">
                <a:solidFill>
                  <a:srgbClr val="3D3D4E"/>
                </a:solidFill>
                <a:effectLst/>
                <a:latin typeface="Droid Serif"/>
              </a:rPr>
              <a:t>Static data flow testing:</a:t>
            </a:r>
            <a:r>
              <a:rPr lang="en-US" b="0" i="0" dirty="0">
                <a:solidFill>
                  <a:srgbClr val="3D3D4E"/>
                </a:solidFill>
                <a:effectLst/>
                <a:latin typeface="Droid Serif"/>
              </a:rPr>
              <a:t> The declaration, usage, and deletion of the variables are examined without executing the code. A control flow graph is helpful in this.</a:t>
            </a:r>
          </a:p>
          <a:p>
            <a:pPr algn="l">
              <a:buFont typeface="Arial" panose="020B0604020202020204" pitchFamily="34" charset="0"/>
              <a:buChar char="•"/>
            </a:pPr>
            <a:r>
              <a:rPr lang="en-US" b="1" i="0" dirty="0">
                <a:solidFill>
                  <a:srgbClr val="3D3D4E"/>
                </a:solidFill>
                <a:effectLst/>
                <a:latin typeface="Droid Serif"/>
              </a:rPr>
              <a:t>Dynamic data flow testing:</a:t>
            </a:r>
            <a:r>
              <a:rPr lang="en-US" b="0" i="0" dirty="0">
                <a:solidFill>
                  <a:srgbClr val="3D3D4E"/>
                </a:solidFill>
                <a:effectLst/>
                <a:latin typeface="Droid Serif"/>
              </a:rPr>
              <a:t> The variables and data flow are examined with the execution of the code.</a:t>
            </a:r>
          </a:p>
          <a:p>
            <a:endParaRPr lang="en-IN" dirty="0"/>
          </a:p>
        </p:txBody>
      </p:sp>
    </p:spTree>
    <p:extLst>
      <p:ext uri="{BB962C8B-B14F-4D97-AF65-F5344CB8AC3E}">
        <p14:creationId xmlns:p14="http://schemas.microsoft.com/office/powerpoint/2010/main" val="1388811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103A-95B4-E2B3-40EC-9D29D0A2B42E}"/>
              </a:ext>
            </a:extLst>
          </p:cNvPr>
          <p:cNvSpPr>
            <a:spLocks noGrp="1"/>
          </p:cNvSpPr>
          <p:nvPr>
            <p:ph type="title"/>
          </p:nvPr>
        </p:nvSpPr>
        <p:spPr/>
        <p:txBody>
          <a:bodyPr/>
          <a:lstStyle/>
          <a:p>
            <a:r>
              <a:rPr lang="en-US" dirty="0"/>
              <a:t>Types of Data Flow Testing</a:t>
            </a:r>
            <a:endParaRPr lang="en-IN" dirty="0"/>
          </a:p>
        </p:txBody>
      </p:sp>
      <p:sp>
        <p:nvSpPr>
          <p:cNvPr id="3" name="Content Placeholder 2">
            <a:extLst>
              <a:ext uri="{FF2B5EF4-FFF2-40B4-BE49-F238E27FC236}">
                <a16:creationId xmlns:a16="http://schemas.microsoft.com/office/drawing/2014/main" id="{04B43136-407C-9572-8A41-BD541A7E8363}"/>
              </a:ext>
            </a:extLst>
          </p:cNvPr>
          <p:cNvSpPr>
            <a:spLocks noGrp="1"/>
          </p:cNvSpPr>
          <p:nvPr>
            <p:ph idx="1"/>
          </p:nvPr>
        </p:nvSpPr>
        <p:spPr>
          <a:xfrm>
            <a:off x="838199" y="1415844"/>
            <a:ext cx="11166987" cy="5279923"/>
          </a:xfrm>
        </p:spPr>
        <p:txBody>
          <a:bodyPr>
            <a:normAutofit/>
          </a:bodyPr>
          <a:lstStyle/>
          <a:p>
            <a:pPr algn="l">
              <a:buFont typeface="Arial" panose="020B0604020202020204" pitchFamily="34" charset="0"/>
              <a:buChar char="•"/>
            </a:pPr>
            <a:r>
              <a:rPr lang="en-US" b="0" i="0" dirty="0">
                <a:solidFill>
                  <a:srgbClr val="FF0000"/>
                </a:solidFill>
                <a:effectLst/>
                <a:latin typeface="Averta"/>
              </a:rPr>
              <a:t>Static Data Flow Testing</a:t>
            </a:r>
          </a:p>
          <a:p>
            <a:pPr algn="l"/>
            <a:r>
              <a:rPr lang="en-US" b="0" i="0" dirty="0">
                <a:solidFill>
                  <a:srgbClr val="000000"/>
                </a:solidFill>
                <a:effectLst/>
                <a:latin typeface="Averta"/>
              </a:rPr>
              <a:t>No actual execution of the code is carried out in Static Data Flow testing. Generally, the definition, usage and kill pattern of the data variables is scrutinized through a control flow graph.</a:t>
            </a:r>
          </a:p>
          <a:p>
            <a:pPr algn="l">
              <a:buFont typeface="Arial" panose="020B0604020202020204" pitchFamily="34" charset="0"/>
              <a:buChar char="•"/>
            </a:pPr>
            <a:r>
              <a:rPr lang="en-US" b="0" i="0" dirty="0">
                <a:solidFill>
                  <a:srgbClr val="FF0000"/>
                </a:solidFill>
                <a:effectLst/>
                <a:latin typeface="Averta"/>
              </a:rPr>
              <a:t>Dynamic Data Flow Testing</a:t>
            </a:r>
          </a:p>
          <a:p>
            <a:pPr algn="l"/>
            <a:r>
              <a:rPr lang="en-US" b="0" i="0" dirty="0">
                <a:solidFill>
                  <a:srgbClr val="000000"/>
                </a:solidFill>
                <a:effectLst/>
                <a:latin typeface="Averta"/>
              </a:rPr>
              <a:t>The code is executed to observe the transitional results. Dynamic data flow testing includes:</a:t>
            </a:r>
          </a:p>
          <a:p>
            <a:pPr algn="l">
              <a:buFont typeface="Arial" panose="020B0604020202020204" pitchFamily="34" charset="0"/>
              <a:buChar char="•"/>
            </a:pPr>
            <a:r>
              <a:rPr lang="en-US" b="0" i="0" dirty="0">
                <a:solidFill>
                  <a:srgbClr val="000000"/>
                </a:solidFill>
                <a:effectLst/>
                <a:latin typeface="Averta"/>
              </a:rPr>
              <a:t>Identification of definition and usage of data variables.</a:t>
            </a:r>
          </a:p>
          <a:p>
            <a:pPr algn="l">
              <a:buFont typeface="Arial" panose="020B0604020202020204" pitchFamily="34" charset="0"/>
              <a:buChar char="•"/>
            </a:pPr>
            <a:r>
              <a:rPr lang="en-US" b="0" i="0" dirty="0">
                <a:solidFill>
                  <a:srgbClr val="000000"/>
                </a:solidFill>
                <a:effectLst/>
                <a:latin typeface="Averta"/>
              </a:rPr>
              <a:t>Identifying viable paths between definition and usage pairs of data variables.</a:t>
            </a:r>
          </a:p>
          <a:p>
            <a:pPr algn="l">
              <a:buFont typeface="Arial" panose="020B0604020202020204" pitchFamily="34" charset="0"/>
              <a:buChar char="•"/>
            </a:pPr>
            <a:r>
              <a:rPr lang="en-US" b="0" i="0" dirty="0">
                <a:solidFill>
                  <a:srgbClr val="000000"/>
                </a:solidFill>
                <a:effectLst/>
                <a:latin typeface="Averta"/>
              </a:rPr>
              <a:t>Designing &amp; crafting test cases for these paths.</a:t>
            </a:r>
          </a:p>
          <a:p>
            <a:endParaRPr lang="en-IN" dirty="0"/>
          </a:p>
        </p:txBody>
      </p:sp>
    </p:spTree>
    <p:extLst>
      <p:ext uri="{BB962C8B-B14F-4D97-AF65-F5344CB8AC3E}">
        <p14:creationId xmlns:p14="http://schemas.microsoft.com/office/powerpoint/2010/main" val="2561370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2E49-BB7D-55C7-EB8C-A5ABD0DB144A}"/>
              </a:ext>
            </a:extLst>
          </p:cNvPr>
          <p:cNvSpPr>
            <a:spLocks noGrp="1"/>
          </p:cNvSpPr>
          <p:nvPr>
            <p:ph type="title"/>
          </p:nvPr>
        </p:nvSpPr>
        <p:spPr/>
        <p:txBody>
          <a:bodyPr/>
          <a:lstStyle/>
          <a:p>
            <a:r>
              <a:rPr lang="en-US" dirty="0"/>
              <a:t>Techniques of data flow testing</a:t>
            </a:r>
            <a:endParaRPr lang="en-IN" dirty="0"/>
          </a:p>
        </p:txBody>
      </p:sp>
      <p:sp>
        <p:nvSpPr>
          <p:cNvPr id="3" name="Content Placeholder 2">
            <a:extLst>
              <a:ext uri="{FF2B5EF4-FFF2-40B4-BE49-F238E27FC236}">
                <a16:creationId xmlns:a16="http://schemas.microsoft.com/office/drawing/2014/main" id="{B5ED0C5C-75F4-1694-AE44-30A82E890523}"/>
              </a:ext>
            </a:extLst>
          </p:cNvPr>
          <p:cNvSpPr>
            <a:spLocks noGrp="1"/>
          </p:cNvSpPr>
          <p:nvPr>
            <p:ph idx="1"/>
          </p:nvPr>
        </p:nvSpPr>
        <p:spPr/>
        <p:txBody>
          <a:bodyPr/>
          <a:lstStyle/>
          <a:p>
            <a:pPr algn="l"/>
            <a:r>
              <a:rPr lang="en-US" b="0" i="0" dirty="0">
                <a:solidFill>
                  <a:srgbClr val="3D3D4E"/>
                </a:solidFill>
                <a:effectLst/>
                <a:latin typeface="Droid Serif"/>
              </a:rPr>
              <a:t>Data flow testing can be done using one of the following two techniques:</a:t>
            </a:r>
          </a:p>
          <a:p>
            <a:pPr marL="900113" indent="0" algn="l">
              <a:buFont typeface="Arial" panose="020B0604020202020204" pitchFamily="34" charset="0"/>
              <a:buChar char="•"/>
            </a:pPr>
            <a:r>
              <a:rPr lang="en-US" b="0" i="0" dirty="0">
                <a:solidFill>
                  <a:srgbClr val="3D3D4E"/>
                </a:solidFill>
                <a:effectLst/>
                <a:latin typeface="Droid Serif"/>
              </a:rPr>
              <a:t>Control flow graph</a:t>
            </a:r>
          </a:p>
          <a:p>
            <a:pPr marL="900113" indent="0" algn="l">
              <a:buFont typeface="Arial" panose="020B0604020202020204" pitchFamily="34" charset="0"/>
              <a:buChar char="•"/>
            </a:pPr>
            <a:r>
              <a:rPr lang="en-US" b="0" i="0" dirty="0">
                <a:solidFill>
                  <a:srgbClr val="3D3D4E"/>
                </a:solidFill>
                <a:effectLst/>
                <a:latin typeface="Droid Serif"/>
              </a:rPr>
              <a:t>Making associations between data definition and usages</a:t>
            </a:r>
          </a:p>
          <a:p>
            <a:endParaRPr lang="en-IN" dirty="0"/>
          </a:p>
        </p:txBody>
      </p:sp>
    </p:spTree>
    <p:extLst>
      <p:ext uri="{BB962C8B-B14F-4D97-AF65-F5344CB8AC3E}">
        <p14:creationId xmlns:p14="http://schemas.microsoft.com/office/powerpoint/2010/main" val="2751355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C424B-8BE7-6999-B112-D50539683665}"/>
              </a:ext>
            </a:extLst>
          </p:cNvPr>
          <p:cNvSpPr>
            <a:spLocks noGrp="1"/>
          </p:cNvSpPr>
          <p:nvPr>
            <p:ph idx="1"/>
          </p:nvPr>
        </p:nvSpPr>
        <p:spPr>
          <a:xfrm>
            <a:off x="513735" y="483522"/>
            <a:ext cx="10515600" cy="4351338"/>
          </a:xfrm>
        </p:spPr>
        <p:txBody>
          <a:bodyPr/>
          <a:lstStyle/>
          <a:p>
            <a:r>
              <a:rPr lang="en-US" b="0" i="0" dirty="0">
                <a:solidFill>
                  <a:srgbClr val="273239"/>
                </a:solidFill>
                <a:effectLst/>
                <a:latin typeface="urw-din"/>
              </a:rPr>
              <a:t>Data Flow Testing uses the control flow graph to find the situations that can interrupt the flow of the program.</a:t>
            </a:r>
            <a:endParaRPr lang="en-IN" dirty="0"/>
          </a:p>
        </p:txBody>
      </p:sp>
      <p:pic>
        <p:nvPicPr>
          <p:cNvPr id="5" name="Picture 4">
            <a:extLst>
              <a:ext uri="{FF2B5EF4-FFF2-40B4-BE49-F238E27FC236}">
                <a16:creationId xmlns:a16="http://schemas.microsoft.com/office/drawing/2014/main" id="{E49205E7-8FDC-2902-2928-03348A3CD6D8}"/>
              </a:ext>
            </a:extLst>
          </p:cNvPr>
          <p:cNvPicPr>
            <a:picLocks noChangeAspect="1"/>
          </p:cNvPicPr>
          <p:nvPr/>
        </p:nvPicPr>
        <p:blipFill>
          <a:blip r:embed="rId2"/>
          <a:stretch>
            <a:fillRect/>
          </a:stretch>
        </p:blipFill>
        <p:spPr>
          <a:xfrm>
            <a:off x="265471" y="1676852"/>
            <a:ext cx="4118531" cy="3263858"/>
          </a:xfrm>
          <a:prstGeom prst="rect">
            <a:avLst/>
          </a:prstGeom>
        </p:spPr>
      </p:pic>
      <p:pic>
        <p:nvPicPr>
          <p:cNvPr id="7" name="Picture 6">
            <a:extLst>
              <a:ext uri="{FF2B5EF4-FFF2-40B4-BE49-F238E27FC236}">
                <a16:creationId xmlns:a16="http://schemas.microsoft.com/office/drawing/2014/main" id="{EF36AD5F-B8D8-6ECC-12D3-A4BDFB3CC983}"/>
              </a:ext>
            </a:extLst>
          </p:cNvPr>
          <p:cNvPicPr>
            <a:picLocks noChangeAspect="1"/>
          </p:cNvPicPr>
          <p:nvPr/>
        </p:nvPicPr>
        <p:blipFill>
          <a:blip r:embed="rId3"/>
          <a:stretch>
            <a:fillRect/>
          </a:stretch>
        </p:blipFill>
        <p:spPr>
          <a:xfrm>
            <a:off x="5147187" y="1833340"/>
            <a:ext cx="6361205" cy="4541138"/>
          </a:xfrm>
          <a:prstGeom prst="rect">
            <a:avLst/>
          </a:prstGeom>
        </p:spPr>
      </p:pic>
    </p:spTree>
    <p:extLst>
      <p:ext uri="{BB962C8B-B14F-4D97-AF65-F5344CB8AC3E}">
        <p14:creationId xmlns:p14="http://schemas.microsoft.com/office/powerpoint/2010/main" val="1271541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24D-541F-9153-D129-F4044863BC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CCB4D1-0469-3B8A-CB7A-9B8925CC629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95DA800-6561-278D-FD92-4E98E25B55A0}"/>
              </a:ext>
            </a:extLst>
          </p:cNvPr>
          <p:cNvPicPr>
            <a:picLocks noChangeAspect="1"/>
          </p:cNvPicPr>
          <p:nvPr/>
        </p:nvPicPr>
        <p:blipFill>
          <a:blip r:embed="rId2"/>
          <a:stretch>
            <a:fillRect/>
          </a:stretch>
        </p:blipFill>
        <p:spPr>
          <a:xfrm>
            <a:off x="1681315" y="681037"/>
            <a:ext cx="8421329" cy="4820111"/>
          </a:xfrm>
          <a:prstGeom prst="rect">
            <a:avLst/>
          </a:prstGeom>
        </p:spPr>
      </p:pic>
    </p:spTree>
    <p:extLst>
      <p:ext uri="{BB962C8B-B14F-4D97-AF65-F5344CB8AC3E}">
        <p14:creationId xmlns:p14="http://schemas.microsoft.com/office/powerpoint/2010/main" val="706101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42465-8A6C-1DDA-63CF-D3AACF483E30}"/>
              </a:ext>
            </a:extLst>
          </p:cNvPr>
          <p:cNvSpPr>
            <a:spLocks noGrp="1"/>
          </p:cNvSpPr>
          <p:nvPr>
            <p:ph idx="1"/>
          </p:nvPr>
        </p:nvSpPr>
        <p:spPr>
          <a:xfrm>
            <a:off x="838200" y="943897"/>
            <a:ext cx="10515600" cy="5233066"/>
          </a:xfrm>
        </p:spPr>
        <p:txBody>
          <a:bodyPr/>
          <a:lstStyle/>
          <a:p>
            <a:pPr algn="l"/>
            <a:r>
              <a:rPr lang="en-US" b="1" i="0" dirty="0">
                <a:effectLst/>
                <a:latin typeface="Nunito Sans" pitchFamily="2" charset="0"/>
              </a:rPr>
              <a:t>Making associations</a:t>
            </a:r>
          </a:p>
          <a:p>
            <a:pPr algn="l"/>
            <a:r>
              <a:rPr lang="en-US" b="0" i="0" dirty="0">
                <a:solidFill>
                  <a:srgbClr val="3D3D4E"/>
                </a:solidFill>
                <a:effectLst/>
                <a:latin typeface="Droid Serif"/>
              </a:rPr>
              <a:t>In this technique, we make associations between two kinds of statements:</a:t>
            </a:r>
          </a:p>
          <a:p>
            <a:pPr algn="l">
              <a:buFont typeface="Arial" panose="020B0604020202020204" pitchFamily="34" charset="0"/>
              <a:buChar char="•"/>
            </a:pPr>
            <a:r>
              <a:rPr lang="en-US" b="0" i="0" dirty="0">
                <a:solidFill>
                  <a:srgbClr val="3D3D4E"/>
                </a:solidFill>
                <a:effectLst/>
                <a:latin typeface="Droid Serif"/>
              </a:rPr>
              <a:t>Where variables are defined</a:t>
            </a:r>
          </a:p>
          <a:p>
            <a:pPr algn="l">
              <a:buFont typeface="Arial" panose="020B0604020202020204" pitchFamily="34" charset="0"/>
              <a:buChar char="•"/>
            </a:pPr>
            <a:r>
              <a:rPr lang="en-US" b="0" i="0" dirty="0">
                <a:solidFill>
                  <a:srgbClr val="3D3D4E"/>
                </a:solidFill>
                <a:effectLst/>
                <a:latin typeface="Droid Serif"/>
              </a:rPr>
              <a:t>Where those variables are used</a:t>
            </a:r>
          </a:p>
          <a:p>
            <a:endParaRPr lang="en-IN" dirty="0"/>
          </a:p>
        </p:txBody>
      </p:sp>
    </p:spTree>
    <p:extLst>
      <p:ext uri="{BB962C8B-B14F-4D97-AF65-F5344CB8AC3E}">
        <p14:creationId xmlns:p14="http://schemas.microsoft.com/office/powerpoint/2010/main" val="3437376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A29E-538F-7650-4308-2FA6850C600B}"/>
              </a:ext>
            </a:extLst>
          </p:cNvPr>
          <p:cNvSpPr>
            <a:spLocks noGrp="1"/>
          </p:cNvSpPr>
          <p:nvPr>
            <p:ph type="title"/>
          </p:nvPr>
        </p:nvSpPr>
        <p:spPr/>
        <p:txBody>
          <a:bodyPr/>
          <a:lstStyle/>
          <a:p>
            <a:r>
              <a:rPr lang="en-IN" dirty="0"/>
              <a:t>Domain Testing</a:t>
            </a:r>
          </a:p>
        </p:txBody>
      </p:sp>
      <p:sp>
        <p:nvSpPr>
          <p:cNvPr id="3" name="Content Placeholder 2">
            <a:extLst>
              <a:ext uri="{FF2B5EF4-FFF2-40B4-BE49-F238E27FC236}">
                <a16:creationId xmlns:a16="http://schemas.microsoft.com/office/drawing/2014/main" id="{2490F38E-808C-1306-0610-8DFE187BD767}"/>
              </a:ext>
            </a:extLst>
          </p:cNvPr>
          <p:cNvSpPr>
            <a:spLocks noGrp="1"/>
          </p:cNvSpPr>
          <p:nvPr>
            <p:ph idx="1"/>
          </p:nvPr>
        </p:nvSpPr>
        <p:spPr>
          <a:xfrm>
            <a:off x="838200" y="1412671"/>
            <a:ext cx="10515600" cy="4351338"/>
          </a:xfrm>
        </p:spPr>
        <p:txBody>
          <a:bodyPr/>
          <a:lstStyle/>
          <a:p>
            <a:pPr algn="just"/>
            <a:r>
              <a:rPr lang="en-US" dirty="0"/>
              <a:t>Domain Testing is a Software Testing process in which the application is tested by giving </a:t>
            </a:r>
            <a:r>
              <a:rPr lang="en-US" dirty="0">
                <a:solidFill>
                  <a:srgbClr val="FF0000"/>
                </a:solidFill>
              </a:rPr>
              <a:t>a minimum number of inputs and evaluating its appropriate outputs. </a:t>
            </a:r>
          </a:p>
          <a:p>
            <a:pPr algn="just"/>
            <a:r>
              <a:rPr lang="en-US" dirty="0"/>
              <a:t>The primary goal of Domain testing is to check whether the software application accepts inputs within the acceptable range and delivers required output.</a:t>
            </a:r>
            <a:endParaRPr lang="en-IN" dirty="0"/>
          </a:p>
        </p:txBody>
      </p:sp>
    </p:spTree>
    <p:extLst>
      <p:ext uri="{BB962C8B-B14F-4D97-AF65-F5344CB8AC3E}">
        <p14:creationId xmlns:p14="http://schemas.microsoft.com/office/powerpoint/2010/main" val="243242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DC961-1947-6A4B-803B-30955415BEA8}"/>
              </a:ext>
            </a:extLst>
          </p:cNvPr>
          <p:cNvSpPr>
            <a:spLocks noGrp="1"/>
          </p:cNvSpPr>
          <p:nvPr>
            <p:ph idx="1"/>
          </p:nvPr>
        </p:nvSpPr>
        <p:spPr>
          <a:xfrm>
            <a:off x="498986" y="542514"/>
            <a:ext cx="10916265" cy="6315485"/>
          </a:xfrm>
        </p:spPr>
        <p:txBody>
          <a:bodyPr/>
          <a:lstStyle/>
          <a:p>
            <a:pPr algn="l"/>
            <a:r>
              <a:rPr lang="en-US" sz="3200" b="1" i="0" dirty="0">
                <a:solidFill>
                  <a:srgbClr val="000000"/>
                </a:solidFill>
                <a:effectLst/>
                <a:latin typeface="Heebo" pitchFamily="2" charset="-79"/>
                <a:cs typeface="Heebo" pitchFamily="2" charset="-79"/>
              </a:rPr>
              <a:t>Unit Testing Techniques:</a:t>
            </a:r>
          </a:p>
          <a:p>
            <a:pPr marL="0" indent="0" algn="l">
              <a:buNone/>
            </a:pPr>
            <a:endParaRPr lang="en-US" sz="3200" b="1" i="0" dirty="0">
              <a:solidFill>
                <a:srgbClr val="000000"/>
              </a:solidFill>
              <a:effectLst/>
              <a:latin typeface="Heebo" pitchFamily="2" charset="-79"/>
              <a:cs typeface="Heebo" pitchFamily="2" charset="-79"/>
            </a:endParaRPr>
          </a:p>
          <a:p>
            <a:pPr algn="just">
              <a:buFont typeface="Arial" panose="020B0604020202020204" pitchFamily="34" charset="0"/>
              <a:buChar char="•"/>
            </a:pPr>
            <a:r>
              <a:rPr lang="en-US" b="1" i="0" dirty="0">
                <a:solidFill>
                  <a:srgbClr val="000000"/>
                </a:solidFill>
                <a:effectLst/>
                <a:latin typeface="Nunito" pitchFamily="2" charset="0"/>
              </a:rPr>
              <a:t>Black Box Testing - </a:t>
            </a:r>
            <a:r>
              <a:rPr lang="en-US" b="0" i="0" dirty="0">
                <a:solidFill>
                  <a:srgbClr val="000000"/>
                </a:solidFill>
                <a:effectLst/>
                <a:latin typeface="Nunito" pitchFamily="2" charset="0"/>
              </a:rPr>
              <a:t>Using which the user interface, input and output are tested.</a:t>
            </a:r>
          </a:p>
          <a:p>
            <a:pPr algn="just">
              <a:buFont typeface="Arial" panose="020B0604020202020204" pitchFamily="34" charset="0"/>
              <a:buChar char="•"/>
            </a:pPr>
            <a:r>
              <a:rPr lang="en-US" b="1" i="0" dirty="0">
                <a:solidFill>
                  <a:srgbClr val="000000"/>
                </a:solidFill>
                <a:effectLst/>
                <a:latin typeface="Nunito" pitchFamily="2" charset="0"/>
              </a:rPr>
              <a:t>White Box Testing - </a:t>
            </a:r>
            <a:r>
              <a:rPr lang="en-US" b="0" i="0" dirty="0">
                <a:solidFill>
                  <a:srgbClr val="000000"/>
                </a:solidFill>
                <a:effectLst/>
                <a:latin typeface="Nunito" pitchFamily="2" charset="0"/>
              </a:rPr>
              <a:t>used to test each one of those functions behavior is tested.</a:t>
            </a:r>
          </a:p>
          <a:p>
            <a:pPr algn="just">
              <a:buFont typeface="Arial" panose="020B0604020202020204" pitchFamily="34" charset="0"/>
              <a:buChar char="•"/>
            </a:pPr>
            <a:r>
              <a:rPr lang="en-US" b="1" i="0" dirty="0">
                <a:solidFill>
                  <a:srgbClr val="000000"/>
                </a:solidFill>
                <a:effectLst/>
                <a:latin typeface="Nunito" pitchFamily="2" charset="0"/>
              </a:rPr>
              <a:t>Gray Box Testing - </a:t>
            </a:r>
            <a:r>
              <a:rPr lang="en-US" b="0" i="0" dirty="0">
                <a:solidFill>
                  <a:srgbClr val="000000"/>
                </a:solidFill>
                <a:effectLst/>
                <a:latin typeface="Nunito" pitchFamily="2" charset="0"/>
              </a:rPr>
              <a:t>Used to execute tests, risks and assessment methods.</a:t>
            </a:r>
          </a:p>
          <a:p>
            <a:endParaRPr lang="en-IN" dirty="0"/>
          </a:p>
        </p:txBody>
      </p:sp>
    </p:spTree>
    <p:extLst>
      <p:ext uri="{BB962C8B-B14F-4D97-AF65-F5344CB8AC3E}">
        <p14:creationId xmlns:p14="http://schemas.microsoft.com/office/powerpoint/2010/main" val="11527042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FA2C-59DB-E727-4EA1-322FD79BC2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9C3A10-532D-0FD2-FD2F-C8851B1541F2}"/>
              </a:ext>
            </a:extLst>
          </p:cNvPr>
          <p:cNvSpPr>
            <a:spLocks noGrp="1"/>
          </p:cNvSpPr>
          <p:nvPr>
            <p:ph idx="1"/>
          </p:nvPr>
        </p:nvSpPr>
        <p:spPr>
          <a:xfrm>
            <a:off x="838200" y="1825625"/>
            <a:ext cx="10515600" cy="4667250"/>
          </a:xfrm>
        </p:spPr>
        <p:txBody>
          <a:bodyPr>
            <a:normAutofit fontScale="92500" lnSpcReduction="20000"/>
          </a:bodyPr>
          <a:lstStyle/>
          <a:p>
            <a:pPr algn="just"/>
            <a:r>
              <a:rPr lang="en-US" dirty="0"/>
              <a:t>It is a Functional Testing technique in which the output of a system is tested with a minimal number of inputs to ensure that the system does not accept invalid and out of range input values.</a:t>
            </a:r>
          </a:p>
          <a:p>
            <a:pPr algn="just"/>
            <a:r>
              <a:rPr lang="en-US" dirty="0"/>
              <a:t> It is one of the most important White Box Testing methods. It also verifies that the system should not accept inputs, conditions and indices outside the specified or valid range.</a:t>
            </a:r>
          </a:p>
          <a:p>
            <a:pPr algn="just"/>
            <a:r>
              <a:rPr lang="en-US" dirty="0"/>
              <a:t>In domain testing, </a:t>
            </a:r>
            <a:r>
              <a:rPr lang="en-US" dirty="0">
                <a:solidFill>
                  <a:srgbClr val="FF0000"/>
                </a:solidFill>
              </a:rPr>
              <a:t>we divide a domain into sub-domains (equivalence classes) and then test using values from each subdomain</a:t>
            </a:r>
            <a:r>
              <a:rPr lang="en-US" dirty="0"/>
              <a:t>. For example, if a website (domain) has been given for testing, we will be dividing the website into small portions (subdomain) for the ease of testing.</a:t>
            </a:r>
          </a:p>
          <a:p>
            <a:pPr algn="just"/>
            <a:endParaRPr lang="en-US" dirty="0"/>
          </a:p>
          <a:p>
            <a:pPr algn="just"/>
            <a:r>
              <a:rPr lang="en-US" dirty="0"/>
              <a:t>Domain might involve testing of any one input variable or combination of input variables.</a:t>
            </a:r>
            <a:endParaRPr lang="en-IN" dirty="0"/>
          </a:p>
        </p:txBody>
      </p:sp>
    </p:spTree>
    <p:extLst>
      <p:ext uri="{BB962C8B-B14F-4D97-AF65-F5344CB8AC3E}">
        <p14:creationId xmlns:p14="http://schemas.microsoft.com/office/powerpoint/2010/main" val="13723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A904-8294-775D-80C6-C38C163E59A5}"/>
              </a:ext>
            </a:extLst>
          </p:cNvPr>
          <p:cNvSpPr>
            <a:spLocks noGrp="1"/>
          </p:cNvSpPr>
          <p:nvPr>
            <p:ph type="title"/>
          </p:nvPr>
        </p:nvSpPr>
        <p:spPr/>
        <p:txBody>
          <a:bodyPr/>
          <a:lstStyle/>
          <a:p>
            <a:r>
              <a:rPr lang="en-IN" dirty="0"/>
              <a:t>Domain Testing Strategy</a:t>
            </a:r>
          </a:p>
        </p:txBody>
      </p:sp>
      <p:sp>
        <p:nvSpPr>
          <p:cNvPr id="3" name="Content Placeholder 2">
            <a:extLst>
              <a:ext uri="{FF2B5EF4-FFF2-40B4-BE49-F238E27FC236}">
                <a16:creationId xmlns:a16="http://schemas.microsoft.com/office/drawing/2014/main" id="{ABD3C4F7-F182-1808-0F32-5D8C2EF30F39}"/>
              </a:ext>
            </a:extLst>
          </p:cNvPr>
          <p:cNvSpPr>
            <a:spLocks noGrp="1"/>
          </p:cNvSpPr>
          <p:nvPr>
            <p:ph idx="1"/>
          </p:nvPr>
        </p:nvSpPr>
        <p:spPr/>
        <p:txBody>
          <a:bodyPr/>
          <a:lstStyle/>
          <a:p>
            <a:r>
              <a:rPr lang="en-US" dirty="0"/>
              <a:t>While domain testing, you need to consider following things,</a:t>
            </a:r>
          </a:p>
          <a:p>
            <a:endParaRPr lang="en-US" dirty="0"/>
          </a:p>
          <a:p>
            <a:pPr>
              <a:buFont typeface="Wingdings" panose="05000000000000000000" pitchFamily="2" charset="2"/>
              <a:buChar char="Ø"/>
            </a:pPr>
            <a:r>
              <a:rPr lang="en-US" dirty="0"/>
              <a:t>What domain are we testing?</a:t>
            </a:r>
          </a:p>
          <a:p>
            <a:pPr>
              <a:buFont typeface="Wingdings" panose="05000000000000000000" pitchFamily="2" charset="2"/>
              <a:buChar char="Ø"/>
            </a:pPr>
            <a:r>
              <a:rPr lang="en-US" dirty="0"/>
              <a:t>How to group the values into classes?</a:t>
            </a:r>
          </a:p>
          <a:p>
            <a:pPr>
              <a:buFont typeface="Wingdings" panose="05000000000000000000" pitchFamily="2" charset="2"/>
              <a:buChar char="Ø"/>
            </a:pPr>
            <a:r>
              <a:rPr lang="en-US" dirty="0"/>
              <a:t>Which values of the classes to be tested?</a:t>
            </a:r>
          </a:p>
          <a:p>
            <a:pPr>
              <a:buFont typeface="Wingdings" panose="05000000000000000000" pitchFamily="2" charset="2"/>
              <a:buChar char="Ø"/>
            </a:pPr>
            <a:r>
              <a:rPr lang="en-US" dirty="0"/>
              <a:t>How to determine the result?</a:t>
            </a:r>
            <a:endParaRPr lang="en-IN" dirty="0"/>
          </a:p>
        </p:txBody>
      </p:sp>
    </p:spTree>
    <p:extLst>
      <p:ext uri="{BB962C8B-B14F-4D97-AF65-F5344CB8AC3E}">
        <p14:creationId xmlns:p14="http://schemas.microsoft.com/office/powerpoint/2010/main" val="2403793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1788-8EF6-870C-8553-7FE2044F0468}"/>
              </a:ext>
            </a:extLst>
          </p:cNvPr>
          <p:cNvSpPr>
            <a:spLocks noGrp="1"/>
          </p:cNvSpPr>
          <p:nvPr>
            <p:ph type="title"/>
          </p:nvPr>
        </p:nvSpPr>
        <p:spPr>
          <a:xfrm>
            <a:off x="351504" y="146101"/>
            <a:ext cx="10515600" cy="1325563"/>
          </a:xfrm>
        </p:spPr>
        <p:txBody>
          <a:bodyPr/>
          <a:lstStyle/>
          <a:p>
            <a:r>
              <a:rPr lang="en-US" dirty="0"/>
              <a:t>What domain are we testing?</a:t>
            </a:r>
            <a:endParaRPr lang="en-IN" dirty="0"/>
          </a:p>
        </p:txBody>
      </p:sp>
      <p:sp>
        <p:nvSpPr>
          <p:cNvPr id="3" name="Content Placeholder 2">
            <a:extLst>
              <a:ext uri="{FF2B5EF4-FFF2-40B4-BE49-F238E27FC236}">
                <a16:creationId xmlns:a16="http://schemas.microsoft.com/office/drawing/2014/main" id="{7F32855F-5088-ACB6-F9D8-C257637190B4}"/>
              </a:ext>
            </a:extLst>
          </p:cNvPr>
          <p:cNvSpPr>
            <a:spLocks noGrp="1"/>
          </p:cNvSpPr>
          <p:nvPr>
            <p:ph idx="1"/>
          </p:nvPr>
        </p:nvSpPr>
        <p:spPr>
          <a:xfrm>
            <a:off x="602226" y="1471664"/>
            <a:ext cx="10515600" cy="4351338"/>
          </a:xfrm>
        </p:spPr>
        <p:txBody>
          <a:bodyPr/>
          <a:lstStyle/>
          <a:p>
            <a:r>
              <a:rPr lang="en-US" b="0" i="0" dirty="0">
                <a:solidFill>
                  <a:srgbClr val="222222"/>
                </a:solidFill>
                <a:effectLst/>
                <a:latin typeface="Source Sans Pro" panose="020B0503030403020204" pitchFamily="34" charset="0"/>
              </a:rPr>
              <a:t>Any domain which we test has some input functionality and an output functionality. There will be some input variables to be entered, and the appropriate output has to be verified</a:t>
            </a:r>
            <a:endParaRPr lang="en-IN" dirty="0"/>
          </a:p>
        </p:txBody>
      </p:sp>
      <p:pic>
        <p:nvPicPr>
          <p:cNvPr id="5" name="Picture 4">
            <a:extLst>
              <a:ext uri="{FF2B5EF4-FFF2-40B4-BE49-F238E27FC236}">
                <a16:creationId xmlns:a16="http://schemas.microsoft.com/office/drawing/2014/main" id="{C2C0AB77-8958-22D7-C8D1-E8F4864114C6}"/>
              </a:ext>
            </a:extLst>
          </p:cNvPr>
          <p:cNvPicPr>
            <a:picLocks noChangeAspect="1"/>
          </p:cNvPicPr>
          <p:nvPr/>
        </p:nvPicPr>
        <p:blipFill>
          <a:blip r:embed="rId2"/>
          <a:stretch>
            <a:fillRect/>
          </a:stretch>
        </p:blipFill>
        <p:spPr>
          <a:xfrm>
            <a:off x="4281234" y="2928566"/>
            <a:ext cx="3629532" cy="3124636"/>
          </a:xfrm>
          <a:prstGeom prst="rect">
            <a:avLst/>
          </a:prstGeom>
        </p:spPr>
      </p:pic>
    </p:spTree>
    <p:extLst>
      <p:ext uri="{BB962C8B-B14F-4D97-AF65-F5344CB8AC3E}">
        <p14:creationId xmlns:p14="http://schemas.microsoft.com/office/powerpoint/2010/main" val="19839088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64D2-4A9F-F917-0620-B099507124AC}"/>
              </a:ext>
            </a:extLst>
          </p:cNvPr>
          <p:cNvSpPr>
            <a:spLocks noGrp="1"/>
          </p:cNvSpPr>
          <p:nvPr>
            <p:ph type="title"/>
          </p:nvPr>
        </p:nvSpPr>
        <p:spPr/>
        <p:txBody>
          <a:bodyPr/>
          <a:lstStyle/>
          <a:p>
            <a:r>
              <a:rPr lang="en-IN" dirty="0"/>
              <a:t>Domain Testing Example</a:t>
            </a:r>
          </a:p>
        </p:txBody>
      </p:sp>
      <p:sp>
        <p:nvSpPr>
          <p:cNvPr id="3" name="Content Placeholder 2">
            <a:extLst>
              <a:ext uri="{FF2B5EF4-FFF2-40B4-BE49-F238E27FC236}">
                <a16:creationId xmlns:a16="http://schemas.microsoft.com/office/drawing/2014/main" id="{1DCC8A7D-6193-8466-D900-221B3A5D8D4F}"/>
              </a:ext>
            </a:extLst>
          </p:cNvPr>
          <p:cNvSpPr>
            <a:spLocks noGrp="1"/>
          </p:cNvSpPr>
          <p:nvPr>
            <p:ph idx="1"/>
          </p:nvPr>
        </p:nvSpPr>
        <p:spPr>
          <a:xfrm>
            <a:off x="838200" y="1533832"/>
            <a:ext cx="11353800" cy="4959043"/>
          </a:xfrm>
        </p:spPr>
        <p:txBody>
          <a:bodyPr>
            <a:normAutofit/>
          </a:bodyPr>
          <a:lstStyle/>
          <a:p>
            <a:pPr algn="l">
              <a:buFont typeface="+mj-lt"/>
              <a:buAutoNum type="arabicPeriod"/>
            </a:pPr>
            <a:r>
              <a:rPr lang="en-US" b="0" i="0" dirty="0">
                <a:solidFill>
                  <a:srgbClr val="222222"/>
                </a:solidFill>
                <a:effectLst/>
                <a:latin typeface="Source Sans Pro" panose="020B0503030403020204" pitchFamily="34" charset="0"/>
              </a:rPr>
              <a:t>Consider a single input test scenario:</a:t>
            </a:r>
          </a:p>
          <a:p>
            <a:pPr algn="l"/>
            <a:r>
              <a:rPr lang="en-US" b="0" i="0" dirty="0">
                <a:solidFill>
                  <a:srgbClr val="222222"/>
                </a:solidFill>
                <a:effectLst/>
                <a:latin typeface="Source Sans Pro" panose="020B0503030403020204" pitchFamily="34" charset="0"/>
              </a:rPr>
              <a:t>C = </a:t>
            </a:r>
            <a:r>
              <a:rPr lang="en-US" b="0" i="0" dirty="0" err="1">
                <a:solidFill>
                  <a:srgbClr val="222222"/>
                </a:solidFill>
                <a:effectLst/>
                <a:latin typeface="Source Sans Pro" panose="020B0503030403020204" pitchFamily="34" charset="0"/>
              </a:rPr>
              <a:t>a+b</a:t>
            </a:r>
            <a:r>
              <a:rPr lang="en-US" b="0" i="0" dirty="0">
                <a:solidFill>
                  <a:srgbClr val="222222"/>
                </a:solidFill>
                <a:effectLst/>
                <a:latin typeface="Source Sans Pro" panose="020B0503030403020204" pitchFamily="34" charset="0"/>
              </a:rPr>
              <a:t>, where a and b are input variables and C is the output variable.</a:t>
            </a:r>
          </a:p>
          <a:p>
            <a:pPr algn="l"/>
            <a:r>
              <a:rPr lang="en-US" b="0" i="0" dirty="0">
                <a:solidFill>
                  <a:srgbClr val="222222"/>
                </a:solidFill>
                <a:effectLst/>
                <a:latin typeface="Source Sans Pro" panose="020B0503030403020204" pitchFamily="34" charset="0"/>
              </a:rPr>
              <a:t>Here in the above example, there is no need of classification or combination of the variables is required.</a:t>
            </a:r>
          </a:p>
          <a:p>
            <a:pPr algn="l">
              <a:buFont typeface="+mj-lt"/>
              <a:buAutoNum type="arabicPeriod" startAt="2"/>
            </a:pPr>
            <a:r>
              <a:rPr lang="en-US" b="0" i="0" dirty="0">
                <a:solidFill>
                  <a:srgbClr val="222222"/>
                </a:solidFill>
                <a:effectLst/>
                <a:latin typeface="Source Sans Pro" panose="020B0503030403020204" pitchFamily="34" charset="0"/>
              </a:rPr>
              <a:t>Consider the below multiple inputs and appropriate output scenario:</a:t>
            </a:r>
          </a:p>
          <a:p>
            <a:pPr algn="l"/>
            <a:r>
              <a:rPr lang="en-US" b="0" i="0" dirty="0">
                <a:solidFill>
                  <a:srgbClr val="222222"/>
                </a:solidFill>
                <a:effectLst/>
                <a:latin typeface="Source Sans Pro" panose="020B0503030403020204" pitchFamily="34" charset="0"/>
              </a:rPr>
              <a:t>Consider a games exhibition for Children, 6 competitions are laid out, and tickets have to be given according to the age and gender input. The ticketing is one of the modules to be tested in for the whole functionality of Games exhibition.</a:t>
            </a:r>
          </a:p>
          <a:p>
            <a:endParaRPr lang="en-IN" dirty="0"/>
          </a:p>
        </p:txBody>
      </p:sp>
    </p:spTree>
    <p:extLst>
      <p:ext uri="{BB962C8B-B14F-4D97-AF65-F5344CB8AC3E}">
        <p14:creationId xmlns:p14="http://schemas.microsoft.com/office/powerpoint/2010/main" val="4294732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C26E-2549-9114-9ACF-A71149ED81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64A6BD-B091-719E-9F25-BB61ACF8BB45}"/>
              </a:ext>
            </a:extLst>
          </p:cNvPr>
          <p:cNvSpPr>
            <a:spLocks noGrp="1"/>
          </p:cNvSpPr>
          <p:nvPr>
            <p:ph idx="1"/>
          </p:nvPr>
        </p:nvSpPr>
        <p:spPr>
          <a:xfrm>
            <a:off x="838200" y="1825625"/>
            <a:ext cx="11211232" cy="4351338"/>
          </a:xfrm>
        </p:spPr>
        <p:txBody>
          <a:bodyPr>
            <a:normAutofit/>
          </a:bodyPr>
          <a:lstStyle/>
          <a:p>
            <a:pPr algn="l"/>
            <a:r>
              <a:rPr lang="en-US" b="0" i="0" dirty="0">
                <a:solidFill>
                  <a:srgbClr val="222222"/>
                </a:solidFill>
                <a:effectLst/>
                <a:latin typeface="Source Sans Pro" panose="020B0503030403020204" pitchFamily="34" charset="0"/>
              </a:rPr>
              <a:t>According to the scenario, we got six scenarios based on the age and the competitions:</a:t>
            </a:r>
          </a:p>
          <a:p>
            <a:pPr algn="l">
              <a:buFont typeface="+mj-lt"/>
              <a:buAutoNum type="arabicPeriod"/>
            </a:pPr>
            <a:r>
              <a:rPr lang="en-US" b="0" i="0" dirty="0">
                <a:solidFill>
                  <a:srgbClr val="222222"/>
                </a:solidFill>
                <a:effectLst/>
                <a:latin typeface="Source Sans Pro" panose="020B0503030403020204" pitchFamily="34" charset="0"/>
              </a:rPr>
              <a:t>Age &gt;5 and &lt;10, Boy should participate in Storytelling.</a:t>
            </a:r>
          </a:p>
          <a:p>
            <a:pPr algn="l">
              <a:buFont typeface="+mj-lt"/>
              <a:buAutoNum type="arabicPeriod"/>
            </a:pPr>
            <a:r>
              <a:rPr lang="en-US" b="0" i="0" dirty="0">
                <a:solidFill>
                  <a:srgbClr val="222222"/>
                </a:solidFill>
                <a:effectLst/>
                <a:latin typeface="Source Sans Pro" panose="020B0503030403020204" pitchFamily="34" charset="0"/>
              </a:rPr>
              <a:t>Age &gt;5 and &lt;10 , girl should participate in Drawing Competition.</a:t>
            </a:r>
          </a:p>
          <a:p>
            <a:pPr algn="l">
              <a:buFont typeface="+mj-lt"/>
              <a:buAutoNum type="arabicPeriod"/>
            </a:pPr>
            <a:r>
              <a:rPr lang="en-US" b="0" i="0" dirty="0">
                <a:solidFill>
                  <a:srgbClr val="222222"/>
                </a:solidFill>
                <a:effectLst/>
                <a:latin typeface="Source Sans Pro" panose="020B0503030403020204" pitchFamily="34" charset="0"/>
              </a:rPr>
              <a:t>Age &gt;10 and &lt;15, Boy should participate in Quiz.</a:t>
            </a:r>
          </a:p>
          <a:p>
            <a:pPr algn="l">
              <a:buFont typeface="+mj-lt"/>
              <a:buAutoNum type="arabicPeriod"/>
            </a:pPr>
            <a:r>
              <a:rPr lang="en-US" b="0" i="0" dirty="0">
                <a:solidFill>
                  <a:srgbClr val="222222"/>
                </a:solidFill>
                <a:effectLst/>
                <a:latin typeface="Source Sans Pro" panose="020B0503030403020204" pitchFamily="34" charset="0"/>
              </a:rPr>
              <a:t>Age &gt;10 and &lt;15 , girl should participate in Essay writing.</a:t>
            </a:r>
          </a:p>
          <a:p>
            <a:pPr algn="l">
              <a:buFont typeface="+mj-lt"/>
              <a:buAutoNum type="arabicPeriod"/>
            </a:pPr>
            <a:r>
              <a:rPr lang="en-US" b="0" i="0" dirty="0">
                <a:solidFill>
                  <a:srgbClr val="222222"/>
                </a:solidFill>
                <a:effectLst/>
                <a:latin typeface="Source Sans Pro" panose="020B0503030403020204" pitchFamily="34" charset="0"/>
              </a:rPr>
              <a:t>Age&lt;5, both boys and girls should participate in Rhymes Competition.</a:t>
            </a:r>
          </a:p>
          <a:p>
            <a:pPr algn="l">
              <a:buFont typeface="+mj-lt"/>
              <a:buAutoNum type="arabicPeriod"/>
            </a:pPr>
            <a:r>
              <a:rPr lang="en-US" b="0" i="0" dirty="0">
                <a:solidFill>
                  <a:srgbClr val="222222"/>
                </a:solidFill>
                <a:effectLst/>
                <a:latin typeface="Source Sans Pro" panose="020B0503030403020204" pitchFamily="34" charset="0"/>
              </a:rPr>
              <a:t>Age &gt;15, both boys and girls should participate in Poetry competition.</a:t>
            </a:r>
          </a:p>
          <a:p>
            <a:endParaRPr lang="en-IN" dirty="0"/>
          </a:p>
        </p:txBody>
      </p:sp>
    </p:spTree>
    <p:extLst>
      <p:ext uri="{BB962C8B-B14F-4D97-AF65-F5344CB8AC3E}">
        <p14:creationId xmlns:p14="http://schemas.microsoft.com/office/powerpoint/2010/main" val="13593533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86550-1059-433D-9FA3-2288E9E1E2D0}"/>
              </a:ext>
            </a:extLst>
          </p:cNvPr>
          <p:cNvSpPr>
            <a:spLocks noGrp="1"/>
          </p:cNvSpPr>
          <p:nvPr>
            <p:ph idx="1"/>
          </p:nvPr>
        </p:nvSpPr>
        <p:spPr>
          <a:xfrm>
            <a:off x="675968" y="586760"/>
            <a:ext cx="11756922" cy="6271239"/>
          </a:xfrm>
        </p:spPr>
        <p:txBody>
          <a:bodyPr>
            <a:normAutofit/>
          </a:bodyPr>
          <a:lstStyle/>
          <a:p>
            <a:r>
              <a:rPr lang="en-US" dirty="0">
                <a:solidFill>
                  <a:srgbClr val="FF0000"/>
                </a:solidFill>
              </a:rPr>
              <a:t>How to group the values into classes?</a:t>
            </a:r>
          </a:p>
          <a:p>
            <a:r>
              <a:rPr lang="en-US" dirty="0"/>
              <a:t>Partitioning some values means splitting it into non-overlapping subsets.</a:t>
            </a:r>
          </a:p>
          <a:p>
            <a:r>
              <a:rPr lang="en-US" dirty="0"/>
              <a:t>As we discussed earlier there are two types of partitioning:</a:t>
            </a:r>
          </a:p>
          <a:p>
            <a:r>
              <a:rPr lang="en-US" dirty="0">
                <a:solidFill>
                  <a:srgbClr val="FF0000"/>
                </a:solidFill>
              </a:rPr>
              <a:t>Equivalence partitioning </a:t>
            </a:r>
            <a:r>
              <a:rPr lang="en-US" dirty="0"/>
              <a:t>– Equivalence partitioning is a software testing technique that divides the input data of a software unit into partitions of equivalent data from which test cases can be derived. In principle, test cases are designed to cover each partition at least once.</a:t>
            </a:r>
          </a:p>
          <a:p>
            <a:r>
              <a:rPr lang="en-US" dirty="0">
                <a:solidFill>
                  <a:srgbClr val="FF0000"/>
                </a:solidFill>
              </a:rPr>
              <a:t>Boundary value analysis – </a:t>
            </a:r>
            <a:r>
              <a:rPr lang="en-US" dirty="0"/>
              <a:t>Boundary value analysis is a software testing technique in which tests are designed to include representatives of boundary values in a range. The idea comes from the boundary.</a:t>
            </a:r>
            <a:endParaRPr lang="en-IN" dirty="0"/>
          </a:p>
        </p:txBody>
      </p:sp>
    </p:spTree>
    <p:extLst>
      <p:ext uri="{BB962C8B-B14F-4D97-AF65-F5344CB8AC3E}">
        <p14:creationId xmlns:p14="http://schemas.microsoft.com/office/powerpoint/2010/main" val="584597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E9829-A8D4-4BCE-472B-1C2E3A529A13}"/>
              </a:ext>
            </a:extLst>
          </p:cNvPr>
          <p:cNvSpPr>
            <a:spLocks noGrp="1"/>
          </p:cNvSpPr>
          <p:nvPr>
            <p:ph idx="1"/>
          </p:nvPr>
        </p:nvSpPr>
        <p:spPr>
          <a:xfrm>
            <a:off x="838200" y="911225"/>
            <a:ext cx="10515600" cy="5445330"/>
          </a:xfrm>
        </p:spPr>
        <p:txBody>
          <a:bodyPr/>
          <a:lstStyle/>
          <a:p>
            <a:r>
              <a:rPr lang="en-US" dirty="0"/>
              <a:t>For the above example, we are partitioning the values into a subset or the subset. We are partitioning the age into the below classes :</a:t>
            </a:r>
          </a:p>
          <a:p>
            <a:r>
              <a:rPr lang="en-US" dirty="0"/>
              <a:t>Class 1: Children with age group 5 to 10</a:t>
            </a:r>
          </a:p>
          <a:p>
            <a:r>
              <a:rPr lang="en-US" dirty="0"/>
              <a:t>Class 2 : Children with age group less than 5</a:t>
            </a:r>
          </a:p>
          <a:p>
            <a:r>
              <a:rPr lang="en-US" dirty="0"/>
              <a:t>Class 3: Children with age group age 10 to 15</a:t>
            </a:r>
          </a:p>
          <a:p>
            <a:r>
              <a:rPr lang="en-US" dirty="0"/>
              <a:t>Class 4: Children with age group greater than 15.</a:t>
            </a:r>
            <a:endParaRPr lang="en-IN" dirty="0"/>
          </a:p>
        </p:txBody>
      </p:sp>
    </p:spTree>
    <p:extLst>
      <p:ext uri="{BB962C8B-B14F-4D97-AF65-F5344CB8AC3E}">
        <p14:creationId xmlns:p14="http://schemas.microsoft.com/office/powerpoint/2010/main" val="2810949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CE376-7C8B-5AEB-E2FC-4A69C588E1E7}"/>
              </a:ext>
            </a:extLst>
          </p:cNvPr>
          <p:cNvSpPr>
            <a:spLocks noGrp="1"/>
          </p:cNvSpPr>
          <p:nvPr>
            <p:ph idx="1"/>
          </p:nvPr>
        </p:nvSpPr>
        <p:spPr>
          <a:xfrm>
            <a:off x="528484" y="442451"/>
            <a:ext cx="11353800" cy="6297561"/>
          </a:xfrm>
        </p:spPr>
        <p:txBody>
          <a:bodyPr>
            <a:normAutofit lnSpcReduction="10000"/>
          </a:bodyPr>
          <a:lstStyle/>
          <a:p>
            <a:r>
              <a:rPr lang="en-US" sz="3000" dirty="0">
                <a:solidFill>
                  <a:srgbClr val="FF0000"/>
                </a:solidFill>
              </a:rPr>
              <a:t>Domain Testing Structure</a:t>
            </a:r>
          </a:p>
          <a:p>
            <a:pPr algn="just"/>
            <a:r>
              <a:rPr lang="en-US" dirty="0"/>
              <a:t>Identify the potentially interesting variables.</a:t>
            </a:r>
          </a:p>
          <a:p>
            <a:pPr algn="just"/>
            <a:r>
              <a:rPr lang="en-US" dirty="0"/>
              <a:t>Identify the variable(s) you can analyze now and order them (smallest to largest and vice versa).</a:t>
            </a:r>
          </a:p>
          <a:p>
            <a:pPr algn="just"/>
            <a:r>
              <a:rPr lang="en-US" dirty="0"/>
              <a:t>Create and identify boundary values and equivalence class values as above.</a:t>
            </a:r>
          </a:p>
          <a:p>
            <a:pPr algn="just"/>
            <a:r>
              <a:rPr lang="en-US" dirty="0"/>
              <a:t>Identify secondary dimensions and analyze each in a classical way. (In the above example, Gender is the secondary dimension).</a:t>
            </a:r>
          </a:p>
          <a:p>
            <a:pPr algn="just"/>
            <a:r>
              <a:rPr lang="en-US" dirty="0"/>
              <a:t>Identify and test variables that hold results (output variables).</a:t>
            </a:r>
          </a:p>
          <a:p>
            <a:pPr algn="just"/>
            <a:r>
              <a:rPr lang="en-US" dirty="0"/>
              <a:t>Evaluate how the program uses the value of this variable.</a:t>
            </a:r>
          </a:p>
          <a:p>
            <a:pPr algn="just"/>
            <a:r>
              <a:rPr lang="en-US" dirty="0"/>
              <a:t>Identify additional potentially-related variables for combination testing.</a:t>
            </a:r>
          </a:p>
          <a:p>
            <a:pPr algn="just"/>
            <a:r>
              <a:rPr lang="en-US" dirty="0"/>
              <a:t>Imagine risks that don’t necessarily map to an obvious dimension.</a:t>
            </a:r>
          </a:p>
          <a:p>
            <a:pPr algn="just"/>
            <a:r>
              <a:rPr lang="en-US" dirty="0"/>
              <a:t>Identify and list unanalyzed variables. Gather information for later analysis.</a:t>
            </a:r>
          </a:p>
          <a:p>
            <a:pPr algn="just"/>
            <a:r>
              <a:rPr lang="en-US" dirty="0"/>
              <a:t>Summarize your analysis with a risk/equivalence table.</a:t>
            </a:r>
            <a:endParaRPr lang="en-IN" dirty="0"/>
          </a:p>
        </p:txBody>
      </p:sp>
    </p:spTree>
    <p:extLst>
      <p:ext uri="{BB962C8B-B14F-4D97-AF65-F5344CB8AC3E}">
        <p14:creationId xmlns:p14="http://schemas.microsoft.com/office/powerpoint/2010/main" val="2163603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9160-0D4B-E204-1B55-1AE74E78B583}"/>
              </a:ext>
            </a:extLst>
          </p:cNvPr>
          <p:cNvSpPr>
            <a:spLocks noGrp="1"/>
          </p:cNvSpPr>
          <p:nvPr>
            <p:ph type="title"/>
          </p:nvPr>
        </p:nvSpPr>
        <p:spPr/>
        <p:txBody>
          <a:bodyPr/>
          <a:lstStyle/>
          <a:p>
            <a:r>
              <a:rPr lang="en-IN" dirty="0"/>
              <a:t>What is Functional Testing?</a:t>
            </a:r>
          </a:p>
        </p:txBody>
      </p:sp>
      <p:sp>
        <p:nvSpPr>
          <p:cNvPr id="3" name="Content Placeholder 2">
            <a:extLst>
              <a:ext uri="{FF2B5EF4-FFF2-40B4-BE49-F238E27FC236}">
                <a16:creationId xmlns:a16="http://schemas.microsoft.com/office/drawing/2014/main" id="{1BBD98C3-9986-5CEB-36ED-8014896345D4}"/>
              </a:ext>
            </a:extLst>
          </p:cNvPr>
          <p:cNvSpPr>
            <a:spLocks noGrp="1"/>
          </p:cNvSpPr>
          <p:nvPr>
            <p:ph idx="1"/>
          </p:nvPr>
        </p:nvSpPr>
        <p:spPr/>
        <p:txBody>
          <a:bodyPr>
            <a:normAutofit lnSpcReduction="10000"/>
          </a:bodyPr>
          <a:lstStyle/>
          <a:p>
            <a:pPr algn="just"/>
            <a:r>
              <a:rPr lang="en-US" dirty="0"/>
              <a:t>FUNCTIONAL TESTING is a type of software testing that validates the software system against the functional requirements/specifications.</a:t>
            </a:r>
          </a:p>
          <a:p>
            <a:pPr algn="just"/>
            <a:r>
              <a:rPr lang="en-US" dirty="0"/>
              <a:t> The purpose of Functional tests is to test each function of the software application, by providing appropriate input, verifying the output against the Functional requirements.</a:t>
            </a:r>
          </a:p>
          <a:p>
            <a:pPr algn="just"/>
            <a:r>
              <a:rPr lang="en-US" dirty="0"/>
              <a:t>Functional testing mainly involves black box testing and it is not concerned about the source code of the application. </a:t>
            </a:r>
          </a:p>
          <a:p>
            <a:pPr algn="just"/>
            <a:r>
              <a:rPr lang="en-US" dirty="0"/>
              <a:t>This testing checks User Interface, APIs, Database, Security, Client/Server communication and other functionality of the Application Under Test. The testing can be done either manually or using automation.</a:t>
            </a:r>
            <a:endParaRPr lang="en-IN" dirty="0"/>
          </a:p>
        </p:txBody>
      </p:sp>
    </p:spTree>
    <p:extLst>
      <p:ext uri="{BB962C8B-B14F-4D97-AF65-F5344CB8AC3E}">
        <p14:creationId xmlns:p14="http://schemas.microsoft.com/office/powerpoint/2010/main" val="18596586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FFFC-0ECE-BD7D-C83F-22BAA893DFFB}"/>
              </a:ext>
            </a:extLst>
          </p:cNvPr>
          <p:cNvSpPr>
            <a:spLocks noGrp="1"/>
          </p:cNvSpPr>
          <p:nvPr>
            <p:ph type="title"/>
          </p:nvPr>
        </p:nvSpPr>
        <p:spPr/>
        <p:txBody>
          <a:bodyPr/>
          <a:lstStyle/>
          <a:p>
            <a:r>
              <a:rPr lang="en-US" dirty="0"/>
              <a:t>What do you test in Functional Testing?</a:t>
            </a:r>
            <a:endParaRPr lang="en-IN" dirty="0"/>
          </a:p>
        </p:txBody>
      </p:sp>
      <p:sp>
        <p:nvSpPr>
          <p:cNvPr id="3" name="Content Placeholder 2">
            <a:extLst>
              <a:ext uri="{FF2B5EF4-FFF2-40B4-BE49-F238E27FC236}">
                <a16:creationId xmlns:a16="http://schemas.microsoft.com/office/drawing/2014/main" id="{C088C4F7-7597-0826-2E19-8DFAEA928A30}"/>
              </a:ext>
            </a:extLst>
          </p:cNvPr>
          <p:cNvSpPr>
            <a:spLocks noGrp="1"/>
          </p:cNvSpPr>
          <p:nvPr>
            <p:ph idx="1"/>
          </p:nvPr>
        </p:nvSpPr>
        <p:spPr>
          <a:xfrm>
            <a:off x="838200" y="1474839"/>
            <a:ext cx="10960510" cy="4702124"/>
          </a:xfrm>
        </p:spPr>
        <p:txBody>
          <a:bodyPr>
            <a:normAutofit/>
          </a:bodyPr>
          <a:lstStyle/>
          <a:p>
            <a:pPr algn="just"/>
            <a:r>
              <a:rPr lang="en-US" b="0" i="0" dirty="0">
                <a:solidFill>
                  <a:srgbClr val="222222"/>
                </a:solidFill>
                <a:effectLst/>
                <a:latin typeface="Source Sans Pro" panose="020B0503030403020204" pitchFamily="34" charset="0"/>
              </a:rPr>
              <a:t>The prime objective of Functional testing is checking the functionalities of the software system. It mainly concentrates on –</a:t>
            </a:r>
          </a:p>
          <a:p>
            <a:pPr algn="just">
              <a:buFont typeface="Arial" panose="020B0604020202020204" pitchFamily="34" charset="0"/>
              <a:buChar char="•"/>
            </a:pPr>
            <a:r>
              <a:rPr lang="en-US" b="1" i="0" dirty="0">
                <a:solidFill>
                  <a:srgbClr val="FF0000"/>
                </a:solidFill>
                <a:effectLst/>
                <a:latin typeface="Source Sans Pro" panose="020B0503030403020204" pitchFamily="34" charset="0"/>
              </a:rPr>
              <a:t>Mainline functions</a:t>
            </a:r>
            <a:r>
              <a:rPr lang="en-US" b="0" i="0" dirty="0">
                <a:solidFill>
                  <a:srgbClr val="222222"/>
                </a:solidFill>
                <a:effectLst/>
                <a:latin typeface="Source Sans Pro" panose="020B0503030403020204" pitchFamily="34" charset="0"/>
              </a:rPr>
              <a:t>:  Testing the main functions of an application</a:t>
            </a:r>
          </a:p>
          <a:p>
            <a:pPr algn="just">
              <a:buFont typeface="Arial" panose="020B0604020202020204" pitchFamily="34" charset="0"/>
              <a:buChar char="•"/>
            </a:pPr>
            <a:r>
              <a:rPr lang="en-US" b="1" i="0" dirty="0">
                <a:solidFill>
                  <a:srgbClr val="FF0000"/>
                </a:solidFill>
                <a:effectLst/>
                <a:latin typeface="Source Sans Pro" panose="020B0503030403020204" pitchFamily="34" charset="0"/>
              </a:rPr>
              <a:t>Basic Usability</a:t>
            </a:r>
            <a:r>
              <a:rPr lang="en-US" b="0" i="0" dirty="0">
                <a:solidFill>
                  <a:srgbClr val="222222"/>
                </a:solidFill>
                <a:effectLst/>
                <a:latin typeface="Source Sans Pro" panose="020B0503030403020204" pitchFamily="34" charset="0"/>
              </a:rPr>
              <a:t>: It involves basic usability testing of the system. It checks whether a user can freely navigate through the screens without any difficulties.</a:t>
            </a:r>
          </a:p>
          <a:p>
            <a:pPr algn="just">
              <a:buFont typeface="Arial" panose="020B0604020202020204" pitchFamily="34" charset="0"/>
              <a:buChar char="•"/>
            </a:pPr>
            <a:r>
              <a:rPr lang="en-US" b="1" i="0" dirty="0">
                <a:solidFill>
                  <a:srgbClr val="FF0000"/>
                </a:solidFill>
                <a:effectLst/>
                <a:latin typeface="Source Sans Pro" panose="020B0503030403020204" pitchFamily="34" charset="0"/>
              </a:rPr>
              <a:t>Accessibility</a:t>
            </a:r>
            <a:r>
              <a:rPr lang="en-US" b="0" i="0" dirty="0">
                <a:solidFill>
                  <a:srgbClr val="FF0000"/>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Checks the accessibility of the system for the user</a:t>
            </a:r>
          </a:p>
          <a:p>
            <a:pPr algn="just">
              <a:buFont typeface="Arial" panose="020B0604020202020204" pitchFamily="34" charset="0"/>
              <a:buChar char="•"/>
            </a:pPr>
            <a:r>
              <a:rPr lang="en-US" b="1" i="0" dirty="0">
                <a:solidFill>
                  <a:srgbClr val="FF0000"/>
                </a:solidFill>
                <a:effectLst/>
                <a:latin typeface="Source Sans Pro" panose="020B0503030403020204" pitchFamily="34" charset="0"/>
              </a:rPr>
              <a:t>Error Conditions</a:t>
            </a:r>
            <a:r>
              <a:rPr lang="en-US" b="0" i="0" dirty="0">
                <a:solidFill>
                  <a:srgbClr val="222222"/>
                </a:solidFill>
                <a:effectLst/>
                <a:latin typeface="Source Sans Pro" panose="020B0503030403020204" pitchFamily="34" charset="0"/>
              </a:rPr>
              <a:t>: Usage of testing techniques to check for error conditions.  It checks whether suitable error messages are displayed.</a:t>
            </a:r>
          </a:p>
          <a:p>
            <a:endParaRPr lang="en-IN" dirty="0"/>
          </a:p>
        </p:txBody>
      </p:sp>
    </p:spTree>
    <p:extLst>
      <p:ext uri="{BB962C8B-B14F-4D97-AF65-F5344CB8AC3E}">
        <p14:creationId xmlns:p14="http://schemas.microsoft.com/office/powerpoint/2010/main" val="392176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8A6B-56E0-E5B4-0F22-BE551181BBCB}"/>
              </a:ext>
            </a:extLst>
          </p:cNvPr>
          <p:cNvSpPr>
            <a:spLocks noGrp="1"/>
          </p:cNvSpPr>
          <p:nvPr>
            <p:ph type="title"/>
          </p:nvPr>
        </p:nvSpPr>
        <p:spPr/>
        <p:txBody>
          <a:bodyPr/>
          <a:lstStyle/>
          <a:p>
            <a:r>
              <a:rPr lang="en-IN" b="0" i="0" dirty="0">
                <a:solidFill>
                  <a:srgbClr val="610B38"/>
                </a:solidFill>
                <a:effectLst/>
                <a:latin typeface="erdana"/>
              </a:rPr>
              <a:t>Why Unit Testing?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9F96018-C58C-76C4-9D08-2551F69A0752}"/>
              </a:ext>
            </a:extLst>
          </p:cNvPr>
          <p:cNvSpPr>
            <a:spLocks noGrp="1"/>
          </p:cNvSpPr>
          <p:nvPr>
            <p:ph idx="1"/>
          </p:nvPr>
        </p:nvSpPr>
        <p:spPr>
          <a:xfrm>
            <a:off x="616974" y="1176414"/>
            <a:ext cx="10515600" cy="4351338"/>
          </a:xfrm>
        </p:spPr>
        <p:txBody>
          <a:bodyPr/>
          <a:lstStyle/>
          <a:p>
            <a:pPr algn="just"/>
            <a:r>
              <a:rPr lang="en-US" b="0" i="0" dirty="0">
                <a:solidFill>
                  <a:srgbClr val="333333"/>
                </a:solidFill>
                <a:effectLst/>
                <a:latin typeface="inter-regular"/>
              </a:rPr>
              <a:t>In a testing level hierarchy, unit testing is the first level of testing done before integration and other remaining levels of the testing.</a:t>
            </a:r>
          </a:p>
          <a:p>
            <a:pPr algn="just"/>
            <a:r>
              <a:rPr lang="en-US" b="0" i="0" dirty="0">
                <a:solidFill>
                  <a:srgbClr val="333333"/>
                </a:solidFill>
                <a:effectLst/>
                <a:latin typeface="inter-regular"/>
              </a:rPr>
              <a:t> It uses modules for the testing process which reduces the dependency of waiting for Unit testing frameworks, stubs, drivers and mock objects are used for assistance in unit testing.</a:t>
            </a:r>
          </a:p>
          <a:p>
            <a:pPr marL="0" indent="0">
              <a:buNone/>
            </a:pPr>
            <a:br>
              <a:rPr lang="en-US" dirty="0"/>
            </a:br>
            <a:endParaRPr lang="en-IN" dirty="0"/>
          </a:p>
        </p:txBody>
      </p:sp>
      <p:pic>
        <p:nvPicPr>
          <p:cNvPr id="5" name="Picture 4">
            <a:extLst>
              <a:ext uri="{FF2B5EF4-FFF2-40B4-BE49-F238E27FC236}">
                <a16:creationId xmlns:a16="http://schemas.microsoft.com/office/drawing/2014/main" id="{4CD99BCF-D99F-EB6B-A5BE-EB8407836C5B}"/>
              </a:ext>
            </a:extLst>
          </p:cNvPr>
          <p:cNvPicPr>
            <a:picLocks noChangeAspect="1"/>
          </p:cNvPicPr>
          <p:nvPr/>
        </p:nvPicPr>
        <p:blipFill>
          <a:blip r:embed="rId2"/>
          <a:stretch>
            <a:fillRect/>
          </a:stretch>
        </p:blipFill>
        <p:spPr>
          <a:xfrm>
            <a:off x="4872244" y="3352083"/>
            <a:ext cx="5839640" cy="3286584"/>
          </a:xfrm>
          <a:prstGeom prst="rect">
            <a:avLst/>
          </a:prstGeom>
        </p:spPr>
      </p:pic>
    </p:spTree>
    <p:extLst>
      <p:ext uri="{BB962C8B-B14F-4D97-AF65-F5344CB8AC3E}">
        <p14:creationId xmlns:p14="http://schemas.microsoft.com/office/powerpoint/2010/main" val="15630074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6EE1-7FCD-0FEB-7024-9C54CB526986}"/>
              </a:ext>
            </a:extLst>
          </p:cNvPr>
          <p:cNvSpPr>
            <a:spLocks noGrp="1"/>
          </p:cNvSpPr>
          <p:nvPr>
            <p:ph type="title"/>
          </p:nvPr>
        </p:nvSpPr>
        <p:spPr/>
        <p:txBody>
          <a:bodyPr/>
          <a:lstStyle/>
          <a:p>
            <a:r>
              <a:rPr lang="en-US" dirty="0"/>
              <a:t>Following is a step by step process on How to do Functional Testing :</a:t>
            </a:r>
            <a:endParaRPr lang="en-IN" dirty="0"/>
          </a:p>
        </p:txBody>
      </p:sp>
      <p:sp>
        <p:nvSpPr>
          <p:cNvPr id="3" name="Content Placeholder 2">
            <a:extLst>
              <a:ext uri="{FF2B5EF4-FFF2-40B4-BE49-F238E27FC236}">
                <a16:creationId xmlns:a16="http://schemas.microsoft.com/office/drawing/2014/main" id="{72C051DF-313B-7679-79D0-D7A8F9844986}"/>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Understand the Functional Requirements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Identify test input or test data based on requirements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Compute the expected outcomes with selected test input values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Execute test cases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Compare actual and computed expected results</a:t>
            </a:r>
          </a:p>
          <a:p>
            <a:endParaRPr lang="en-IN" dirty="0"/>
          </a:p>
        </p:txBody>
      </p:sp>
    </p:spTree>
    <p:extLst>
      <p:ext uri="{BB962C8B-B14F-4D97-AF65-F5344CB8AC3E}">
        <p14:creationId xmlns:p14="http://schemas.microsoft.com/office/powerpoint/2010/main" val="29881908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F099-A41F-99F5-FEB4-773FC42E97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AF9DD3-1EB4-F80E-47B3-40CE0D7633D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FE5A3A9-1449-7982-35EC-7F8A2E3B08EF}"/>
              </a:ext>
            </a:extLst>
          </p:cNvPr>
          <p:cNvPicPr>
            <a:picLocks noChangeAspect="1"/>
          </p:cNvPicPr>
          <p:nvPr/>
        </p:nvPicPr>
        <p:blipFill>
          <a:blip r:embed="rId2"/>
          <a:stretch>
            <a:fillRect/>
          </a:stretch>
        </p:blipFill>
        <p:spPr>
          <a:xfrm>
            <a:off x="988142" y="471948"/>
            <a:ext cx="10058400" cy="6020927"/>
          </a:xfrm>
          <a:prstGeom prst="rect">
            <a:avLst/>
          </a:prstGeom>
        </p:spPr>
      </p:pic>
    </p:spTree>
    <p:extLst>
      <p:ext uri="{BB962C8B-B14F-4D97-AF65-F5344CB8AC3E}">
        <p14:creationId xmlns:p14="http://schemas.microsoft.com/office/powerpoint/2010/main" val="4841064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D155-86C2-D172-9ABA-D73B2FB109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6FA25B-5890-F458-2C28-7A5B77D138B3}"/>
              </a:ext>
            </a:extLst>
          </p:cNvPr>
          <p:cNvSpPr>
            <a:spLocks noGrp="1"/>
          </p:cNvSpPr>
          <p:nvPr>
            <p:ph idx="1"/>
          </p:nvPr>
        </p:nvSpPr>
        <p:spPr/>
        <p:txBody>
          <a:bodyPr>
            <a:normAutofit lnSpcReduction="10000"/>
          </a:bodyPr>
          <a:lstStyle/>
          <a:p>
            <a:pPr algn="l" fontAlgn="base"/>
            <a:r>
              <a:rPr lang="en-US" b="1" i="0" dirty="0">
                <a:solidFill>
                  <a:srgbClr val="273239"/>
                </a:solidFill>
                <a:effectLst/>
                <a:latin typeface="urw-din"/>
              </a:rPr>
              <a:t>Major Functional Testing Techniques: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Unit Testing</a:t>
            </a:r>
          </a:p>
          <a:p>
            <a:pPr algn="l" fontAlgn="base">
              <a:buFont typeface="Arial" panose="020B0604020202020204" pitchFamily="34" charset="0"/>
              <a:buChar char="•"/>
            </a:pPr>
            <a:r>
              <a:rPr lang="en-US" b="0" i="0" dirty="0">
                <a:solidFill>
                  <a:srgbClr val="273239"/>
                </a:solidFill>
                <a:effectLst/>
                <a:latin typeface="urw-din"/>
              </a:rPr>
              <a:t>Integration Testing</a:t>
            </a:r>
          </a:p>
          <a:p>
            <a:pPr algn="l" fontAlgn="base">
              <a:buFont typeface="Arial" panose="020B0604020202020204" pitchFamily="34" charset="0"/>
              <a:buChar char="•"/>
            </a:pPr>
            <a:r>
              <a:rPr lang="en-US" b="0" i="0" dirty="0">
                <a:solidFill>
                  <a:srgbClr val="273239"/>
                </a:solidFill>
                <a:effectLst/>
                <a:latin typeface="urw-din"/>
              </a:rPr>
              <a:t>Smoke Testing</a:t>
            </a:r>
          </a:p>
          <a:p>
            <a:pPr algn="l" fontAlgn="base">
              <a:buFont typeface="Arial" panose="020B0604020202020204" pitchFamily="34" charset="0"/>
              <a:buChar char="•"/>
            </a:pPr>
            <a:r>
              <a:rPr lang="en-US" b="0" i="0" dirty="0">
                <a:solidFill>
                  <a:srgbClr val="273239"/>
                </a:solidFill>
                <a:effectLst/>
                <a:latin typeface="urw-din"/>
              </a:rPr>
              <a:t>User Acceptance Testing</a:t>
            </a:r>
          </a:p>
          <a:p>
            <a:pPr algn="l" fontAlgn="base">
              <a:buFont typeface="Arial" panose="020B0604020202020204" pitchFamily="34" charset="0"/>
              <a:buChar char="•"/>
            </a:pPr>
            <a:r>
              <a:rPr lang="en-US" b="0" i="0" dirty="0">
                <a:solidFill>
                  <a:srgbClr val="273239"/>
                </a:solidFill>
                <a:effectLst/>
                <a:latin typeface="urw-din"/>
              </a:rPr>
              <a:t>Interface Testing</a:t>
            </a:r>
          </a:p>
          <a:p>
            <a:pPr algn="l" fontAlgn="base">
              <a:buFont typeface="Arial" panose="020B0604020202020204" pitchFamily="34" charset="0"/>
              <a:buChar char="•"/>
            </a:pPr>
            <a:r>
              <a:rPr lang="en-US" b="0" i="0" dirty="0">
                <a:solidFill>
                  <a:srgbClr val="273239"/>
                </a:solidFill>
                <a:effectLst/>
                <a:latin typeface="urw-din"/>
              </a:rPr>
              <a:t>Usability Testing</a:t>
            </a:r>
          </a:p>
          <a:p>
            <a:pPr algn="l" fontAlgn="base">
              <a:buFont typeface="Arial" panose="020B0604020202020204" pitchFamily="34" charset="0"/>
              <a:buChar char="•"/>
            </a:pPr>
            <a:r>
              <a:rPr lang="en-US" b="0" i="0" dirty="0">
                <a:solidFill>
                  <a:srgbClr val="273239"/>
                </a:solidFill>
                <a:effectLst/>
                <a:latin typeface="urw-din"/>
              </a:rPr>
              <a:t>System Testing</a:t>
            </a:r>
          </a:p>
          <a:p>
            <a:pPr algn="l" fontAlgn="base">
              <a:buFont typeface="Arial" panose="020B0604020202020204" pitchFamily="34" charset="0"/>
              <a:buChar char="•"/>
            </a:pPr>
            <a:r>
              <a:rPr lang="en-US" b="0" i="0" dirty="0">
                <a:solidFill>
                  <a:srgbClr val="273239"/>
                </a:solidFill>
                <a:effectLst/>
                <a:latin typeface="urw-din"/>
              </a:rPr>
              <a:t>Regression Testing</a:t>
            </a:r>
          </a:p>
          <a:p>
            <a:endParaRPr lang="en-IN" dirty="0"/>
          </a:p>
        </p:txBody>
      </p:sp>
    </p:spTree>
    <p:extLst>
      <p:ext uri="{BB962C8B-B14F-4D97-AF65-F5344CB8AC3E}">
        <p14:creationId xmlns:p14="http://schemas.microsoft.com/office/powerpoint/2010/main" val="11933495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216A-CBFC-A673-6B28-89F4F4DE89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1A07E5-7B16-DF1F-9319-7236A29AB0DB}"/>
              </a:ext>
            </a:extLst>
          </p:cNvPr>
          <p:cNvSpPr>
            <a:spLocks noGrp="1"/>
          </p:cNvSpPr>
          <p:nvPr>
            <p:ph idx="1"/>
          </p:nvPr>
        </p:nvSpPr>
        <p:spPr>
          <a:xfrm>
            <a:off x="838200" y="796412"/>
            <a:ext cx="11049000" cy="5840361"/>
          </a:xfrm>
        </p:spPr>
        <p:txBody>
          <a:bodyPr>
            <a:normAutofit/>
          </a:bodyPr>
          <a:lstStyle/>
          <a:p>
            <a:pPr algn="l" fontAlgn="base"/>
            <a:r>
              <a:rPr lang="en-US" b="1" i="0" dirty="0">
                <a:solidFill>
                  <a:srgbClr val="273239"/>
                </a:solidFill>
                <a:effectLst/>
                <a:latin typeface="urw-din"/>
              </a:rPr>
              <a:t>Advantages of Functional Testing:</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It ensures to deliver a bug-free product.</a:t>
            </a:r>
          </a:p>
          <a:p>
            <a:pPr algn="l" fontAlgn="base">
              <a:buFont typeface="Arial" panose="020B0604020202020204" pitchFamily="34" charset="0"/>
              <a:buChar char="•"/>
            </a:pPr>
            <a:r>
              <a:rPr lang="en-US" b="0" i="0" dirty="0">
                <a:solidFill>
                  <a:srgbClr val="273239"/>
                </a:solidFill>
                <a:effectLst/>
                <a:latin typeface="urw-din"/>
              </a:rPr>
              <a:t>It ensures to deliver a high-quality product.</a:t>
            </a:r>
          </a:p>
          <a:p>
            <a:pPr algn="l" fontAlgn="base">
              <a:buFont typeface="Arial" panose="020B0604020202020204" pitchFamily="34" charset="0"/>
              <a:buChar char="•"/>
            </a:pPr>
            <a:r>
              <a:rPr lang="en-US" b="0" i="0" dirty="0">
                <a:solidFill>
                  <a:srgbClr val="273239"/>
                </a:solidFill>
                <a:effectLst/>
                <a:latin typeface="urw-din"/>
              </a:rPr>
              <a:t>No assumptions about the structure of the system.</a:t>
            </a:r>
          </a:p>
          <a:p>
            <a:pPr algn="l" fontAlgn="base">
              <a:buFont typeface="Arial" panose="020B0604020202020204" pitchFamily="34" charset="0"/>
              <a:buChar char="•"/>
            </a:pPr>
            <a:r>
              <a:rPr lang="en-US" b="0" i="0" dirty="0">
                <a:solidFill>
                  <a:srgbClr val="273239"/>
                </a:solidFill>
                <a:effectLst/>
                <a:latin typeface="urw-din"/>
              </a:rPr>
              <a:t>This testing is focused on the specifications as per the customer usage.</a:t>
            </a:r>
          </a:p>
          <a:p>
            <a:pPr algn="l" fontAlgn="base"/>
            <a:r>
              <a:rPr lang="en-US" b="1" i="0" dirty="0">
                <a:solidFill>
                  <a:srgbClr val="273239"/>
                </a:solidFill>
                <a:effectLst/>
                <a:latin typeface="urw-din"/>
              </a:rPr>
              <a:t>Disadvantages of Functional Testing:</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There are high chances of performing redundant testing.</a:t>
            </a:r>
          </a:p>
          <a:p>
            <a:pPr algn="l" fontAlgn="base">
              <a:buFont typeface="Arial" panose="020B0604020202020204" pitchFamily="34" charset="0"/>
              <a:buChar char="•"/>
            </a:pPr>
            <a:r>
              <a:rPr lang="en-US" b="0" i="0" dirty="0">
                <a:solidFill>
                  <a:srgbClr val="273239"/>
                </a:solidFill>
                <a:effectLst/>
                <a:latin typeface="urw-din"/>
              </a:rPr>
              <a:t>Logical errors can be missed out in the product.</a:t>
            </a:r>
          </a:p>
          <a:p>
            <a:pPr algn="l" fontAlgn="base">
              <a:buFont typeface="Arial" panose="020B0604020202020204" pitchFamily="34" charset="0"/>
              <a:buChar char="•"/>
            </a:pPr>
            <a:r>
              <a:rPr lang="en-US" b="0" i="0" dirty="0">
                <a:solidFill>
                  <a:srgbClr val="273239"/>
                </a:solidFill>
                <a:effectLst/>
                <a:latin typeface="urw-din"/>
              </a:rPr>
              <a:t>If the requirement is not complete then performing this testing becomes difficult.</a:t>
            </a:r>
          </a:p>
          <a:p>
            <a:endParaRPr lang="en-IN" dirty="0"/>
          </a:p>
        </p:txBody>
      </p:sp>
    </p:spTree>
    <p:extLst>
      <p:ext uri="{BB962C8B-B14F-4D97-AF65-F5344CB8AC3E}">
        <p14:creationId xmlns:p14="http://schemas.microsoft.com/office/powerpoint/2010/main" val="3205721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F158-218B-EDE1-4B3B-06D1884E4908}"/>
              </a:ext>
            </a:extLst>
          </p:cNvPr>
          <p:cNvSpPr>
            <a:spLocks noGrp="1"/>
          </p:cNvSpPr>
          <p:nvPr>
            <p:ph type="title"/>
          </p:nvPr>
        </p:nvSpPr>
        <p:spPr/>
        <p:txBody>
          <a:bodyPr/>
          <a:lstStyle/>
          <a:p>
            <a:r>
              <a:rPr lang="en-IN" dirty="0"/>
              <a:t>Mutation Testing</a:t>
            </a:r>
          </a:p>
        </p:txBody>
      </p:sp>
      <p:sp>
        <p:nvSpPr>
          <p:cNvPr id="3" name="Content Placeholder 2">
            <a:extLst>
              <a:ext uri="{FF2B5EF4-FFF2-40B4-BE49-F238E27FC236}">
                <a16:creationId xmlns:a16="http://schemas.microsoft.com/office/drawing/2014/main" id="{C6E48AE5-5B55-4AC6-2A21-10C2CB675BC7}"/>
              </a:ext>
            </a:extLst>
          </p:cNvPr>
          <p:cNvSpPr>
            <a:spLocks noGrp="1"/>
          </p:cNvSpPr>
          <p:nvPr>
            <p:ph idx="1"/>
          </p:nvPr>
        </p:nvSpPr>
        <p:spPr>
          <a:xfrm>
            <a:off x="838199" y="1401097"/>
            <a:ext cx="10857271" cy="5338916"/>
          </a:xfrm>
        </p:spPr>
        <p:txBody>
          <a:bodyPr>
            <a:normAutofit/>
          </a:bodyPr>
          <a:lstStyle/>
          <a:p>
            <a:pPr algn="just"/>
            <a:r>
              <a:rPr lang="en-US" dirty="0"/>
              <a:t>Mutation Testing is a type of software testing in which certain statements of the </a:t>
            </a:r>
            <a:r>
              <a:rPr lang="en-US" dirty="0">
                <a:solidFill>
                  <a:srgbClr val="FF0000"/>
                </a:solidFill>
              </a:rPr>
              <a:t>source code are changed/mutated to check if the test cases are able to find errors in source code. </a:t>
            </a:r>
          </a:p>
          <a:p>
            <a:pPr algn="just"/>
            <a:r>
              <a:rPr lang="en-US" dirty="0"/>
              <a:t>The goal of Mutation Testing is ensuring the quality of test cases in terms of robustness that it should fail the mutated source code.</a:t>
            </a:r>
          </a:p>
          <a:p>
            <a:pPr algn="just"/>
            <a:r>
              <a:rPr lang="en-US" dirty="0"/>
              <a:t>The changes made in the mutant program should be kept extremely small that it does not affect the overall objective of the program.</a:t>
            </a:r>
          </a:p>
          <a:p>
            <a:pPr algn="just"/>
            <a:r>
              <a:rPr lang="en-US" dirty="0"/>
              <a:t> Mutation Testing </a:t>
            </a:r>
            <a:r>
              <a:rPr lang="en-US" dirty="0">
                <a:solidFill>
                  <a:srgbClr val="FF0000"/>
                </a:solidFill>
              </a:rPr>
              <a:t>is also called Fault-based testing strategy </a:t>
            </a:r>
            <a:r>
              <a:rPr lang="en-US" dirty="0"/>
              <a:t>as it involves creating a fault in the program and it is a type of White Box Testing which is mainly used for Unit Testing.</a:t>
            </a:r>
            <a:endParaRPr lang="en-IN" dirty="0"/>
          </a:p>
        </p:txBody>
      </p:sp>
    </p:spTree>
    <p:extLst>
      <p:ext uri="{BB962C8B-B14F-4D97-AF65-F5344CB8AC3E}">
        <p14:creationId xmlns:p14="http://schemas.microsoft.com/office/powerpoint/2010/main" val="1234632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3431-6304-DED2-5CDD-4B404DCFCD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EBC6E0-3EC0-8C30-E8E0-E294BF940A53}"/>
              </a:ext>
            </a:extLst>
          </p:cNvPr>
          <p:cNvSpPr>
            <a:spLocks noGrp="1"/>
          </p:cNvSpPr>
          <p:nvPr>
            <p:ph idx="1"/>
          </p:nvPr>
        </p:nvSpPr>
        <p:spPr/>
        <p:txBody>
          <a:bodyPr/>
          <a:lstStyle/>
          <a:p>
            <a:r>
              <a:rPr lang="en-US" dirty="0"/>
              <a:t>MT is also known as </a:t>
            </a:r>
            <a:r>
              <a:rPr lang="en-US" dirty="0">
                <a:solidFill>
                  <a:srgbClr val="FF0000"/>
                </a:solidFill>
              </a:rPr>
              <a:t>fault-based testing, program mutation, error-based testing, or mutation analysis</a:t>
            </a:r>
            <a:r>
              <a:rPr lang="en-US" dirty="0"/>
              <a:t>.</a:t>
            </a:r>
            <a:endParaRPr lang="en-IN" dirty="0"/>
          </a:p>
        </p:txBody>
      </p:sp>
    </p:spTree>
    <p:extLst>
      <p:ext uri="{BB962C8B-B14F-4D97-AF65-F5344CB8AC3E}">
        <p14:creationId xmlns:p14="http://schemas.microsoft.com/office/powerpoint/2010/main" val="2951634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71D4-A399-74E2-FF55-20AFF31F311F}"/>
              </a:ext>
            </a:extLst>
          </p:cNvPr>
          <p:cNvSpPr>
            <a:spLocks noGrp="1"/>
          </p:cNvSpPr>
          <p:nvPr>
            <p:ph type="title"/>
          </p:nvPr>
        </p:nvSpPr>
        <p:spPr/>
        <p:txBody>
          <a:bodyPr/>
          <a:lstStyle/>
          <a:p>
            <a:r>
              <a:rPr lang="en-US" dirty="0"/>
              <a:t>How to execute Mutation Testing?</a:t>
            </a:r>
            <a:endParaRPr lang="en-IN" dirty="0"/>
          </a:p>
        </p:txBody>
      </p:sp>
      <p:sp>
        <p:nvSpPr>
          <p:cNvPr id="3" name="Content Placeholder 2">
            <a:extLst>
              <a:ext uri="{FF2B5EF4-FFF2-40B4-BE49-F238E27FC236}">
                <a16:creationId xmlns:a16="http://schemas.microsoft.com/office/drawing/2014/main" id="{CA45624C-2DC6-810D-5374-C4E6A9D314E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DF04323-3698-7F53-891F-B1E259A671D7}"/>
              </a:ext>
            </a:extLst>
          </p:cNvPr>
          <p:cNvPicPr>
            <a:picLocks noChangeAspect="1"/>
          </p:cNvPicPr>
          <p:nvPr/>
        </p:nvPicPr>
        <p:blipFill>
          <a:blip r:embed="rId2"/>
          <a:stretch>
            <a:fillRect/>
          </a:stretch>
        </p:blipFill>
        <p:spPr>
          <a:xfrm>
            <a:off x="560439" y="1252233"/>
            <a:ext cx="10515600" cy="5030580"/>
          </a:xfrm>
          <a:prstGeom prst="rect">
            <a:avLst/>
          </a:prstGeom>
        </p:spPr>
      </p:pic>
    </p:spTree>
    <p:extLst>
      <p:ext uri="{BB962C8B-B14F-4D97-AF65-F5344CB8AC3E}">
        <p14:creationId xmlns:p14="http://schemas.microsoft.com/office/powerpoint/2010/main" val="11214284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F994-4832-8484-E6B3-C8D737900E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BF03A3-BDAC-84B8-F34F-6D2D9AE8F885}"/>
              </a:ext>
            </a:extLst>
          </p:cNvPr>
          <p:cNvSpPr>
            <a:spLocks noGrp="1"/>
          </p:cNvSpPr>
          <p:nvPr>
            <p:ph idx="1"/>
          </p:nvPr>
        </p:nvSpPr>
        <p:spPr/>
        <p:txBody>
          <a:bodyPr/>
          <a:lstStyle/>
          <a:p>
            <a:r>
              <a:rPr lang="en-US" dirty="0"/>
              <a:t>Mutations introduced to a program’s code will typically be small and contain one variable which causes a fault or bug.</a:t>
            </a:r>
          </a:p>
          <a:p>
            <a:r>
              <a:rPr lang="en-US" dirty="0">
                <a:solidFill>
                  <a:srgbClr val="FF0000"/>
                </a:solidFill>
              </a:rPr>
              <a:t> Multiple versions of the original program are then made, each with its own mutation, called mutants. </a:t>
            </a:r>
          </a:p>
          <a:p>
            <a:r>
              <a:rPr lang="en-US" dirty="0"/>
              <a:t>The mutants are then tested, along with the original application.</a:t>
            </a:r>
          </a:p>
          <a:p>
            <a:r>
              <a:rPr lang="en-US" dirty="0"/>
              <a:t> Once the tests are conducted, testers should then compare the results to the original program test.</a:t>
            </a:r>
            <a:endParaRPr lang="en-IN" dirty="0"/>
          </a:p>
        </p:txBody>
      </p:sp>
    </p:spTree>
    <p:extLst>
      <p:ext uri="{BB962C8B-B14F-4D97-AF65-F5344CB8AC3E}">
        <p14:creationId xmlns:p14="http://schemas.microsoft.com/office/powerpoint/2010/main" val="11930850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D56F-2F3A-CA40-FA68-7F972C33F8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42B590-CC39-5DAA-E00B-C87C7C2E833B}"/>
              </a:ext>
            </a:extLst>
          </p:cNvPr>
          <p:cNvSpPr>
            <a:spLocks noGrp="1"/>
          </p:cNvSpPr>
          <p:nvPr>
            <p:ph idx="1"/>
          </p:nvPr>
        </p:nvSpPr>
        <p:spPr/>
        <p:txBody>
          <a:bodyPr/>
          <a:lstStyle/>
          <a:p>
            <a:pPr algn="just"/>
            <a:r>
              <a:rPr lang="en-US" dirty="0"/>
              <a:t>The mutants can be kept and re-used in another code mutation test once the testing software has been worked on.</a:t>
            </a:r>
          </a:p>
          <a:p>
            <a:pPr algn="just"/>
            <a:r>
              <a:rPr lang="en-US" dirty="0"/>
              <a:t> If the test results from the mutants to the original programs are different, with the software test detecting the faults in the mutants, then the mutants can be discarded, or killed.</a:t>
            </a:r>
            <a:endParaRPr lang="en-IN" dirty="0"/>
          </a:p>
        </p:txBody>
      </p:sp>
    </p:spTree>
    <p:extLst>
      <p:ext uri="{BB962C8B-B14F-4D97-AF65-F5344CB8AC3E}">
        <p14:creationId xmlns:p14="http://schemas.microsoft.com/office/powerpoint/2010/main" val="41640919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356AE-E07D-CDE3-6E69-08A7F13AEA90}"/>
              </a:ext>
            </a:extLst>
          </p:cNvPr>
          <p:cNvSpPr>
            <a:spLocks noGrp="1"/>
          </p:cNvSpPr>
          <p:nvPr>
            <p:ph idx="1"/>
          </p:nvPr>
        </p:nvSpPr>
        <p:spPr>
          <a:xfrm>
            <a:off x="475635" y="471947"/>
            <a:ext cx="11240729" cy="6209071"/>
          </a:xfrm>
        </p:spPr>
        <p:txBody>
          <a:bodyPr>
            <a:normAutofit lnSpcReduction="10000"/>
          </a:bodyPr>
          <a:lstStyle/>
          <a:p>
            <a:r>
              <a:rPr lang="en-US" dirty="0">
                <a:solidFill>
                  <a:srgbClr val="FF0000"/>
                </a:solidFill>
              </a:rPr>
              <a:t>Mutants: It </a:t>
            </a:r>
            <a:r>
              <a:rPr lang="en-US" dirty="0"/>
              <a:t>is simply the </a:t>
            </a:r>
            <a:r>
              <a:rPr lang="en-US" dirty="0">
                <a:solidFill>
                  <a:srgbClr val="FF0000"/>
                </a:solidFill>
              </a:rPr>
              <a:t>mutated version of the source code</a:t>
            </a:r>
            <a:r>
              <a:rPr lang="en-US" dirty="0"/>
              <a:t>. It is the code that contains minute changes. When the test data is run through the mutant, it should ideally give us different results from the original source code. Mutants are also called mutant programs.</a:t>
            </a:r>
          </a:p>
          <a:p>
            <a:r>
              <a:rPr lang="en-US" dirty="0"/>
              <a:t>There are different types of mutants. These are as follows:</a:t>
            </a:r>
          </a:p>
          <a:p>
            <a:r>
              <a:rPr lang="en-US" dirty="0">
                <a:solidFill>
                  <a:srgbClr val="FF0000"/>
                </a:solidFill>
              </a:rPr>
              <a:t>Survived Mutants</a:t>
            </a:r>
            <a:r>
              <a:rPr lang="en-US" dirty="0"/>
              <a:t>: As we have mentioned, these are the mutants that are still alive after running test data through the original and mutated variants of the source code. These must be killed. They are also known as live mutants.</a:t>
            </a:r>
          </a:p>
          <a:p>
            <a:r>
              <a:rPr lang="en-US" dirty="0">
                <a:solidFill>
                  <a:srgbClr val="FF0000"/>
                </a:solidFill>
              </a:rPr>
              <a:t>Killed Mutants: </a:t>
            </a:r>
            <a:r>
              <a:rPr lang="en-US" dirty="0"/>
              <a:t>These are mutants that are killed after mutation testing. We get these when we get different results from the original and mutated versions of the source code.</a:t>
            </a:r>
          </a:p>
          <a:p>
            <a:r>
              <a:rPr lang="en-US" dirty="0">
                <a:solidFill>
                  <a:srgbClr val="FF0000"/>
                </a:solidFill>
              </a:rPr>
              <a:t>Equivalent Mutants</a:t>
            </a:r>
            <a:r>
              <a:rPr lang="en-US" dirty="0"/>
              <a:t>: These are closely related to live mutants, in that, they are ‘alive’ even after running test data through them. What differentiates them from others is that they have the same meaning as the original source code, even though they may have different syntax.</a:t>
            </a:r>
            <a:endParaRPr lang="en-IN" dirty="0"/>
          </a:p>
        </p:txBody>
      </p:sp>
    </p:spTree>
    <p:extLst>
      <p:ext uri="{BB962C8B-B14F-4D97-AF65-F5344CB8AC3E}">
        <p14:creationId xmlns:p14="http://schemas.microsoft.com/office/powerpoint/2010/main" val="357878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ECD5-94CC-2530-989D-25D767B8A1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9D136B-2968-58C0-1491-9FFEEACFF135}"/>
              </a:ext>
            </a:extLst>
          </p:cNvPr>
          <p:cNvSpPr>
            <a:spLocks noGrp="1"/>
          </p:cNvSpPr>
          <p:nvPr>
            <p:ph idx="1"/>
          </p:nvPr>
        </p:nvSpPr>
        <p:spPr/>
        <p:txBody>
          <a:bodyPr/>
          <a:lstStyle/>
          <a:p>
            <a:pPr algn="just"/>
            <a:r>
              <a:rPr lang="en-US" dirty="0"/>
              <a:t>Unit testing helps tester and developers to understand the base of code that makes them able to </a:t>
            </a:r>
            <a:r>
              <a:rPr lang="en-US" dirty="0">
                <a:solidFill>
                  <a:srgbClr val="FF0000"/>
                </a:solidFill>
              </a:rPr>
              <a:t>change defect-causing code quickly</a:t>
            </a:r>
            <a:r>
              <a:rPr lang="en-US" dirty="0"/>
              <a:t>.</a:t>
            </a:r>
          </a:p>
          <a:p>
            <a:pPr algn="just"/>
            <a:r>
              <a:rPr lang="en-US" dirty="0"/>
              <a:t>Unit testing </a:t>
            </a:r>
            <a:r>
              <a:rPr lang="en-US" dirty="0">
                <a:solidFill>
                  <a:srgbClr val="FF0000"/>
                </a:solidFill>
              </a:rPr>
              <a:t>helps in the documentation.</a:t>
            </a:r>
          </a:p>
          <a:p>
            <a:pPr algn="just"/>
            <a:r>
              <a:rPr lang="en-US" dirty="0"/>
              <a:t>Unit testing fixes </a:t>
            </a:r>
            <a:r>
              <a:rPr lang="en-US" dirty="0">
                <a:solidFill>
                  <a:srgbClr val="FF0000"/>
                </a:solidFill>
              </a:rPr>
              <a:t>defects very early in the development phase </a:t>
            </a:r>
            <a:r>
              <a:rPr lang="en-US" dirty="0"/>
              <a:t>that's why there is a possibility to occur a smaller number of defects in upcoming testing levels.</a:t>
            </a:r>
          </a:p>
          <a:p>
            <a:pPr algn="just"/>
            <a:r>
              <a:rPr lang="en-US" dirty="0"/>
              <a:t>It helps with code </a:t>
            </a:r>
            <a:r>
              <a:rPr lang="en-US" dirty="0">
                <a:solidFill>
                  <a:srgbClr val="FF0000"/>
                </a:solidFill>
              </a:rPr>
              <a:t>reusability by migrating code and test cases.</a:t>
            </a:r>
            <a:endParaRPr lang="en-IN" dirty="0">
              <a:solidFill>
                <a:srgbClr val="FF0000"/>
              </a:solidFill>
            </a:endParaRPr>
          </a:p>
        </p:txBody>
      </p:sp>
    </p:spTree>
    <p:extLst>
      <p:ext uri="{BB962C8B-B14F-4D97-AF65-F5344CB8AC3E}">
        <p14:creationId xmlns:p14="http://schemas.microsoft.com/office/powerpoint/2010/main" val="19134922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9CA96-B106-13EE-68D1-AA08982C3477}"/>
              </a:ext>
            </a:extLst>
          </p:cNvPr>
          <p:cNvSpPr>
            <a:spLocks noGrp="1"/>
          </p:cNvSpPr>
          <p:nvPr>
            <p:ph idx="1"/>
          </p:nvPr>
        </p:nvSpPr>
        <p:spPr>
          <a:xfrm>
            <a:off x="838199" y="766916"/>
            <a:ext cx="10798277" cy="6091084"/>
          </a:xfrm>
        </p:spPr>
        <p:txBody>
          <a:bodyPr>
            <a:normAutofit fontScale="92500" lnSpcReduction="10000"/>
          </a:bodyPr>
          <a:lstStyle/>
          <a:p>
            <a:pPr algn="just"/>
            <a:r>
              <a:rPr lang="en-US" dirty="0"/>
              <a:t>Following are the steps to execute mutation testing(mutation analysis):</a:t>
            </a:r>
          </a:p>
          <a:p>
            <a:pPr algn="just"/>
            <a:r>
              <a:rPr lang="en-US" dirty="0">
                <a:solidFill>
                  <a:srgbClr val="FF0000"/>
                </a:solidFill>
              </a:rPr>
              <a:t>Step 1:</a:t>
            </a:r>
            <a:r>
              <a:rPr lang="en-US" dirty="0"/>
              <a:t> Faults are introduced into the source code of the program by creating many versions called mutants. Each mutant should contain a single fault, and the goal is to cause the mutant version to fail which demonstrates the effectiveness of the test cases.</a:t>
            </a:r>
          </a:p>
          <a:p>
            <a:pPr algn="just"/>
            <a:r>
              <a:rPr lang="en-US" dirty="0">
                <a:solidFill>
                  <a:srgbClr val="FF0000"/>
                </a:solidFill>
              </a:rPr>
              <a:t>Step 2:</a:t>
            </a:r>
            <a:r>
              <a:rPr lang="en-US" dirty="0"/>
              <a:t> Test cases are applied to the original program and also to the mutant program. A Test Case should be adequate, and it is tweaked to detect faults in a program.</a:t>
            </a:r>
          </a:p>
          <a:p>
            <a:pPr algn="just"/>
            <a:r>
              <a:rPr lang="en-US" dirty="0">
                <a:solidFill>
                  <a:srgbClr val="FF0000"/>
                </a:solidFill>
              </a:rPr>
              <a:t>Step 3:</a:t>
            </a:r>
            <a:r>
              <a:rPr lang="en-US" dirty="0"/>
              <a:t> Compare the results of an original and mutant program.</a:t>
            </a:r>
          </a:p>
          <a:p>
            <a:pPr algn="just"/>
            <a:r>
              <a:rPr lang="en-US" dirty="0">
                <a:solidFill>
                  <a:srgbClr val="FF0000"/>
                </a:solidFill>
              </a:rPr>
              <a:t>Step 4:</a:t>
            </a:r>
            <a:r>
              <a:rPr lang="en-US" dirty="0"/>
              <a:t> If the original program and mutant programs generate the different output, then that the </a:t>
            </a:r>
            <a:r>
              <a:rPr lang="en-US" dirty="0">
                <a:solidFill>
                  <a:srgbClr val="FF0000"/>
                </a:solidFill>
              </a:rPr>
              <a:t>mutant is killed by the test case</a:t>
            </a:r>
            <a:r>
              <a:rPr lang="en-US" dirty="0"/>
              <a:t>. Hence the test case is good enough to detect the change between the original and the mutant program.</a:t>
            </a:r>
          </a:p>
          <a:p>
            <a:pPr algn="just"/>
            <a:r>
              <a:rPr lang="en-US" dirty="0">
                <a:solidFill>
                  <a:srgbClr val="FF0000"/>
                </a:solidFill>
              </a:rPr>
              <a:t>Step 5:</a:t>
            </a:r>
            <a:r>
              <a:rPr lang="en-US" dirty="0"/>
              <a:t> If the original program and mutant program generate the same output</a:t>
            </a:r>
            <a:r>
              <a:rPr lang="en-US" dirty="0">
                <a:solidFill>
                  <a:srgbClr val="FF0000"/>
                </a:solidFill>
              </a:rPr>
              <a:t>, Mutant is kept alive</a:t>
            </a:r>
            <a:r>
              <a:rPr lang="en-US" dirty="0"/>
              <a:t>. In such cases, more effective test cases need to be created that kill all mutants.</a:t>
            </a:r>
            <a:endParaRPr lang="en-IN" dirty="0"/>
          </a:p>
        </p:txBody>
      </p:sp>
    </p:spTree>
    <p:extLst>
      <p:ext uri="{BB962C8B-B14F-4D97-AF65-F5344CB8AC3E}">
        <p14:creationId xmlns:p14="http://schemas.microsoft.com/office/powerpoint/2010/main" val="4730254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EAE9-FF79-CFBD-C91E-3406F1CDF099}"/>
              </a:ext>
            </a:extLst>
          </p:cNvPr>
          <p:cNvSpPr>
            <a:spLocks noGrp="1"/>
          </p:cNvSpPr>
          <p:nvPr>
            <p:ph type="title"/>
          </p:nvPr>
        </p:nvSpPr>
        <p:spPr/>
        <p:txBody>
          <a:bodyPr/>
          <a:lstStyle/>
          <a:p>
            <a:r>
              <a:rPr lang="en-US" dirty="0"/>
              <a:t>How to Create Mutant Programs?</a:t>
            </a:r>
            <a:endParaRPr lang="en-IN" dirty="0"/>
          </a:p>
        </p:txBody>
      </p:sp>
      <p:sp>
        <p:nvSpPr>
          <p:cNvPr id="3" name="Content Placeholder 2">
            <a:extLst>
              <a:ext uri="{FF2B5EF4-FFF2-40B4-BE49-F238E27FC236}">
                <a16:creationId xmlns:a16="http://schemas.microsoft.com/office/drawing/2014/main" id="{091CEBB4-9959-278D-2395-A5919FB25040}"/>
              </a:ext>
            </a:extLst>
          </p:cNvPr>
          <p:cNvSpPr>
            <a:spLocks noGrp="1"/>
          </p:cNvSpPr>
          <p:nvPr>
            <p:ph idx="1"/>
          </p:nvPr>
        </p:nvSpPr>
        <p:spPr/>
        <p:txBody>
          <a:bodyPr/>
          <a:lstStyle/>
          <a:p>
            <a:r>
              <a:rPr lang="en-US" dirty="0"/>
              <a:t>A mutation is nothing but a single syntactic change that is made to the program statement. Each mutant program should differ from the original program by one mutation.</a:t>
            </a:r>
            <a:endParaRPr lang="en-IN" dirty="0"/>
          </a:p>
        </p:txBody>
      </p:sp>
      <p:pic>
        <p:nvPicPr>
          <p:cNvPr id="5" name="Picture 4">
            <a:extLst>
              <a:ext uri="{FF2B5EF4-FFF2-40B4-BE49-F238E27FC236}">
                <a16:creationId xmlns:a16="http://schemas.microsoft.com/office/drawing/2014/main" id="{9CD4600E-F0C5-8369-B9AA-E73AE0C2FAD2}"/>
              </a:ext>
            </a:extLst>
          </p:cNvPr>
          <p:cNvPicPr>
            <a:picLocks noChangeAspect="1"/>
          </p:cNvPicPr>
          <p:nvPr/>
        </p:nvPicPr>
        <p:blipFill>
          <a:blip r:embed="rId2"/>
          <a:stretch>
            <a:fillRect/>
          </a:stretch>
        </p:blipFill>
        <p:spPr>
          <a:xfrm>
            <a:off x="2237836" y="3243853"/>
            <a:ext cx="7716327" cy="3249022"/>
          </a:xfrm>
          <a:prstGeom prst="rect">
            <a:avLst/>
          </a:prstGeom>
        </p:spPr>
      </p:pic>
    </p:spTree>
    <p:extLst>
      <p:ext uri="{BB962C8B-B14F-4D97-AF65-F5344CB8AC3E}">
        <p14:creationId xmlns:p14="http://schemas.microsoft.com/office/powerpoint/2010/main" val="17333537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3535-7A79-7B75-A080-1B12373D56F9}"/>
              </a:ext>
            </a:extLst>
          </p:cNvPr>
          <p:cNvSpPr>
            <a:spLocks noGrp="1"/>
          </p:cNvSpPr>
          <p:nvPr>
            <p:ph type="title"/>
          </p:nvPr>
        </p:nvSpPr>
        <p:spPr/>
        <p:txBody>
          <a:bodyPr/>
          <a:lstStyle/>
          <a:p>
            <a:r>
              <a:rPr lang="en-IN" dirty="0"/>
              <a:t>Types of Mutation Testing</a:t>
            </a:r>
          </a:p>
        </p:txBody>
      </p:sp>
      <p:sp>
        <p:nvSpPr>
          <p:cNvPr id="3" name="Content Placeholder 2">
            <a:extLst>
              <a:ext uri="{FF2B5EF4-FFF2-40B4-BE49-F238E27FC236}">
                <a16:creationId xmlns:a16="http://schemas.microsoft.com/office/drawing/2014/main" id="{5BCDF146-1989-171F-7350-96BD9E367F9A}"/>
              </a:ext>
            </a:extLst>
          </p:cNvPr>
          <p:cNvSpPr>
            <a:spLocks noGrp="1"/>
          </p:cNvSpPr>
          <p:nvPr>
            <p:ph idx="1"/>
          </p:nvPr>
        </p:nvSpPr>
        <p:spPr>
          <a:xfrm>
            <a:off x="720213" y="1501159"/>
            <a:ext cx="11063748" cy="4991715"/>
          </a:xfrm>
        </p:spPr>
        <p:txBody>
          <a:bodyPr/>
          <a:lstStyle/>
          <a:p>
            <a:pPr algn="just"/>
            <a:r>
              <a:rPr lang="en-US" b="0" i="0" dirty="0">
                <a:solidFill>
                  <a:srgbClr val="222222"/>
                </a:solidFill>
                <a:effectLst/>
                <a:latin typeface="Source Sans Pro" panose="020B0503030403020204" pitchFamily="34" charset="0"/>
              </a:rPr>
              <a:t>In Software Engineering, Mutation testing could be fundamentally categorized into 3 types– statement mutation, decision mutation, and value mutation.</a:t>
            </a:r>
          </a:p>
          <a:p>
            <a:pPr algn="just">
              <a:buFont typeface="+mj-lt"/>
              <a:buAutoNum type="arabicPeriod"/>
            </a:pPr>
            <a:r>
              <a:rPr lang="en-US" b="1" i="0" dirty="0">
                <a:solidFill>
                  <a:srgbClr val="222222"/>
                </a:solidFill>
                <a:effectLst/>
                <a:latin typeface="Source Sans Pro" panose="020B0503030403020204" pitchFamily="34" charset="0"/>
              </a:rPr>
              <a:t>Statement Mutation </a:t>
            </a:r>
            <a:r>
              <a:rPr lang="en-US" b="0" i="0" dirty="0">
                <a:solidFill>
                  <a:srgbClr val="222222"/>
                </a:solidFill>
                <a:effectLst/>
                <a:latin typeface="Source Sans Pro" panose="020B0503030403020204" pitchFamily="34" charset="0"/>
              </a:rPr>
              <a:t>– developer cut and pastes a part of a code of which the outcome may be a removal of some lines</a:t>
            </a:r>
          </a:p>
          <a:p>
            <a:pPr algn="just">
              <a:buFont typeface="+mj-lt"/>
              <a:buAutoNum type="arabicPeriod"/>
            </a:pPr>
            <a:r>
              <a:rPr lang="en-US" b="1" i="0" dirty="0">
                <a:solidFill>
                  <a:srgbClr val="222222"/>
                </a:solidFill>
                <a:effectLst/>
                <a:latin typeface="Source Sans Pro" panose="020B0503030403020204" pitchFamily="34" charset="0"/>
              </a:rPr>
              <a:t>Value Mutation</a:t>
            </a:r>
            <a:r>
              <a:rPr lang="en-US" b="0" i="0" dirty="0">
                <a:solidFill>
                  <a:srgbClr val="222222"/>
                </a:solidFill>
                <a:effectLst/>
                <a:latin typeface="Source Sans Pro" panose="020B0503030403020204" pitchFamily="34" charset="0"/>
              </a:rPr>
              <a:t>– values of primary parameters are modified</a:t>
            </a:r>
          </a:p>
          <a:p>
            <a:pPr algn="just">
              <a:buFont typeface="+mj-lt"/>
              <a:buAutoNum type="arabicPeriod"/>
            </a:pPr>
            <a:r>
              <a:rPr lang="en-US" b="1" i="0" dirty="0">
                <a:solidFill>
                  <a:srgbClr val="222222"/>
                </a:solidFill>
                <a:effectLst/>
                <a:latin typeface="Source Sans Pro" panose="020B0503030403020204" pitchFamily="34" charset="0"/>
              </a:rPr>
              <a:t>Decision Mutation</a:t>
            </a:r>
            <a:r>
              <a:rPr lang="en-US" b="0" i="0" dirty="0">
                <a:solidFill>
                  <a:srgbClr val="222222"/>
                </a:solidFill>
                <a:effectLst/>
                <a:latin typeface="Source Sans Pro" panose="020B0503030403020204" pitchFamily="34" charset="0"/>
              </a:rPr>
              <a:t>– control statements are to be changed</a:t>
            </a:r>
          </a:p>
          <a:p>
            <a:pPr algn="just">
              <a:buFont typeface="+mj-lt"/>
              <a:buAutoNum type="arabicPeriod"/>
            </a:pPr>
            <a:endParaRPr lang="en-US" dirty="0">
              <a:solidFill>
                <a:srgbClr val="222222"/>
              </a:solidFill>
              <a:latin typeface="Source Sans Pro" panose="020B0503030403020204" pitchFamily="34" charset="0"/>
            </a:endParaRPr>
          </a:p>
          <a:p>
            <a:pPr marL="0" indent="0" algn="just">
              <a:buNone/>
            </a:pPr>
            <a:r>
              <a:rPr lang="en-US" b="0" i="0" dirty="0">
                <a:solidFill>
                  <a:srgbClr val="222222"/>
                </a:solidFill>
                <a:effectLst/>
                <a:latin typeface="Source Sans Pro" panose="020B0503030403020204" pitchFamily="34" charset="0"/>
              </a:rPr>
              <a:t>https://www.softwaretestinghelp.com/what-is-mutation-testing/</a:t>
            </a:r>
          </a:p>
          <a:p>
            <a:endParaRPr lang="en-IN" dirty="0"/>
          </a:p>
        </p:txBody>
      </p:sp>
    </p:spTree>
    <p:extLst>
      <p:ext uri="{BB962C8B-B14F-4D97-AF65-F5344CB8AC3E}">
        <p14:creationId xmlns:p14="http://schemas.microsoft.com/office/powerpoint/2010/main" val="1080064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2D648-5686-931C-4559-B7C879451AC1}"/>
              </a:ext>
            </a:extLst>
          </p:cNvPr>
          <p:cNvSpPr>
            <a:spLocks noGrp="1"/>
          </p:cNvSpPr>
          <p:nvPr>
            <p:ph idx="1"/>
          </p:nvPr>
        </p:nvSpPr>
        <p:spPr>
          <a:xfrm>
            <a:off x="616974" y="468773"/>
            <a:ext cx="10515600" cy="4351338"/>
          </a:xfrm>
        </p:spPr>
        <p:txBody>
          <a:bodyPr/>
          <a:lstStyle/>
          <a:p>
            <a:r>
              <a:rPr lang="en-US" b="1" i="0" dirty="0">
                <a:solidFill>
                  <a:srgbClr val="273239"/>
                </a:solidFill>
                <a:effectLst/>
                <a:latin typeface="urw-din"/>
              </a:rPr>
              <a:t>Value Mutations:</a:t>
            </a:r>
            <a:br>
              <a:rPr lang="en-US" dirty="0"/>
            </a:br>
            <a:r>
              <a:rPr lang="en-US" b="0" i="0" dirty="0">
                <a:solidFill>
                  <a:srgbClr val="273239"/>
                </a:solidFill>
                <a:effectLst/>
                <a:latin typeface="urw-din"/>
              </a:rPr>
              <a:t>In this type of testing the values are changed to detect errors in the program. Basically a small value is changed to a larger value or a larger value is changed to a smaller value. In this testing basically constants are changed.</a:t>
            </a:r>
          </a:p>
          <a:p>
            <a:endParaRPr lang="en-IN" dirty="0"/>
          </a:p>
        </p:txBody>
      </p:sp>
      <p:pic>
        <p:nvPicPr>
          <p:cNvPr id="6" name="Picture 5">
            <a:extLst>
              <a:ext uri="{FF2B5EF4-FFF2-40B4-BE49-F238E27FC236}">
                <a16:creationId xmlns:a16="http://schemas.microsoft.com/office/drawing/2014/main" id="{A60DAAD7-5F6F-EA5E-743B-91BE186AC2B3}"/>
              </a:ext>
            </a:extLst>
          </p:cNvPr>
          <p:cNvPicPr>
            <a:picLocks noChangeAspect="1"/>
          </p:cNvPicPr>
          <p:nvPr/>
        </p:nvPicPr>
        <p:blipFill>
          <a:blip r:embed="rId2"/>
          <a:stretch>
            <a:fillRect/>
          </a:stretch>
        </p:blipFill>
        <p:spPr>
          <a:xfrm>
            <a:off x="1601094" y="2644442"/>
            <a:ext cx="7764132" cy="3943900"/>
          </a:xfrm>
          <a:prstGeom prst="rect">
            <a:avLst/>
          </a:prstGeom>
        </p:spPr>
      </p:pic>
    </p:spTree>
    <p:extLst>
      <p:ext uri="{BB962C8B-B14F-4D97-AF65-F5344CB8AC3E}">
        <p14:creationId xmlns:p14="http://schemas.microsoft.com/office/powerpoint/2010/main" val="2323507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E94F-D801-6784-BD4C-CA326B9C86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DC961D-3AB2-8478-77EF-79F3E2B7143D}"/>
              </a:ext>
            </a:extLst>
          </p:cNvPr>
          <p:cNvSpPr>
            <a:spLocks noGrp="1"/>
          </p:cNvSpPr>
          <p:nvPr>
            <p:ph idx="1"/>
          </p:nvPr>
        </p:nvSpPr>
        <p:spPr>
          <a:xfrm>
            <a:off x="602225" y="1253331"/>
            <a:ext cx="10515600" cy="4351338"/>
          </a:xfrm>
        </p:spPr>
        <p:txBody>
          <a:bodyPr/>
          <a:lstStyle/>
          <a:p>
            <a:r>
              <a:rPr lang="en-US" b="1" i="0" dirty="0">
                <a:solidFill>
                  <a:srgbClr val="273239"/>
                </a:solidFill>
                <a:effectLst/>
                <a:latin typeface="urw-din"/>
              </a:rPr>
              <a:t>Decision Mutations:</a:t>
            </a:r>
            <a:br>
              <a:rPr lang="en-US" dirty="0"/>
            </a:br>
            <a:r>
              <a:rPr lang="en-US" b="0" i="0" dirty="0">
                <a:solidFill>
                  <a:srgbClr val="273239"/>
                </a:solidFill>
                <a:effectLst/>
                <a:latin typeface="urw-din"/>
              </a:rPr>
              <a:t>In decisions mutations are logical or arithmetic operators are changed to detect errors in the program.</a:t>
            </a:r>
            <a:endParaRPr lang="en-IN" dirty="0"/>
          </a:p>
        </p:txBody>
      </p:sp>
      <p:pic>
        <p:nvPicPr>
          <p:cNvPr id="5" name="Picture 4">
            <a:extLst>
              <a:ext uri="{FF2B5EF4-FFF2-40B4-BE49-F238E27FC236}">
                <a16:creationId xmlns:a16="http://schemas.microsoft.com/office/drawing/2014/main" id="{81472079-10EB-025D-FF43-0FB33D0BBD10}"/>
              </a:ext>
            </a:extLst>
          </p:cNvPr>
          <p:cNvPicPr>
            <a:picLocks noChangeAspect="1"/>
          </p:cNvPicPr>
          <p:nvPr/>
        </p:nvPicPr>
        <p:blipFill>
          <a:blip r:embed="rId2"/>
          <a:stretch>
            <a:fillRect/>
          </a:stretch>
        </p:blipFill>
        <p:spPr>
          <a:xfrm>
            <a:off x="1291488" y="2578894"/>
            <a:ext cx="7247828" cy="3915321"/>
          </a:xfrm>
          <a:prstGeom prst="rect">
            <a:avLst/>
          </a:prstGeom>
        </p:spPr>
      </p:pic>
    </p:spTree>
    <p:extLst>
      <p:ext uri="{BB962C8B-B14F-4D97-AF65-F5344CB8AC3E}">
        <p14:creationId xmlns:p14="http://schemas.microsoft.com/office/powerpoint/2010/main" val="39647581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290A0-A975-40C7-3390-160DC204D48D}"/>
              </a:ext>
            </a:extLst>
          </p:cNvPr>
          <p:cNvSpPr>
            <a:spLocks noGrp="1"/>
          </p:cNvSpPr>
          <p:nvPr>
            <p:ph idx="1"/>
          </p:nvPr>
        </p:nvSpPr>
        <p:spPr>
          <a:xfrm>
            <a:off x="838200" y="1027906"/>
            <a:ext cx="10515600" cy="4351338"/>
          </a:xfrm>
        </p:spPr>
        <p:txBody>
          <a:bodyPr/>
          <a:lstStyle/>
          <a:p>
            <a:r>
              <a:rPr lang="en-US" b="1" i="0" dirty="0">
                <a:solidFill>
                  <a:srgbClr val="273239"/>
                </a:solidFill>
                <a:effectLst/>
                <a:latin typeface="urw-din"/>
              </a:rPr>
              <a:t>Statement Mutations:</a:t>
            </a:r>
            <a:br>
              <a:rPr lang="en-US" dirty="0"/>
            </a:br>
            <a:r>
              <a:rPr lang="en-US" b="0" i="0" dirty="0">
                <a:solidFill>
                  <a:srgbClr val="273239"/>
                </a:solidFill>
                <a:effectLst/>
                <a:latin typeface="urw-din"/>
              </a:rPr>
              <a:t>In statement mutations a statement is deleted or it is replaces by some other statement.</a:t>
            </a:r>
            <a:endParaRPr lang="en-IN" dirty="0"/>
          </a:p>
        </p:txBody>
      </p:sp>
      <p:pic>
        <p:nvPicPr>
          <p:cNvPr id="5" name="Picture 4">
            <a:extLst>
              <a:ext uri="{FF2B5EF4-FFF2-40B4-BE49-F238E27FC236}">
                <a16:creationId xmlns:a16="http://schemas.microsoft.com/office/drawing/2014/main" id="{79589F11-6B42-F647-49A5-171B231E69A9}"/>
              </a:ext>
            </a:extLst>
          </p:cNvPr>
          <p:cNvPicPr>
            <a:picLocks noChangeAspect="1"/>
          </p:cNvPicPr>
          <p:nvPr/>
        </p:nvPicPr>
        <p:blipFill>
          <a:blip r:embed="rId2"/>
          <a:stretch>
            <a:fillRect/>
          </a:stretch>
        </p:blipFill>
        <p:spPr>
          <a:xfrm>
            <a:off x="1710014" y="2426598"/>
            <a:ext cx="4848902" cy="4010585"/>
          </a:xfrm>
          <a:prstGeom prst="rect">
            <a:avLst/>
          </a:prstGeom>
        </p:spPr>
      </p:pic>
    </p:spTree>
    <p:extLst>
      <p:ext uri="{BB962C8B-B14F-4D97-AF65-F5344CB8AC3E}">
        <p14:creationId xmlns:p14="http://schemas.microsoft.com/office/powerpoint/2010/main" val="25126516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64E6-00EE-9EF2-B87F-87807F5FE1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C69707-56B3-CDF7-08BA-EEFEAC6538B8}"/>
              </a:ext>
            </a:extLst>
          </p:cNvPr>
          <p:cNvSpPr>
            <a:spLocks noGrp="1"/>
          </p:cNvSpPr>
          <p:nvPr>
            <p:ph idx="1"/>
          </p:nvPr>
        </p:nvSpPr>
        <p:spPr/>
        <p:txBody>
          <a:bodyPr/>
          <a:lstStyle/>
          <a:p>
            <a:r>
              <a:rPr lang="en-US" b="1" i="0" dirty="0">
                <a:solidFill>
                  <a:srgbClr val="FF0000"/>
                </a:solidFill>
                <a:effectLst/>
                <a:latin typeface="Work Sans" pitchFamily="2" charset="0"/>
              </a:rPr>
              <a:t>Mutators/mutation operators</a:t>
            </a:r>
            <a:r>
              <a:rPr lang="en-US" b="1" i="0" dirty="0">
                <a:solidFill>
                  <a:srgbClr val="FF6600"/>
                </a:solidFill>
                <a:effectLst/>
                <a:latin typeface="Work Sans" pitchFamily="2" charset="0"/>
              </a:rPr>
              <a:t>: </a:t>
            </a:r>
            <a:r>
              <a:rPr lang="en-US" b="0" i="0" dirty="0">
                <a:solidFill>
                  <a:srgbClr val="3A3A3A"/>
                </a:solidFill>
                <a:effectLst/>
                <a:latin typeface="Work Sans" pitchFamily="2" charset="0"/>
              </a:rPr>
              <a:t>These are what makes mutations possible, they are on the ‘driver’s seat’.</a:t>
            </a:r>
          </a:p>
          <a:p>
            <a:r>
              <a:rPr lang="en-US" b="0" i="0" dirty="0">
                <a:solidFill>
                  <a:srgbClr val="3A3A3A"/>
                </a:solidFill>
                <a:effectLst/>
                <a:latin typeface="Work Sans" pitchFamily="2" charset="0"/>
              </a:rPr>
              <a:t> They basically define the kind of alteration or change to make to the source code to have a mutant version. </a:t>
            </a:r>
          </a:p>
          <a:p>
            <a:r>
              <a:rPr lang="en-US" b="0" i="0" dirty="0">
                <a:solidFill>
                  <a:srgbClr val="3A3A3A"/>
                </a:solidFill>
                <a:effectLst/>
                <a:latin typeface="Work Sans" pitchFamily="2" charset="0"/>
              </a:rPr>
              <a:t>They can be referred to as </a:t>
            </a:r>
            <a:r>
              <a:rPr lang="en-US" b="1" i="0" dirty="0">
                <a:solidFill>
                  <a:srgbClr val="3A3A3A"/>
                </a:solidFill>
                <a:effectLst/>
                <a:latin typeface="Work Sans" pitchFamily="2" charset="0"/>
              </a:rPr>
              <a:t>faults or mutation rules</a:t>
            </a:r>
            <a:r>
              <a:rPr lang="en-US" b="0" i="0" dirty="0">
                <a:solidFill>
                  <a:srgbClr val="3A3A3A"/>
                </a:solidFill>
                <a:effectLst/>
                <a:latin typeface="Work Sans" pitchFamily="2" charset="0"/>
              </a:rPr>
              <a:t>.</a:t>
            </a:r>
            <a:endParaRPr lang="en-IN" dirty="0"/>
          </a:p>
        </p:txBody>
      </p:sp>
    </p:spTree>
    <p:extLst>
      <p:ext uri="{BB962C8B-B14F-4D97-AF65-F5344CB8AC3E}">
        <p14:creationId xmlns:p14="http://schemas.microsoft.com/office/powerpoint/2010/main" val="6461045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0CFD81-CA7B-909F-4869-D3BCD71C7820}"/>
              </a:ext>
            </a:extLst>
          </p:cNvPr>
          <p:cNvSpPr>
            <a:spLocks noGrp="1"/>
          </p:cNvSpPr>
          <p:nvPr>
            <p:ph idx="1"/>
          </p:nvPr>
        </p:nvSpPr>
        <p:spPr>
          <a:xfrm>
            <a:off x="366252" y="544716"/>
            <a:ext cx="10515600" cy="4351338"/>
          </a:xfrm>
        </p:spPr>
        <p:txBody>
          <a:bodyPr/>
          <a:lstStyle/>
          <a:p>
            <a:r>
              <a:rPr lang="en-US" b="0" i="0" dirty="0">
                <a:solidFill>
                  <a:srgbClr val="3A3A3A"/>
                </a:solidFill>
                <a:effectLst/>
                <a:latin typeface="Work Sans" pitchFamily="2" charset="0"/>
              </a:rPr>
              <a:t>replacements are also called </a:t>
            </a:r>
            <a:r>
              <a:rPr lang="en-US" b="1" i="0" dirty="0">
                <a:solidFill>
                  <a:srgbClr val="3A3A3A"/>
                </a:solidFill>
                <a:effectLst/>
                <a:latin typeface="Work Sans" pitchFamily="2" charset="0"/>
              </a:rPr>
              <a:t>‘Mutation Operators.’</a:t>
            </a:r>
            <a:endParaRPr lang="en-IN" dirty="0"/>
          </a:p>
        </p:txBody>
      </p:sp>
      <p:pic>
        <p:nvPicPr>
          <p:cNvPr id="5" name="Picture 4">
            <a:extLst>
              <a:ext uri="{FF2B5EF4-FFF2-40B4-BE49-F238E27FC236}">
                <a16:creationId xmlns:a16="http://schemas.microsoft.com/office/drawing/2014/main" id="{A1BC467D-9B62-1A1A-55C2-15A383BC8C7E}"/>
              </a:ext>
            </a:extLst>
          </p:cNvPr>
          <p:cNvPicPr>
            <a:picLocks noChangeAspect="1"/>
          </p:cNvPicPr>
          <p:nvPr/>
        </p:nvPicPr>
        <p:blipFill>
          <a:blip r:embed="rId2"/>
          <a:stretch>
            <a:fillRect/>
          </a:stretch>
        </p:blipFill>
        <p:spPr>
          <a:xfrm>
            <a:off x="1104203" y="1253330"/>
            <a:ext cx="4991797" cy="2934109"/>
          </a:xfrm>
          <a:prstGeom prst="rect">
            <a:avLst/>
          </a:prstGeom>
        </p:spPr>
      </p:pic>
      <p:pic>
        <p:nvPicPr>
          <p:cNvPr id="7" name="Picture 6">
            <a:extLst>
              <a:ext uri="{FF2B5EF4-FFF2-40B4-BE49-F238E27FC236}">
                <a16:creationId xmlns:a16="http://schemas.microsoft.com/office/drawing/2014/main" id="{1470D11E-5807-CBC1-E773-30DDBC2DD62E}"/>
              </a:ext>
            </a:extLst>
          </p:cNvPr>
          <p:cNvPicPr>
            <a:picLocks noChangeAspect="1"/>
          </p:cNvPicPr>
          <p:nvPr/>
        </p:nvPicPr>
        <p:blipFill>
          <a:blip r:embed="rId3"/>
          <a:stretch>
            <a:fillRect/>
          </a:stretch>
        </p:blipFill>
        <p:spPr>
          <a:xfrm>
            <a:off x="5956740" y="1218891"/>
            <a:ext cx="4925112" cy="4420217"/>
          </a:xfrm>
          <a:prstGeom prst="rect">
            <a:avLst/>
          </a:prstGeom>
        </p:spPr>
      </p:pic>
    </p:spTree>
    <p:extLst>
      <p:ext uri="{BB962C8B-B14F-4D97-AF65-F5344CB8AC3E}">
        <p14:creationId xmlns:p14="http://schemas.microsoft.com/office/powerpoint/2010/main" val="30244571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2770-7C84-181A-A466-B9E415E1CC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5F0B19-755D-5795-C397-6EEB96B6FE8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C3F5581-884F-79CE-04B8-5B22C1979866}"/>
              </a:ext>
            </a:extLst>
          </p:cNvPr>
          <p:cNvPicPr>
            <a:picLocks noChangeAspect="1"/>
          </p:cNvPicPr>
          <p:nvPr/>
        </p:nvPicPr>
        <p:blipFill>
          <a:blip r:embed="rId2"/>
          <a:stretch>
            <a:fillRect/>
          </a:stretch>
        </p:blipFill>
        <p:spPr>
          <a:xfrm>
            <a:off x="1209369" y="1"/>
            <a:ext cx="9247238" cy="6176962"/>
          </a:xfrm>
          <a:prstGeom prst="rect">
            <a:avLst/>
          </a:prstGeom>
        </p:spPr>
      </p:pic>
    </p:spTree>
    <p:extLst>
      <p:ext uri="{BB962C8B-B14F-4D97-AF65-F5344CB8AC3E}">
        <p14:creationId xmlns:p14="http://schemas.microsoft.com/office/powerpoint/2010/main" val="36927111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08D-0D0F-53D7-C908-C21E97AEFD68}"/>
              </a:ext>
            </a:extLst>
          </p:cNvPr>
          <p:cNvSpPr>
            <a:spLocks noGrp="1"/>
          </p:cNvSpPr>
          <p:nvPr>
            <p:ph type="title"/>
          </p:nvPr>
        </p:nvSpPr>
        <p:spPr/>
        <p:txBody>
          <a:bodyPr/>
          <a:lstStyle/>
          <a:p>
            <a:r>
              <a:rPr lang="en-IN" dirty="0"/>
              <a:t>Mutation Score:</a:t>
            </a:r>
          </a:p>
        </p:txBody>
      </p:sp>
      <p:sp>
        <p:nvSpPr>
          <p:cNvPr id="3" name="Content Placeholder 2">
            <a:extLst>
              <a:ext uri="{FF2B5EF4-FFF2-40B4-BE49-F238E27FC236}">
                <a16:creationId xmlns:a16="http://schemas.microsoft.com/office/drawing/2014/main" id="{1DB10466-25D4-AFDB-9F70-DDEF825C1939}"/>
              </a:ext>
            </a:extLst>
          </p:cNvPr>
          <p:cNvSpPr>
            <a:spLocks noGrp="1"/>
          </p:cNvSpPr>
          <p:nvPr>
            <p:ph idx="1"/>
          </p:nvPr>
        </p:nvSpPr>
        <p:spPr/>
        <p:txBody>
          <a:bodyPr/>
          <a:lstStyle/>
          <a:p>
            <a:pPr algn="just"/>
            <a:r>
              <a:rPr lang="en-US" dirty="0"/>
              <a:t>The mutation score is defined as the percentage of killed mutants with the total number of mutants.</a:t>
            </a:r>
          </a:p>
          <a:p>
            <a:pPr algn="just"/>
            <a:r>
              <a:rPr lang="en-US" dirty="0"/>
              <a:t>Mutation Score = (Killed Mutants / Total number of Mutants) * 100</a:t>
            </a:r>
          </a:p>
          <a:p>
            <a:pPr algn="just"/>
            <a:r>
              <a:rPr lang="en-US" dirty="0"/>
              <a:t>Test cases are mutation adequate if the score is 100%. Experimental results have shown that mutation testing is an effective approach for measuring the adequacy of the test cases. </a:t>
            </a:r>
          </a:p>
          <a:p>
            <a:pPr algn="just"/>
            <a:r>
              <a:rPr lang="en-US" dirty="0"/>
              <a:t>But, the main drawback is that the high cost of generating the mutants and executing each test case against that mutant program.</a:t>
            </a:r>
            <a:endParaRPr lang="en-IN" dirty="0"/>
          </a:p>
        </p:txBody>
      </p:sp>
    </p:spTree>
    <p:extLst>
      <p:ext uri="{BB962C8B-B14F-4D97-AF65-F5344CB8AC3E}">
        <p14:creationId xmlns:p14="http://schemas.microsoft.com/office/powerpoint/2010/main" val="79093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BCFE-6EEC-EC1C-AEA1-E73C2C6CCFB4}"/>
              </a:ext>
            </a:extLst>
          </p:cNvPr>
          <p:cNvSpPr>
            <a:spLocks noGrp="1"/>
          </p:cNvSpPr>
          <p:nvPr>
            <p:ph type="title"/>
          </p:nvPr>
        </p:nvSpPr>
        <p:spPr/>
        <p:txBody>
          <a:bodyPr/>
          <a:lstStyle/>
          <a:p>
            <a:r>
              <a:rPr lang="en-IN" b="0" i="0" dirty="0">
                <a:solidFill>
                  <a:srgbClr val="610B38"/>
                </a:solidFill>
                <a:effectLst/>
                <a:latin typeface="erdana"/>
              </a:rPr>
              <a:t>Example of Unit testing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B1C8DDD-907A-DC14-B672-AED80D97B05E}"/>
              </a:ext>
            </a:extLst>
          </p:cNvPr>
          <p:cNvSpPr>
            <a:spLocks noGrp="1"/>
          </p:cNvSpPr>
          <p:nvPr>
            <p:ph idx="1"/>
          </p:nvPr>
        </p:nvSpPr>
        <p:spPr>
          <a:xfrm>
            <a:off x="734961" y="1253331"/>
            <a:ext cx="10515600" cy="4351338"/>
          </a:xfrm>
        </p:spPr>
        <p:txBody>
          <a:bodyPr/>
          <a:lstStyle/>
          <a:p>
            <a:r>
              <a:rPr lang="en-US" b="0" i="0" dirty="0">
                <a:solidFill>
                  <a:srgbClr val="333333"/>
                </a:solidFill>
                <a:effectLst/>
                <a:latin typeface="inter-regular"/>
              </a:rPr>
              <a:t>Let us see one sample example for a better understanding of the concept of unit testing:</a:t>
            </a:r>
            <a:endParaRPr lang="en-IN" dirty="0"/>
          </a:p>
        </p:txBody>
      </p:sp>
      <p:pic>
        <p:nvPicPr>
          <p:cNvPr id="5" name="Picture 4">
            <a:extLst>
              <a:ext uri="{FF2B5EF4-FFF2-40B4-BE49-F238E27FC236}">
                <a16:creationId xmlns:a16="http://schemas.microsoft.com/office/drawing/2014/main" id="{75321494-EA81-7853-F12F-D43C9601A453}"/>
              </a:ext>
            </a:extLst>
          </p:cNvPr>
          <p:cNvPicPr>
            <a:picLocks noChangeAspect="1"/>
          </p:cNvPicPr>
          <p:nvPr/>
        </p:nvPicPr>
        <p:blipFill>
          <a:blip r:embed="rId2"/>
          <a:stretch>
            <a:fillRect/>
          </a:stretch>
        </p:blipFill>
        <p:spPr>
          <a:xfrm>
            <a:off x="4748466" y="2310816"/>
            <a:ext cx="5172797" cy="4182059"/>
          </a:xfrm>
          <a:prstGeom prst="rect">
            <a:avLst/>
          </a:prstGeom>
        </p:spPr>
      </p:pic>
    </p:spTree>
    <p:extLst>
      <p:ext uri="{BB962C8B-B14F-4D97-AF65-F5344CB8AC3E}">
        <p14:creationId xmlns:p14="http://schemas.microsoft.com/office/powerpoint/2010/main" val="39965815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641F-A7FA-09D8-746B-03790CC5DD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1298EB-9BC4-F094-3E10-4A0630F35B13}"/>
              </a:ext>
            </a:extLst>
          </p:cNvPr>
          <p:cNvSpPr>
            <a:spLocks noGrp="1"/>
          </p:cNvSpPr>
          <p:nvPr>
            <p:ph idx="1"/>
          </p:nvPr>
        </p:nvSpPr>
        <p:spPr/>
        <p:txBody>
          <a:bodyPr>
            <a:normAutofit fontScale="92500" lnSpcReduction="10000"/>
          </a:bodyPr>
          <a:lstStyle/>
          <a:p>
            <a:pPr algn="l"/>
            <a:r>
              <a:rPr lang="en-US" b="1" i="0" dirty="0">
                <a:solidFill>
                  <a:srgbClr val="222222"/>
                </a:solidFill>
                <a:effectLst/>
                <a:latin typeface="Source Sans Pro" panose="020B0503030403020204" pitchFamily="34" charset="0"/>
              </a:rPr>
              <a:t>Advantages of Mutation Testing:</a:t>
            </a:r>
          </a:p>
          <a:p>
            <a:pPr algn="just"/>
            <a:r>
              <a:rPr lang="en-US" b="0" i="0" dirty="0">
                <a:solidFill>
                  <a:srgbClr val="222222"/>
                </a:solidFill>
                <a:effectLst/>
                <a:latin typeface="Source Sans Pro" panose="020B0503030403020204" pitchFamily="34" charset="0"/>
              </a:rPr>
              <a:t>Following are the advantages of Mutation Testing:</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It is a powerful approach to attain high coverage of the source program.</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This testing is capable comprehensively testing the mutant program.</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Mutation testing brings a good level of error detection to the software developer.</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This method uncovers ambiguities in the source code and has the capacity to detect all the faults in the program.</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Customers are benefited from this testing by getting a most reliable and stable system.</a:t>
            </a:r>
          </a:p>
          <a:p>
            <a:endParaRPr lang="en-IN" dirty="0"/>
          </a:p>
        </p:txBody>
      </p:sp>
    </p:spTree>
    <p:extLst>
      <p:ext uri="{BB962C8B-B14F-4D97-AF65-F5344CB8AC3E}">
        <p14:creationId xmlns:p14="http://schemas.microsoft.com/office/powerpoint/2010/main" val="7837470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7D6A4-C2F1-3161-94D0-1FCC7B5D841D}"/>
              </a:ext>
            </a:extLst>
          </p:cNvPr>
          <p:cNvSpPr>
            <a:spLocks noGrp="1"/>
          </p:cNvSpPr>
          <p:nvPr>
            <p:ph idx="1"/>
          </p:nvPr>
        </p:nvSpPr>
        <p:spPr>
          <a:xfrm>
            <a:off x="838200" y="1017638"/>
            <a:ext cx="10515600" cy="5604387"/>
          </a:xfrm>
        </p:spPr>
        <p:txBody>
          <a:bodyPr>
            <a:normAutofit/>
          </a:bodyPr>
          <a:lstStyle/>
          <a:p>
            <a:pPr algn="l"/>
            <a:r>
              <a:rPr lang="en-US" b="1" i="0" dirty="0">
                <a:solidFill>
                  <a:srgbClr val="222222"/>
                </a:solidFill>
                <a:effectLst/>
                <a:latin typeface="Source Sans Pro" panose="020B0503030403020204" pitchFamily="34" charset="0"/>
              </a:rPr>
              <a:t>Disadvantages of Mutation Testing:</a:t>
            </a:r>
          </a:p>
          <a:p>
            <a:pPr algn="just"/>
            <a:r>
              <a:rPr lang="en-US" b="0" i="0" dirty="0">
                <a:solidFill>
                  <a:srgbClr val="222222"/>
                </a:solidFill>
                <a:effectLst/>
                <a:latin typeface="Source Sans Pro" panose="020B0503030403020204" pitchFamily="34" charset="0"/>
              </a:rPr>
              <a:t>On the other side, the following are the disadvantages of Mutant testing:</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Mutation testing is extremely costly and time-consuming since there are many mutant programs that need to be generated.</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Since its time consuming, it’s fair to say that this testing cannot be done without an automation tool.</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Each mutation will have the same number of test cases than that of the original program. So, a large number of mutant programs may need to be tested against the original test suite.</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As this method involves source code changes, it is not at all applicable for </a:t>
            </a:r>
            <a:r>
              <a:rPr lang="en-US" b="0" i="0"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Black Box Testing</a:t>
            </a:r>
            <a:endParaRPr lang="en-US" b="0" i="0" dirty="0">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1119517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97CF-25A7-C691-C624-D4E11FC55B16}"/>
              </a:ext>
            </a:extLst>
          </p:cNvPr>
          <p:cNvSpPr>
            <a:spLocks noGrp="1"/>
          </p:cNvSpPr>
          <p:nvPr>
            <p:ph type="title"/>
          </p:nvPr>
        </p:nvSpPr>
        <p:spPr/>
        <p:txBody>
          <a:bodyPr/>
          <a:lstStyle/>
          <a:p>
            <a:r>
              <a:rPr lang="en-IN" dirty="0"/>
              <a:t>What is Junit?</a:t>
            </a:r>
          </a:p>
        </p:txBody>
      </p:sp>
      <p:sp>
        <p:nvSpPr>
          <p:cNvPr id="3" name="Content Placeholder 2">
            <a:extLst>
              <a:ext uri="{FF2B5EF4-FFF2-40B4-BE49-F238E27FC236}">
                <a16:creationId xmlns:a16="http://schemas.microsoft.com/office/drawing/2014/main" id="{4488B1FF-84C1-2285-5D89-45044C555783}"/>
              </a:ext>
            </a:extLst>
          </p:cNvPr>
          <p:cNvSpPr>
            <a:spLocks noGrp="1"/>
          </p:cNvSpPr>
          <p:nvPr>
            <p:ph idx="1"/>
          </p:nvPr>
        </p:nvSpPr>
        <p:spPr>
          <a:xfrm>
            <a:off x="616974" y="1474839"/>
            <a:ext cx="11353800" cy="5018036"/>
          </a:xfrm>
        </p:spPr>
        <p:txBody>
          <a:bodyPr>
            <a:normAutofit lnSpcReduction="10000"/>
          </a:bodyPr>
          <a:lstStyle/>
          <a:p>
            <a:r>
              <a:rPr lang="en-IN" dirty="0">
                <a:hlinkClick r:id="rId2"/>
              </a:rPr>
              <a:t>https://www.guru99.com/junit-tutorial.html</a:t>
            </a:r>
            <a:endParaRPr lang="en-IN" dirty="0"/>
          </a:p>
          <a:p>
            <a:pPr algn="just"/>
            <a:r>
              <a:rPr lang="en-US" dirty="0"/>
              <a:t>JUnit is an open source Unit Testing Framework for JAVA.</a:t>
            </a:r>
          </a:p>
          <a:p>
            <a:pPr algn="just"/>
            <a:r>
              <a:rPr lang="en-US" dirty="0"/>
              <a:t> It is useful for Java Developers to write and run repeatable tests.</a:t>
            </a:r>
          </a:p>
          <a:p>
            <a:pPr algn="just"/>
            <a:r>
              <a:rPr lang="en-US" dirty="0"/>
              <a:t> Erich Gamma and Kent Beck initially develop it. It is an instance of </a:t>
            </a:r>
            <a:r>
              <a:rPr lang="en-US" dirty="0" err="1"/>
              <a:t>xUnit</a:t>
            </a:r>
            <a:r>
              <a:rPr lang="en-US" dirty="0"/>
              <a:t> architecture. </a:t>
            </a:r>
          </a:p>
          <a:p>
            <a:pPr algn="just"/>
            <a:r>
              <a:rPr lang="en-US" dirty="0"/>
              <a:t>As the name implies, it is used for Unit Testing of a small chunk of code.</a:t>
            </a:r>
          </a:p>
          <a:p>
            <a:pPr algn="just"/>
            <a:r>
              <a:rPr lang="en-US" dirty="0"/>
              <a:t>Developers who are following test-driven methodology must write and execute unit test first before any code.</a:t>
            </a:r>
          </a:p>
          <a:p>
            <a:pPr algn="just"/>
            <a:r>
              <a:rPr lang="en-US" dirty="0"/>
              <a:t>Once you are done with code, you should execute all tests, and it should pass. Every time any code is added, you need to re-execute all test cases and makes sure nothing is broken.</a:t>
            </a:r>
            <a:endParaRPr lang="en-IN" dirty="0"/>
          </a:p>
        </p:txBody>
      </p:sp>
    </p:spTree>
    <p:extLst>
      <p:ext uri="{BB962C8B-B14F-4D97-AF65-F5344CB8AC3E}">
        <p14:creationId xmlns:p14="http://schemas.microsoft.com/office/powerpoint/2010/main" val="38136469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2A97-B8FB-F7BE-4EC8-C0A9078E589B}"/>
              </a:ext>
            </a:extLst>
          </p:cNvPr>
          <p:cNvSpPr>
            <a:spLocks noGrp="1"/>
          </p:cNvSpPr>
          <p:nvPr>
            <p:ph type="title"/>
          </p:nvPr>
        </p:nvSpPr>
        <p:spPr/>
        <p:txBody>
          <a:bodyPr/>
          <a:lstStyle/>
          <a:p>
            <a:r>
              <a:rPr lang="en-US" dirty="0"/>
              <a:t>Why you need JUnit testing</a:t>
            </a:r>
            <a:br>
              <a:rPr lang="en-US" dirty="0"/>
            </a:br>
            <a:endParaRPr lang="en-IN" dirty="0"/>
          </a:p>
        </p:txBody>
      </p:sp>
      <p:sp>
        <p:nvSpPr>
          <p:cNvPr id="3" name="Content Placeholder 2">
            <a:extLst>
              <a:ext uri="{FF2B5EF4-FFF2-40B4-BE49-F238E27FC236}">
                <a16:creationId xmlns:a16="http://schemas.microsoft.com/office/drawing/2014/main" id="{A041417C-7A9B-BCDE-1B56-1DCCAD30196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FF0000"/>
                </a:solidFill>
                <a:effectLst/>
                <a:latin typeface="Source Sans Pro" panose="020B0503030403020204" pitchFamily="34" charset="0"/>
              </a:rPr>
              <a:t>It finds bugs early in the code, which makes our code more reliable</a:t>
            </a:r>
            <a:r>
              <a:rPr lang="en-US" b="0" i="0" dirty="0">
                <a:solidFill>
                  <a:srgbClr val="222222"/>
                </a:solidFill>
                <a:effectLst/>
                <a:latin typeface="Source Sans Pro" panose="020B0503030403020204" pitchFamily="34" charset="0"/>
              </a:rPr>
              <a: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JUnit is useful for developers, who work in a test-driven environment.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Unit testing forces a </a:t>
            </a:r>
            <a:r>
              <a:rPr lang="en-US" b="0" i="0" dirty="0">
                <a:solidFill>
                  <a:srgbClr val="FF0000"/>
                </a:solidFill>
                <a:effectLst/>
                <a:latin typeface="Source Sans Pro" panose="020B0503030403020204" pitchFamily="34" charset="0"/>
              </a:rPr>
              <a:t>developer to read code more than writing</a:t>
            </a:r>
            <a:r>
              <a:rPr lang="en-US" b="0" i="0" dirty="0">
                <a:solidFill>
                  <a:srgbClr val="222222"/>
                </a:solidFill>
                <a:effectLst/>
                <a:latin typeface="Source Sans Pro" panose="020B0503030403020204" pitchFamily="34" charset="0"/>
              </a:rPr>
              <a: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You develop more readable, reliable and bug-free code which builds confidence during development.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JUnit plays a huge role when it comes to regression testing. Regression Testing is a type of software testing that checks if the recent changes made to the code do not adversely affect the previously written code.</a:t>
            </a:r>
          </a:p>
          <a:p>
            <a:endParaRPr lang="en-IN" dirty="0"/>
          </a:p>
        </p:txBody>
      </p:sp>
    </p:spTree>
    <p:extLst>
      <p:ext uri="{BB962C8B-B14F-4D97-AF65-F5344CB8AC3E}">
        <p14:creationId xmlns:p14="http://schemas.microsoft.com/office/powerpoint/2010/main" val="11055390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503A6-4690-5C7A-472B-522DC396D2D6}"/>
              </a:ext>
            </a:extLst>
          </p:cNvPr>
          <p:cNvSpPr>
            <a:spLocks noGrp="1"/>
          </p:cNvSpPr>
          <p:nvPr>
            <p:ph idx="1"/>
          </p:nvPr>
        </p:nvSpPr>
        <p:spPr>
          <a:xfrm>
            <a:off x="661219" y="572012"/>
            <a:ext cx="11329220" cy="6285988"/>
          </a:xfrm>
        </p:spPr>
        <p:txBody>
          <a:bodyPr>
            <a:normAutofit/>
          </a:bodyPr>
          <a:lstStyle/>
          <a:p>
            <a:pPr algn="l"/>
            <a:r>
              <a:rPr lang="en-US" b="0" i="0" u="sng" dirty="0">
                <a:solidFill>
                  <a:srgbClr val="272C37"/>
                </a:solidFill>
                <a:effectLst/>
                <a:latin typeface="Roboto" panose="02000000000000000000" pitchFamily="2" charset="0"/>
              </a:rPr>
              <a:t>Features of JUnit</a:t>
            </a:r>
          </a:p>
          <a:p>
            <a:pPr algn="l"/>
            <a:r>
              <a:rPr lang="en-US" b="0" i="0" dirty="0">
                <a:solidFill>
                  <a:srgbClr val="51565E"/>
                </a:solidFill>
                <a:effectLst/>
                <a:latin typeface="Roboto" panose="02000000000000000000" pitchFamily="2" charset="0"/>
              </a:rPr>
              <a:t>There are several features of JUnit that make it so popular. Some of them are as follows:</a:t>
            </a:r>
          </a:p>
          <a:p>
            <a:pPr algn="l">
              <a:buFont typeface="Arial" panose="020B0604020202020204" pitchFamily="34" charset="0"/>
              <a:buChar char="•"/>
            </a:pPr>
            <a:r>
              <a:rPr lang="en-US" b="0" i="0" dirty="0">
                <a:solidFill>
                  <a:srgbClr val="FF0000"/>
                </a:solidFill>
                <a:effectLst/>
                <a:latin typeface="Roboto" panose="02000000000000000000" pitchFamily="2" charset="0"/>
              </a:rPr>
              <a:t>Open Source Network: </a:t>
            </a:r>
          </a:p>
          <a:p>
            <a:pPr algn="l"/>
            <a:r>
              <a:rPr lang="en-US" b="0" i="0" dirty="0">
                <a:solidFill>
                  <a:srgbClr val="51565E"/>
                </a:solidFill>
                <a:effectLst/>
                <a:latin typeface="Roboto" panose="02000000000000000000" pitchFamily="2" charset="0"/>
              </a:rPr>
              <a:t>JUnit is an open-source network that enables developers to write codes fast and with better quality.</a:t>
            </a:r>
          </a:p>
          <a:p>
            <a:pPr algn="l">
              <a:buFont typeface="Arial" panose="020B0604020202020204" pitchFamily="34" charset="0"/>
              <a:buChar char="•"/>
            </a:pPr>
            <a:r>
              <a:rPr lang="en-US" b="0" i="0" dirty="0">
                <a:solidFill>
                  <a:srgbClr val="FF0000"/>
                </a:solidFill>
                <a:effectLst/>
                <a:latin typeface="Roboto" panose="02000000000000000000" pitchFamily="2" charset="0"/>
              </a:rPr>
              <a:t>Provides Annotations: </a:t>
            </a:r>
          </a:p>
          <a:p>
            <a:pPr algn="l"/>
            <a:r>
              <a:rPr lang="en-US" b="0" i="0" dirty="0">
                <a:solidFill>
                  <a:srgbClr val="51565E"/>
                </a:solidFill>
                <a:effectLst/>
                <a:latin typeface="Roboto" panose="02000000000000000000" pitchFamily="2" charset="0"/>
              </a:rPr>
              <a:t>It provides several annotations to identify test methods.</a:t>
            </a:r>
          </a:p>
          <a:p>
            <a:pPr algn="l">
              <a:buFont typeface="Arial" panose="020B0604020202020204" pitchFamily="34" charset="0"/>
              <a:buChar char="•"/>
            </a:pPr>
            <a:r>
              <a:rPr lang="en-US" b="0" i="0" dirty="0">
                <a:solidFill>
                  <a:srgbClr val="FF0000"/>
                </a:solidFill>
                <a:effectLst/>
                <a:latin typeface="Roboto" panose="02000000000000000000" pitchFamily="2" charset="0"/>
              </a:rPr>
              <a:t>Provides Assertions</a:t>
            </a:r>
            <a:r>
              <a:rPr lang="en-US" b="0" i="0" dirty="0">
                <a:solidFill>
                  <a:srgbClr val="272C37"/>
                </a:solidFill>
                <a:effectLst/>
                <a:latin typeface="Roboto" panose="02000000000000000000" pitchFamily="2" charset="0"/>
              </a:rPr>
              <a:t>:</a:t>
            </a:r>
          </a:p>
          <a:p>
            <a:pPr algn="l"/>
            <a:r>
              <a:rPr lang="en-US" b="0" i="0" dirty="0">
                <a:solidFill>
                  <a:srgbClr val="51565E"/>
                </a:solidFill>
                <a:effectLst/>
                <a:latin typeface="Roboto" panose="02000000000000000000" pitchFamily="2" charset="0"/>
              </a:rPr>
              <a:t>There are assertions to test expected results.</a:t>
            </a:r>
          </a:p>
          <a:p>
            <a:pPr algn="l">
              <a:buFont typeface="Arial" panose="020B0604020202020204" pitchFamily="34" charset="0"/>
              <a:buChar char="•"/>
            </a:pPr>
            <a:r>
              <a:rPr lang="en-US" b="0" i="0" dirty="0">
                <a:solidFill>
                  <a:srgbClr val="FF0000"/>
                </a:solidFill>
                <a:effectLst/>
                <a:latin typeface="Roboto" panose="02000000000000000000" pitchFamily="2" charset="0"/>
              </a:rPr>
              <a:t>Provides Test Runners:</a:t>
            </a:r>
          </a:p>
          <a:p>
            <a:pPr algn="l"/>
            <a:r>
              <a:rPr lang="en-US" b="0" i="0" dirty="0">
                <a:solidFill>
                  <a:srgbClr val="51565E"/>
                </a:solidFill>
                <a:effectLst/>
                <a:latin typeface="Roboto" panose="02000000000000000000" pitchFamily="2" charset="0"/>
              </a:rPr>
              <a:t> JUnit has test runners to run tests.</a:t>
            </a:r>
          </a:p>
          <a:p>
            <a:endParaRPr lang="en-IN" dirty="0"/>
          </a:p>
        </p:txBody>
      </p:sp>
    </p:spTree>
    <p:extLst>
      <p:ext uri="{BB962C8B-B14F-4D97-AF65-F5344CB8AC3E}">
        <p14:creationId xmlns:p14="http://schemas.microsoft.com/office/powerpoint/2010/main" val="2850716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CA1C-6020-A592-9544-2EC984713B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FD173E-4DE6-31DE-B040-EEFA3B1468C7}"/>
              </a:ext>
            </a:extLst>
          </p:cNvPr>
          <p:cNvSpPr>
            <a:spLocks noGrp="1"/>
          </p:cNvSpPr>
          <p:nvPr>
            <p:ph idx="1"/>
          </p:nvPr>
        </p:nvSpPr>
        <p:spPr/>
        <p:txBody>
          <a:bodyPr/>
          <a:lstStyle/>
          <a:p>
            <a:r>
              <a:rPr lang="en-US" dirty="0">
                <a:solidFill>
                  <a:srgbClr val="FF0000"/>
                </a:solidFill>
              </a:rPr>
              <a:t>Improves Code Quality: </a:t>
            </a:r>
          </a:p>
          <a:p>
            <a:r>
              <a:rPr lang="en-US" dirty="0"/>
              <a:t>JUnit is the most popular testing framework for efficient testing. It allows faster code writing, which results in an increase in the code’s quality. </a:t>
            </a:r>
          </a:p>
          <a:p>
            <a:r>
              <a:rPr lang="en-US" dirty="0">
                <a:solidFill>
                  <a:srgbClr val="FF0000"/>
                </a:solidFill>
              </a:rPr>
              <a:t>Automated Test Running: </a:t>
            </a:r>
          </a:p>
          <a:p>
            <a:r>
              <a:rPr lang="en-US" dirty="0"/>
              <a:t>The test results do not require manual checking. All the tests run automatically on JUnit, the results obtained are in automatically checked, and it provides feedback.</a:t>
            </a:r>
            <a:endParaRPr lang="en-IN" dirty="0"/>
          </a:p>
        </p:txBody>
      </p:sp>
    </p:spTree>
    <p:extLst>
      <p:ext uri="{BB962C8B-B14F-4D97-AF65-F5344CB8AC3E}">
        <p14:creationId xmlns:p14="http://schemas.microsoft.com/office/powerpoint/2010/main" val="24549447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2949-864E-1612-BE86-0783184E1D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36CCA7-9349-DAD7-9115-56AB67B099F8}"/>
              </a:ext>
            </a:extLst>
          </p:cNvPr>
          <p:cNvSpPr>
            <a:spLocks noGrp="1"/>
          </p:cNvSpPr>
          <p:nvPr>
            <p:ph idx="1"/>
          </p:nvPr>
        </p:nvSpPr>
        <p:spPr/>
        <p:txBody>
          <a:bodyPr/>
          <a:lstStyle/>
          <a:p>
            <a:pPr algn="just"/>
            <a:r>
              <a:rPr lang="en-US" dirty="0"/>
              <a:t>It is an open-source testing framework for java programmers. The java programmer can create test cases and test his/her own code.</a:t>
            </a:r>
          </a:p>
          <a:p>
            <a:pPr algn="just"/>
            <a:r>
              <a:rPr lang="en-US" dirty="0"/>
              <a:t>It is one of the unit testing framework. Current version is </a:t>
            </a:r>
            <a:r>
              <a:rPr lang="en-US" dirty="0" err="1"/>
              <a:t>junit</a:t>
            </a:r>
            <a:r>
              <a:rPr lang="en-US" dirty="0"/>
              <a:t> 4.</a:t>
            </a:r>
          </a:p>
          <a:p>
            <a:pPr algn="just"/>
            <a:r>
              <a:rPr lang="en-US" dirty="0"/>
              <a:t>To perform unit testing, we need to create test cases. The unit test case is a code which ensures that the program logic works as expected.</a:t>
            </a:r>
            <a:endParaRPr lang="en-IN" dirty="0"/>
          </a:p>
        </p:txBody>
      </p:sp>
    </p:spTree>
    <p:extLst>
      <p:ext uri="{BB962C8B-B14F-4D97-AF65-F5344CB8AC3E}">
        <p14:creationId xmlns:p14="http://schemas.microsoft.com/office/powerpoint/2010/main" val="32613464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98B48-D756-6C01-D768-D6BD59214198}"/>
              </a:ext>
            </a:extLst>
          </p:cNvPr>
          <p:cNvSpPr>
            <a:spLocks noGrp="1"/>
          </p:cNvSpPr>
          <p:nvPr>
            <p:ph idx="1"/>
          </p:nvPr>
        </p:nvSpPr>
        <p:spPr>
          <a:xfrm>
            <a:off x="572729" y="778489"/>
            <a:ext cx="10515600" cy="5814039"/>
          </a:xfrm>
        </p:spPr>
        <p:txBody>
          <a:bodyPr/>
          <a:lstStyle/>
          <a:p>
            <a:pPr algn="just"/>
            <a:r>
              <a:rPr lang="en-US" b="0" i="0" dirty="0">
                <a:solidFill>
                  <a:srgbClr val="610B38"/>
                </a:solidFill>
                <a:effectLst/>
                <a:latin typeface="erdana"/>
              </a:rPr>
              <a:t>Types of unit testing</a:t>
            </a:r>
          </a:p>
          <a:p>
            <a:pPr algn="just"/>
            <a:r>
              <a:rPr lang="en-US" b="0" i="0" dirty="0">
                <a:solidFill>
                  <a:srgbClr val="333333"/>
                </a:solidFill>
                <a:effectLst/>
                <a:latin typeface="inter-regular"/>
              </a:rPr>
              <a:t>There are two ways to perform unit testing: 1) manual testing 2) automated testing.</a:t>
            </a:r>
          </a:p>
          <a:p>
            <a:pPr algn="just"/>
            <a:r>
              <a:rPr lang="en-US" b="0" i="0" dirty="0">
                <a:solidFill>
                  <a:srgbClr val="610B4B"/>
                </a:solidFill>
                <a:effectLst/>
                <a:latin typeface="erdana"/>
              </a:rPr>
              <a:t>1) Manual Testing</a:t>
            </a:r>
          </a:p>
          <a:p>
            <a:pPr algn="just"/>
            <a:r>
              <a:rPr lang="en-US" b="0" i="0" dirty="0">
                <a:solidFill>
                  <a:srgbClr val="333333"/>
                </a:solidFill>
                <a:effectLst/>
                <a:latin typeface="inter-regular"/>
              </a:rPr>
              <a:t>If you execute the test cases manually without any tool support, it is known as manual testing. It is time consuming and less reliable.</a:t>
            </a:r>
          </a:p>
          <a:p>
            <a:pPr algn="just"/>
            <a:r>
              <a:rPr lang="en-US" b="0" i="0" dirty="0">
                <a:solidFill>
                  <a:srgbClr val="610B4B"/>
                </a:solidFill>
                <a:effectLst/>
                <a:latin typeface="erdana"/>
              </a:rPr>
              <a:t>2) Automated Testing</a:t>
            </a:r>
          </a:p>
          <a:p>
            <a:pPr algn="just"/>
            <a:r>
              <a:rPr lang="en-US" b="0" i="0" dirty="0">
                <a:solidFill>
                  <a:srgbClr val="333333"/>
                </a:solidFill>
                <a:effectLst/>
                <a:latin typeface="inter-regular"/>
              </a:rPr>
              <a:t>If you execute the test cases by tool support, it is known as automated testing. It is fast and more reliable.</a:t>
            </a:r>
          </a:p>
          <a:p>
            <a:endParaRPr lang="en-IN" dirty="0"/>
          </a:p>
        </p:txBody>
      </p:sp>
    </p:spTree>
    <p:extLst>
      <p:ext uri="{BB962C8B-B14F-4D97-AF65-F5344CB8AC3E}">
        <p14:creationId xmlns:p14="http://schemas.microsoft.com/office/powerpoint/2010/main" val="22311984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9DAFE-A33B-C9DE-F1B7-AD6F63E62C5E}"/>
              </a:ext>
            </a:extLst>
          </p:cNvPr>
          <p:cNvSpPr>
            <a:spLocks noGrp="1"/>
          </p:cNvSpPr>
          <p:nvPr>
            <p:ph idx="1"/>
          </p:nvPr>
        </p:nvSpPr>
        <p:spPr>
          <a:xfrm>
            <a:off x="661219" y="424528"/>
            <a:ext cx="10515600" cy="4351338"/>
          </a:xfrm>
        </p:spPr>
        <p:txBody>
          <a:bodyPr/>
          <a:lstStyle/>
          <a:p>
            <a:pPr algn="l"/>
            <a:r>
              <a:rPr lang="en-US" b="0" i="0" dirty="0">
                <a:solidFill>
                  <a:srgbClr val="000000"/>
                </a:solidFill>
                <a:effectLst/>
                <a:latin typeface="Heebo" pitchFamily="2" charset="-79"/>
                <a:cs typeface="Heebo" pitchFamily="2" charset="-79"/>
              </a:rPr>
              <a:t>Features of JUnit Test Framework</a:t>
            </a:r>
          </a:p>
          <a:p>
            <a:pPr algn="just"/>
            <a:r>
              <a:rPr lang="en-US" b="0" i="0" dirty="0">
                <a:solidFill>
                  <a:srgbClr val="000000"/>
                </a:solidFill>
                <a:effectLst/>
                <a:latin typeface="Nunito" pitchFamily="2" charset="0"/>
              </a:rPr>
              <a:t>JUnit test framework provides the following important features </a:t>
            </a:r>
          </a:p>
          <a:p>
            <a:pPr marL="987425" algn="l">
              <a:buFont typeface="Arial" panose="020B0604020202020204" pitchFamily="34" charset="0"/>
              <a:buChar char="•"/>
            </a:pPr>
            <a:r>
              <a:rPr lang="en-US" b="0" i="0" dirty="0">
                <a:solidFill>
                  <a:srgbClr val="000000"/>
                </a:solidFill>
                <a:effectLst/>
                <a:latin typeface="Nunito" pitchFamily="2" charset="0"/>
              </a:rPr>
              <a:t>Fixtures</a:t>
            </a:r>
          </a:p>
          <a:p>
            <a:pPr marL="987425" algn="l">
              <a:buFont typeface="Arial" panose="020B0604020202020204" pitchFamily="34" charset="0"/>
              <a:buChar char="•"/>
            </a:pPr>
            <a:r>
              <a:rPr lang="en-US" b="0" i="0" dirty="0">
                <a:solidFill>
                  <a:srgbClr val="000000"/>
                </a:solidFill>
                <a:effectLst/>
                <a:latin typeface="Nunito" pitchFamily="2" charset="0"/>
              </a:rPr>
              <a:t>Test suites</a:t>
            </a:r>
          </a:p>
          <a:p>
            <a:pPr marL="987425" algn="l">
              <a:buFont typeface="Arial" panose="020B0604020202020204" pitchFamily="34" charset="0"/>
              <a:buChar char="•"/>
            </a:pPr>
            <a:r>
              <a:rPr lang="en-US" b="0" i="0" dirty="0">
                <a:solidFill>
                  <a:srgbClr val="000000"/>
                </a:solidFill>
                <a:effectLst/>
                <a:latin typeface="Nunito" pitchFamily="2" charset="0"/>
              </a:rPr>
              <a:t>Test runners</a:t>
            </a:r>
          </a:p>
          <a:p>
            <a:pPr marL="987425" algn="l">
              <a:buFont typeface="Arial" panose="020B0604020202020204" pitchFamily="34" charset="0"/>
              <a:buChar char="•"/>
            </a:pPr>
            <a:r>
              <a:rPr lang="en-US" b="0" i="0" dirty="0">
                <a:solidFill>
                  <a:srgbClr val="000000"/>
                </a:solidFill>
                <a:effectLst/>
                <a:latin typeface="Nunito" pitchFamily="2" charset="0"/>
              </a:rPr>
              <a:t>JUnit classes</a:t>
            </a:r>
          </a:p>
          <a:p>
            <a:endParaRPr lang="en-IN" dirty="0"/>
          </a:p>
        </p:txBody>
      </p:sp>
    </p:spTree>
    <p:extLst>
      <p:ext uri="{BB962C8B-B14F-4D97-AF65-F5344CB8AC3E}">
        <p14:creationId xmlns:p14="http://schemas.microsoft.com/office/powerpoint/2010/main" val="28110250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D4FC1-8535-F6AE-E109-DD5FAAB9E69C}"/>
              </a:ext>
            </a:extLst>
          </p:cNvPr>
          <p:cNvSpPr>
            <a:spLocks noGrp="1"/>
          </p:cNvSpPr>
          <p:nvPr>
            <p:ph idx="1"/>
          </p:nvPr>
        </p:nvSpPr>
        <p:spPr>
          <a:xfrm>
            <a:off x="395748" y="188554"/>
            <a:ext cx="10515600" cy="4351338"/>
          </a:xfrm>
        </p:spPr>
        <p:txBody>
          <a:bodyPr/>
          <a:lstStyle/>
          <a:p>
            <a:pPr algn="l"/>
            <a:r>
              <a:rPr lang="en-US" b="1" i="0" dirty="0">
                <a:effectLst/>
                <a:latin typeface="Heebo" pitchFamily="2" charset="-79"/>
                <a:cs typeface="Heebo" pitchFamily="2" charset="-79"/>
              </a:rPr>
              <a:t>Fixtures</a:t>
            </a:r>
          </a:p>
          <a:p>
            <a:pPr algn="just"/>
            <a:r>
              <a:rPr lang="en-US" sz="2400" b="1" i="0" dirty="0">
                <a:solidFill>
                  <a:srgbClr val="000000"/>
                </a:solidFill>
                <a:effectLst/>
                <a:latin typeface="Nunito" pitchFamily="2" charset="0"/>
              </a:rPr>
              <a:t>Fixtures</a:t>
            </a:r>
            <a:r>
              <a:rPr lang="en-US" sz="2400" b="0" i="0" dirty="0">
                <a:solidFill>
                  <a:srgbClr val="000000"/>
                </a:solidFill>
                <a:effectLst/>
                <a:latin typeface="Nunito" pitchFamily="2" charset="0"/>
              </a:rPr>
              <a:t> is a fixed state of a set of objects used as a baseline for running tests. The purpose of a test fixture is to ensure that there is a well-known and fixed environment in which tests are run so that results are repeatable. It includes −</a:t>
            </a:r>
          </a:p>
          <a:p>
            <a:pPr algn="l">
              <a:buFont typeface="Arial" panose="020B0604020202020204" pitchFamily="34" charset="0"/>
              <a:buChar char="•"/>
            </a:pPr>
            <a:r>
              <a:rPr lang="en-US" sz="2400" b="0" i="0" dirty="0" err="1">
                <a:solidFill>
                  <a:srgbClr val="000000"/>
                </a:solidFill>
                <a:effectLst/>
                <a:latin typeface="Nunito" pitchFamily="2" charset="0"/>
              </a:rPr>
              <a:t>setUp</a:t>
            </a:r>
            <a:r>
              <a:rPr lang="en-US" sz="2400" b="0" i="0" dirty="0">
                <a:solidFill>
                  <a:srgbClr val="000000"/>
                </a:solidFill>
                <a:effectLst/>
                <a:latin typeface="Nunito" pitchFamily="2" charset="0"/>
              </a:rPr>
              <a:t>() method, which runs before every test invocation.</a:t>
            </a:r>
          </a:p>
          <a:p>
            <a:pPr algn="l">
              <a:buFont typeface="Arial" panose="020B0604020202020204" pitchFamily="34" charset="0"/>
              <a:buChar char="•"/>
            </a:pPr>
            <a:r>
              <a:rPr lang="en-US" sz="2400" b="0" i="0" dirty="0" err="1">
                <a:solidFill>
                  <a:srgbClr val="000000"/>
                </a:solidFill>
                <a:effectLst/>
                <a:latin typeface="Nunito" pitchFamily="2" charset="0"/>
              </a:rPr>
              <a:t>tearDown</a:t>
            </a:r>
            <a:r>
              <a:rPr lang="en-US" sz="2400" b="0" i="0" dirty="0">
                <a:solidFill>
                  <a:srgbClr val="000000"/>
                </a:solidFill>
                <a:effectLst/>
                <a:latin typeface="Nunito" pitchFamily="2" charset="0"/>
              </a:rPr>
              <a:t>() method, which runs after every test method.</a:t>
            </a:r>
          </a:p>
          <a:p>
            <a:endParaRPr lang="en-IN" dirty="0"/>
          </a:p>
        </p:txBody>
      </p:sp>
      <p:pic>
        <p:nvPicPr>
          <p:cNvPr id="5" name="Picture 4">
            <a:extLst>
              <a:ext uri="{FF2B5EF4-FFF2-40B4-BE49-F238E27FC236}">
                <a16:creationId xmlns:a16="http://schemas.microsoft.com/office/drawing/2014/main" id="{755A71E1-65DA-D30D-2727-97DF023CF7E8}"/>
              </a:ext>
            </a:extLst>
          </p:cNvPr>
          <p:cNvPicPr>
            <a:picLocks noChangeAspect="1"/>
          </p:cNvPicPr>
          <p:nvPr/>
        </p:nvPicPr>
        <p:blipFill>
          <a:blip r:embed="rId2"/>
          <a:stretch>
            <a:fillRect/>
          </a:stretch>
        </p:blipFill>
        <p:spPr>
          <a:xfrm>
            <a:off x="8657303" y="2676395"/>
            <a:ext cx="3288892" cy="3993051"/>
          </a:xfrm>
          <a:prstGeom prst="rect">
            <a:avLst/>
          </a:prstGeom>
        </p:spPr>
      </p:pic>
    </p:spTree>
    <p:extLst>
      <p:ext uri="{BB962C8B-B14F-4D97-AF65-F5344CB8AC3E}">
        <p14:creationId xmlns:p14="http://schemas.microsoft.com/office/powerpoint/2010/main" val="163650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6308</Words>
  <Application>Microsoft Office PowerPoint</Application>
  <PresentationFormat>Widescreen</PresentationFormat>
  <Paragraphs>484</Paragraphs>
  <Slides>104</Slides>
  <Notes>0</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22" baseType="lpstr">
      <vt:lpstr>Arial</vt:lpstr>
      <vt:lpstr>Averta</vt:lpstr>
      <vt:lpstr>Calibri</vt:lpstr>
      <vt:lpstr>Calibri Light</vt:lpstr>
      <vt:lpstr>Comic Sans MS</vt:lpstr>
      <vt:lpstr>Droid Serif</vt:lpstr>
      <vt:lpstr>erdana</vt:lpstr>
      <vt:lpstr>Heebo</vt:lpstr>
      <vt:lpstr>inter-regular</vt:lpstr>
      <vt:lpstr>Nunito</vt:lpstr>
      <vt:lpstr>Nunito Sans</vt:lpstr>
      <vt:lpstr>Roboto</vt:lpstr>
      <vt:lpstr>Source Sans Pro</vt:lpstr>
      <vt:lpstr>urw-din</vt:lpstr>
      <vt:lpstr>Wingdings</vt:lpstr>
      <vt:lpstr>Work Sans</vt:lpstr>
      <vt:lpstr>Office Theme</vt:lpstr>
      <vt:lpstr>Visio</vt:lpstr>
      <vt:lpstr>Module - 2 (Unit Testing)</vt:lpstr>
      <vt:lpstr>Testing for Developers</vt:lpstr>
      <vt:lpstr>PowerPoint Presentation</vt:lpstr>
      <vt:lpstr>Unit Testing - Advantages:</vt:lpstr>
      <vt:lpstr>Unit Testing LifeCyle: </vt:lpstr>
      <vt:lpstr>PowerPoint Presentation</vt:lpstr>
      <vt:lpstr>Why Unit Testing? </vt:lpstr>
      <vt:lpstr>PowerPoint Presentation</vt:lpstr>
      <vt:lpstr>Example of Unit testing </vt:lpstr>
      <vt:lpstr>Unit Testing Tools </vt:lpstr>
      <vt:lpstr>Unit Testing Techniques: </vt:lpstr>
      <vt:lpstr>How to achieve the best result via Unit testing?</vt:lpstr>
      <vt:lpstr>PowerPoint Presentation</vt:lpstr>
      <vt:lpstr>PowerPoint Presentation</vt:lpstr>
      <vt:lpstr>Workflow of Unit Testing:  </vt:lpstr>
      <vt:lpstr>PowerPoint Presentation</vt:lpstr>
      <vt:lpstr>PowerPoint Presentation</vt:lpstr>
      <vt:lpstr>Dynamic Unit Testing :</vt:lpstr>
      <vt:lpstr>PowerPoint Presentation</vt:lpstr>
      <vt:lpstr>PowerPoint Presentation</vt:lpstr>
      <vt:lpstr>PowerPoint Presentation</vt:lpstr>
      <vt:lpstr>Difference between Static Unit Testing and Dynamic Unit Testing:</vt:lpstr>
      <vt:lpstr>Control Flow Software Testing</vt:lpstr>
      <vt:lpstr>PowerPoint Presentation</vt:lpstr>
      <vt:lpstr>Motivation</vt:lpstr>
      <vt:lpstr>Control Flow Testing Process:</vt:lpstr>
      <vt:lpstr>PowerPoint Presentation</vt:lpstr>
      <vt:lpstr>Control Flowgraphs</vt:lpstr>
      <vt:lpstr>Flowgraphs Consist of  Three Primitives</vt:lpstr>
      <vt:lpstr>IF Diagram</vt:lpstr>
      <vt:lpstr>IF-THEN-ELSE Diagram</vt:lpstr>
      <vt:lpstr>FOR or WHILE Diagram</vt:lpstr>
      <vt:lpstr>Example Code Fragment</vt:lpstr>
      <vt:lpstr>White-box Test Methods</vt:lpstr>
      <vt:lpstr>Example Code Fragment</vt:lpstr>
      <vt:lpstr>Statement Coverage</vt:lpstr>
      <vt:lpstr>Decision/Branch Coverage</vt:lpstr>
      <vt:lpstr>Condition Coverage</vt:lpstr>
      <vt:lpstr>Decision/Condition Coverage</vt:lpstr>
      <vt:lpstr>Multiple Condition Coverage</vt:lpstr>
      <vt:lpstr>Path Coverage</vt:lpstr>
      <vt:lpstr>Bubble Sort Algorithm</vt:lpstr>
      <vt:lpstr>Path testing</vt:lpstr>
      <vt:lpstr>Paths</vt:lpstr>
      <vt:lpstr>Paths (Cont’d)</vt:lpstr>
      <vt:lpstr>Path Selection Criteria</vt:lpstr>
      <vt:lpstr>How do we define “complete” testing?</vt:lpstr>
      <vt:lpstr>Effectiveness of  Control-flow Testing</vt:lpstr>
      <vt:lpstr>Data Flow Testing</vt:lpstr>
      <vt:lpstr>Steps of Data Flow Testing</vt:lpstr>
      <vt:lpstr>Advantages of Data Flow Testing:</vt:lpstr>
      <vt:lpstr>Disadvantages of Data Flow Testing</vt:lpstr>
      <vt:lpstr>Types of Data Flow Testing</vt:lpstr>
      <vt:lpstr>Types of Data Flow Testing</vt:lpstr>
      <vt:lpstr>Techniques of data flow testing</vt:lpstr>
      <vt:lpstr>PowerPoint Presentation</vt:lpstr>
      <vt:lpstr>PowerPoint Presentation</vt:lpstr>
      <vt:lpstr>PowerPoint Presentation</vt:lpstr>
      <vt:lpstr>Domain Testing</vt:lpstr>
      <vt:lpstr>PowerPoint Presentation</vt:lpstr>
      <vt:lpstr>Domain Testing Strategy</vt:lpstr>
      <vt:lpstr>What domain are we testing?</vt:lpstr>
      <vt:lpstr>Domain Testing Example</vt:lpstr>
      <vt:lpstr>PowerPoint Presentation</vt:lpstr>
      <vt:lpstr>PowerPoint Presentation</vt:lpstr>
      <vt:lpstr>PowerPoint Presentation</vt:lpstr>
      <vt:lpstr>PowerPoint Presentation</vt:lpstr>
      <vt:lpstr>What is Functional Testing?</vt:lpstr>
      <vt:lpstr>What do you test in Functional Testing?</vt:lpstr>
      <vt:lpstr>Following is a step by step process on How to do Functional Testing :</vt:lpstr>
      <vt:lpstr>PowerPoint Presentation</vt:lpstr>
      <vt:lpstr>PowerPoint Presentation</vt:lpstr>
      <vt:lpstr>PowerPoint Presentation</vt:lpstr>
      <vt:lpstr>Mutation Testing</vt:lpstr>
      <vt:lpstr>PowerPoint Presentation</vt:lpstr>
      <vt:lpstr>How to execute Mutation Testing?</vt:lpstr>
      <vt:lpstr>PowerPoint Presentation</vt:lpstr>
      <vt:lpstr>PowerPoint Presentation</vt:lpstr>
      <vt:lpstr>PowerPoint Presentation</vt:lpstr>
      <vt:lpstr>PowerPoint Presentation</vt:lpstr>
      <vt:lpstr>How to Create Mutant Programs?</vt:lpstr>
      <vt:lpstr>Types of Mutation Testing</vt:lpstr>
      <vt:lpstr>PowerPoint Presentation</vt:lpstr>
      <vt:lpstr>PowerPoint Presentation</vt:lpstr>
      <vt:lpstr>PowerPoint Presentation</vt:lpstr>
      <vt:lpstr>PowerPoint Presentation</vt:lpstr>
      <vt:lpstr>PowerPoint Presentation</vt:lpstr>
      <vt:lpstr>PowerPoint Presentation</vt:lpstr>
      <vt:lpstr>Mutation Score:</vt:lpstr>
      <vt:lpstr>PowerPoint Presentation</vt:lpstr>
      <vt:lpstr>PowerPoint Presentation</vt:lpstr>
      <vt:lpstr>What is Junit?</vt:lpstr>
      <vt:lpstr>Why you need JUnit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Of JUnit Testcase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- 2 (Unit Testing)</dc:title>
  <dc:creator>Mariam Elin John</dc:creator>
  <cp:lastModifiedBy>Mariam Elin John</cp:lastModifiedBy>
  <cp:revision>43</cp:revision>
  <dcterms:created xsi:type="dcterms:W3CDTF">2022-06-02T05:53:53Z</dcterms:created>
  <dcterms:modified xsi:type="dcterms:W3CDTF">2022-06-15T04:34:53Z</dcterms:modified>
</cp:coreProperties>
</file>