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6" r:id="rId2"/>
    <p:sldId id="419" r:id="rId3"/>
    <p:sldId id="420" r:id="rId4"/>
    <p:sldId id="438" r:id="rId5"/>
    <p:sldId id="421" r:id="rId6"/>
    <p:sldId id="422" r:id="rId7"/>
    <p:sldId id="423" r:id="rId8"/>
    <p:sldId id="439" r:id="rId9"/>
    <p:sldId id="424" r:id="rId10"/>
    <p:sldId id="440" r:id="rId11"/>
    <p:sldId id="434" r:id="rId12"/>
    <p:sldId id="431" r:id="rId13"/>
    <p:sldId id="433" r:id="rId14"/>
    <p:sldId id="432" r:id="rId15"/>
    <p:sldId id="437" r:id="rId16"/>
    <p:sldId id="435" r:id="rId17"/>
    <p:sldId id="436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CCFF"/>
    <a:srgbClr val="FF3300"/>
    <a:srgbClr val="CC0000"/>
    <a:srgbClr val="1F98D3"/>
    <a:srgbClr val="0000CC"/>
    <a:srgbClr val="FF0066"/>
    <a:srgbClr val="00145A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95" d="100"/>
          <a:sy n="95" d="100"/>
        </p:scale>
        <p:origin x="1603" y="6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E53A2789-DDA7-410B-83A0-FECD5D2A0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D735B2-53A2-4A73-94D4-5F61F960B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9" tIns="48661" rIns="97319" bIns="48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88" tIns="46983" rIns="92288" bIns="46983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93F0E740-4FB3-4273-A7F4-39CB0B52C054}" type="slidenum">
              <a:rPr lang="en-US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904C4-362F-43F9-9B58-1746F22ACF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76F71-F70E-4E03-ACE8-68D1F7939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232A-DD35-4775-8AC3-9BF043C34F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441A9-1F94-4A2A-8013-B754D49E50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874A-A4CA-483A-B588-7D8BE14DD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ADB85-2F2E-4A6E-8053-61B5FFF72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FEBEC-35E9-4E16-ACAC-A4E19454C4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0AD6A-EEA3-4E76-B7BE-C0DA6B15E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FDA1-FA78-462A-B644-B47E71FB2A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8D45-B461-4B2F-A4B7-205A33808B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72415-F9E4-452B-9183-19B58F4EC0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247CF-E3F5-4B52-A5BC-A45C5B2EE2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427788"/>
            <a:ext cx="38449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  (Ch 1), www.introsoftwaretesting.com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416675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405563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63E3CE-9893-484F-955A-7E1613C7E1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96838"/>
            <a:ext cx="8966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" y="1085850"/>
            <a:ext cx="8966200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softwaretest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84375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Model-Driven Test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5825"/>
            <a:ext cx="6400800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/>
          </a:p>
          <a:p>
            <a:r>
              <a:rPr lang="en-US" b="0">
                <a:hlinkClick r:id="rId3"/>
              </a:rPr>
              <a:t>www.introsoftwaretesting.com</a:t>
            </a:r>
            <a:endParaRPr lang="en-US"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 – Summary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4979752"/>
            <a:ext cx="9144000" cy="1184739"/>
          </a:xfrm>
        </p:spPr>
        <p:txBody>
          <a:bodyPr/>
          <a:lstStyle/>
          <a:p>
            <a:r>
              <a:rPr lang="en-US" dirty="0"/>
              <a:t>These four general test activities are quite different</a:t>
            </a:r>
          </a:p>
          <a:p>
            <a:r>
              <a:rPr lang="en-US" dirty="0"/>
              <a:t>It is a poor use of resources to use people inappropriately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Introduction to Software Testing  (Ch 1), www.introsoftwaretesting.com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© Ammann &amp; Offutt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0AE52-D4A6-4D6E-A1E7-37BC6695AED3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6852" y="898134"/>
          <a:ext cx="8712486" cy="396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1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1a.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Design test values to satisfy engineering goals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Criteria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Requires knowledge of discrete math, programming and testing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1b.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Design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Design test values from domain knowledge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</a:rPr>
                        <a:t> and intuition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Human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Requires knowledge of domain, UI, testing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Automation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Embed test values into executable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</a:rPr>
                        <a:t> scripts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Requires knowledge of scripting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Execution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Run tests on the software and record the results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Requires very little knowledge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Evaluation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Evaluate results of testing,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</a:rPr>
                        <a:t> report to developers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Requires domain knowledge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3838" y="5874834"/>
            <a:ext cx="8876872" cy="46166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Most test teams use the same people for ALL FOUR activities 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Test Activities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6268"/>
            <a:ext cx="7772400" cy="1815882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7528"/>
            <a:ext cx="7772400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software artifact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3070" y="1125438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model /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3270" y="1125438"/>
            <a:ext cx="180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requirements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2570" y="971550"/>
            <a:ext cx="2019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refined requirements / test specs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04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input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50" y="5132070"/>
            <a:ext cx="100203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cases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6900" y="513207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scripts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050" y="513207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90098" y="2083669"/>
            <a:ext cx="2117259" cy="90868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35925" y="4271382"/>
            <a:ext cx="1181487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30630" y="5132070"/>
            <a:ext cx="113538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29" y="1478901"/>
            <a:ext cx="519113" cy="9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791" y="1478901"/>
            <a:ext cx="519113" cy="9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5" y="5484882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088" y="548488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284" y="548488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565910" y="3028950"/>
            <a:ext cx="2417649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84570" y="2118360"/>
            <a:ext cx="1991251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341870" y="1479382"/>
            <a:ext cx="908685" cy="21172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48590" y="3074670"/>
            <a:ext cx="884682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 –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software artifact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8770" y="1125438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model /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420" y="1125438"/>
            <a:ext cx="180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requirements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2570" y="971550"/>
            <a:ext cx="2019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refined requirements / test specs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04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input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50" y="5132070"/>
            <a:ext cx="100203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cases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6900" y="513207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scripts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050" y="513207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32948" y="2140819"/>
            <a:ext cx="2117259" cy="79438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35925" y="4271382"/>
            <a:ext cx="1181487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30630" y="5132070"/>
            <a:ext cx="113538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79" y="1463040"/>
            <a:ext cx="663901" cy="168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791" y="1478901"/>
            <a:ext cx="519113" cy="9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5" y="5484882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088" y="548488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284" y="548488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565910" y="3028950"/>
            <a:ext cx="2417649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84570" y="2118360"/>
            <a:ext cx="1991251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341870" y="1479382"/>
            <a:ext cx="908685" cy="21172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48590" y="3074670"/>
            <a:ext cx="884682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40080" y="2057400"/>
            <a:ext cx="105189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730" y="960120"/>
            <a:ext cx="113685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3920" y="960120"/>
            <a:ext cx="81964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810" y="1588770"/>
            <a:ext cx="112402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780" y="4720590"/>
            <a:ext cx="1138453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170" y="4850130"/>
            <a:ext cx="120898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4808220"/>
            <a:ext cx="99578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420" y="4834890"/>
            <a:ext cx="109517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 – Activities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software artifact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3070" y="1125438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model /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3270" y="1125438"/>
            <a:ext cx="180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requirements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2570" y="971550"/>
            <a:ext cx="2019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refined requirements / test specs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04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input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50" y="5132070"/>
            <a:ext cx="100203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cases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6900" y="513207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scripts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050" y="513207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90098" y="2083669"/>
            <a:ext cx="2117259" cy="90868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35925" y="4271382"/>
            <a:ext cx="1181487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30630" y="5132070"/>
            <a:ext cx="113538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29" y="1478901"/>
            <a:ext cx="519113" cy="9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791" y="1478901"/>
            <a:ext cx="519113" cy="9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5" y="5484882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088" y="548488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284" y="548488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565910" y="3028950"/>
            <a:ext cx="2417649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84570" y="2118360"/>
            <a:ext cx="1991251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341870" y="1479382"/>
            <a:ext cx="908685" cy="21172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48590" y="3074670"/>
            <a:ext cx="884682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1325880" y="1040130"/>
            <a:ext cx="5966460" cy="1353205"/>
            <a:chOff x="1325880" y="1040130"/>
            <a:chExt cx="5966460" cy="1353205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1325880" y="1040130"/>
              <a:ext cx="5966460" cy="133731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5482" y="1931670"/>
              <a:ext cx="1687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96740" y="4080510"/>
            <a:ext cx="471297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523220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72740" y="5101590"/>
            <a:ext cx="1527810" cy="1425357"/>
            <a:chOff x="2872740" y="5101590"/>
            <a:chExt cx="1527810" cy="1425357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2740" y="5695950"/>
              <a:ext cx="15278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7260" y="5116830"/>
            <a:ext cx="1623060" cy="1448217"/>
            <a:chOff x="1188720" y="5025390"/>
            <a:chExt cx="1623060" cy="1448217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2610"/>
              <a:ext cx="16230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9510"/>
            <a:ext cx="6088380" cy="2153920"/>
          </a:xfrm>
          <a:prstGeom prst="star16">
            <a:avLst>
              <a:gd name="adj" fmla="val 37500"/>
            </a:avLst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Papyrus" pitchFamily="66" charset="0"/>
              </a:rPr>
              <a:t>test design MUCH easier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for Chapters 2 &amp;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2640648"/>
            <a:ext cx="7772400" cy="138499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The model-driven test design process is generic and has to be instantiated (or refined) for specific kinds of structures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 –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software artifact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0230" y="1262598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graph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4790" y="953988"/>
            <a:ext cx="129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nodes, edges, </a:t>
            </a:r>
            <a:r>
              <a:rPr lang="en-US" dirty="0" err="1">
                <a:latin typeface="Comic Sans MS" pitchFamily="66" charset="0"/>
                <a:cs typeface="Shruti" pitchFamily="2"/>
              </a:rPr>
              <a:t>subpaths</a:t>
            </a:r>
            <a:endParaRPr lang="en-US" dirty="0">
              <a:latin typeface="Comic Sans MS" pitchFamily="66" charset="0"/>
              <a:cs typeface="Shrut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6490" y="1107876"/>
            <a:ext cx="10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paths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04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input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50" y="5680710"/>
            <a:ext cx="100203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cases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6900" y="568071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scripts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050" y="568071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250314" y="2006725"/>
            <a:ext cx="2133987" cy="104584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6761605" y="4545702"/>
            <a:ext cx="1730127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30630" y="5680710"/>
            <a:ext cx="113538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902259" y="1451610"/>
            <a:ext cx="1269691" cy="18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5196831" y="1459123"/>
            <a:ext cx="1066809" cy="5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5" y="6033522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088" y="603352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284" y="603352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565910" y="3028950"/>
            <a:ext cx="2417649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84570" y="2118360"/>
            <a:ext cx="1991251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258050" y="1461819"/>
            <a:ext cx="992505" cy="2134821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48590" y="3074670"/>
            <a:ext cx="884682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82930" y="2148840"/>
            <a:ext cx="105189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52750" y="941070"/>
            <a:ext cx="113685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76850" y="910590"/>
            <a:ext cx="81964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810" y="1588770"/>
            <a:ext cx="112402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780" y="5269230"/>
            <a:ext cx="1138453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170" y="5398770"/>
            <a:ext cx="120898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356860"/>
            <a:ext cx="99578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420" y="5383530"/>
            <a:ext cx="109517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310" y="421767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  <a:p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statechart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case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architecture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47060" y="1432560"/>
            <a:ext cx="659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NC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PPC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 –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software artifact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7340" y="1262598"/>
            <a:ext cx="134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predicate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4790" y="953988"/>
            <a:ext cx="129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truth table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6490" y="1119306"/>
            <a:ext cx="1405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predicate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9040" y="3596640"/>
            <a:ext cx="138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input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50" y="5680710"/>
            <a:ext cx="100203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cases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6900" y="568071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scripts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050" y="5680710"/>
            <a:ext cx="114681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18869" y="2138170"/>
            <a:ext cx="2133987" cy="78295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6761605" y="4545702"/>
            <a:ext cx="1730127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30630" y="5680710"/>
            <a:ext cx="1135380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Shruti" pitchFamily="2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902259" y="1451610"/>
            <a:ext cx="1269691" cy="186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5196831" y="1459123"/>
            <a:ext cx="1066809" cy="5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5" y="6033522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088" y="603352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284" y="6033521"/>
            <a:ext cx="636587" cy="22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565910" y="3028950"/>
            <a:ext cx="2417649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84570" y="2118360"/>
            <a:ext cx="1991251" cy="1015663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612380" y="1473249"/>
            <a:ext cx="638175" cy="2123391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48590" y="3074670"/>
            <a:ext cx="884682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82930" y="2148840"/>
            <a:ext cx="105189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52750" y="941070"/>
            <a:ext cx="113685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76850" y="910590"/>
            <a:ext cx="81964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810" y="1588770"/>
            <a:ext cx="112402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780" y="5269230"/>
            <a:ext cx="1138453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170" y="5398770"/>
            <a:ext cx="120898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356860"/>
            <a:ext cx="995785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420" y="5383530"/>
            <a:ext cx="109517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310" y="421767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  <a:p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statechart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case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architecture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47060" y="1432560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CoC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CACC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8900" y="833438"/>
            <a:ext cx="8966200" cy="5508625"/>
          </a:xfrm>
        </p:spPr>
        <p:txBody>
          <a:bodyPr/>
          <a:lstStyle/>
          <a:p>
            <a:r>
              <a:rPr lang="en-US" dirty="0"/>
              <a:t>Testing can be broken up into </a:t>
            </a:r>
            <a:r>
              <a:rPr lang="en-US" dirty="0">
                <a:solidFill>
                  <a:srgbClr val="FFFF00"/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Test Design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Test Automation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Test Execution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Test Evaluation</a:t>
            </a:r>
          </a:p>
          <a:p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79C886-639F-4CB9-BA7E-15E5EE2654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4872038"/>
            <a:ext cx="8442325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00200" y="5789613"/>
            <a:ext cx="59436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This is clearly a </a:t>
            </a:r>
            <a:r>
              <a:rPr lang="en-US" sz="28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waste</a:t>
            </a: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of resources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5715000"/>
            <a:ext cx="5943600" cy="103188"/>
          </a:xfrm>
          <a:prstGeom prst="rect">
            <a:avLst/>
          </a:prstGeom>
          <a:solidFill>
            <a:srgbClr val="0000CC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330" y="1324929"/>
            <a:ext cx="4105910" cy="11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1371600" marR="0" lvl="2" indent="-4572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1.a) Criteria-based</a:t>
            </a:r>
          </a:p>
          <a:p>
            <a:pPr marL="1371600" marR="0" lvl="2" indent="-4572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1.b) Human-based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937510" y="1508760"/>
            <a:ext cx="157734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 Design – (a) 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chemeClr val="tx2"/>
                </a:solidFill>
              </a:rPr>
              <a:t>most technical</a:t>
            </a:r>
            <a:r>
              <a:rPr lang="en-US" dirty="0"/>
              <a:t> job in software testing</a:t>
            </a:r>
          </a:p>
          <a:p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/>
            <a:r>
              <a:rPr lang="en-US" dirty="0"/>
              <a:t>Discrete math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Requires much of a </a:t>
            </a:r>
            <a:r>
              <a:rPr lang="en-US" dirty="0">
                <a:solidFill>
                  <a:schemeClr val="tx2"/>
                </a:solidFill>
              </a:rPr>
              <a:t>traditional CS</a:t>
            </a:r>
            <a:r>
              <a:rPr lang="en-US" dirty="0"/>
              <a:t> degree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r>
              <a:rPr lang="en-US" dirty="0"/>
              <a:t>Test design is analogous to </a:t>
            </a:r>
            <a:r>
              <a:rPr lang="en-US" dirty="0">
                <a:solidFill>
                  <a:schemeClr val="tx2"/>
                </a:solidFill>
              </a:rPr>
              <a:t>software architecture</a:t>
            </a:r>
            <a:r>
              <a:rPr lang="en-US" dirty="0"/>
              <a:t> on the development side</a:t>
            </a:r>
          </a:p>
          <a:p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7AD9B-8514-431E-B8CB-7B642C9C43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 Design – (b) Human-Based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920240"/>
            <a:ext cx="8966200" cy="4456748"/>
          </a:xfrm>
        </p:spPr>
        <p:txBody>
          <a:bodyPr/>
          <a:lstStyle/>
          <a:p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r>
              <a:rPr lang="en-US" dirty="0"/>
              <a:t>Criteria-based approaches can be blind to special situations</a:t>
            </a:r>
          </a:p>
          <a:p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/>
            <a:r>
              <a:rPr lang="en-US" dirty="0"/>
              <a:t>Domain, testing, and user interfaces</a:t>
            </a:r>
          </a:p>
          <a:p>
            <a:r>
              <a:rPr lang="en-US" dirty="0"/>
              <a:t>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/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/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0250" y="946150"/>
            <a:ext cx="7683500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r>
              <a:rPr lang="en-US"/>
              <a:t>This is slightly </a:t>
            </a:r>
            <a:r>
              <a:rPr lang="en-US">
                <a:solidFill>
                  <a:schemeClr val="tx2"/>
                </a:solidFill>
              </a:rPr>
              <a:t>less technical</a:t>
            </a:r>
          </a:p>
          <a:p>
            <a:r>
              <a:rPr lang="en-US"/>
              <a:t>Requires knowledge of  </a:t>
            </a:r>
            <a:r>
              <a:rPr lang="en-US">
                <a:solidFill>
                  <a:schemeClr val="tx2"/>
                </a:solidFill>
              </a:rPr>
              <a:t>programming</a:t>
            </a:r>
          </a:p>
          <a:p>
            <a:pPr lvl="1"/>
            <a:r>
              <a:rPr lang="en-US"/>
              <a:t>Fairly straightforward programming – small pieces and simple algorithms</a:t>
            </a:r>
          </a:p>
          <a:p>
            <a:r>
              <a:rPr lang="en-US"/>
              <a:t>Requires very </a:t>
            </a:r>
            <a:r>
              <a:rPr lang="en-US">
                <a:solidFill>
                  <a:schemeClr val="tx2"/>
                </a:solidFill>
              </a:rPr>
              <a:t>little theory</a:t>
            </a:r>
          </a:p>
          <a:p>
            <a:r>
              <a:rPr lang="en-US"/>
              <a:t>Very </a:t>
            </a:r>
            <a:r>
              <a:rPr lang="en-US">
                <a:solidFill>
                  <a:schemeClr val="tx2"/>
                </a:solidFill>
              </a:rPr>
              <a:t>boring</a:t>
            </a:r>
            <a:r>
              <a:rPr lang="en-US"/>
              <a:t> for test designers</a:t>
            </a:r>
          </a:p>
          <a:p>
            <a:r>
              <a:rPr lang="en-US"/>
              <a:t>Programming is out of reach for many </a:t>
            </a:r>
            <a:r>
              <a:rPr lang="en-US">
                <a:solidFill>
                  <a:schemeClr val="tx2"/>
                </a:solidFill>
              </a:rPr>
              <a:t>domain experts</a:t>
            </a:r>
          </a:p>
          <a:p>
            <a:r>
              <a:rPr lang="en-US"/>
              <a:t>Who is responsible for determining and embedding the </a:t>
            </a:r>
            <a:r>
              <a:rPr lang="en-US">
                <a:solidFill>
                  <a:schemeClr val="tx2"/>
                </a:solidFill>
              </a:rPr>
              <a:t>expected outputs</a:t>
            </a:r>
            <a:r>
              <a:rPr lang="en-US"/>
              <a:t> ?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Test designers</a:t>
            </a:r>
            <a:r>
              <a:rPr lang="en-US"/>
              <a:t> may not always know the expected outputs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Test evaluators</a:t>
            </a:r>
            <a:r>
              <a:rPr lang="en-US"/>
              <a:t> need to get involved early to help with this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2E0D85-ABD2-437C-B74F-79410BEABD2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Embed test values into executable scripts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/>
              <a:t>This is </a:t>
            </a:r>
            <a:r>
              <a:rPr lang="en-US">
                <a:solidFill>
                  <a:schemeClr val="tx2"/>
                </a:solidFill>
              </a:rPr>
              <a:t>easy</a:t>
            </a:r>
            <a:r>
              <a:rPr lang="en-US"/>
              <a:t> – and trivial if the tests are well automated</a:t>
            </a:r>
          </a:p>
          <a:p>
            <a:r>
              <a:rPr lang="en-US"/>
              <a:t>Requires basic </a:t>
            </a:r>
            <a:r>
              <a:rPr lang="en-US">
                <a:solidFill>
                  <a:schemeClr val="tx2"/>
                </a:solidFill>
              </a:rPr>
              <a:t>computer skills</a:t>
            </a:r>
          </a:p>
          <a:p>
            <a:pPr lvl="1"/>
            <a:r>
              <a:rPr lang="en-US"/>
              <a:t>Interns</a:t>
            </a:r>
          </a:p>
          <a:p>
            <a:pPr lvl="1"/>
            <a:r>
              <a:rPr lang="en-US"/>
              <a:t>Employees with no technical background</a:t>
            </a:r>
          </a:p>
          <a:p>
            <a:r>
              <a:rPr lang="en-US"/>
              <a:t>Asking qualified test </a:t>
            </a:r>
            <a:r>
              <a:rPr lang="en-US">
                <a:solidFill>
                  <a:schemeClr val="tx2"/>
                </a:solidFill>
              </a:rPr>
              <a:t>designers</a:t>
            </a:r>
            <a:r>
              <a:rPr lang="en-US"/>
              <a:t> to execute tests is a sure way to convince them to look for a </a:t>
            </a:r>
            <a:r>
              <a:rPr lang="en-US">
                <a:solidFill>
                  <a:schemeClr val="tx2"/>
                </a:solidFill>
              </a:rPr>
              <a:t>development job</a:t>
            </a:r>
          </a:p>
          <a:p>
            <a:r>
              <a:rPr lang="en-US"/>
              <a:t>If, for example, GUI tests are not well automated, this requires a lot of </a:t>
            </a:r>
            <a:r>
              <a:rPr lang="en-US">
                <a:solidFill>
                  <a:schemeClr val="tx2"/>
                </a:solidFill>
              </a:rPr>
              <a:t>manual labor</a:t>
            </a:r>
          </a:p>
          <a:p>
            <a:r>
              <a:rPr lang="en-US"/>
              <a:t>Test executors have to be very </a:t>
            </a:r>
            <a:r>
              <a:rPr lang="en-US">
                <a:solidFill>
                  <a:schemeClr val="tx2"/>
                </a:solidFill>
              </a:rPr>
              <a:t>careful</a:t>
            </a:r>
            <a:r>
              <a:rPr lang="en-US"/>
              <a:t> and </a:t>
            </a:r>
            <a:r>
              <a:rPr lang="en-US">
                <a:solidFill>
                  <a:schemeClr val="tx2"/>
                </a:solidFill>
              </a:rPr>
              <a:t>meticulous</a:t>
            </a:r>
            <a:r>
              <a:rPr lang="en-US"/>
              <a:t> with bookkeeping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A75B7-68DE-424A-8880-04EBDA384B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8825" y="946150"/>
            <a:ext cx="762635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Run tests on the software and record the results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</a:t>
            </a:r>
          </a:p>
          <a:p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User interfaces and psychology</a:t>
            </a:r>
          </a:p>
          <a:p>
            <a:r>
              <a:rPr lang="en-US" dirty="0"/>
              <a:t>Usually 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/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/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A3FC1-046D-4260-8FF7-C516EDAF0A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2300" y="946150"/>
            <a:ext cx="78994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Evaluate results of testing, report to developers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r>
              <a:rPr lang="en-US" dirty="0">
                <a:solidFill>
                  <a:srgbClr val="FFFF00"/>
                </a:solidFill>
              </a:rPr>
              <a:t>Test maintenance </a:t>
            </a:r>
            <a:r>
              <a:rPr lang="en-US" dirty="0"/>
              <a:t>: Tests must be </a:t>
            </a:r>
            <a:r>
              <a:rPr lang="en-US" dirty="0">
                <a:solidFill>
                  <a:srgbClr val="FFFF00"/>
                </a:solidFill>
              </a:rPr>
              <a:t>saved for reuse </a:t>
            </a:r>
            <a:r>
              <a:rPr lang="en-US" dirty="0"/>
              <a:t>as software evolves</a:t>
            </a:r>
          </a:p>
          <a:p>
            <a:pPr lvl="1"/>
            <a:r>
              <a:rPr lang="en-US" dirty="0"/>
              <a:t>Requires cooperation of test </a:t>
            </a:r>
            <a:r>
              <a:rPr lang="en-US" dirty="0">
                <a:solidFill>
                  <a:srgbClr val="FFFF00"/>
                </a:solidFill>
              </a:rPr>
              <a:t>designers and </a:t>
            </a:r>
            <a:r>
              <a:rPr lang="en-US" dirty="0" err="1">
                <a:solidFill>
                  <a:srgbClr val="FFFF00"/>
                </a:solidFill>
              </a:rPr>
              <a:t>automators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Deciding when to trim the test suite is partly policy and partly technical – and in general, </a:t>
            </a:r>
            <a:r>
              <a:rPr lang="en-US" dirty="0">
                <a:solidFill>
                  <a:srgbClr val="FFFF00"/>
                </a:solidFill>
              </a:rPr>
              <a:t>very hard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Tests should be put in </a:t>
            </a:r>
            <a:r>
              <a:rPr lang="en-US" dirty="0">
                <a:solidFill>
                  <a:srgbClr val="FFFF00"/>
                </a:solidFill>
              </a:rPr>
              <a:t>configuration control</a:t>
            </a:r>
          </a:p>
          <a:p>
            <a:r>
              <a:rPr lang="en-US" dirty="0">
                <a:solidFill>
                  <a:srgbClr val="FFFF00"/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/>
            <a:r>
              <a:rPr lang="en-US" dirty="0"/>
              <a:t>Each test must document “</a:t>
            </a:r>
            <a:r>
              <a:rPr lang="en-US" dirty="0">
                <a:solidFill>
                  <a:srgbClr val="FFFF00"/>
                </a:solidFill>
              </a:rPr>
              <a:t>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Traceability</a:t>
            </a:r>
            <a:r>
              <a:rPr lang="en-US" dirty="0"/>
              <a:t> throughout the process must be ensured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Documentation</a:t>
            </a:r>
            <a:r>
              <a:rPr lang="en-US" dirty="0"/>
              <a:t> must be kept in the automated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2874A-A4CA-483A-B588-7D8BE14DD1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Number of Personnel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mature test organization </a:t>
            </a:r>
            <a:r>
              <a:rPr lang="en-US" dirty="0">
                <a:solidFill>
                  <a:schemeClr val="tx2"/>
                </a:solidFill>
              </a:rPr>
              <a:t>only one test designer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Improved automation</a:t>
            </a:r>
            <a:r>
              <a:rPr lang="en-US" dirty="0"/>
              <a:t> will reduce the number of test executors</a:t>
            </a:r>
          </a:p>
          <a:p>
            <a:pPr lvl="1">
              <a:defRPr/>
            </a:pPr>
            <a:r>
              <a:rPr lang="en-US" dirty="0"/>
              <a:t>Theoretically to zero … but not in practice</a:t>
            </a:r>
          </a:p>
          <a:p>
            <a:pPr>
              <a:defRPr/>
            </a:pPr>
            <a:r>
              <a:rPr lang="en-US" dirty="0"/>
              <a:t>Putting the </a:t>
            </a:r>
            <a:r>
              <a:rPr lang="en-US" dirty="0">
                <a:solidFill>
                  <a:schemeClr val="tx2"/>
                </a:solidFill>
              </a:rPr>
              <a:t>wrong</a:t>
            </a:r>
            <a:r>
              <a:rPr lang="en-US" dirty="0"/>
              <a:t> people on the </a:t>
            </a:r>
            <a:r>
              <a:rPr lang="en-US" dirty="0">
                <a:solidFill>
                  <a:schemeClr val="tx2"/>
                </a:solidFill>
              </a:rPr>
              <a:t>wrong</a:t>
            </a:r>
            <a:r>
              <a:rPr lang="en-US" dirty="0"/>
              <a:t> tasks leads to </a:t>
            </a:r>
            <a:r>
              <a:rPr lang="en-US" dirty="0">
                <a:solidFill>
                  <a:schemeClr val="tx2"/>
                </a:solidFill>
              </a:rPr>
              <a:t>inefficiency</a:t>
            </a:r>
            <a:r>
              <a:rPr lang="en-US" dirty="0"/>
              <a:t>, low </a:t>
            </a:r>
            <a:r>
              <a:rPr lang="en-US" dirty="0">
                <a:solidFill>
                  <a:schemeClr val="tx2"/>
                </a:solidFill>
              </a:rPr>
              <a:t>job satisfaction</a:t>
            </a:r>
            <a:r>
              <a:rPr lang="en-US" dirty="0"/>
              <a:t> and low </a:t>
            </a:r>
            <a:r>
              <a:rPr lang="en-US" dirty="0">
                <a:solidFill>
                  <a:schemeClr val="tx2"/>
                </a:solidFill>
              </a:rPr>
              <a:t>job performance</a:t>
            </a:r>
          </a:p>
          <a:p>
            <a:pPr lvl="1">
              <a:defRPr/>
            </a:pPr>
            <a:r>
              <a:rPr lang="en-US" dirty="0"/>
              <a:t>A qualified test designer will be </a:t>
            </a:r>
            <a:r>
              <a:rPr lang="en-US" dirty="0">
                <a:solidFill>
                  <a:schemeClr val="tx2"/>
                </a:solidFill>
              </a:rPr>
              <a:t>bored </a:t>
            </a:r>
            <a:r>
              <a:rPr lang="en-US" dirty="0"/>
              <a:t>with other tasks and look for a job in development</a:t>
            </a:r>
          </a:p>
          <a:p>
            <a:pPr lvl="1">
              <a:defRPr/>
            </a:pPr>
            <a:r>
              <a:rPr lang="en-US" dirty="0"/>
              <a:t>A qualified test evaluator will </a:t>
            </a:r>
            <a:r>
              <a:rPr lang="en-US" dirty="0">
                <a:solidFill>
                  <a:schemeClr val="tx2"/>
                </a:solidFill>
              </a:rPr>
              <a:t>not understand</a:t>
            </a:r>
            <a:r>
              <a:rPr lang="en-US" dirty="0"/>
              <a:t> the benefits of test criteria</a:t>
            </a:r>
          </a:p>
          <a:p>
            <a:pPr>
              <a:defRPr/>
            </a:pPr>
            <a:r>
              <a:rPr lang="en-US" dirty="0"/>
              <a:t>Test evaluators have the </a:t>
            </a:r>
            <a:r>
              <a:rPr lang="en-US" dirty="0">
                <a:solidFill>
                  <a:schemeClr val="tx2"/>
                </a:solidFill>
              </a:rPr>
              <a:t>domain knowledge</a:t>
            </a:r>
            <a:r>
              <a:rPr lang="en-US" dirty="0"/>
              <a:t>, so they </a:t>
            </a:r>
            <a:r>
              <a:rPr lang="en-US" dirty="0">
                <a:solidFill>
                  <a:schemeClr val="tx2"/>
                </a:solidFill>
              </a:rPr>
              <a:t>must</a:t>
            </a:r>
            <a:r>
              <a:rPr lang="en-US" dirty="0"/>
              <a:t> be free to add tests that “blind” engineering processes will not think of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  (Ch 1), www.introsoftwaretesting.com</a:t>
            </a:r>
            <a:endParaRPr lang="en-US" u="sng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6F52D-4106-4805-88EB-AB04B1AD3D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377</TotalTime>
  <Pages>49</Pages>
  <Words>1484</Words>
  <Application>Microsoft Office PowerPoint</Application>
  <PresentationFormat>On-screen Show (4:3)</PresentationFormat>
  <Paragraphs>307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Comic Sans MS</vt:lpstr>
      <vt:lpstr>Monotype Sorts</vt:lpstr>
      <vt:lpstr>Papyrus</vt:lpstr>
      <vt:lpstr>Times New Roman</vt:lpstr>
      <vt:lpstr>Wingdings</vt:lpstr>
      <vt:lpstr>intro</vt:lpstr>
      <vt:lpstr>Introduction to Software Testing Chapter 1 Model-Driven Test Design</vt:lpstr>
      <vt:lpstr>Types of Test Activities</vt:lpstr>
      <vt:lpstr>1. Test Design – (a) Criteria-Based</vt:lpstr>
      <vt:lpstr>1. Test Design – (b) Human-Based</vt:lpstr>
      <vt:lpstr>2. Test Automation</vt:lpstr>
      <vt:lpstr>3. Test Execution</vt:lpstr>
      <vt:lpstr>4. Test Evaluation</vt:lpstr>
      <vt:lpstr>Other Activities</vt:lpstr>
      <vt:lpstr>Approximate Number of Personnel</vt:lpstr>
      <vt:lpstr>Types of Test Activities – Summary</vt:lpstr>
      <vt:lpstr>Applying Test Activities</vt:lpstr>
      <vt:lpstr>Model-Driven Test Design</vt:lpstr>
      <vt:lpstr>Model-Driven Test Design – Steps</vt:lpstr>
      <vt:lpstr>Model-Driven Test Design – Activities</vt:lpstr>
      <vt:lpstr>Refinement for Chapters 2 &amp; 3</vt:lpstr>
      <vt:lpstr>Model-Driven Test Design – Graphs</vt:lpstr>
      <vt:lpstr>Model-Driven Test Design – Logic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subject/>
  <dc:creator>Jeff Offutt</dc:creator>
  <cp:keywords/>
  <dc:description/>
  <cp:lastModifiedBy>asus</cp:lastModifiedBy>
  <cp:revision>165</cp:revision>
  <cp:lastPrinted>1996-04-04T10:27:56Z</cp:lastPrinted>
  <dcterms:created xsi:type="dcterms:W3CDTF">1996-06-15T03:21:08Z</dcterms:created>
  <dcterms:modified xsi:type="dcterms:W3CDTF">2023-02-13T05:07:42Z</dcterms:modified>
</cp:coreProperties>
</file>