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1310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2896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4435" y="514540"/>
            <a:ext cx="579119" cy="47625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309193" y="181249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2240241"/>
            <a:ext cx="101600" cy="1016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794" y="2227541"/>
            <a:ext cx="3938802" cy="1143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8846" y="1863052"/>
            <a:ext cx="50751" cy="377189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309193" y="1856912"/>
            <a:ext cx="3989704" cy="434340"/>
          </a:xfrm>
          <a:custGeom>
            <a:avLst/>
            <a:gdLst/>
            <a:ahLst/>
            <a:cxnLst/>
            <a:rect l="l" t="t" r="r" b="b"/>
            <a:pathLst>
              <a:path w="3989704" h="434339">
                <a:moveTo>
                  <a:pt x="3989652" y="0"/>
                </a:moveTo>
                <a:lnTo>
                  <a:pt x="0" y="0"/>
                </a:lnTo>
                <a:lnTo>
                  <a:pt x="0" y="383329"/>
                </a:lnTo>
                <a:lnTo>
                  <a:pt x="4008" y="403054"/>
                </a:lnTo>
                <a:lnTo>
                  <a:pt x="14922" y="419207"/>
                </a:lnTo>
                <a:lnTo>
                  <a:pt x="31075" y="430121"/>
                </a:lnTo>
                <a:lnTo>
                  <a:pt x="50800" y="434129"/>
                </a:lnTo>
                <a:lnTo>
                  <a:pt x="3938852" y="434129"/>
                </a:lnTo>
                <a:lnTo>
                  <a:pt x="3958576" y="430121"/>
                </a:lnTo>
                <a:lnTo>
                  <a:pt x="3974729" y="419207"/>
                </a:lnTo>
                <a:lnTo>
                  <a:pt x="3985644" y="403054"/>
                </a:lnTo>
                <a:lnTo>
                  <a:pt x="3989652" y="383329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298846" y="1901149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358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298846" y="18884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298846" y="18757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298846" y="18630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464" y="1915068"/>
            <a:ext cx="231117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7294" y="870939"/>
            <a:ext cx="2003425" cy="212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647137" y="1169541"/>
            <a:ext cx="1553210" cy="174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6269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0" y="345833"/>
            <a:ext cx="4608195" cy="227965"/>
          </a:xfrm>
          <a:custGeom>
            <a:avLst/>
            <a:gdLst/>
            <a:ahLst/>
            <a:cxnLst/>
            <a:rect l="l" t="t" r="r" b="b"/>
            <a:pathLst>
              <a:path w="4608195" h="227965">
                <a:moveTo>
                  <a:pt x="0" y="227736"/>
                </a:moveTo>
                <a:lnTo>
                  <a:pt x="4608004" y="227736"/>
                </a:lnTo>
                <a:lnTo>
                  <a:pt x="4608004" y="0"/>
                </a:lnTo>
                <a:lnTo>
                  <a:pt x="0" y="0"/>
                </a:lnTo>
                <a:lnTo>
                  <a:pt x="0" y="22773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10360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694" y="962290"/>
            <a:ext cx="3910711" cy="202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464" y="1915068"/>
            <a:ext cx="2309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Mutation</a:t>
            </a:r>
            <a:r>
              <a:rPr sz="1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Testing</a:t>
            </a:r>
            <a:r>
              <a:rPr sz="1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programs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Killing</a:t>
            </a:r>
            <a:r>
              <a:rPr spc="90" dirty="0"/>
              <a:t> </a:t>
            </a:r>
            <a:r>
              <a:rPr spc="-110" dirty="0"/>
              <a:t>a</a:t>
            </a:r>
            <a:r>
              <a:rPr spc="90" dirty="0"/>
              <a:t> </a:t>
            </a:r>
            <a:r>
              <a:rPr spc="-10" dirty="0"/>
              <a:t>mutant:</a:t>
            </a:r>
            <a:r>
              <a:rPr spc="245" dirty="0"/>
              <a:t> </a:t>
            </a:r>
            <a:r>
              <a:rPr spc="-75" dirty="0"/>
              <a:t>Refined</a:t>
            </a:r>
            <a:r>
              <a:rPr spc="90" dirty="0"/>
              <a:t> </a:t>
            </a:r>
            <a:r>
              <a:rPr spc="-45" dirty="0"/>
              <a:t>notions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91517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29727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83121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172855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327" y="2324684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4395" y="831721"/>
            <a:ext cx="3636645" cy="2353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017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Killing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mutants,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defined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earlier,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might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make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difficult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12700" marR="5715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Recap: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Killing </a:t>
            </a:r>
            <a:r>
              <a:rPr sz="1100" spc="-40" dirty="0">
                <a:solidFill>
                  <a:srgbClr val="0000FF"/>
                </a:solidFill>
                <a:latin typeface="Tahoma"/>
                <a:cs typeface="Tahoma"/>
              </a:rPr>
              <a:t>mutants</a:t>
            </a:r>
            <a:r>
              <a:rPr sz="1100" spc="-40" dirty="0">
                <a:latin typeface="Tahoma"/>
                <a:cs typeface="Tahoma"/>
              </a:rPr>
              <a:t>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Given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mutant </a:t>
            </a:r>
            <a:r>
              <a:rPr sz="1100" i="1" spc="-55" dirty="0">
                <a:latin typeface="Arial"/>
                <a:cs typeface="Arial"/>
              </a:rPr>
              <a:t>m </a:t>
            </a:r>
            <a:r>
              <a:rPr sz="1100" spc="-150" dirty="0">
                <a:latin typeface="Lucida Sans Unicode"/>
                <a:cs typeface="Lucida Sans Unicode"/>
              </a:rPr>
              <a:t>∈</a:t>
            </a:r>
            <a:r>
              <a:rPr sz="1100" spc="-145" dirty="0">
                <a:latin typeface="Lucida Sans Unicode"/>
                <a:cs typeface="Lucida Sans Unicode"/>
              </a:rPr>
              <a:t> </a:t>
            </a:r>
            <a:r>
              <a:rPr sz="1100" i="1" spc="35" dirty="0">
                <a:latin typeface="Arial"/>
                <a:cs typeface="Arial"/>
              </a:rPr>
              <a:t>M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ground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spc="65" dirty="0">
                <a:latin typeface="Tahoma"/>
                <a:cs typeface="Tahoma"/>
              </a:rPr>
              <a:t>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kill </a:t>
            </a:r>
            <a:r>
              <a:rPr sz="1100" i="1" spc="-55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iff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Arial"/>
                <a:cs typeface="Arial"/>
              </a:rPr>
              <a:t>t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m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211454" algn="just">
              <a:lnSpc>
                <a:spcPts val="1200"/>
              </a:lnSpc>
              <a:spcBef>
                <a:spcPts val="315"/>
              </a:spcBef>
            </a:pPr>
            <a:r>
              <a:rPr sz="1100" spc="-45" dirty="0">
                <a:latin typeface="Tahoma"/>
                <a:cs typeface="Tahoma"/>
              </a:rPr>
              <a:t>It </a:t>
            </a:r>
            <a:r>
              <a:rPr sz="1100" i="1" spc="-75" dirty="0">
                <a:latin typeface="Arial"/>
                <a:cs typeface="Arial"/>
              </a:rPr>
              <a:t>may </a:t>
            </a:r>
            <a:r>
              <a:rPr sz="1100" i="1" spc="-10" dirty="0">
                <a:latin typeface="Arial"/>
                <a:cs typeface="Arial"/>
              </a:rPr>
              <a:t>not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5" dirty="0">
                <a:latin typeface="Tahoma"/>
                <a:cs typeface="Tahoma"/>
              </a:rPr>
              <a:t>necessary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90" dirty="0">
                <a:latin typeface="Tahoma"/>
                <a:cs typeface="Tahoma"/>
              </a:rPr>
              <a:t>see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output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289560" marR="1095375" algn="just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Tahoma"/>
                <a:cs typeface="Tahoma"/>
              </a:rPr>
              <a:t>Just </a:t>
            </a:r>
            <a:r>
              <a:rPr sz="1000" spc="-30" dirty="0">
                <a:latin typeface="Tahoma"/>
                <a:cs typeface="Tahoma"/>
              </a:rPr>
              <a:t>reachability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5" dirty="0">
                <a:latin typeface="Tahoma"/>
                <a:cs typeface="Tahoma"/>
              </a:rPr>
              <a:t>infection </a:t>
            </a:r>
            <a:r>
              <a:rPr sz="1000" spc="-65" dirty="0">
                <a:latin typeface="Tahoma"/>
                <a:cs typeface="Tahoma"/>
              </a:rPr>
              <a:t>are </a:t>
            </a:r>
            <a:r>
              <a:rPr sz="1000" spc="-50" dirty="0">
                <a:latin typeface="Tahoma"/>
                <a:cs typeface="Tahoma"/>
              </a:rPr>
              <a:t>enough. 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Propagation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necessary.</a:t>
            </a:r>
            <a:endParaRPr sz="1000">
              <a:latin typeface="Tahoma"/>
              <a:cs typeface="Tahoma"/>
            </a:endParaRPr>
          </a:p>
          <a:p>
            <a:pPr marL="12700" marR="311785" algn="just">
              <a:lnSpc>
                <a:spcPct val="102600"/>
              </a:lnSpc>
              <a:spcBef>
                <a:spcPts val="315"/>
              </a:spcBef>
            </a:pPr>
            <a:r>
              <a:rPr sz="1100" spc="-40" dirty="0">
                <a:latin typeface="Tahoma"/>
                <a:cs typeface="Tahoma"/>
              </a:rPr>
              <a:t>Programmers </a:t>
            </a:r>
            <a:r>
              <a:rPr sz="1100" spc="-60" dirty="0">
                <a:latin typeface="Tahoma"/>
                <a:cs typeface="Tahoma"/>
              </a:rPr>
              <a:t>who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mutation </a:t>
            </a:r>
            <a:r>
              <a:rPr sz="1100" spc="-35" dirty="0">
                <a:latin typeface="Tahoma"/>
                <a:cs typeface="Tahoma"/>
              </a:rPr>
              <a:t>testing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their </a:t>
            </a:r>
            <a:r>
              <a:rPr sz="1100" spc="-70" dirty="0">
                <a:latin typeface="Tahoma"/>
                <a:cs typeface="Tahoma"/>
              </a:rPr>
              <a:t>own </a:t>
            </a:r>
            <a:r>
              <a:rPr sz="1100" spc="-20" dirty="0">
                <a:latin typeface="Tahoma"/>
                <a:cs typeface="Tahoma"/>
              </a:rPr>
              <a:t>unit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70" dirty="0">
                <a:latin typeface="Tahoma"/>
                <a:cs typeface="Tahoma"/>
              </a:rPr>
              <a:t>means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observing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change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behavior.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4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refine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killing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coverage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reflect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change.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2522042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307623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Killing</a:t>
            </a:r>
            <a:r>
              <a:rPr spc="90" dirty="0"/>
              <a:t> </a:t>
            </a:r>
            <a:r>
              <a:rPr spc="-110" dirty="0"/>
              <a:t>a</a:t>
            </a:r>
            <a:r>
              <a:rPr spc="95" dirty="0"/>
              <a:t> </a:t>
            </a:r>
            <a:r>
              <a:rPr spc="-10" dirty="0"/>
              <a:t>mutant</a:t>
            </a:r>
            <a:r>
              <a:rPr spc="95" dirty="0"/>
              <a:t> </a:t>
            </a:r>
            <a:r>
              <a:rPr spc="-75" dirty="0"/>
              <a:t>and</a:t>
            </a:r>
            <a:r>
              <a:rPr spc="95" dirty="0"/>
              <a:t> </a:t>
            </a:r>
            <a:r>
              <a:rPr spc="-80" dirty="0"/>
              <a:t>coverage:</a:t>
            </a:r>
            <a:r>
              <a:rPr spc="254" dirty="0"/>
              <a:t> </a:t>
            </a:r>
            <a:r>
              <a:rPr spc="-75" dirty="0"/>
              <a:t>Refined</a:t>
            </a:r>
            <a:r>
              <a:rPr spc="90" dirty="0"/>
              <a:t> </a:t>
            </a:r>
            <a:r>
              <a:rPr spc="-45" dirty="0"/>
              <a:t>notions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45743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-30" dirty="0">
                <a:solidFill>
                  <a:srgbClr val="0000FF"/>
                </a:solidFill>
              </a:rPr>
              <a:t>Strongly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15" dirty="0">
                <a:solidFill>
                  <a:srgbClr val="0000FF"/>
                </a:solidFill>
              </a:rPr>
              <a:t>killing</a:t>
            </a:r>
            <a:r>
              <a:rPr spc="25" dirty="0">
                <a:solidFill>
                  <a:srgbClr val="0000FF"/>
                </a:solidFill>
              </a:rPr>
              <a:t> </a:t>
            </a:r>
            <a:r>
              <a:rPr spc="-45" dirty="0">
                <a:solidFill>
                  <a:srgbClr val="0000FF"/>
                </a:solidFill>
              </a:rPr>
              <a:t>mutants</a:t>
            </a:r>
            <a:r>
              <a:rPr spc="-45" dirty="0"/>
              <a:t>:</a:t>
            </a:r>
            <a:r>
              <a:rPr spc="145" dirty="0"/>
              <a:t> </a:t>
            </a:r>
            <a:r>
              <a:rPr spc="-45" dirty="0"/>
              <a:t>Given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mutant</a:t>
            </a:r>
            <a:r>
              <a:rPr spc="25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20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35" dirty="0">
                <a:latin typeface="Arial"/>
                <a:cs typeface="Arial"/>
              </a:rPr>
              <a:t>M</a:t>
            </a:r>
            <a:r>
              <a:rPr i="1" spc="150" dirty="0">
                <a:latin typeface="Arial"/>
                <a:cs typeface="Arial"/>
              </a:rPr>
              <a:t> </a:t>
            </a:r>
            <a:r>
              <a:rPr spc="-45" dirty="0"/>
              <a:t>for</a:t>
            </a:r>
            <a:r>
              <a:rPr spc="25" dirty="0"/>
              <a:t> </a:t>
            </a:r>
            <a:r>
              <a:rPr spc="-55" dirty="0"/>
              <a:t>a</a:t>
            </a:r>
            <a:r>
              <a:rPr spc="25" dirty="0"/>
              <a:t> </a:t>
            </a:r>
            <a:r>
              <a:rPr spc="-50" dirty="0"/>
              <a:t>ground </a:t>
            </a:r>
            <a:r>
              <a:rPr spc="-330" dirty="0"/>
              <a:t> </a:t>
            </a:r>
            <a:r>
              <a:rPr spc="-30" dirty="0"/>
              <a:t>string</a:t>
            </a:r>
            <a:r>
              <a:rPr spc="10" dirty="0"/>
              <a:t> </a:t>
            </a:r>
            <a:r>
              <a:rPr spc="-50" dirty="0"/>
              <a:t>program</a:t>
            </a:r>
            <a:r>
              <a:rPr spc="20" dirty="0"/>
              <a:t> 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i="1" spc="140" dirty="0">
                <a:latin typeface="Arial"/>
                <a:cs typeface="Arial"/>
              </a:rPr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10" dirty="0"/>
              <a:t> </a:t>
            </a:r>
            <a:r>
              <a:rPr i="1" spc="65" dirty="0">
                <a:latin typeface="Arial"/>
                <a:cs typeface="Arial"/>
              </a:rPr>
              <a:t>t</a:t>
            </a:r>
            <a:r>
              <a:rPr spc="65" dirty="0"/>
              <a:t>,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0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45" dirty="0"/>
              <a:t>said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35" dirty="0">
                <a:solidFill>
                  <a:srgbClr val="0000FF"/>
                </a:solidFill>
              </a:rPr>
              <a:t>strongly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kill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spc="-20" dirty="0"/>
              <a:t>iff </a:t>
            </a:r>
            <a:r>
              <a:rPr spc="-15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25" dirty="0"/>
              <a:t>output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0" dirty="0">
                <a:latin typeface="Arial"/>
                <a:cs typeface="Arial"/>
              </a:rPr>
              <a:t> </a:t>
            </a:r>
            <a:r>
              <a:rPr spc="-55" dirty="0"/>
              <a:t>on</a:t>
            </a:r>
            <a:r>
              <a:rPr spc="20" dirty="0"/>
              <a:t> 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i="1" spc="145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15" dirty="0"/>
              <a:t> </a:t>
            </a:r>
            <a:r>
              <a:rPr spc="-40" dirty="0"/>
              <a:t>different</a:t>
            </a:r>
            <a:r>
              <a:rPr spc="20" dirty="0"/>
              <a:t> </a:t>
            </a:r>
            <a:r>
              <a:rPr spc="-40" dirty="0"/>
              <a:t>from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25" dirty="0"/>
              <a:t>output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0" dirty="0">
                <a:latin typeface="Arial"/>
                <a:cs typeface="Arial"/>
              </a:rPr>
              <a:t> </a:t>
            </a:r>
            <a:r>
              <a:rPr spc="-55" dirty="0"/>
              <a:t>on</a:t>
            </a:r>
            <a:r>
              <a:rPr spc="20" dirty="0"/>
              <a:t> </a:t>
            </a:r>
            <a:r>
              <a:rPr i="1" spc="-35" dirty="0">
                <a:latin typeface="Arial"/>
                <a:cs typeface="Arial"/>
              </a:rPr>
              <a:t>m</a:t>
            </a:r>
            <a:r>
              <a:rPr spc="-35" dirty="0"/>
              <a:t>.</a:t>
            </a:r>
          </a:p>
          <a:p>
            <a:pPr marL="12700" marR="327025">
              <a:lnSpc>
                <a:spcPct val="102600"/>
              </a:lnSpc>
              <a:spcBef>
                <a:spcPts val="300"/>
              </a:spcBef>
            </a:pPr>
            <a:r>
              <a:rPr spc="-30" dirty="0">
                <a:solidFill>
                  <a:srgbClr val="0000FF"/>
                </a:solidFill>
              </a:rPr>
              <a:t>Strong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Mutation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55" dirty="0">
                <a:solidFill>
                  <a:srgbClr val="0000FF"/>
                </a:solidFill>
              </a:rPr>
              <a:t>Coverag</a:t>
            </a:r>
            <a:r>
              <a:rPr spc="-50" dirty="0">
                <a:solidFill>
                  <a:srgbClr val="0000FF"/>
                </a:solidFill>
              </a:rPr>
              <a:t>e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25" dirty="0">
                <a:solidFill>
                  <a:srgbClr val="0000FF"/>
                </a:solidFill>
              </a:rPr>
              <a:t>(SMC)</a:t>
            </a:r>
            <a:r>
              <a:rPr spc="-90" dirty="0"/>
              <a:t>:</a:t>
            </a:r>
            <a:r>
              <a:rPr spc="20" dirty="0"/>
              <a:t> </a:t>
            </a:r>
            <a:r>
              <a:rPr spc="10" dirty="0"/>
              <a:t>F</a:t>
            </a:r>
            <a:r>
              <a:rPr spc="-85" dirty="0"/>
              <a:t>o</a:t>
            </a:r>
            <a:r>
              <a:rPr spc="-25" dirty="0"/>
              <a:t>r</a:t>
            </a:r>
            <a:r>
              <a:rPr spc="20" dirty="0"/>
              <a:t> </a:t>
            </a:r>
            <a:r>
              <a:rPr spc="-60" dirty="0"/>
              <a:t>each</a:t>
            </a:r>
            <a:r>
              <a:rPr spc="20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120" dirty="0">
                <a:latin typeface="Arial"/>
                <a:cs typeface="Arial"/>
              </a:rPr>
              <a:t>M</a:t>
            </a:r>
            <a:r>
              <a:rPr spc="-35" dirty="0"/>
              <a:t>,</a:t>
            </a:r>
            <a:r>
              <a:rPr spc="20" dirty="0"/>
              <a:t> </a:t>
            </a:r>
            <a:r>
              <a:rPr spc="45" dirty="0"/>
              <a:t>TR  </a:t>
            </a:r>
            <a:r>
              <a:rPr spc="-35" dirty="0"/>
              <a:t>contains</a:t>
            </a:r>
            <a:r>
              <a:rPr spc="20" dirty="0"/>
              <a:t> </a:t>
            </a:r>
            <a:r>
              <a:rPr spc="-35" dirty="0"/>
              <a:t>exactly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15" dirty="0"/>
              <a:t> </a:t>
            </a:r>
            <a:r>
              <a:rPr spc="-50" dirty="0"/>
              <a:t>requirement</a:t>
            </a:r>
            <a:r>
              <a:rPr spc="25" dirty="0"/>
              <a:t> </a:t>
            </a:r>
            <a:r>
              <a:rPr spc="-15" dirty="0"/>
              <a:t>to</a:t>
            </a:r>
            <a:r>
              <a:rPr spc="20" dirty="0"/>
              <a:t> </a:t>
            </a:r>
            <a:r>
              <a:rPr spc="-35" dirty="0"/>
              <a:t>strongly</a:t>
            </a:r>
            <a:r>
              <a:rPr spc="15" dirty="0"/>
              <a:t> </a:t>
            </a:r>
            <a:r>
              <a:rPr dirty="0"/>
              <a:t>kill</a:t>
            </a:r>
            <a:r>
              <a:rPr spc="20" dirty="0"/>
              <a:t> </a:t>
            </a:r>
            <a:r>
              <a:rPr i="1" spc="-35" dirty="0">
                <a:latin typeface="Arial"/>
                <a:cs typeface="Arial"/>
              </a:rPr>
              <a:t>m</a:t>
            </a:r>
            <a:r>
              <a:rPr spc="-35" dirty="0"/>
              <a:t>.</a:t>
            </a:r>
          </a:p>
          <a:p>
            <a:pPr marL="12700" marR="19685">
              <a:lnSpc>
                <a:spcPct val="102600"/>
              </a:lnSpc>
              <a:spcBef>
                <a:spcPts val="300"/>
              </a:spcBef>
            </a:pPr>
            <a:r>
              <a:rPr dirty="0">
                <a:solidFill>
                  <a:srgbClr val="0000FF"/>
                </a:solidFill>
              </a:rPr>
              <a:t>W</a:t>
            </a:r>
            <a:r>
              <a:rPr spc="-45" dirty="0">
                <a:solidFill>
                  <a:srgbClr val="0000FF"/>
                </a:solidFill>
              </a:rPr>
              <a:t>eakly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killi</a:t>
            </a:r>
            <a:r>
              <a:rPr spc="-15" dirty="0">
                <a:solidFill>
                  <a:srgbClr val="0000FF"/>
                </a:solidFill>
              </a:rPr>
              <a:t>n</a:t>
            </a:r>
            <a:r>
              <a:rPr spc="-65" dirty="0">
                <a:solidFill>
                  <a:srgbClr val="0000FF"/>
                </a:solidFill>
              </a:rPr>
              <a:t>g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35" dirty="0">
                <a:solidFill>
                  <a:srgbClr val="0000FF"/>
                </a:solidFill>
              </a:rPr>
              <a:t>mutants</a:t>
            </a:r>
            <a:r>
              <a:rPr spc="-90" dirty="0"/>
              <a:t>:</a:t>
            </a:r>
            <a:r>
              <a:rPr spc="140" dirty="0"/>
              <a:t> </a:t>
            </a:r>
            <a:r>
              <a:rPr spc="-45" dirty="0"/>
              <a:t>Given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mutant</a:t>
            </a:r>
            <a:r>
              <a:rPr spc="20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35" dirty="0">
                <a:latin typeface="Arial"/>
                <a:cs typeface="Arial"/>
              </a:rPr>
              <a:t>M</a:t>
            </a:r>
            <a:r>
              <a:rPr i="1" spc="145" dirty="0">
                <a:latin typeface="Arial"/>
                <a:cs typeface="Arial"/>
              </a:rPr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70" dirty="0"/>
              <a:t>m</a:t>
            </a:r>
            <a:r>
              <a:rPr spc="-15" dirty="0"/>
              <a:t>o</a:t>
            </a:r>
            <a:r>
              <a:rPr spc="-40" dirty="0"/>
              <a:t>difies  </a:t>
            </a:r>
            <a:r>
              <a:rPr spc="-55" dirty="0"/>
              <a:t>a</a:t>
            </a:r>
            <a:r>
              <a:rPr spc="15" dirty="0"/>
              <a:t> </a:t>
            </a:r>
            <a:r>
              <a:rPr spc="-20" dirty="0"/>
              <a:t>location</a:t>
            </a:r>
            <a:r>
              <a:rPr spc="15" dirty="0"/>
              <a:t> </a:t>
            </a:r>
            <a:r>
              <a:rPr i="1" spc="15" dirty="0">
                <a:latin typeface="Arial"/>
                <a:cs typeface="Arial"/>
              </a:rPr>
              <a:t>l</a:t>
            </a:r>
            <a:r>
              <a:rPr i="1" spc="160" dirty="0">
                <a:latin typeface="Arial"/>
                <a:cs typeface="Arial"/>
              </a:rPr>
              <a:t> </a:t>
            </a:r>
            <a:r>
              <a:rPr spc="-25" dirty="0"/>
              <a:t>in</a:t>
            </a:r>
            <a:r>
              <a:rPr spc="15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program</a:t>
            </a:r>
            <a:r>
              <a:rPr spc="15" dirty="0"/>
              <a:t> </a:t>
            </a:r>
            <a:r>
              <a:rPr i="1" spc="10" dirty="0">
                <a:latin typeface="Arial"/>
                <a:cs typeface="Arial"/>
              </a:rPr>
              <a:t>P</a:t>
            </a:r>
            <a:r>
              <a:rPr spc="10" dirty="0"/>
              <a:t>,</a:t>
            </a:r>
            <a:r>
              <a:rPr spc="15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30" dirty="0"/>
              <a:t>test</a:t>
            </a:r>
            <a:r>
              <a:rPr spc="20" dirty="0"/>
              <a:t> </a:t>
            </a:r>
            <a:r>
              <a:rPr i="1" spc="65" dirty="0">
                <a:latin typeface="Arial"/>
                <a:cs typeface="Arial"/>
              </a:rPr>
              <a:t>t</a:t>
            </a:r>
            <a:r>
              <a:rPr spc="65" dirty="0"/>
              <a:t>,</a:t>
            </a:r>
            <a:r>
              <a:rPr spc="15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35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45" dirty="0"/>
              <a:t>said</a:t>
            </a:r>
            <a:r>
              <a:rPr spc="1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55" dirty="0">
                <a:solidFill>
                  <a:srgbClr val="0000FF"/>
                </a:solidFill>
              </a:rPr>
              <a:t>weakly 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kill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20" dirty="0"/>
              <a:t>iff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35" dirty="0"/>
              <a:t>state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45" dirty="0"/>
              <a:t>execution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-40" dirty="0">
                <a:latin typeface="Arial"/>
                <a:cs typeface="Arial"/>
              </a:rPr>
              <a:t>P</a:t>
            </a:r>
            <a:r>
              <a:rPr i="1" spc="145" dirty="0">
                <a:latin typeface="Arial"/>
                <a:cs typeface="Arial"/>
              </a:rPr>
              <a:t> </a:t>
            </a:r>
            <a:r>
              <a:rPr spc="-55" dirty="0"/>
              <a:t>on</a:t>
            </a:r>
            <a:r>
              <a:rPr spc="20" dirty="0"/>
              <a:t> </a:t>
            </a:r>
            <a:r>
              <a:rPr i="1" spc="85" dirty="0">
                <a:latin typeface="Arial"/>
                <a:cs typeface="Arial"/>
              </a:rPr>
              <a:t>t</a:t>
            </a:r>
            <a:r>
              <a:rPr i="1" spc="140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40" dirty="0"/>
              <a:t>different</a:t>
            </a:r>
            <a:r>
              <a:rPr spc="20" dirty="0"/>
              <a:t> </a:t>
            </a:r>
            <a:r>
              <a:rPr spc="-40" dirty="0"/>
              <a:t>from </a:t>
            </a:r>
            <a:r>
              <a:rPr spc="-33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state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45" dirty="0"/>
              <a:t>execution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20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40" dirty="0"/>
              <a:t>immediately</a:t>
            </a:r>
            <a:r>
              <a:rPr spc="20" dirty="0"/>
              <a:t> </a:t>
            </a:r>
            <a:r>
              <a:rPr spc="-35" dirty="0"/>
              <a:t>after</a:t>
            </a:r>
            <a:r>
              <a:rPr spc="15" dirty="0"/>
              <a:t> </a:t>
            </a:r>
            <a:r>
              <a:rPr i="1" spc="15" dirty="0">
                <a:latin typeface="Arial"/>
                <a:cs typeface="Arial"/>
              </a:rPr>
              <a:t>l</a:t>
            </a:r>
            <a:r>
              <a:rPr i="1" spc="-204" dirty="0">
                <a:latin typeface="Arial"/>
                <a:cs typeface="Arial"/>
              </a:rPr>
              <a:t> </a:t>
            </a:r>
            <a:r>
              <a:rPr spc="-35" dirty="0"/>
              <a:t>.</a:t>
            </a:r>
          </a:p>
          <a:p>
            <a:pPr marL="12700" marR="388620">
              <a:lnSpc>
                <a:spcPct val="102600"/>
              </a:lnSpc>
              <a:spcBef>
                <a:spcPts val="300"/>
              </a:spcBef>
            </a:pPr>
            <a:r>
              <a:rPr dirty="0">
                <a:solidFill>
                  <a:srgbClr val="0000FF"/>
                </a:solidFill>
              </a:rPr>
              <a:t>W</a:t>
            </a:r>
            <a:r>
              <a:rPr spc="-55" dirty="0">
                <a:solidFill>
                  <a:srgbClr val="0000FF"/>
                </a:solidFill>
              </a:rPr>
              <a:t>eak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Mutation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55" dirty="0">
                <a:solidFill>
                  <a:srgbClr val="0000FF"/>
                </a:solidFill>
              </a:rPr>
              <a:t>Coverag</a:t>
            </a:r>
            <a:r>
              <a:rPr spc="-50" dirty="0">
                <a:solidFill>
                  <a:srgbClr val="0000FF"/>
                </a:solidFill>
              </a:rPr>
              <a:t>e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25" dirty="0">
                <a:solidFill>
                  <a:srgbClr val="0000FF"/>
                </a:solidFill>
              </a:rPr>
              <a:t>(SMC)</a:t>
            </a:r>
            <a:r>
              <a:rPr spc="-90" dirty="0"/>
              <a:t>:</a:t>
            </a:r>
            <a:r>
              <a:rPr spc="20" dirty="0"/>
              <a:t> </a:t>
            </a:r>
            <a:r>
              <a:rPr spc="15" dirty="0"/>
              <a:t>F</a:t>
            </a:r>
            <a:r>
              <a:rPr spc="-90" dirty="0"/>
              <a:t>o</a:t>
            </a:r>
            <a:r>
              <a:rPr spc="-25" dirty="0"/>
              <a:t>r</a:t>
            </a:r>
            <a:r>
              <a:rPr spc="20" dirty="0"/>
              <a:t> </a:t>
            </a:r>
            <a:r>
              <a:rPr spc="-60" dirty="0"/>
              <a:t>each</a:t>
            </a:r>
            <a:r>
              <a:rPr spc="25" dirty="0"/>
              <a:t> </a:t>
            </a:r>
            <a:r>
              <a:rPr i="1" spc="-55" dirty="0">
                <a:latin typeface="Arial"/>
                <a:cs typeface="Arial"/>
              </a:rPr>
              <a:t>m</a:t>
            </a:r>
            <a:r>
              <a:rPr i="1" spc="15" dirty="0">
                <a:latin typeface="Arial"/>
                <a:cs typeface="Arial"/>
              </a:rPr>
              <a:t> </a:t>
            </a:r>
            <a:r>
              <a:rPr spc="-150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spc="120" dirty="0">
                <a:latin typeface="Arial"/>
                <a:cs typeface="Arial"/>
              </a:rPr>
              <a:t>M</a:t>
            </a:r>
            <a:r>
              <a:rPr spc="-35" dirty="0"/>
              <a:t>,</a:t>
            </a:r>
            <a:r>
              <a:rPr spc="20" dirty="0"/>
              <a:t> </a:t>
            </a:r>
            <a:r>
              <a:rPr spc="45" dirty="0"/>
              <a:t>TR  </a:t>
            </a:r>
            <a:r>
              <a:rPr spc="-35" dirty="0"/>
              <a:t>contains</a:t>
            </a:r>
            <a:r>
              <a:rPr spc="20" dirty="0"/>
              <a:t> </a:t>
            </a:r>
            <a:r>
              <a:rPr spc="-35" dirty="0"/>
              <a:t>exactly</a:t>
            </a:r>
            <a:r>
              <a:rPr spc="20" dirty="0"/>
              <a:t> </a:t>
            </a:r>
            <a:r>
              <a:rPr spc="-70" dirty="0"/>
              <a:t>one</a:t>
            </a:r>
            <a:r>
              <a:rPr spc="20" dirty="0"/>
              <a:t> </a:t>
            </a:r>
            <a:r>
              <a:rPr spc="-50" dirty="0"/>
              <a:t>requirement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25" dirty="0"/>
              <a:t> </a:t>
            </a:r>
            <a:r>
              <a:rPr spc="-55" dirty="0"/>
              <a:t>weakly</a:t>
            </a:r>
            <a:r>
              <a:rPr spc="20" dirty="0"/>
              <a:t> </a:t>
            </a:r>
            <a:r>
              <a:rPr dirty="0"/>
              <a:t>kill</a:t>
            </a:r>
            <a:r>
              <a:rPr spc="25" dirty="0"/>
              <a:t> </a:t>
            </a:r>
            <a:r>
              <a:rPr i="1" spc="-35" dirty="0">
                <a:latin typeface="Arial"/>
                <a:cs typeface="Arial"/>
              </a:rPr>
              <a:t>m</a:t>
            </a:r>
            <a:r>
              <a:rPr spc="-35" dirty="0"/>
              <a:t>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9993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8203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70828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Trebuchet MS"/>
                <a:cs typeface="Trebuchet MS"/>
              </a:rPr>
              <a:t>Min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spc="-40" dirty="0"/>
              <a:t>method:</a:t>
            </a:r>
            <a:r>
              <a:rPr spc="229" dirty="0"/>
              <a:t> </a:t>
            </a:r>
            <a:r>
              <a:rPr spc="10" dirty="0"/>
              <a:t>Mutant</a:t>
            </a:r>
            <a:r>
              <a:rPr spc="80" dirty="0"/>
              <a:t> </a:t>
            </a:r>
            <a:r>
              <a:rPr spc="-80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0648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8859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179862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35280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734919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869224"/>
            <a:ext cx="3863340" cy="2146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method:</a:t>
            </a:r>
            <a:endParaRPr sz="1100">
              <a:latin typeface="Tahoma"/>
              <a:cs typeface="Tahoma"/>
            </a:endParaRPr>
          </a:p>
          <a:p>
            <a:pPr marL="289560" marR="32893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Reachability: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Always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(True)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45" dirty="0">
                <a:latin typeface="Tahoma"/>
                <a:cs typeface="Tahoma"/>
              </a:rPr>
              <a:t>Infection: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5" dirty="0">
                <a:latin typeface="Tahoma"/>
                <a:cs typeface="Tahoma"/>
              </a:rPr>
              <a:t>B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different;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B.</a:t>
            </a:r>
            <a:endParaRPr sz="1100">
              <a:latin typeface="Tahoma"/>
              <a:cs typeface="Tahoma"/>
            </a:endParaRPr>
          </a:p>
          <a:p>
            <a:pPr marL="289560" marR="130175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Tahoma"/>
                <a:cs typeface="Tahoma"/>
              </a:rPr>
              <a:t>Propagation: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Mutation </a:t>
            </a:r>
            <a:r>
              <a:rPr sz="1100" spc="-50" dirty="0">
                <a:latin typeface="Tahoma"/>
                <a:cs typeface="Tahoma"/>
              </a:rPr>
              <a:t>version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must return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incorrect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i.e.,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75" dirty="0">
                <a:latin typeface="Calibri"/>
                <a:cs typeface="Calibri"/>
              </a:rPr>
              <a:t>if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block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executed;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false.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Tahoma"/>
                <a:cs typeface="Tahoma"/>
              </a:rPr>
              <a:t>Full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specification: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ahoma"/>
                <a:cs typeface="Tahoma"/>
              </a:rPr>
              <a:t>(A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25" dirty="0">
                <a:latin typeface="Tahoma"/>
                <a:cs typeface="Tahoma"/>
              </a:rPr>
              <a:t>((B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false)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Lucida Sans Unicode"/>
                <a:cs typeface="Lucida Sans Unicode"/>
              </a:rPr>
              <a:t>≡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ahoma"/>
                <a:cs typeface="Tahoma"/>
              </a:rPr>
              <a:t>(A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/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B)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≡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5" dirty="0">
                <a:latin typeface="Verdana"/>
                <a:cs typeface="Verdana"/>
              </a:rPr>
              <a:t> </a:t>
            </a:r>
            <a:r>
              <a:rPr sz="1100" spc="10" dirty="0">
                <a:latin typeface="Tahoma"/>
                <a:cs typeface="Tahoma"/>
              </a:rPr>
              <a:t>A).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A=5, </a:t>
            </a:r>
            <a:r>
              <a:rPr sz="1100" spc="20" dirty="0">
                <a:latin typeface="Tahoma"/>
                <a:cs typeface="Tahoma"/>
              </a:rPr>
              <a:t>B=7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dirty="0">
                <a:latin typeface="Tahoma"/>
                <a:cs typeface="Tahoma"/>
              </a:rPr>
              <a:t>kill </a:t>
            </a:r>
            <a:r>
              <a:rPr sz="1100" spc="-30" dirty="0">
                <a:latin typeface="Tahoma"/>
                <a:cs typeface="Tahoma"/>
              </a:rPr>
              <a:t>mutant </a:t>
            </a:r>
            <a:r>
              <a:rPr sz="1100" spc="-45" dirty="0">
                <a:latin typeface="Tahoma"/>
                <a:cs typeface="Tahoma"/>
              </a:rPr>
              <a:t>1.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Original </a:t>
            </a:r>
            <a:r>
              <a:rPr sz="1100" spc="-50" dirty="0">
                <a:latin typeface="Tahoma"/>
                <a:cs typeface="Tahoma"/>
              </a:rPr>
              <a:t>program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5,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mutated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7.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15" dirty="0">
                <a:latin typeface="Trebuchet MS"/>
                <a:cs typeface="Trebuchet MS"/>
              </a:rPr>
              <a:t>Min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spc="-40" dirty="0"/>
              <a:t>method:</a:t>
            </a:r>
            <a:r>
              <a:rPr spc="229" dirty="0"/>
              <a:t> </a:t>
            </a:r>
            <a:r>
              <a:rPr spc="10" dirty="0"/>
              <a:t>Mutant</a:t>
            </a:r>
            <a:r>
              <a:rPr spc="80" dirty="0"/>
              <a:t> </a:t>
            </a:r>
            <a:r>
              <a:rPr spc="-8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297432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85160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23371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44374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960168"/>
            <a:ext cx="3907154" cy="19361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third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equivalent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40" dirty="0">
                <a:latin typeface="Tahoma"/>
                <a:cs typeface="Tahoma"/>
              </a:rPr>
              <a:t>Intuitively, </a:t>
            </a:r>
            <a:r>
              <a:rPr sz="1100" spc="50" dirty="0">
                <a:latin typeface="Calibri"/>
                <a:cs typeface="Calibri"/>
              </a:rPr>
              <a:t>minVal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Calibri"/>
                <a:cs typeface="Calibri"/>
              </a:rPr>
              <a:t>A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 </a:t>
            </a:r>
            <a:r>
              <a:rPr sz="1100" spc="-15" dirty="0">
                <a:latin typeface="Tahoma"/>
                <a:cs typeface="Tahoma"/>
              </a:rPr>
              <a:t>at that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replacing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effect.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30" dirty="0">
                <a:latin typeface="Tahoma"/>
                <a:cs typeface="Tahoma"/>
              </a:rPr>
              <a:t>Reachability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true;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infection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condition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/</a:t>
            </a:r>
            <a:r>
              <a:rPr sz="1100" spc="20" dirty="0">
                <a:latin typeface="Tahoma"/>
                <a:cs typeface="Tahoma"/>
              </a:rPr>
              <a:t>= </a:t>
            </a:r>
            <a:r>
              <a:rPr sz="1100" spc="40" dirty="0">
                <a:latin typeface="Tahoma"/>
                <a:cs typeface="Tahoma"/>
              </a:rPr>
              <a:t>(B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endParaRPr sz="1100">
              <a:latin typeface="Verdana"/>
              <a:cs typeface="Verdan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Tahoma"/>
                <a:cs typeface="Tahoma"/>
              </a:rPr>
              <a:t>minVal).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(minVal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A)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(assertion).</a:t>
            </a:r>
            <a:endParaRPr sz="1100">
              <a:latin typeface="Tahoma"/>
              <a:cs typeface="Tahoma"/>
            </a:endParaRPr>
          </a:p>
          <a:p>
            <a:pPr marL="289560" marR="46609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Simplifying,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(A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/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min</a:t>
            </a:r>
            <a:r>
              <a:rPr sz="1100" spc="-45" dirty="0">
                <a:latin typeface="Tahoma"/>
                <a:cs typeface="Tahoma"/>
              </a:rPr>
              <a:t>V</a:t>
            </a:r>
            <a:r>
              <a:rPr sz="1100" spc="-15" dirty="0">
                <a:latin typeface="Tahoma"/>
                <a:cs typeface="Tahoma"/>
              </a:rPr>
              <a:t>al)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(min</a:t>
            </a:r>
            <a:r>
              <a:rPr sz="1100" spc="-40" dirty="0">
                <a:latin typeface="Tahoma"/>
                <a:cs typeface="Tahoma"/>
              </a:rPr>
              <a:t>V</a:t>
            </a:r>
            <a:r>
              <a:rPr sz="1100" spc="-25" dirty="0">
                <a:latin typeface="Tahoma"/>
                <a:cs typeface="Tahoma"/>
              </a:rPr>
              <a:t>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0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contradiction.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means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satisfying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conditions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exist.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Another</a:t>
            </a:r>
            <a:r>
              <a:rPr spc="30" dirty="0"/>
              <a:t> </a:t>
            </a:r>
            <a:r>
              <a:rPr spc="-8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248262"/>
            <a:ext cx="16198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1454" algn="l"/>
              </a:tabLst>
            </a:pPr>
            <a:r>
              <a:rPr sz="1000" spc="15" dirty="0">
                <a:latin typeface="Calibri"/>
                <a:cs typeface="Calibri"/>
              </a:rPr>
              <a:t>1	</a:t>
            </a:r>
            <a:r>
              <a:rPr sz="1000" spc="50" dirty="0">
                <a:latin typeface="Calibri"/>
                <a:cs typeface="Calibri"/>
              </a:rPr>
              <a:t>boolean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spc="125" dirty="0">
                <a:latin typeface="Calibri"/>
                <a:cs typeface="Calibri"/>
              </a:rPr>
              <a:t>isEven(int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spc="110" dirty="0">
                <a:latin typeface="Calibri"/>
                <a:cs typeface="Calibri"/>
              </a:rPr>
              <a:t>X) </a:t>
            </a:r>
            <a:r>
              <a:rPr sz="1000" spc="-210" dirty="0">
                <a:latin typeface="Calibri"/>
                <a:cs typeface="Calibri"/>
              </a:rPr>
              <a:t> </a:t>
            </a:r>
            <a:r>
              <a:rPr sz="1000" spc="15" dirty="0">
                <a:latin typeface="Calibri"/>
                <a:cs typeface="Calibri"/>
              </a:rPr>
              <a:t>2	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551932"/>
            <a:ext cx="920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5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15" dirty="0"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855589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latin typeface="Lucida Sans Unicode"/>
                <a:cs typeface="Lucida Sans Unicode"/>
              </a:rPr>
              <a:t>Δ</a:t>
            </a:r>
            <a:r>
              <a:rPr sz="1000" spc="-50" dirty="0"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848" y="1551932"/>
            <a:ext cx="2151380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80" dirty="0">
                <a:latin typeface="Calibri"/>
                <a:cs typeface="Calibri"/>
              </a:rPr>
              <a:t>if(X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&lt;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114" dirty="0">
                <a:latin typeface="Calibri"/>
                <a:cs typeface="Calibri"/>
              </a:rPr>
              <a:t>0)</a:t>
            </a:r>
            <a:endParaRPr sz="1000">
              <a:latin typeface="Calibri"/>
              <a:cs typeface="Calibri"/>
            </a:endParaRPr>
          </a:p>
          <a:p>
            <a:pPr marL="211454" marR="1399540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Calibri"/>
                <a:cs typeface="Calibri"/>
              </a:rPr>
              <a:t>X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=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120" dirty="0">
                <a:latin typeface="Calibri"/>
                <a:cs typeface="Calibri"/>
              </a:rPr>
              <a:t>0-X;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X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=</a:t>
            </a:r>
            <a:r>
              <a:rPr sz="1000" spc="270" dirty="0">
                <a:latin typeface="Calibri"/>
                <a:cs typeface="Calibri"/>
              </a:rPr>
              <a:t> </a:t>
            </a:r>
            <a:r>
              <a:rPr sz="1000" spc="135" dirty="0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sz="1000" spc="160" dirty="0">
                <a:latin typeface="Calibri"/>
                <a:cs typeface="Calibri"/>
              </a:rPr>
              <a:t>if(float)(X/2)</a:t>
            </a:r>
            <a:r>
              <a:rPr sz="1000" spc="285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== 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spc="145" dirty="0">
                <a:latin typeface="Calibri"/>
                <a:cs typeface="Calibri"/>
              </a:rPr>
              <a:t>((float)X)/2.0</a:t>
            </a:r>
            <a:endParaRPr sz="1000">
              <a:latin typeface="Calibri"/>
              <a:cs typeface="Calibri"/>
            </a:endParaRPr>
          </a:p>
          <a:p>
            <a:pPr marL="12700" marR="1067435" indent="198755">
              <a:lnSpc>
                <a:spcPts val="1200"/>
              </a:lnSpc>
              <a:spcBef>
                <a:spcPts val="35"/>
              </a:spcBef>
            </a:pPr>
            <a:r>
              <a:rPr sz="1000" spc="114" dirty="0">
                <a:latin typeface="Calibri"/>
                <a:cs typeface="Calibri"/>
              </a:rPr>
              <a:t>return(true);  else</a:t>
            </a:r>
            <a:endParaRPr sz="1000">
              <a:latin typeface="Calibri"/>
              <a:cs typeface="Calibri"/>
            </a:endParaRPr>
          </a:p>
          <a:p>
            <a:pPr marL="211454">
              <a:lnSpc>
                <a:spcPts val="1150"/>
              </a:lnSpc>
            </a:pPr>
            <a:r>
              <a:rPr sz="1000" spc="140" dirty="0">
                <a:latin typeface="Calibri"/>
                <a:cs typeface="Calibri"/>
              </a:rPr>
              <a:t>return(false);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007417"/>
            <a:ext cx="28829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15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15" dirty="0"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15" dirty="0"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spc="1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tabLst>
                <a:tab pos="211454" algn="l"/>
              </a:tabLst>
            </a:pPr>
            <a:r>
              <a:rPr sz="1000" spc="15" dirty="0">
                <a:latin typeface="Calibri"/>
                <a:cs typeface="Calibri"/>
              </a:rPr>
              <a:t>9	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Another</a:t>
            </a:r>
            <a:r>
              <a:rPr spc="75" dirty="0"/>
              <a:t> </a:t>
            </a:r>
            <a:r>
              <a:rPr spc="-75" dirty="0"/>
              <a:t>example,</a:t>
            </a:r>
            <a:r>
              <a:rPr spc="80" dirty="0"/>
              <a:t> </a:t>
            </a:r>
            <a:r>
              <a:rPr spc="-3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2266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312481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464310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41424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31238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983066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4395" y="1014159"/>
            <a:ext cx="3580765" cy="18288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example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weak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killing.</a:t>
            </a:r>
            <a:endParaRPr sz="1100">
              <a:latin typeface="Tahoma"/>
              <a:cs typeface="Tahoma"/>
            </a:endParaRPr>
          </a:p>
          <a:p>
            <a:pPr marL="289560" marR="2089785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Tahoma"/>
                <a:cs typeface="Tahoma"/>
              </a:rPr>
              <a:t>Reachability: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(X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&lt;</a:t>
            </a:r>
            <a:r>
              <a:rPr sz="1000" i="1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Tahoma"/>
                <a:cs typeface="Tahoma"/>
              </a:rPr>
              <a:t>0).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Infection:</a:t>
            </a:r>
            <a:r>
              <a:rPr sz="1000" spc="11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(X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/</a:t>
            </a:r>
            <a:r>
              <a:rPr sz="1000" spc="20" dirty="0">
                <a:latin typeface="Tahoma"/>
                <a:cs typeface="Tahoma"/>
              </a:rPr>
              <a:t>=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0).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Tahoma"/>
                <a:cs typeface="Tahoma"/>
              </a:rPr>
              <a:t>Consider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X=-6.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85" dirty="0">
                <a:latin typeface="Tahoma"/>
                <a:cs typeface="Tahoma"/>
              </a:rPr>
              <a:t>X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after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4:</a:t>
            </a:r>
            <a:endParaRPr sz="1100">
              <a:latin typeface="Tahoma"/>
              <a:cs typeface="Tahoma"/>
            </a:endParaRPr>
          </a:p>
          <a:p>
            <a:pPr marL="289560" marR="1822450">
              <a:lnSpc>
                <a:spcPct val="100000"/>
              </a:lnSpc>
              <a:spcBef>
                <a:spcPts val="175"/>
              </a:spcBef>
            </a:pPr>
            <a:r>
              <a:rPr sz="1000" spc="-75" dirty="0">
                <a:latin typeface="Tahoma"/>
                <a:cs typeface="Tahoma"/>
              </a:rPr>
              <a:t>In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original </a:t>
            </a:r>
            <a:r>
              <a:rPr sz="1000" spc="-50" dirty="0">
                <a:latin typeface="Tahoma"/>
                <a:cs typeface="Tahoma"/>
              </a:rPr>
              <a:t>program:</a:t>
            </a:r>
            <a:r>
              <a:rPr sz="1000" spc="2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6 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75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mutated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program: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0.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15"/>
              </a:spcBef>
            </a:pPr>
            <a:r>
              <a:rPr sz="1100" spc="-35" dirty="0">
                <a:latin typeface="Tahoma"/>
                <a:cs typeface="Tahoma"/>
              </a:rPr>
              <a:t>Since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6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even,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decision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return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versions,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propagation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satisfied.</a:t>
            </a:r>
            <a:endParaRPr sz="1100">
              <a:latin typeface="Tahoma"/>
              <a:cs typeface="Tahoma"/>
            </a:endParaRPr>
          </a:p>
          <a:p>
            <a:pPr marL="12700" marR="415290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strong </a:t>
            </a:r>
            <a:r>
              <a:rPr sz="1100" spc="-20" dirty="0">
                <a:latin typeface="Tahoma"/>
                <a:cs typeface="Tahoma"/>
              </a:rPr>
              <a:t>killing,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case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an </a:t>
            </a:r>
            <a:r>
              <a:rPr sz="1100" spc="-40" dirty="0">
                <a:latin typeface="Tahoma"/>
                <a:cs typeface="Tahoma"/>
              </a:rPr>
              <a:t>odd,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negative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integer.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80425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562529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80" dirty="0"/>
              <a:t> </a:t>
            </a:r>
            <a:r>
              <a:rPr spc="-30" dirty="0"/>
              <a:t>testing:</a:t>
            </a:r>
            <a:r>
              <a:rPr spc="235" dirty="0"/>
              <a:t> </a:t>
            </a:r>
            <a:r>
              <a:rPr spc="-9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85067" y="1257971"/>
            <a:ext cx="2515235" cy="1844039"/>
            <a:chOff x="1185067" y="1257971"/>
            <a:chExt cx="2515235" cy="1844039"/>
          </a:xfrm>
        </p:grpSpPr>
        <p:sp>
          <p:nvSpPr>
            <p:cNvPr id="5" name="object 5"/>
            <p:cNvSpPr/>
            <p:nvPr/>
          </p:nvSpPr>
          <p:spPr>
            <a:xfrm>
              <a:off x="2781960" y="1792732"/>
              <a:ext cx="738505" cy="720090"/>
            </a:xfrm>
            <a:custGeom>
              <a:avLst/>
              <a:gdLst/>
              <a:ahLst/>
              <a:cxnLst/>
              <a:rect l="l" t="t" r="r" b="b"/>
              <a:pathLst>
                <a:path w="738504" h="720089">
                  <a:moveTo>
                    <a:pt x="18008" y="360045"/>
                  </a:moveTo>
                  <a:lnTo>
                    <a:pt x="378053" y="0"/>
                  </a:lnTo>
                  <a:lnTo>
                    <a:pt x="738098" y="360045"/>
                  </a:lnTo>
                  <a:lnTo>
                    <a:pt x="378053" y="720090"/>
                  </a:lnTo>
                  <a:lnTo>
                    <a:pt x="0" y="3420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8136" y="215183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39">
                  <a:moveTo>
                    <a:pt x="17194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2527" y="1270"/>
                  </a:lnTo>
                  <a:lnTo>
                    <a:pt x="2527" y="2540"/>
                  </a:lnTo>
                  <a:lnTo>
                    <a:pt x="171945" y="2540"/>
                  </a:lnTo>
                  <a:lnTo>
                    <a:pt x="171945" y="1270"/>
                  </a:lnTo>
                  <a:lnTo>
                    <a:pt x="171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6866" y="2140776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48006" y="24000"/>
                  </a:moveTo>
                  <a:lnTo>
                    <a:pt x="0" y="12000"/>
                  </a:lnTo>
                  <a:lnTo>
                    <a:pt x="480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8513" y="1259471"/>
              <a:ext cx="3175" cy="533400"/>
            </a:xfrm>
            <a:custGeom>
              <a:avLst/>
              <a:gdLst/>
              <a:ahLst/>
              <a:cxnLst/>
              <a:rect l="l" t="t" r="r" b="b"/>
              <a:pathLst>
                <a:path w="3175" h="533400">
                  <a:moveTo>
                    <a:pt x="1499" y="0"/>
                  </a:moveTo>
                  <a:lnTo>
                    <a:pt x="0" y="5999"/>
                  </a:lnTo>
                  <a:lnTo>
                    <a:pt x="0" y="533260"/>
                  </a:lnTo>
                  <a:lnTo>
                    <a:pt x="3000" y="533260"/>
                  </a:lnTo>
                  <a:lnTo>
                    <a:pt x="2999" y="5999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8012" y="1259471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59">
                  <a:moveTo>
                    <a:pt x="0" y="48006"/>
                  </a:moveTo>
                  <a:lnTo>
                    <a:pt x="12001" y="0"/>
                  </a:lnTo>
                  <a:lnTo>
                    <a:pt x="24003" y="480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700" y="2512822"/>
              <a:ext cx="911860" cy="180340"/>
            </a:xfrm>
            <a:custGeom>
              <a:avLst/>
              <a:gdLst/>
              <a:ahLst/>
              <a:cxnLst/>
              <a:rect l="l" t="t" r="r" b="b"/>
              <a:pathLst>
                <a:path w="911860" h="180339">
                  <a:moveTo>
                    <a:pt x="911313" y="0"/>
                  </a:moveTo>
                  <a:lnTo>
                    <a:pt x="911313" y="168022"/>
                  </a:lnTo>
                </a:path>
                <a:path w="911860" h="180339">
                  <a:moveTo>
                    <a:pt x="911313" y="168022"/>
                  </a:moveTo>
                  <a:lnTo>
                    <a:pt x="911313" y="180022"/>
                  </a:lnTo>
                  <a:lnTo>
                    <a:pt x="0" y="1800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8700" y="2680844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48006" y="24000"/>
                  </a:moveTo>
                  <a:lnTo>
                    <a:pt x="0" y="12000"/>
                  </a:lnTo>
                  <a:lnTo>
                    <a:pt x="4800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1774" y="1792732"/>
              <a:ext cx="1541780" cy="360045"/>
            </a:xfrm>
            <a:custGeom>
              <a:avLst/>
              <a:gdLst/>
              <a:ahLst/>
              <a:cxnLst/>
              <a:rect l="l" t="t" r="r" b="b"/>
              <a:pathLst>
                <a:path w="1541780" h="360044">
                  <a:moveTo>
                    <a:pt x="0" y="0"/>
                  </a:moveTo>
                  <a:lnTo>
                    <a:pt x="0" y="360045"/>
                  </a:lnTo>
                  <a:lnTo>
                    <a:pt x="1541387" y="3600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5155" y="2140776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0"/>
                  </a:lnTo>
                  <a:lnTo>
                    <a:pt x="0" y="240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8362" y="2963367"/>
              <a:ext cx="3175" cy="137160"/>
            </a:xfrm>
            <a:custGeom>
              <a:avLst/>
              <a:gdLst/>
              <a:ahLst/>
              <a:cxnLst/>
              <a:rect l="l" t="t" r="r" b="b"/>
              <a:pathLst>
                <a:path w="3175" h="137160">
                  <a:moveTo>
                    <a:pt x="3009" y="0"/>
                  </a:moveTo>
                  <a:lnTo>
                    <a:pt x="0" y="0"/>
                  </a:lnTo>
                  <a:lnTo>
                    <a:pt x="0" y="130810"/>
                  </a:lnTo>
                  <a:lnTo>
                    <a:pt x="812" y="130810"/>
                  </a:lnTo>
                  <a:lnTo>
                    <a:pt x="812" y="137160"/>
                  </a:lnTo>
                  <a:lnTo>
                    <a:pt x="2197" y="137160"/>
                  </a:lnTo>
                  <a:lnTo>
                    <a:pt x="2197" y="130810"/>
                  </a:lnTo>
                  <a:lnTo>
                    <a:pt x="3009" y="13081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7872" y="3052090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30" h="48260">
                  <a:moveTo>
                    <a:pt x="23990" y="0"/>
                  </a:moveTo>
                  <a:lnTo>
                    <a:pt x="12001" y="4800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8212" y="2673807"/>
              <a:ext cx="532130" cy="2540"/>
            </a:xfrm>
            <a:custGeom>
              <a:avLst/>
              <a:gdLst/>
              <a:ahLst/>
              <a:cxnLst/>
              <a:rect l="l" t="t" r="r" b="b"/>
              <a:pathLst>
                <a:path w="532130" h="2539">
                  <a:moveTo>
                    <a:pt x="531622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778" y="1270"/>
                  </a:lnTo>
                  <a:lnTo>
                    <a:pt x="1778" y="2540"/>
                  </a:lnTo>
                  <a:lnTo>
                    <a:pt x="531622" y="2540"/>
                  </a:lnTo>
                  <a:lnTo>
                    <a:pt x="531622" y="1270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86567" y="2422810"/>
              <a:ext cx="1073785" cy="540385"/>
            </a:xfrm>
            <a:custGeom>
              <a:avLst/>
              <a:gdLst/>
              <a:ahLst/>
              <a:cxnLst/>
              <a:rect l="l" t="t" r="r" b="b"/>
              <a:pathLst>
                <a:path w="1073785" h="540385">
                  <a:moveTo>
                    <a:pt x="48007" y="264030"/>
                  </a:moveTo>
                  <a:lnTo>
                    <a:pt x="0" y="252030"/>
                  </a:lnTo>
                  <a:lnTo>
                    <a:pt x="48007" y="240030"/>
                  </a:lnTo>
                </a:path>
                <a:path w="1073785" h="540385">
                  <a:moveTo>
                    <a:pt x="533266" y="270033"/>
                  </a:moveTo>
                  <a:lnTo>
                    <a:pt x="803306" y="0"/>
                  </a:lnTo>
                  <a:lnTo>
                    <a:pt x="1073334" y="270033"/>
                  </a:lnTo>
                  <a:lnTo>
                    <a:pt x="803306" y="540067"/>
                  </a:lnTo>
                  <a:lnTo>
                    <a:pt x="515258" y="2520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359788" y="1059140"/>
            <a:ext cx="175260" cy="27305"/>
            <a:chOff x="1359788" y="1059140"/>
            <a:chExt cx="175260" cy="27305"/>
          </a:xfrm>
        </p:grpSpPr>
        <p:sp>
          <p:nvSpPr>
            <p:cNvPr id="19" name="object 19"/>
            <p:cNvSpPr/>
            <p:nvPr/>
          </p:nvSpPr>
          <p:spPr>
            <a:xfrm>
              <a:off x="135978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4" h="2540">
                  <a:moveTo>
                    <a:pt x="171945" y="1270"/>
                  </a:moveTo>
                  <a:lnTo>
                    <a:pt x="169405" y="1270"/>
                  </a:lnTo>
                  <a:lnTo>
                    <a:pt x="169405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5003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59" h="24130">
                  <a:moveTo>
                    <a:pt x="0" y="0"/>
                  </a:moveTo>
                  <a:lnTo>
                    <a:pt x="48007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079879" y="1059140"/>
            <a:ext cx="175260" cy="27305"/>
            <a:chOff x="2079879" y="1059140"/>
            <a:chExt cx="175260" cy="27305"/>
          </a:xfrm>
        </p:grpSpPr>
        <p:sp>
          <p:nvSpPr>
            <p:cNvPr id="22" name="object 22"/>
            <p:cNvSpPr/>
            <p:nvPr/>
          </p:nvSpPr>
          <p:spPr>
            <a:xfrm>
              <a:off x="207987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40">
                  <a:moveTo>
                    <a:pt x="171945" y="1270"/>
                  </a:moveTo>
                  <a:lnTo>
                    <a:pt x="169392" y="1270"/>
                  </a:lnTo>
                  <a:lnTo>
                    <a:pt x="16939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5088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520059" y="1059140"/>
            <a:ext cx="175260" cy="27305"/>
            <a:chOff x="3520059" y="1059140"/>
            <a:chExt cx="175260" cy="27305"/>
          </a:xfrm>
        </p:grpSpPr>
        <p:sp>
          <p:nvSpPr>
            <p:cNvPr id="25" name="object 25"/>
            <p:cNvSpPr/>
            <p:nvPr/>
          </p:nvSpPr>
          <p:spPr>
            <a:xfrm>
              <a:off x="352005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40">
                  <a:moveTo>
                    <a:pt x="171945" y="1270"/>
                  </a:moveTo>
                  <a:lnTo>
                    <a:pt x="169392" y="1270"/>
                  </a:lnTo>
                  <a:lnTo>
                    <a:pt x="16939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45268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56620" y="1252664"/>
            <a:ext cx="27305" cy="175260"/>
            <a:chOff x="3956620" y="1252664"/>
            <a:chExt cx="27305" cy="175260"/>
          </a:xfrm>
        </p:grpSpPr>
        <p:sp>
          <p:nvSpPr>
            <p:cNvPr id="28" name="object 28"/>
            <p:cNvSpPr/>
            <p:nvPr/>
          </p:nvSpPr>
          <p:spPr>
            <a:xfrm>
              <a:off x="3968610" y="1252677"/>
              <a:ext cx="3175" cy="172720"/>
            </a:xfrm>
            <a:custGeom>
              <a:avLst/>
              <a:gdLst/>
              <a:ahLst/>
              <a:cxnLst/>
              <a:rect l="l" t="t" r="r" b="b"/>
              <a:pathLst>
                <a:path w="3175" h="172719">
                  <a:moveTo>
                    <a:pt x="3009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749" y="167640"/>
                  </a:lnTo>
                  <a:lnTo>
                    <a:pt x="749" y="172720"/>
                  </a:lnTo>
                  <a:lnTo>
                    <a:pt x="2260" y="172720"/>
                  </a:lnTo>
                  <a:lnTo>
                    <a:pt x="2260" y="167640"/>
                  </a:lnTo>
                  <a:lnTo>
                    <a:pt x="3009" y="16764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8120" y="1377873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59">
                  <a:moveTo>
                    <a:pt x="23990" y="0"/>
                  </a:moveTo>
                  <a:lnTo>
                    <a:pt x="12001" y="4800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956620" y="1792414"/>
            <a:ext cx="27305" cy="175260"/>
            <a:chOff x="3956620" y="1792414"/>
            <a:chExt cx="27305" cy="175260"/>
          </a:xfrm>
        </p:grpSpPr>
        <p:sp>
          <p:nvSpPr>
            <p:cNvPr id="31" name="object 31"/>
            <p:cNvSpPr/>
            <p:nvPr/>
          </p:nvSpPr>
          <p:spPr>
            <a:xfrm>
              <a:off x="3968610" y="1792427"/>
              <a:ext cx="3175" cy="173990"/>
            </a:xfrm>
            <a:custGeom>
              <a:avLst/>
              <a:gdLst/>
              <a:ahLst/>
              <a:cxnLst/>
              <a:rect l="l" t="t" r="r" b="b"/>
              <a:pathLst>
                <a:path w="3175" h="173989">
                  <a:moveTo>
                    <a:pt x="3009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825" y="167640"/>
                  </a:lnTo>
                  <a:lnTo>
                    <a:pt x="825" y="173990"/>
                  </a:lnTo>
                  <a:lnTo>
                    <a:pt x="2184" y="173990"/>
                  </a:lnTo>
                  <a:lnTo>
                    <a:pt x="2184" y="167640"/>
                  </a:lnTo>
                  <a:lnTo>
                    <a:pt x="3009" y="167640"/>
                  </a:lnTo>
                  <a:lnTo>
                    <a:pt x="3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58120" y="1917946"/>
              <a:ext cx="24130" cy="48260"/>
            </a:xfrm>
            <a:custGeom>
              <a:avLst/>
              <a:gdLst/>
              <a:ahLst/>
              <a:cxnLst/>
              <a:rect l="l" t="t" r="r" b="b"/>
              <a:pathLst>
                <a:path w="24129" h="48260">
                  <a:moveTo>
                    <a:pt x="23990" y="0"/>
                  </a:moveTo>
                  <a:lnTo>
                    <a:pt x="12001" y="4800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56202" y="1131149"/>
            <a:ext cx="165100" cy="1563370"/>
            <a:chOff x="656202" y="1131149"/>
            <a:chExt cx="165100" cy="1563370"/>
          </a:xfrm>
        </p:grpSpPr>
        <p:sp>
          <p:nvSpPr>
            <p:cNvPr id="34" name="object 34"/>
            <p:cNvSpPr/>
            <p:nvPr/>
          </p:nvSpPr>
          <p:spPr>
            <a:xfrm>
              <a:off x="657702" y="1144651"/>
              <a:ext cx="162560" cy="1548765"/>
            </a:xfrm>
            <a:custGeom>
              <a:avLst/>
              <a:gdLst/>
              <a:ahLst/>
              <a:cxnLst/>
              <a:rect l="l" t="t" r="r" b="b"/>
              <a:pathLst>
                <a:path w="162559" h="1548764">
                  <a:moveTo>
                    <a:pt x="162018" y="1548193"/>
                  </a:moveTo>
                  <a:lnTo>
                    <a:pt x="0" y="1548193"/>
                  </a:lnTo>
                  <a:lnTo>
                    <a:pt x="0" y="0"/>
                  </a:lnTo>
                  <a:lnTo>
                    <a:pt x="1552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913" y="1132649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59" h="24130">
                  <a:moveTo>
                    <a:pt x="0" y="0"/>
                  </a:moveTo>
                  <a:lnTo>
                    <a:pt x="48007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57702" y="987131"/>
            <a:ext cx="139065" cy="27305"/>
            <a:chOff x="657702" y="987131"/>
            <a:chExt cx="139065" cy="27305"/>
          </a:xfrm>
        </p:grpSpPr>
        <p:sp>
          <p:nvSpPr>
            <p:cNvPr id="37" name="object 37"/>
            <p:cNvSpPr/>
            <p:nvPr/>
          </p:nvSpPr>
          <p:spPr>
            <a:xfrm>
              <a:off x="657694" y="998677"/>
              <a:ext cx="134620" cy="3810"/>
            </a:xfrm>
            <a:custGeom>
              <a:avLst/>
              <a:gdLst/>
              <a:ahLst/>
              <a:cxnLst/>
              <a:rect l="l" t="t" r="r" b="b"/>
              <a:pathLst>
                <a:path w="134620" h="3809">
                  <a:moveTo>
                    <a:pt x="134416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32384" y="3810"/>
                  </a:lnTo>
                  <a:lnTo>
                    <a:pt x="132384" y="2540"/>
                  </a:lnTo>
                  <a:lnTo>
                    <a:pt x="134416" y="2540"/>
                  </a:lnTo>
                  <a:lnTo>
                    <a:pt x="134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6914" y="988631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59" h="24130">
                  <a:moveTo>
                    <a:pt x="0" y="0"/>
                  </a:moveTo>
                  <a:lnTo>
                    <a:pt x="48002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799969" y="1059140"/>
            <a:ext cx="175260" cy="27305"/>
            <a:chOff x="2799969" y="1059140"/>
            <a:chExt cx="175260" cy="27305"/>
          </a:xfrm>
        </p:grpSpPr>
        <p:sp>
          <p:nvSpPr>
            <p:cNvPr id="40" name="object 40"/>
            <p:cNvSpPr/>
            <p:nvPr/>
          </p:nvSpPr>
          <p:spPr>
            <a:xfrm>
              <a:off x="2799969" y="1071067"/>
              <a:ext cx="172085" cy="2540"/>
            </a:xfrm>
            <a:custGeom>
              <a:avLst/>
              <a:gdLst/>
              <a:ahLst/>
              <a:cxnLst/>
              <a:rect l="l" t="t" r="r" b="b"/>
              <a:pathLst>
                <a:path w="172085" h="2540">
                  <a:moveTo>
                    <a:pt x="171945" y="1270"/>
                  </a:moveTo>
                  <a:lnTo>
                    <a:pt x="169392" y="1270"/>
                  </a:lnTo>
                  <a:lnTo>
                    <a:pt x="16939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71945" y="2540"/>
                  </a:lnTo>
                  <a:lnTo>
                    <a:pt x="17194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25178" y="1060640"/>
              <a:ext cx="48260" cy="24130"/>
            </a:xfrm>
            <a:custGeom>
              <a:avLst/>
              <a:gdLst/>
              <a:ahLst/>
              <a:cxnLst/>
              <a:rect l="l" t="t" r="r" b="b"/>
              <a:pathLst>
                <a:path w="48260" h="24130">
                  <a:moveTo>
                    <a:pt x="0" y="0"/>
                  </a:moveTo>
                  <a:lnTo>
                    <a:pt x="48006" y="12001"/>
                  </a:lnTo>
                  <a:lnTo>
                    <a:pt x="0" y="240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972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 marR="92075" indent="-18415">
              <a:lnSpc>
                <a:spcPct val="118100"/>
              </a:lnSpc>
              <a:spcBef>
                <a:spcPts val="140"/>
              </a:spcBef>
            </a:pPr>
            <a:r>
              <a:rPr sz="700" b="1" spc="-5" dirty="0">
                <a:latin typeface="Times New Roman"/>
                <a:cs typeface="Times New Roman"/>
              </a:rPr>
              <a:t>Input test  program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3981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7950" marR="113030" indent="35560">
              <a:lnSpc>
                <a:spcPct val="118100"/>
              </a:lnSpc>
              <a:spcBef>
                <a:spcPts val="420"/>
              </a:spcBef>
            </a:pPr>
            <a:r>
              <a:rPr sz="700" b="1" dirty="0">
                <a:latin typeface="Times New Roman"/>
                <a:cs typeface="Times New Roman"/>
              </a:rPr>
              <a:t>Create </a:t>
            </a:r>
            <a:r>
              <a:rPr sz="700" b="1" spc="-16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mutants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5990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5560" marR="51435" indent="143510">
              <a:lnSpc>
                <a:spcPts val="850"/>
              </a:lnSpc>
              <a:spcBef>
                <a:spcPts val="25"/>
              </a:spcBef>
            </a:pPr>
            <a:r>
              <a:rPr sz="700" b="1" spc="-5" dirty="0">
                <a:latin typeface="Times New Roman"/>
                <a:cs typeface="Times New Roman"/>
              </a:rPr>
              <a:t>Run </a:t>
            </a:r>
            <a:r>
              <a:rPr sz="700" b="1" dirty="0">
                <a:latin typeface="Times New Roman"/>
                <a:cs typeface="Times New Roman"/>
              </a:rPr>
              <a:t> equivalence</a:t>
            </a:r>
            <a:endParaRPr sz="70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Times New Roman"/>
                <a:cs typeface="Times New Roman"/>
              </a:rPr>
              <a:t>heuristic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999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</a:pPr>
            <a:r>
              <a:rPr sz="700" b="1" dirty="0">
                <a:latin typeface="Times New Roman"/>
                <a:cs typeface="Times New Roman"/>
              </a:rPr>
              <a:t>Generate</a:t>
            </a:r>
            <a:endParaRPr sz="7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434"/>
              </a:spcBef>
            </a:pPr>
            <a:r>
              <a:rPr sz="700" b="1" dirty="0">
                <a:latin typeface="Times New Roman"/>
                <a:cs typeface="Times New Roman"/>
              </a:rPr>
              <a:t>test cases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9175" y="2933282"/>
            <a:ext cx="16383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Yes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45114" y="2537235"/>
            <a:ext cx="13462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No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9744" y="1432687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71755" marR="99695">
              <a:lnSpc>
                <a:spcPct val="112500"/>
              </a:lnSpc>
              <a:spcBef>
                <a:spcPts val="330"/>
              </a:spcBef>
            </a:pPr>
            <a:r>
              <a:rPr sz="700" b="1" dirty="0">
                <a:latin typeface="Times New Roman"/>
                <a:cs typeface="Times New Roman"/>
              </a:rPr>
              <a:t>Define </a:t>
            </a:r>
            <a:r>
              <a:rPr sz="700" b="1" spc="5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threshold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6965" y="917033"/>
            <a:ext cx="28511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Prog P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00081" y="892619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700" b="1" spc="-5" dirty="0">
                <a:latin typeface="Times New Roman"/>
                <a:cs typeface="Times New Roman"/>
              </a:rPr>
              <a:t>Run</a:t>
            </a:r>
            <a:r>
              <a:rPr sz="700" b="1" spc="-2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T</a:t>
            </a:r>
            <a:r>
              <a:rPr sz="700" b="1" spc="-15" dirty="0">
                <a:latin typeface="Times New Roman"/>
                <a:cs typeface="Times New Roman"/>
              </a:rPr>
              <a:t> </a:t>
            </a:r>
            <a:r>
              <a:rPr sz="700" b="1" spc="-5" dirty="0">
                <a:latin typeface="Times New Roman"/>
                <a:cs typeface="Times New Roman"/>
              </a:rPr>
              <a:t>on</a:t>
            </a:r>
            <a:r>
              <a:rPr sz="700" b="1" spc="-2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P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00081" y="1432687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9535" marR="117475" indent="-36195">
              <a:lnSpc>
                <a:spcPct val="118100"/>
              </a:lnSpc>
              <a:spcBef>
                <a:spcPts val="420"/>
              </a:spcBef>
            </a:pPr>
            <a:r>
              <a:rPr sz="700" b="1" spc="-5" dirty="0">
                <a:latin typeface="Times New Roman"/>
                <a:cs typeface="Times New Roman"/>
              </a:rPr>
              <a:t>Run</a:t>
            </a:r>
            <a:r>
              <a:rPr sz="700" b="1" spc="-4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T</a:t>
            </a:r>
            <a:r>
              <a:rPr sz="700" b="1" spc="-35" dirty="0">
                <a:latin typeface="Times New Roman"/>
                <a:cs typeface="Times New Roman"/>
              </a:rPr>
              <a:t> </a:t>
            </a:r>
            <a:r>
              <a:rPr sz="700" b="1" spc="-5" dirty="0">
                <a:latin typeface="Times New Roman"/>
                <a:cs typeface="Times New Roman"/>
              </a:rPr>
              <a:t>on </a:t>
            </a:r>
            <a:r>
              <a:rPr sz="700" b="1" spc="-160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mutants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00081" y="1972754"/>
            <a:ext cx="540385" cy="3600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3975" marR="88265" indent="17780" algn="just">
              <a:lnSpc>
                <a:spcPct val="101200"/>
              </a:lnSpc>
              <a:spcBef>
                <a:spcPts val="140"/>
              </a:spcBef>
            </a:pPr>
            <a:r>
              <a:rPr sz="700" b="1" dirty="0">
                <a:latin typeface="Times New Roman"/>
                <a:cs typeface="Times New Roman"/>
              </a:rPr>
              <a:t>Eliminate  ineffective  test</a:t>
            </a:r>
            <a:r>
              <a:rPr sz="700" b="1" spc="-35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cases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67291" y="1997168"/>
            <a:ext cx="415925" cy="240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260" marR="5080" indent="-36195">
              <a:lnSpc>
                <a:spcPct val="101200"/>
              </a:lnSpc>
              <a:spcBef>
                <a:spcPts val="90"/>
              </a:spcBef>
            </a:pPr>
            <a:r>
              <a:rPr sz="700" b="1" dirty="0">
                <a:latin typeface="Times New Roman"/>
                <a:cs typeface="Times New Roman"/>
              </a:rPr>
              <a:t>Threshold  reached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11308" y="2231196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?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31285" y="2501229"/>
            <a:ext cx="16383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Yes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51150" y="2499913"/>
            <a:ext cx="297180" cy="2774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250"/>
              </a:spcBef>
            </a:pPr>
            <a:r>
              <a:rPr sz="700" b="1" dirty="0">
                <a:latin typeface="Times New Roman"/>
                <a:cs typeface="Times New Roman"/>
              </a:rPr>
              <a:t>P(T)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700" b="1" dirty="0">
                <a:latin typeface="Times New Roman"/>
                <a:cs typeface="Times New Roman"/>
              </a:rPr>
              <a:t>correct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59165" y="2753259"/>
            <a:ext cx="6985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latin typeface="Times New Roman"/>
                <a:cs typeface="Times New Roman"/>
              </a:rPr>
              <a:t>?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9721" y="2566827"/>
            <a:ext cx="360045" cy="234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434"/>
              </a:spcBef>
            </a:pPr>
            <a:r>
              <a:rPr sz="700" b="1" dirty="0">
                <a:latin typeface="Times New Roman"/>
                <a:cs typeface="Times New Roman"/>
              </a:rPr>
              <a:t>Fix</a:t>
            </a:r>
            <a:r>
              <a:rPr sz="700" b="1" spc="-45" dirty="0">
                <a:latin typeface="Times New Roman"/>
                <a:cs typeface="Times New Roman"/>
              </a:rPr>
              <a:t> </a:t>
            </a:r>
            <a:r>
              <a:rPr sz="700" b="1" dirty="0">
                <a:latin typeface="Times New Roman"/>
                <a:cs typeface="Times New Roman"/>
              </a:rPr>
              <a:t>P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49290" y="1529109"/>
            <a:ext cx="13462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5" dirty="0">
                <a:latin typeface="Times New Roman"/>
                <a:cs typeface="Times New Roman"/>
              </a:rPr>
              <a:t>No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90" dirty="0"/>
              <a:t> </a:t>
            </a:r>
            <a:r>
              <a:rPr spc="-30" dirty="0"/>
              <a:t>testing</a:t>
            </a:r>
            <a:r>
              <a:rPr spc="95" dirty="0"/>
              <a:t> </a:t>
            </a:r>
            <a:r>
              <a:rPr spc="-25" dirty="0"/>
              <a:t>for</a:t>
            </a:r>
            <a:r>
              <a:rPr spc="95" dirty="0"/>
              <a:t> </a:t>
            </a:r>
            <a:r>
              <a:rPr spc="-90" dirty="0"/>
              <a:t>source</a:t>
            </a:r>
            <a:r>
              <a:rPr spc="95" dirty="0"/>
              <a:t> </a:t>
            </a:r>
            <a:r>
              <a:rPr spc="-70" dirty="0"/>
              <a:t>code:</a:t>
            </a:r>
            <a:r>
              <a:rPr spc="-50" dirty="0"/>
              <a:t> </a:t>
            </a:r>
            <a:r>
              <a:rPr spc="-7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42732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459292"/>
            <a:ext cx="354965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powerful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forms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generate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effective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cases.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Tahoma"/>
                <a:cs typeface="Tahoma"/>
              </a:rPr>
              <a:t>Next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lecture: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Mutation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typical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source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2485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34882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F7D-0C9F-8817-0A67-014B4CA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C21-ECF0-DCFF-29C1-0C1C4D2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444" y="1026717"/>
            <a:ext cx="3847211" cy="169277"/>
          </a:xfrm>
        </p:spPr>
        <p:txBody>
          <a:bodyPr/>
          <a:lstStyle/>
          <a:p>
            <a:r>
              <a:rPr lang="en-US" dirty="0"/>
              <a:t>  COURTESY:MEENAKSHI DSOUZA,IIIT ,BANGLORE</a:t>
            </a:r>
          </a:p>
        </p:txBody>
      </p:sp>
    </p:spTree>
    <p:extLst>
      <p:ext uri="{BB962C8B-B14F-4D97-AF65-F5344CB8AC3E}">
        <p14:creationId xmlns:p14="http://schemas.microsoft.com/office/powerpoint/2010/main" val="40668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Mutation</a:t>
            </a:r>
            <a:r>
              <a:rPr spc="95" dirty="0"/>
              <a:t> </a:t>
            </a:r>
            <a:r>
              <a:rPr spc="-30" dirty="0"/>
              <a:t>testing</a:t>
            </a:r>
            <a:r>
              <a:rPr spc="100" dirty="0"/>
              <a:t> </a:t>
            </a:r>
            <a:r>
              <a:rPr spc="-25" dirty="0"/>
              <a:t>for</a:t>
            </a:r>
            <a:r>
              <a:rPr spc="100" dirty="0"/>
              <a:t> </a:t>
            </a:r>
            <a:r>
              <a:rPr spc="-65" dirty="0"/>
              <a:t>software</a:t>
            </a:r>
            <a:r>
              <a:rPr spc="100" dirty="0"/>
              <a:t> </a:t>
            </a:r>
            <a:r>
              <a:rPr spc="-25" dirty="0"/>
              <a:t>artifacts:</a:t>
            </a:r>
            <a:r>
              <a:rPr spc="260" dirty="0"/>
              <a:t> </a:t>
            </a:r>
            <a:r>
              <a:rPr spc="-35" dirty="0"/>
              <a:t>An</a:t>
            </a:r>
            <a:r>
              <a:rPr spc="95" dirty="0"/>
              <a:t> </a:t>
            </a:r>
            <a:r>
              <a:rPr spc="-7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122" y="1210360"/>
          <a:ext cx="4016375" cy="136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programs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Integration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Specifications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5" dirty="0">
                          <a:latin typeface="Microsoft Sans Serif"/>
                          <a:cs typeface="Microsoft Sans Serif"/>
                        </a:rPr>
                        <a:t>space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marL="88265">
                        <a:lnSpc>
                          <a:spcPts val="840"/>
                        </a:lnSpc>
                      </a:pPr>
                      <a:r>
                        <a:rPr sz="800" b="1" spc="20" dirty="0">
                          <a:latin typeface="Arial"/>
                          <a:cs typeface="Arial"/>
                        </a:rPr>
                        <a:t>BNF 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grammar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35" dirty="0">
                          <a:latin typeface="Arial"/>
                          <a:cs typeface="Arial"/>
                        </a:rPr>
                        <a:t>Summary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67945">
                        <a:lnSpc>
                          <a:spcPts val="95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Programming  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languages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Compilers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–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86995">
                        <a:lnSpc>
                          <a:spcPts val="950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Algebraic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ecificati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ns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80645">
                        <a:lnSpc>
                          <a:spcPts val="95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languages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(including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XML) 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45" dirty="0">
                          <a:latin typeface="Microsoft Sans Serif"/>
                          <a:cs typeface="Microsoft Sans Serif"/>
                        </a:rPr>
                        <a:t>space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testing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05">
                <a:tc>
                  <a:txBody>
                    <a:bodyPr/>
                    <a:lstStyle/>
                    <a:p>
                      <a:pPr marL="88265">
                        <a:lnSpc>
                          <a:spcPts val="840"/>
                        </a:lnSpc>
                      </a:pPr>
                      <a:r>
                        <a:rPr sz="800" b="1" spc="5" dirty="0">
                          <a:latin typeface="Arial"/>
                          <a:cs typeface="Arial"/>
                        </a:rPr>
                        <a:t>Mutation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5565" marR="225425">
                        <a:lnSpc>
                          <a:spcPts val="95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Input 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languages </a:t>
                      </a:r>
                      <a:r>
                        <a:rPr sz="800" spc="-204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like</a:t>
                      </a:r>
                      <a:r>
                        <a:rPr sz="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XML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905"/>
                        </a:lnSpc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Error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checking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35" dirty="0">
                          <a:latin typeface="Arial"/>
                          <a:cs typeface="Arial"/>
                        </a:rPr>
                        <a:t>Summary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Programs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5565" marR="263525">
                        <a:lnSpc>
                          <a:spcPts val="950"/>
                        </a:lnSpc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Mutates 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Programs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5565" marR="72390">
                        <a:lnSpc>
                          <a:spcPts val="95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Tests </a:t>
                      </a: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integration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FSMs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5565" marR="293370">
                        <a:lnSpc>
                          <a:spcPts val="95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Model 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checking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Program-based</a:t>
            </a:r>
            <a:r>
              <a:rPr spc="90" dirty="0"/>
              <a:t> </a:t>
            </a:r>
            <a:r>
              <a:rPr spc="-15" dirty="0"/>
              <a:t>mutation:</a:t>
            </a:r>
            <a:r>
              <a:rPr spc="250" dirty="0"/>
              <a:t> </a:t>
            </a:r>
            <a:r>
              <a:rPr spc="-7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49885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68864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1878457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27" y="2030285"/>
            <a:ext cx="52590" cy="525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4395" y="1391866"/>
            <a:ext cx="3346450" cy="9442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25" dirty="0">
                <a:latin typeface="Tahoma"/>
                <a:cs typeface="Tahoma"/>
              </a:rPr>
              <a:t>Begin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(ground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string).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15" dirty="0">
                <a:latin typeface="Tahoma"/>
                <a:cs typeface="Tahoma"/>
              </a:rPr>
              <a:t>Apply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suitable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(mutant).</a:t>
            </a:r>
            <a:endParaRPr sz="1100">
              <a:latin typeface="Tahoma"/>
              <a:cs typeface="Tahoma"/>
            </a:endParaRPr>
          </a:p>
          <a:p>
            <a:pPr marL="289560" marR="871219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Mutants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must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programs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compile.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Mutants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not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tests.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20" dirty="0">
                <a:latin typeface="Tahoma"/>
                <a:cs typeface="Tahoma"/>
              </a:rPr>
              <a:t>Write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tests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kill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mutant.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22764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</a:t>
            </a:r>
            <a:r>
              <a:rPr spc="80" dirty="0"/>
              <a:t> </a:t>
            </a:r>
            <a:r>
              <a:rPr spc="-70" dirty="0"/>
              <a:t>simple</a:t>
            </a:r>
            <a:r>
              <a:rPr spc="85" dirty="0"/>
              <a:t> </a:t>
            </a:r>
            <a:r>
              <a:rPr spc="-85" dirty="0"/>
              <a:t>example</a:t>
            </a:r>
            <a:r>
              <a:rPr spc="85" dirty="0"/>
              <a:t> </a:t>
            </a:r>
            <a:r>
              <a:rPr spc="-20" dirty="0"/>
              <a:t>of</a:t>
            </a:r>
            <a:r>
              <a:rPr spc="80" dirty="0"/>
              <a:t> </a:t>
            </a:r>
            <a:r>
              <a:rPr spc="-15" dirty="0"/>
              <a:t>mutation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185226"/>
            <a:ext cx="1553210" cy="1740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170" dirty="0">
                <a:latin typeface="Calibri"/>
                <a:cs typeface="Calibri"/>
              </a:rPr>
              <a:t>int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Min(int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A,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int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B)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230504" marR="513715" algn="just">
              <a:lnSpc>
                <a:spcPct val="102600"/>
              </a:lnSpc>
            </a:pPr>
            <a:r>
              <a:rPr sz="1100" spc="170" dirty="0">
                <a:latin typeface="Calibri"/>
                <a:cs typeface="Calibri"/>
              </a:rPr>
              <a:t>int </a:t>
            </a:r>
            <a:r>
              <a:rPr sz="1100" spc="85" dirty="0">
                <a:latin typeface="Calibri"/>
                <a:cs typeface="Calibri"/>
              </a:rPr>
              <a:t>minVal;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minVal </a:t>
            </a:r>
            <a:r>
              <a:rPr sz="1100" spc="20" dirty="0">
                <a:latin typeface="Calibri"/>
                <a:cs typeface="Calibri"/>
              </a:rPr>
              <a:t>=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A;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275" dirty="0">
                <a:latin typeface="Calibri"/>
                <a:cs typeface="Calibri"/>
              </a:rPr>
              <a:t>if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(B&lt;A)</a:t>
            </a:r>
            <a:endParaRPr sz="11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  <a:p>
            <a:pPr marL="448945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Calibri"/>
                <a:cs typeface="Calibri"/>
              </a:rPr>
              <a:t>minVal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=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25" dirty="0">
                <a:latin typeface="Calibri"/>
                <a:cs typeface="Calibri"/>
              </a:rPr>
              <a:t>B;</a:t>
            </a:r>
            <a:endParaRPr sz="11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110" dirty="0">
                <a:latin typeface="Calibri"/>
                <a:cs typeface="Calibri"/>
              </a:rPr>
              <a:t>return(minVal);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</a:t>
            </a:r>
            <a:r>
              <a:rPr spc="90" dirty="0"/>
              <a:t> </a:t>
            </a:r>
            <a:r>
              <a:rPr spc="-70" dirty="0"/>
              <a:t>simple</a:t>
            </a:r>
            <a:r>
              <a:rPr spc="95" dirty="0"/>
              <a:t> </a:t>
            </a:r>
            <a:r>
              <a:rPr spc="-85" dirty="0"/>
              <a:t>example</a:t>
            </a:r>
            <a:r>
              <a:rPr spc="90" dirty="0"/>
              <a:t> </a:t>
            </a:r>
            <a:r>
              <a:rPr spc="-20" dirty="0"/>
              <a:t>of</a:t>
            </a:r>
            <a:r>
              <a:rPr spc="95" dirty="0"/>
              <a:t> </a:t>
            </a:r>
            <a:r>
              <a:rPr spc="-15" dirty="0"/>
              <a:t>mutation,</a:t>
            </a:r>
            <a:r>
              <a:rPr spc="90" dirty="0"/>
              <a:t> </a:t>
            </a:r>
            <a:r>
              <a:rPr spc="-3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One</a:t>
            </a:r>
            <a:r>
              <a:rPr spc="10" dirty="0"/>
              <a:t> </a:t>
            </a:r>
            <a:r>
              <a:rPr spc="-30" dirty="0"/>
              <a:t>mutation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20" dirty="0">
                <a:latin typeface="Calibri"/>
                <a:cs typeface="Calibri"/>
              </a:rPr>
              <a:t>Min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50" dirty="0"/>
              <a:t>method: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/>
          </a:p>
          <a:p>
            <a:pPr marL="252729" algn="ctr">
              <a:lnSpc>
                <a:spcPct val="100000"/>
              </a:lnSpc>
              <a:spcBef>
                <a:spcPts val="5"/>
              </a:spcBef>
            </a:pPr>
            <a:r>
              <a:rPr spc="170" dirty="0">
                <a:latin typeface="Calibri"/>
                <a:cs typeface="Calibri"/>
              </a:rPr>
              <a:t>int</a:t>
            </a:r>
            <a:r>
              <a:rPr spc="305" dirty="0">
                <a:latin typeface="Calibri"/>
                <a:cs typeface="Calibri"/>
              </a:rPr>
              <a:t> </a:t>
            </a:r>
            <a:r>
              <a:rPr spc="100" dirty="0">
                <a:latin typeface="Calibri"/>
                <a:cs typeface="Calibri"/>
              </a:rPr>
              <a:t>Min(int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spc="114" dirty="0">
                <a:latin typeface="Calibri"/>
                <a:cs typeface="Calibri"/>
              </a:rPr>
              <a:t>A,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spc="170" dirty="0">
                <a:latin typeface="Calibri"/>
                <a:cs typeface="Calibri"/>
              </a:rPr>
              <a:t>int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spc="105" dirty="0">
                <a:latin typeface="Calibri"/>
                <a:cs typeface="Calibri"/>
              </a:rPr>
              <a:t>B)</a:t>
            </a:r>
          </a:p>
          <a:p>
            <a:pPr marL="36385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{</a:t>
            </a:r>
          </a:p>
          <a:p>
            <a:pPr marL="582295" marR="612775" algn="just">
              <a:lnSpc>
                <a:spcPct val="102600"/>
              </a:lnSpc>
            </a:pPr>
            <a:r>
              <a:rPr spc="170" dirty="0">
                <a:latin typeface="Calibri"/>
                <a:cs typeface="Calibri"/>
              </a:rPr>
              <a:t>int </a:t>
            </a:r>
            <a:r>
              <a:rPr spc="85" dirty="0">
                <a:latin typeface="Calibri"/>
                <a:cs typeface="Calibri"/>
              </a:rPr>
              <a:t>minVal;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spc="50" dirty="0">
                <a:latin typeface="Calibri"/>
                <a:cs typeface="Calibri"/>
              </a:rPr>
              <a:t>minVal </a:t>
            </a:r>
            <a:r>
              <a:rPr spc="20" dirty="0">
                <a:latin typeface="Calibri"/>
                <a:cs typeface="Calibri"/>
              </a:rPr>
              <a:t>=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105" dirty="0">
                <a:latin typeface="Calibri"/>
                <a:cs typeface="Calibri"/>
              </a:rPr>
              <a:t>A; </a:t>
            </a:r>
            <a:r>
              <a:rPr spc="-235" dirty="0">
                <a:latin typeface="Calibri"/>
                <a:cs typeface="Calibri"/>
              </a:rPr>
              <a:t> </a:t>
            </a:r>
            <a:r>
              <a:rPr spc="275" dirty="0">
                <a:latin typeface="Calibri"/>
                <a:cs typeface="Calibri"/>
              </a:rPr>
              <a:t>if</a:t>
            </a:r>
            <a:r>
              <a:rPr spc="300" dirty="0">
                <a:latin typeface="Calibri"/>
                <a:cs typeface="Calibri"/>
              </a:rPr>
              <a:t> </a:t>
            </a:r>
            <a:r>
              <a:rPr spc="80" dirty="0">
                <a:latin typeface="Calibri"/>
                <a:cs typeface="Calibri"/>
              </a:rPr>
              <a:t>(B&lt;A)</a:t>
            </a:r>
          </a:p>
          <a:p>
            <a:pPr marL="58229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{</a:t>
            </a:r>
          </a:p>
          <a:p>
            <a:pPr marL="800735">
              <a:lnSpc>
                <a:spcPct val="100000"/>
              </a:lnSpc>
              <a:spcBef>
                <a:spcPts val="35"/>
              </a:spcBef>
            </a:pPr>
            <a:r>
              <a:rPr spc="50" dirty="0">
                <a:latin typeface="Calibri"/>
                <a:cs typeface="Calibri"/>
              </a:rPr>
              <a:t>minVal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spc="20" dirty="0">
                <a:latin typeface="Calibri"/>
                <a:cs typeface="Calibri"/>
              </a:rPr>
              <a:t>=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spc="125" dirty="0">
                <a:latin typeface="Calibri"/>
                <a:cs typeface="Calibri"/>
              </a:rPr>
              <a:t>B;</a:t>
            </a:r>
          </a:p>
          <a:p>
            <a:pPr marL="58229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}</a:t>
            </a:r>
          </a:p>
          <a:p>
            <a:pPr marL="252729" algn="ctr">
              <a:lnSpc>
                <a:spcPct val="100000"/>
              </a:lnSpc>
              <a:spcBef>
                <a:spcPts val="35"/>
              </a:spcBef>
            </a:pPr>
            <a:r>
              <a:rPr spc="110" dirty="0">
                <a:latin typeface="Calibri"/>
                <a:cs typeface="Calibri"/>
              </a:rPr>
              <a:t>return(minVal);</a:t>
            </a:r>
          </a:p>
          <a:p>
            <a:pPr marL="363855">
              <a:lnSpc>
                <a:spcPct val="100000"/>
              </a:lnSpc>
              <a:spcBef>
                <a:spcPts val="35"/>
              </a:spcBef>
            </a:pPr>
            <a:r>
              <a:rPr spc="185" dirty="0">
                <a:latin typeface="Lucida Sans Unicode"/>
                <a:cs typeface="Lucida Sans Unicode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7137" y="134161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335" y="2201988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{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5335" y="254613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70" dirty="0"/>
              <a:t>int</a:t>
            </a:r>
            <a:r>
              <a:rPr spc="305" dirty="0"/>
              <a:t> </a:t>
            </a:r>
            <a:r>
              <a:rPr spc="100" dirty="0"/>
              <a:t>Min(int</a:t>
            </a:r>
            <a:r>
              <a:rPr spc="310" dirty="0"/>
              <a:t> </a:t>
            </a:r>
            <a:r>
              <a:rPr spc="114" dirty="0"/>
              <a:t>A,</a:t>
            </a:r>
            <a:r>
              <a:rPr spc="305" dirty="0"/>
              <a:t> </a:t>
            </a:r>
            <a:r>
              <a:rPr spc="170" dirty="0"/>
              <a:t>int</a:t>
            </a:r>
            <a:r>
              <a:rPr spc="310" dirty="0"/>
              <a:t> </a:t>
            </a:r>
            <a:r>
              <a:rPr spc="105" dirty="0"/>
              <a:t>B)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pc="105" dirty="0"/>
          </a:p>
          <a:p>
            <a:pPr marL="12700" marR="513715" indent="217804" algn="r">
              <a:lnSpc>
                <a:spcPct val="102600"/>
              </a:lnSpc>
            </a:pPr>
            <a:r>
              <a:rPr spc="170" dirty="0"/>
              <a:t>int</a:t>
            </a:r>
            <a:r>
              <a:rPr spc="240" dirty="0"/>
              <a:t> </a:t>
            </a:r>
            <a:r>
              <a:rPr spc="85" dirty="0"/>
              <a:t>minVal; </a:t>
            </a:r>
            <a:r>
              <a:rPr spc="-235" dirty="0"/>
              <a:t> </a:t>
            </a:r>
            <a:r>
              <a:rPr spc="50" dirty="0"/>
              <a:t>minVal   </a:t>
            </a:r>
            <a:r>
              <a:rPr spc="20" dirty="0"/>
              <a:t>=   </a:t>
            </a:r>
            <a:r>
              <a:rPr spc="105" dirty="0"/>
              <a:t>A; </a:t>
            </a:r>
            <a:r>
              <a:rPr spc="110" dirty="0"/>
              <a:t> </a:t>
            </a:r>
            <a:r>
              <a:rPr spc="195" dirty="0">
                <a:latin typeface="Lucida Sans Unicode"/>
                <a:cs typeface="Lucida Sans Unicode"/>
              </a:rPr>
              <a:t>Δ</a:t>
            </a:r>
            <a:r>
              <a:rPr spc="-55" dirty="0">
                <a:latin typeface="Tahoma"/>
                <a:cs typeface="Tahoma"/>
              </a:rPr>
              <a:t>1</a:t>
            </a:r>
            <a:r>
              <a:rPr spc="-145" dirty="0">
                <a:latin typeface="Tahoma"/>
                <a:cs typeface="Tahoma"/>
              </a:rPr>
              <a:t> </a:t>
            </a:r>
            <a:r>
              <a:rPr spc="50" dirty="0"/>
              <a:t>minVal</a:t>
            </a:r>
            <a:r>
              <a:rPr dirty="0"/>
              <a:t> </a:t>
            </a:r>
            <a:r>
              <a:rPr spc="75" dirty="0"/>
              <a:t> </a:t>
            </a:r>
            <a:r>
              <a:rPr spc="20" dirty="0"/>
              <a:t>=</a:t>
            </a:r>
            <a:r>
              <a:rPr dirty="0"/>
              <a:t> </a:t>
            </a:r>
            <a:r>
              <a:rPr spc="75" dirty="0"/>
              <a:t> </a:t>
            </a:r>
            <a:r>
              <a:rPr spc="125" dirty="0"/>
              <a:t>B;</a:t>
            </a:r>
          </a:p>
          <a:p>
            <a:pPr marL="230504">
              <a:lnSpc>
                <a:spcPct val="100000"/>
              </a:lnSpc>
              <a:spcBef>
                <a:spcPts val="35"/>
              </a:spcBef>
            </a:pPr>
            <a:r>
              <a:rPr spc="275" dirty="0"/>
              <a:t>if </a:t>
            </a:r>
            <a:r>
              <a:rPr spc="80" dirty="0"/>
              <a:t>(B&lt;A)</a:t>
            </a:r>
          </a:p>
          <a:p>
            <a:pPr marL="230504" marR="222885" indent="217804">
              <a:lnSpc>
                <a:spcPct val="205300"/>
              </a:lnSpc>
            </a:pPr>
            <a:r>
              <a:rPr spc="50" dirty="0"/>
              <a:t>minVal</a:t>
            </a:r>
            <a:r>
              <a:rPr spc="55" dirty="0"/>
              <a:t> </a:t>
            </a:r>
            <a:r>
              <a:rPr spc="20" dirty="0"/>
              <a:t>=</a:t>
            </a:r>
            <a:r>
              <a:rPr spc="25" dirty="0"/>
              <a:t> </a:t>
            </a:r>
            <a:r>
              <a:rPr spc="125" dirty="0"/>
              <a:t>B; </a:t>
            </a:r>
            <a:r>
              <a:rPr spc="130" dirty="0"/>
              <a:t> </a:t>
            </a:r>
            <a:r>
              <a:rPr spc="110" dirty="0"/>
              <a:t>return(minVal);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47137" y="289029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</a:t>
            </a:r>
            <a:r>
              <a:rPr spc="90" dirty="0"/>
              <a:t> </a:t>
            </a:r>
            <a:r>
              <a:rPr spc="-70" dirty="0"/>
              <a:t>simple</a:t>
            </a:r>
            <a:r>
              <a:rPr spc="95" dirty="0"/>
              <a:t> </a:t>
            </a:r>
            <a:r>
              <a:rPr spc="-85" dirty="0"/>
              <a:t>example</a:t>
            </a:r>
            <a:r>
              <a:rPr spc="90" dirty="0"/>
              <a:t> </a:t>
            </a:r>
            <a:r>
              <a:rPr spc="-20" dirty="0"/>
              <a:t>of</a:t>
            </a:r>
            <a:r>
              <a:rPr spc="95" dirty="0"/>
              <a:t> </a:t>
            </a:r>
            <a:r>
              <a:rPr spc="-15" dirty="0"/>
              <a:t>mutation,</a:t>
            </a:r>
            <a:r>
              <a:rPr spc="90" dirty="0"/>
              <a:t> </a:t>
            </a:r>
            <a:r>
              <a:rPr spc="-30" dirty="0"/>
              <a:t>contd.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62786"/>
            <a:ext cx="3863975" cy="791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Tahoma"/>
                <a:cs typeface="Tahoma"/>
              </a:rPr>
              <a:t>Six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Min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method.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programs,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ahoma"/>
              <a:cs typeface="Tahoma"/>
            </a:endParaRPr>
          </a:p>
          <a:p>
            <a:pPr marL="1928495">
              <a:lnSpc>
                <a:spcPct val="100000"/>
              </a:lnSpc>
              <a:spcBef>
                <a:spcPts val="5"/>
              </a:spcBef>
            </a:pP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65" dirty="0">
                <a:latin typeface="Trebuchet MS"/>
                <a:cs typeface="Trebuchet MS"/>
              </a:rPr>
              <a:t>Min(int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A,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B)</a:t>
            </a:r>
            <a:endParaRPr sz="900">
              <a:latin typeface="Trebuchet MS"/>
              <a:cs typeface="Trebuchet MS"/>
            </a:endParaRPr>
          </a:p>
          <a:p>
            <a:pPr marL="1928495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406" y="1569715"/>
            <a:ext cx="12814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65" dirty="0">
                <a:latin typeface="Trebuchet MS"/>
                <a:cs typeface="Trebuchet MS"/>
              </a:rPr>
              <a:t>Min(int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A,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8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406" y="1708881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755" y="1848061"/>
            <a:ext cx="68326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80"/>
              </a:spcBef>
            </a:pPr>
            <a:r>
              <a:rPr sz="900" spc="100" dirty="0">
                <a:latin typeface="Trebuchet MS"/>
                <a:cs typeface="Trebuchet MS"/>
              </a:rPr>
              <a:t>int </a:t>
            </a:r>
            <a:r>
              <a:rPr sz="900" spc="25" dirty="0">
                <a:latin typeface="Trebuchet MS"/>
                <a:cs typeface="Trebuchet MS"/>
              </a:rPr>
              <a:t>minVal;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minVal </a:t>
            </a:r>
            <a:r>
              <a:rPr sz="900" spc="-5" dirty="0">
                <a:latin typeface="Trebuchet MS"/>
                <a:cs typeface="Trebuchet MS"/>
              </a:rPr>
              <a:t>= </a:t>
            </a:r>
            <a:r>
              <a:rPr sz="900" spc="40" dirty="0">
                <a:latin typeface="Trebuchet MS"/>
                <a:cs typeface="Trebuchet MS"/>
              </a:rPr>
              <a:t>A; 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spc="170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(B&lt;A)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755" y="2265598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092" y="2404778"/>
            <a:ext cx="683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5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5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755" y="2543957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755" y="2683136"/>
            <a:ext cx="922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0" dirty="0">
                <a:latin typeface="Trebuchet MS"/>
                <a:cs typeface="Trebuchet MS"/>
              </a:rPr>
              <a:t>return(minVal);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406" y="2822316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2845" y="1430535"/>
            <a:ext cx="68326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100" dirty="0">
                <a:latin typeface="Trebuchet MS"/>
                <a:cs typeface="Trebuchet MS"/>
              </a:rPr>
              <a:t>int</a:t>
            </a:r>
            <a:r>
              <a:rPr sz="900" spc="13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minVal; </a:t>
            </a:r>
            <a:r>
              <a:rPr sz="900" spc="-26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5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5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3508" y="1708881"/>
            <a:ext cx="8629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15" dirty="0">
                <a:latin typeface="Sitka Small"/>
                <a:cs typeface="Sitka Small"/>
              </a:rPr>
              <a:t>Δ</a:t>
            </a:r>
            <a:r>
              <a:rPr sz="900" dirty="0">
                <a:latin typeface="Calibri"/>
                <a:cs typeface="Calibri"/>
              </a:rPr>
              <a:t>1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3508" y="1848061"/>
            <a:ext cx="982344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spc="100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(B&lt;A)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15" dirty="0">
                <a:latin typeface="Sitka Small"/>
                <a:cs typeface="Sitka Small"/>
              </a:rPr>
              <a:t>Δ</a:t>
            </a:r>
            <a:r>
              <a:rPr sz="900" dirty="0">
                <a:latin typeface="Calibri"/>
                <a:cs typeface="Calibri"/>
              </a:rPr>
              <a:t>2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(B&gt;A)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15" dirty="0">
                <a:latin typeface="Sitka Small"/>
                <a:cs typeface="Sitka Small"/>
              </a:rPr>
              <a:t>Δ</a:t>
            </a:r>
            <a:r>
              <a:rPr sz="900" dirty="0">
                <a:latin typeface="Calibri"/>
                <a:cs typeface="Calibri"/>
              </a:rPr>
              <a:t>3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75" dirty="0">
                <a:latin typeface="Trebuchet MS"/>
                <a:cs typeface="Trebuchet MS"/>
              </a:rPr>
              <a:t>if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spc="30" dirty="0">
                <a:latin typeface="Trebuchet MS"/>
                <a:cs typeface="Trebuchet MS"/>
              </a:rPr>
              <a:t>(B&lt;minVal)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2845" y="2265598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{</a:t>
            </a:r>
            <a:endParaRPr sz="900">
              <a:latin typeface="Sitka Small"/>
              <a:cs typeface="Sitka Smal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3508" y="2404778"/>
            <a:ext cx="175958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95"/>
              </a:spcBef>
            </a:pP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B;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70840" algn="l"/>
              </a:tabLst>
            </a:pPr>
            <a:r>
              <a:rPr sz="900" i="1" spc="110" dirty="0">
                <a:latin typeface="Sitka Small"/>
                <a:cs typeface="Sitka Small"/>
              </a:rPr>
              <a:t>Δ</a:t>
            </a:r>
            <a:r>
              <a:rPr sz="900" spc="110" dirty="0">
                <a:latin typeface="Calibri"/>
                <a:cs typeface="Calibri"/>
              </a:rPr>
              <a:t>4	</a:t>
            </a:r>
            <a:r>
              <a:rPr sz="900" spc="5" dirty="0">
                <a:latin typeface="Trebuchet MS"/>
                <a:cs typeface="Trebuchet MS"/>
              </a:rPr>
              <a:t>Bomb();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70840" algn="l"/>
              </a:tabLst>
            </a:pPr>
            <a:r>
              <a:rPr sz="900" i="1" spc="110" dirty="0">
                <a:latin typeface="Sitka Small"/>
                <a:cs typeface="Sitka Small"/>
              </a:rPr>
              <a:t>Δ</a:t>
            </a:r>
            <a:r>
              <a:rPr sz="900" spc="110" dirty="0">
                <a:latin typeface="Calibri"/>
                <a:cs typeface="Calibri"/>
              </a:rPr>
              <a:t>5	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60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A;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70840" algn="l"/>
              </a:tabLst>
            </a:pPr>
            <a:r>
              <a:rPr sz="900" i="1" spc="110" dirty="0">
                <a:latin typeface="Sitka Small"/>
                <a:cs typeface="Sitka Small"/>
              </a:rPr>
              <a:t>Δ</a:t>
            </a:r>
            <a:r>
              <a:rPr sz="900" spc="110" dirty="0">
                <a:latin typeface="Calibri"/>
                <a:cs typeface="Calibri"/>
              </a:rPr>
              <a:t>6	</a:t>
            </a:r>
            <a:r>
              <a:rPr sz="900" spc="10" dirty="0">
                <a:latin typeface="Trebuchet MS"/>
                <a:cs typeface="Trebuchet MS"/>
              </a:rPr>
              <a:t>minVal</a:t>
            </a:r>
            <a:r>
              <a:rPr sz="900" spc="15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=</a:t>
            </a:r>
            <a:r>
              <a:rPr sz="900" spc="155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failOnZero(B);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3508" y="2961495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  <a:p>
            <a:pPr marL="191770">
              <a:lnSpc>
                <a:spcPct val="100000"/>
              </a:lnSpc>
              <a:spcBef>
                <a:spcPts val="15"/>
              </a:spcBef>
            </a:pPr>
            <a:r>
              <a:rPr sz="900" spc="50" dirty="0">
                <a:latin typeface="Trebuchet MS"/>
                <a:cs typeface="Trebuchet MS"/>
              </a:rPr>
              <a:t>return(minVal);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5" dirty="0">
                <a:latin typeface="Sitka Small"/>
                <a:cs typeface="Sitka Small"/>
              </a:rPr>
              <a:t>}</a:t>
            </a:r>
            <a:endParaRPr sz="900">
              <a:latin typeface="Sitka Small"/>
              <a:cs typeface="Sitka Smal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Mutants</a:t>
            </a:r>
            <a:r>
              <a:rPr spc="75" dirty="0"/>
              <a:t> </a:t>
            </a:r>
            <a:r>
              <a:rPr spc="-20" dirty="0"/>
              <a:t>of</a:t>
            </a:r>
            <a:r>
              <a:rPr spc="170" dirty="0"/>
              <a:t> </a:t>
            </a:r>
            <a:r>
              <a:rPr spc="10" dirty="0">
                <a:latin typeface="Trebuchet MS"/>
                <a:cs typeface="Trebuchet MS"/>
              </a:rPr>
              <a:t>Min</a:t>
            </a:r>
            <a:r>
              <a:rPr spc="10" dirty="0"/>
              <a:t>:</a:t>
            </a:r>
            <a:r>
              <a:rPr spc="229" dirty="0"/>
              <a:t> </a:t>
            </a:r>
            <a:r>
              <a:rPr spc="-65" dirty="0"/>
              <a:t>Explained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8032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395" y="1096872"/>
            <a:ext cx="3419475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31775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Mutants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replace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reference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Tahoma"/>
                <a:cs typeface="Tahoma"/>
              </a:rPr>
              <a:t>Mutant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relational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operator.</a:t>
            </a:r>
            <a:endParaRPr sz="1100">
              <a:latin typeface="Tahoma"/>
              <a:cs typeface="Tahoma"/>
            </a:endParaRPr>
          </a:p>
          <a:p>
            <a:pPr marL="12700" marR="268605">
              <a:lnSpc>
                <a:spcPct val="102600"/>
              </a:lnSpc>
              <a:spcBef>
                <a:spcPts val="295"/>
              </a:spcBef>
            </a:pPr>
            <a:r>
              <a:rPr sz="1100" dirty="0">
                <a:latin typeface="Tahoma"/>
                <a:cs typeface="Tahoma"/>
              </a:rPr>
              <a:t>Mutant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4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operator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run-time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failure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soon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statement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reached.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Mutant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6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mutation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operator.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125" dirty="0">
                <a:latin typeface="Calibri"/>
                <a:cs typeface="Calibri"/>
              </a:rPr>
              <a:t>failOnZero()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failure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zero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does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nothing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parameter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zero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(just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returns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parameter).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56243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772462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551" y="215456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Mutants</a:t>
            </a:r>
            <a:r>
              <a:rPr spc="65" dirty="0"/>
              <a:t> </a:t>
            </a:r>
            <a:r>
              <a:rPr spc="-20" dirty="0"/>
              <a:t>of</a:t>
            </a:r>
            <a:r>
              <a:rPr spc="70" dirty="0"/>
              <a:t> </a:t>
            </a:r>
            <a:r>
              <a:rPr spc="-75" dirty="0"/>
              <a:t>programs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030566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020" marR="191135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Exhaustive</a:t>
            </a:r>
            <a:r>
              <a:rPr spc="1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45" dirty="0"/>
              <a:t>operators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40" dirty="0"/>
              <a:t>available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55" dirty="0"/>
              <a:t>several </a:t>
            </a:r>
            <a:r>
              <a:rPr spc="-50" dirty="0"/>
              <a:t> programming</a:t>
            </a:r>
            <a:r>
              <a:rPr spc="15" dirty="0"/>
              <a:t> </a:t>
            </a:r>
            <a:r>
              <a:rPr spc="-55" dirty="0"/>
              <a:t>languages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70" dirty="0"/>
              <a:t>used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15" dirty="0"/>
              <a:t> </a:t>
            </a:r>
            <a:r>
              <a:rPr spc="-20" dirty="0"/>
              <a:t>unit</a:t>
            </a:r>
            <a:r>
              <a:rPr spc="20" dirty="0"/>
              <a:t> </a:t>
            </a:r>
            <a:r>
              <a:rPr spc="-50" dirty="0"/>
              <a:t>and</a:t>
            </a:r>
            <a:r>
              <a:rPr spc="20" dirty="0"/>
              <a:t> </a:t>
            </a:r>
            <a:r>
              <a:rPr spc="-30" dirty="0"/>
              <a:t>integration </a:t>
            </a:r>
            <a:r>
              <a:rPr spc="-330" dirty="0"/>
              <a:t> </a:t>
            </a:r>
            <a:r>
              <a:rPr spc="-35" dirty="0"/>
              <a:t>testing.</a:t>
            </a:r>
          </a:p>
          <a:p>
            <a:pPr marL="287020" marR="360045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The</a:t>
            </a:r>
            <a:r>
              <a:rPr spc="15" dirty="0"/>
              <a:t> </a:t>
            </a:r>
            <a:r>
              <a:rPr spc="-40" dirty="0"/>
              <a:t>goal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45" dirty="0"/>
              <a:t>operators</a:t>
            </a:r>
            <a:r>
              <a:rPr spc="20" dirty="0"/>
              <a:t> </a:t>
            </a:r>
            <a:r>
              <a:rPr spc="-35" dirty="0"/>
              <a:t>is</a:t>
            </a:r>
            <a:r>
              <a:rPr spc="2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25" dirty="0"/>
              <a:t>mimic</a:t>
            </a:r>
            <a:r>
              <a:rPr spc="20" dirty="0"/>
              <a:t> </a:t>
            </a:r>
            <a:r>
              <a:rPr spc="-55" dirty="0"/>
              <a:t>programmer </a:t>
            </a:r>
            <a:r>
              <a:rPr spc="-325" dirty="0"/>
              <a:t> </a:t>
            </a:r>
            <a:r>
              <a:rPr spc="-45" dirty="0"/>
              <a:t>mistakes.</a:t>
            </a:r>
          </a:p>
          <a:p>
            <a:pPr marL="287020" marR="5080">
              <a:lnSpc>
                <a:spcPct val="102699"/>
              </a:lnSpc>
              <a:spcBef>
                <a:spcPts val="300"/>
              </a:spcBef>
            </a:pPr>
            <a:r>
              <a:rPr spc="-5" dirty="0"/>
              <a:t>Mutation</a:t>
            </a:r>
            <a:r>
              <a:rPr spc="5" dirty="0"/>
              <a:t> </a:t>
            </a:r>
            <a:r>
              <a:rPr spc="-45" dirty="0"/>
              <a:t>operators</a:t>
            </a:r>
            <a:r>
              <a:rPr spc="5" dirty="0"/>
              <a:t> </a:t>
            </a:r>
            <a:r>
              <a:rPr spc="-65" dirty="0"/>
              <a:t>have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5" dirty="0"/>
              <a:t>be</a:t>
            </a:r>
            <a:r>
              <a:rPr spc="5" dirty="0"/>
              <a:t> </a:t>
            </a:r>
            <a:r>
              <a:rPr spc="-50" dirty="0"/>
              <a:t>selected</a:t>
            </a:r>
            <a:r>
              <a:rPr spc="5" dirty="0"/>
              <a:t> </a:t>
            </a:r>
            <a:r>
              <a:rPr spc="-40" dirty="0"/>
              <a:t>carefully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45" dirty="0"/>
              <a:t>strengthen </a:t>
            </a:r>
            <a:r>
              <a:rPr spc="-330" dirty="0"/>
              <a:t> </a:t>
            </a:r>
            <a:r>
              <a:rPr spc="-40" dirty="0"/>
              <a:t>the</a:t>
            </a:r>
            <a:r>
              <a:rPr spc="10" dirty="0"/>
              <a:t> </a:t>
            </a:r>
            <a:r>
              <a:rPr spc="-30" dirty="0"/>
              <a:t>quality</a:t>
            </a:r>
            <a:r>
              <a:rPr spc="20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30" dirty="0"/>
              <a:t>mutation</a:t>
            </a:r>
            <a:r>
              <a:rPr spc="20" dirty="0"/>
              <a:t> </a:t>
            </a:r>
            <a:r>
              <a:rPr spc="-35" dirty="0"/>
              <a:t>testing.</a:t>
            </a:r>
          </a:p>
          <a:p>
            <a:pPr marL="287020" marR="77470">
              <a:lnSpc>
                <a:spcPct val="102600"/>
              </a:lnSpc>
              <a:spcBef>
                <a:spcPts val="295"/>
              </a:spcBef>
            </a:pPr>
            <a:r>
              <a:rPr spc="-35" dirty="0"/>
              <a:t>Test</a:t>
            </a:r>
            <a:r>
              <a:rPr spc="20" dirty="0"/>
              <a:t> </a:t>
            </a:r>
            <a:r>
              <a:rPr spc="-65" dirty="0"/>
              <a:t>cases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45" dirty="0"/>
              <a:t>effective</a:t>
            </a:r>
            <a:r>
              <a:rPr spc="20" dirty="0"/>
              <a:t> </a:t>
            </a:r>
            <a:r>
              <a:rPr spc="-5" dirty="0"/>
              <a:t>if</a:t>
            </a:r>
            <a:r>
              <a:rPr spc="20" dirty="0"/>
              <a:t> </a:t>
            </a:r>
            <a:r>
              <a:rPr spc="-45" dirty="0"/>
              <a:t>they</a:t>
            </a:r>
            <a:r>
              <a:rPr spc="15" dirty="0"/>
              <a:t> </a:t>
            </a:r>
            <a:r>
              <a:rPr spc="-35" dirty="0"/>
              <a:t>result</a:t>
            </a:r>
            <a:r>
              <a:rPr spc="20" dirty="0"/>
              <a:t> </a:t>
            </a:r>
            <a:r>
              <a:rPr spc="-25" dirty="0"/>
              <a:t>in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40" dirty="0"/>
              <a:t>mutated</a:t>
            </a:r>
            <a:r>
              <a:rPr spc="20" dirty="0"/>
              <a:t> </a:t>
            </a:r>
            <a:r>
              <a:rPr spc="-50" dirty="0"/>
              <a:t>program </a:t>
            </a:r>
            <a:r>
              <a:rPr spc="-330" dirty="0"/>
              <a:t> </a:t>
            </a:r>
            <a:r>
              <a:rPr spc="-30" dirty="0"/>
              <a:t>exhibiting</a:t>
            </a:r>
            <a:r>
              <a:rPr spc="2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behavior</a:t>
            </a:r>
            <a:r>
              <a:rPr spc="25" dirty="0"/>
              <a:t> </a:t>
            </a:r>
            <a:r>
              <a:rPr spc="-40" dirty="0"/>
              <a:t>different</a:t>
            </a:r>
            <a:r>
              <a:rPr spc="20" dirty="0"/>
              <a:t> </a:t>
            </a:r>
            <a:r>
              <a:rPr spc="-40" dirty="0"/>
              <a:t>from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-35" dirty="0"/>
              <a:t>original</a:t>
            </a:r>
            <a:r>
              <a:rPr spc="20" dirty="0"/>
              <a:t> </a:t>
            </a:r>
            <a:r>
              <a:rPr spc="-50" dirty="0"/>
              <a:t>program.</a:t>
            </a:r>
          </a:p>
          <a:p>
            <a:pPr marL="287020" marR="100965">
              <a:lnSpc>
                <a:spcPct val="102600"/>
              </a:lnSpc>
              <a:spcBef>
                <a:spcPts val="300"/>
              </a:spcBef>
            </a:pPr>
            <a:r>
              <a:rPr spc="-45" dirty="0"/>
              <a:t>Several</a:t>
            </a:r>
            <a:r>
              <a:rPr spc="20" dirty="0"/>
              <a:t> </a:t>
            </a:r>
            <a:r>
              <a:rPr spc="-40" dirty="0"/>
              <a:t>different</a:t>
            </a:r>
            <a:r>
              <a:rPr spc="25" dirty="0"/>
              <a:t> </a:t>
            </a:r>
            <a:r>
              <a:rPr spc="-35" dirty="0"/>
              <a:t>mutants</a:t>
            </a:r>
            <a:r>
              <a:rPr spc="25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55" dirty="0"/>
              <a:t>defined</a:t>
            </a:r>
            <a:r>
              <a:rPr spc="25" dirty="0"/>
              <a:t> </a:t>
            </a:r>
            <a:r>
              <a:rPr spc="-25" dirty="0"/>
              <a:t>in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testing</a:t>
            </a:r>
            <a:r>
              <a:rPr spc="20" dirty="0"/>
              <a:t> </a:t>
            </a:r>
            <a:r>
              <a:rPr spc="-30" dirty="0"/>
              <a:t>literature </a:t>
            </a:r>
            <a:r>
              <a:rPr spc="-325" dirty="0"/>
              <a:t> </a:t>
            </a:r>
            <a:r>
              <a:rPr spc="-15" dirty="0"/>
              <a:t>to</a:t>
            </a:r>
            <a:r>
              <a:rPr spc="15" dirty="0"/>
              <a:t> </a:t>
            </a:r>
            <a:r>
              <a:rPr spc="-50" dirty="0"/>
              <a:t>precisely</a:t>
            </a:r>
            <a:r>
              <a:rPr spc="20" dirty="0"/>
              <a:t> </a:t>
            </a:r>
            <a:r>
              <a:rPr spc="-40" dirty="0"/>
              <a:t>capture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30" dirty="0"/>
              <a:t>quality</a:t>
            </a:r>
            <a:r>
              <a:rPr spc="1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30" dirty="0"/>
              <a:t>mutation.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58474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196684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34895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731071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10360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Mutants:</a:t>
            </a:r>
            <a:r>
              <a:rPr spc="190" dirty="0"/>
              <a:t> </a:t>
            </a:r>
            <a:r>
              <a:rPr spc="-50" dirty="0"/>
              <a:t>Variants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183411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652" rIns="0" bIns="0" rtlCol="0">
            <a:spAutoFit/>
          </a:bodyPr>
          <a:lstStyle/>
          <a:p>
            <a:pPr marL="287020" marR="5080">
              <a:lnSpc>
                <a:spcPct val="102600"/>
              </a:lnSpc>
              <a:spcBef>
                <a:spcPts val="55"/>
              </a:spcBef>
            </a:pPr>
            <a:r>
              <a:rPr spc="-15" dirty="0">
                <a:solidFill>
                  <a:srgbClr val="0000FF"/>
                </a:solidFill>
              </a:rPr>
              <a:t>Stillborn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-15" dirty="0"/>
              <a:t>Mutants</a:t>
            </a:r>
            <a:r>
              <a:rPr spc="25" dirty="0"/>
              <a:t> </a:t>
            </a:r>
            <a:r>
              <a:rPr spc="-35" dirty="0"/>
              <a:t>of</a:t>
            </a:r>
            <a:r>
              <a:rPr spc="15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5" dirty="0"/>
              <a:t>program</a:t>
            </a:r>
            <a:r>
              <a:rPr spc="25" dirty="0"/>
              <a:t> </a:t>
            </a:r>
            <a:r>
              <a:rPr spc="-35" dirty="0"/>
              <a:t>result</a:t>
            </a:r>
            <a:r>
              <a:rPr spc="20" dirty="0"/>
              <a:t> </a:t>
            </a:r>
            <a:r>
              <a:rPr spc="-25" dirty="0"/>
              <a:t>in</a:t>
            </a:r>
            <a:r>
              <a:rPr spc="20" dirty="0"/>
              <a:t> </a:t>
            </a:r>
            <a:r>
              <a:rPr i="1" spc="-30" dirty="0">
                <a:latin typeface="Arial"/>
                <a:cs typeface="Arial"/>
              </a:rPr>
              <a:t>invalid 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-55" dirty="0"/>
              <a:t>programs</a:t>
            </a:r>
            <a:r>
              <a:rPr spc="15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35" dirty="0"/>
              <a:t>cannot</a:t>
            </a:r>
            <a:r>
              <a:rPr spc="15" dirty="0"/>
              <a:t> </a:t>
            </a:r>
            <a:r>
              <a:rPr spc="-75" dirty="0"/>
              <a:t>even</a:t>
            </a:r>
            <a:r>
              <a:rPr spc="15" dirty="0"/>
              <a:t> </a:t>
            </a:r>
            <a:r>
              <a:rPr spc="-55" dirty="0"/>
              <a:t>be</a:t>
            </a:r>
            <a:r>
              <a:rPr spc="15" dirty="0"/>
              <a:t> </a:t>
            </a:r>
            <a:r>
              <a:rPr spc="-40" dirty="0"/>
              <a:t>compiled.</a:t>
            </a:r>
            <a:r>
              <a:rPr spc="140" dirty="0"/>
              <a:t> </a:t>
            </a:r>
            <a:r>
              <a:rPr spc="-35" dirty="0"/>
              <a:t>Such</a:t>
            </a:r>
            <a:r>
              <a:rPr spc="15" dirty="0"/>
              <a:t> </a:t>
            </a:r>
            <a:r>
              <a:rPr spc="-35" dirty="0"/>
              <a:t>mutants</a:t>
            </a:r>
            <a:r>
              <a:rPr spc="15" dirty="0"/>
              <a:t> </a:t>
            </a:r>
            <a:r>
              <a:rPr spc="-45" dirty="0"/>
              <a:t>should </a:t>
            </a:r>
            <a:r>
              <a:rPr spc="-330" dirty="0"/>
              <a:t> </a:t>
            </a:r>
            <a:r>
              <a:rPr spc="-30" dirty="0"/>
              <a:t>not</a:t>
            </a:r>
            <a:r>
              <a:rPr spc="15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55" dirty="0"/>
              <a:t>generated.</a:t>
            </a:r>
          </a:p>
          <a:p>
            <a:pPr marL="287020" marR="216535">
              <a:lnSpc>
                <a:spcPct val="102600"/>
              </a:lnSpc>
              <a:spcBef>
                <a:spcPts val="300"/>
              </a:spcBef>
            </a:pPr>
            <a:r>
              <a:rPr spc="-15" dirty="0">
                <a:solidFill>
                  <a:srgbClr val="0000FF"/>
                </a:solidFill>
              </a:rPr>
              <a:t>Trivial</a:t>
            </a:r>
            <a:r>
              <a:rPr spc="20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65" dirty="0"/>
              <a:t>A</a:t>
            </a:r>
            <a:r>
              <a:rPr spc="20" dirty="0"/>
              <a:t> </a:t>
            </a:r>
            <a:r>
              <a:rPr spc="-30" dirty="0"/>
              <a:t>mutant</a:t>
            </a:r>
            <a:r>
              <a:rPr spc="20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45" dirty="0"/>
              <a:t>can</a:t>
            </a:r>
            <a:r>
              <a:rPr spc="20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25" dirty="0"/>
              <a:t>killed</a:t>
            </a:r>
            <a:r>
              <a:rPr spc="20" dirty="0"/>
              <a:t> </a:t>
            </a:r>
            <a:r>
              <a:rPr spc="-60" dirty="0"/>
              <a:t>by</a:t>
            </a:r>
            <a:r>
              <a:rPr spc="15" dirty="0"/>
              <a:t> </a:t>
            </a:r>
            <a:r>
              <a:rPr spc="-35" dirty="0"/>
              <a:t>almost</a:t>
            </a:r>
            <a:r>
              <a:rPr spc="20" dirty="0"/>
              <a:t> </a:t>
            </a:r>
            <a:r>
              <a:rPr spc="-50" dirty="0"/>
              <a:t>any </a:t>
            </a:r>
            <a:r>
              <a:rPr spc="-325" dirty="0"/>
              <a:t> </a:t>
            </a:r>
            <a:r>
              <a:rPr spc="-30" dirty="0"/>
              <a:t>test</a:t>
            </a:r>
            <a:r>
              <a:rPr spc="10" dirty="0"/>
              <a:t> </a:t>
            </a:r>
            <a:r>
              <a:rPr spc="-60" dirty="0"/>
              <a:t>case.</a:t>
            </a:r>
          </a:p>
          <a:p>
            <a:pPr marL="287020" marR="113664">
              <a:lnSpc>
                <a:spcPct val="102699"/>
              </a:lnSpc>
              <a:spcBef>
                <a:spcPts val="300"/>
              </a:spcBef>
            </a:pPr>
            <a:r>
              <a:rPr spc="-30" dirty="0">
                <a:solidFill>
                  <a:srgbClr val="0000FF"/>
                </a:solidFill>
              </a:rPr>
              <a:t>Equivalent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-10" dirty="0"/>
              <a:t>Mutants</a:t>
            </a:r>
            <a:r>
              <a:rPr spc="15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25" dirty="0"/>
              <a:t>functionally</a:t>
            </a:r>
            <a:r>
              <a:rPr spc="20" dirty="0"/>
              <a:t> </a:t>
            </a:r>
            <a:r>
              <a:rPr spc="-40" dirty="0"/>
              <a:t>equivalent </a:t>
            </a:r>
            <a:r>
              <a:rPr spc="-330"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5" dirty="0"/>
              <a:t>a</a:t>
            </a:r>
            <a:r>
              <a:rPr spc="20" dirty="0"/>
              <a:t> </a:t>
            </a:r>
            <a:r>
              <a:rPr spc="-50" dirty="0"/>
              <a:t>given</a:t>
            </a:r>
            <a:r>
              <a:rPr spc="15" dirty="0"/>
              <a:t> </a:t>
            </a:r>
            <a:r>
              <a:rPr spc="-50" dirty="0"/>
              <a:t>program.</a:t>
            </a:r>
            <a:r>
              <a:rPr spc="140" dirty="0"/>
              <a:t> </a:t>
            </a:r>
            <a:r>
              <a:rPr spc="-10" dirty="0"/>
              <a:t>No</a:t>
            </a:r>
            <a:r>
              <a:rPr spc="15" dirty="0"/>
              <a:t> </a:t>
            </a:r>
            <a:r>
              <a:rPr spc="-30" dirty="0"/>
              <a:t>test</a:t>
            </a:r>
            <a:r>
              <a:rPr spc="15" dirty="0"/>
              <a:t> </a:t>
            </a:r>
            <a:r>
              <a:rPr spc="-65" dirty="0"/>
              <a:t>case</a:t>
            </a:r>
            <a:r>
              <a:rPr spc="20" dirty="0"/>
              <a:t> </a:t>
            </a:r>
            <a:r>
              <a:rPr spc="-45" dirty="0"/>
              <a:t>can</a:t>
            </a:r>
            <a:r>
              <a:rPr spc="20" dirty="0"/>
              <a:t> </a:t>
            </a:r>
            <a:r>
              <a:rPr dirty="0"/>
              <a:t>kill</a:t>
            </a:r>
            <a:r>
              <a:rPr spc="20" dirty="0"/>
              <a:t> </a:t>
            </a:r>
            <a:r>
              <a:rPr spc="-45" dirty="0"/>
              <a:t>them.</a:t>
            </a:r>
          </a:p>
          <a:p>
            <a:pPr marL="287020" marR="127635">
              <a:lnSpc>
                <a:spcPct val="102600"/>
              </a:lnSpc>
              <a:spcBef>
                <a:spcPts val="295"/>
              </a:spcBef>
            </a:pPr>
            <a:r>
              <a:rPr spc="-40" dirty="0">
                <a:solidFill>
                  <a:srgbClr val="0000FF"/>
                </a:solidFill>
              </a:rPr>
              <a:t>Dead</a:t>
            </a:r>
            <a:r>
              <a:rPr spc="15" dirty="0">
                <a:solidFill>
                  <a:srgbClr val="0000FF"/>
                </a:solidFill>
              </a:rPr>
              <a:t> </a:t>
            </a:r>
            <a:r>
              <a:rPr spc="-40" dirty="0">
                <a:solidFill>
                  <a:srgbClr val="0000FF"/>
                </a:solidFill>
              </a:rPr>
              <a:t>mutant</a:t>
            </a:r>
            <a:r>
              <a:rPr spc="-40" dirty="0"/>
              <a:t>:</a:t>
            </a:r>
            <a:r>
              <a:rPr spc="140" dirty="0"/>
              <a:t> </a:t>
            </a:r>
            <a:r>
              <a:rPr spc="-10" dirty="0"/>
              <a:t>Mutants</a:t>
            </a:r>
            <a:r>
              <a:rPr spc="15" dirty="0"/>
              <a:t> </a:t>
            </a:r>
            <a:r>
              <a:rPr spc="-15" dirty="0"/>
              <a:t>that</a:t>
            </a:r>
            <a:r>
              <a:rPr spc="15" dirty="0"/>
              <a:t> </a:t>
            </a:r>
            <a:r>
              <a:rPr spc="-70" dirty="0"/>
              <a:t>are</a:t>
            </a:r>
            <a:r>
              <a:rPr spc="20" dirty="0"/>
              <a:t> </a:t>
            </a:r>
            <a:r>
              <a:rPr spc="-30" dirty="0"/>
              <a:t>valid</a:t>
            </a:r>
            <a:r>
              <a:rPr spc="15" dirty="0"/>
              <a:t> </a:t>
            </a:r>
            <a:r>
              <a:rPr spc="-50" dirty="0"/>
              <a:t>and</a:t>
            </a:r>
            <a:r>
              <a:rPr spc="25" dirty="0"/>
              <a:t> </a:t>
            </a:r>
            <a:r>
              <a:rPr spc="-45" dirty="0"/>
              <a:t>can</a:t>
            </a:r>
            <a:r>
              <a:rPr spc="20" dirty="0"/>
              <a:t> </a:t>
            </a:r>
            <a:r>
              <a:rPr spc="-55" dirty="0"/>
              <a:t>be</a:t>
            </a:r>
            <a:r>
              <a:rPr spc="20" dirty="0"/>
              <a:t> </a:t>
            </a:r>
            <a:r>
              <a:rPr spc="-25" dirty="0"/>
              <a:t>killed</a:t>
            </a:r>
            <a:r>
              <a:rPr spc="20" dirty="0"/>
              <a:t> </a:t>
            </a:r>
            <a:r>
              <a:rPr spc="-60" dirty="0"/>
              <a:t>by</a:t>
            </a:r>
            <a:r>
              <a:rPr spc="20" dirty="0"/>
              <a:t> </a:t>
            </a:r>
            <a:r>
              <a:rPr spc="-55" dirty="0"/>
              <a:t>a </a:t>
            </a:r>
            <a:r>
              <a:rPr spc="-330" dirty="0"/>
              <a:t> </a:t>
            </a:r>
            <a:r>
              <a:rPr spc="-30" dirty="0"/>
              <a:t>test</a:t>
            </a:r>
            <a:r>
              <a:rPr spc="15" dirty="0"/>
              <a:t> </a:t>
            </a:r>
            <a:r>
              <a:rPr spc="-60" dirty="0"/>
              <a:t>case.</a:t>
            </a:r>
            <a:r>
              <a:rPr spc="140" dirty="0"/>
              <a:t> </a:t>
            </a:r>
            <a:r>
              <a:rPr spc="-45" dirty="0"/>
              <a:t>These</a:t>
            </a:r>
            <a:r>
              <a:rPr spc="20" dirty="0"/>
              <a:t> </a:t>
            </a:r>
            <a:r>
              <a:rPr spc="-70" dirty="0"/>
              <a:t>are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35" dirty="0"/>
              <a:t>only</a:t>
            </a:r>
            <a:r>
              <a:rPr spc="15" dirty="0"/>
              <a:t> </a:t>
            </a:r>
            <a:r>
              <a:rPr spc="-50" dirty="0"/>
              <a:t>useful</a:t>
            </a:r>
            <a:r>
              <a:rPr spc="20" dirty="0"/>
              <a:t> </a:t>
            </a:r>
            <a:r>
              <a:rPr spc="-35" dirty="0"/>
              <a:t>mutants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5" dirty="0"/>
              <a:t> </a:t>
            </a:r>
            <a:r>
              <a:rPr spc="-35" dirty="0"/>
              <a:t>testing.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173758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" y="2119693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551" y="250179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1396</Words>
  <Application>Microsoft Office PowerPoint</Application>
  <PresentationFormat>Custom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Lucida Sans Unicode</vt:lpstr>
      <vt:lpstr>Microsoft Sans Serif</vt:lpstr>
      <vt:lpstr>Sitka Small</vt:lpstr>
      <vt:lpstr>Tahoma</vt:lpstr>
      <vt:lpstr>Times New Roman</vt:lpstr>
      <vt:lpstr>Trebuchet MS</vt:lpstr>
      <vt:lpstr>Verdana</vt:lpstr>
      <vt:lpstr>Office Theme</vt:lpstr>
      <vt:lpstr>PowerPoint Presentation</vt:lpstr>
      <vt:lpstr>Mutation testing for software artifacts: An overview</vt:lpstr>
      <vt:lpstr>Program-based mutation: Overview</vt:lpstr>
      <vt:lpstr>A simple example of mutation</vt:lpstr>
      <vt:lpstr>A simple example of mutation, contd.</vt:lpstr>
      <vt:lpstr>A simple example of mutation, contd.</vt:lpstr>
      <vt:lpstr>Mutants of Min: Explained</vt:lpstr>
      <vt:lpstr>Mutants of programs</vt:lpstr>
      <vt:lpstr>Mutants: Variants</vt:lpstr>
      <vt:lpstr>Killing a mutant: Refined notions</vt:lpstr>
      <vt:lpstr>Killing a mutant and coverage: Refined notions</vt:lpstr>
      <vt:lpstr>Min method: Mutant 1</vt:lpstr>
      <vt:lpstr>Min method: Mutant 3</vt:lpstr>
      <vt:lpstr>Another example</vt:lpstr>
      <vt:lpstr>Another example, contd.</vt:lpstr>
      <vt:lpstr>Mutation testing: Process</vt:lpstr>
      <vt:lpstr>Mutation testing for source code: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 for programs</dc:title>
  <dc:creator>Meenakshi D'Souza</dc:creator>
  <cp:lastModifiedBy>asus</cp:lastModifiedBy>
  <cp:revision>3</cp:revision>
  <dcterms:created xsi:type="dcterms:W3CDTF">2023-04-02T15:11:51Z</dcterms:created>
  <dcterms:modified xsi:type="dcterms:W3CDTF">2023-04-02T18:22:26Z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2023-04-02T00:00:00Z</vt:filetime>
  </property>
</Properties>
</file>