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72" r:id="rId10"/>
    <p:sldId id="269" r:id="rId11"/>
    <p:sldId id="270" r:id="rId12"/>
    <p:sldId id="264" r:id="rId13"/>
    <p:sldId id="265" r:id="rId14"/>
    <p:sldId id="266"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81211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89605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3702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huffingtonpost.com/scott-gamm/banks-spend-83-million-to_b_778709.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data.world/gautam2510/credit-card-datas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huffingtonpost.com/scott-gamm/banks-spend-83-million-to_b_778709.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gautam2510/credit-card-datas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US" b="1" dirty="0">
                <a:latin typeface="Verdana" panose="020B0604030504040204" pitchFamily="34" charset="0"/>
                <a:ea typeface="Verdana" panose="020B0604030504040204" pitchFamily="34" charset="0"/>
                <a:cs typeface="Verdana" panose="020B0604030504040204" pitchFamily="34" charset="0"/>
              </a:rPr>
              <a:t>Credit Card </a:t>
            </a:r>
            <a:br>
              <a:rPr lang="en-US" b="1" dirty="0">
                <a:latin typeface="Verdana" panose="020B0604030504040204" pitchFamily="34" charset="0"/>
                <a:ea typeface="Verdana" panose="020B0604030504040204" pitchFamily="34" charset="0"/>
                <a:cs typeface="Verdana" panose="020B0604030504040204" pitchFamily="34" charset="0"/>
              </a:rPr>
            </a:br>
            <a:r>
              <a:rPr lang="en-US" b="1" dirty="0">
                <a:latin typeface="Verdana" panose="020B0604030504040204" pitchFamily="34" charset="0"/>
                <a:ea typeface="Verdana" panose="020B0604030504040204" pitchFamily="34" charset="0"/>
                <a:cs typeface="Verdana" panose="020B0604030504040204" pitchFamily="34" charset="0"/>
              </a:rPr>
              <a:t>Marketing Strategy</a:t>
            </a:r>
            <a:endParaRPr lang="en" b="1" dirty="0">
              <a:latin typeface="Verdana" panose="020B0604030504040204" pitchFamily="34" charset="0"/>
              <a:ea typeface="Verdana" panose="020B0604030504040204" pitchFamily="34" charset="0"/>
              <a:cs typeface="Verdana" panose="020B0604030504040204" pitchFamily="34" charset="0"/>
            </a:endParaRP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US" dirty="0">
                <a:latin typeface="Verdana" panose="020B0604030504040204" pitchFamily="34" charset="0"/>
                <a:ea typeface="Verdana" panose="020B0604030504040204" pitchFamily="34" charset="0"/>
                <a:cs typeface="Verdana" panose="020B0604030504040204" pitchFamily="34" charset="0"/>
              </a:rPr>
              <a:t>By </a:t>
            </a:r>
            <a:r>
              <a:rPr lang="en-US" dirty="0" err="1">
                <a:latin typeface="Verdana" panose="020B0604030504040204" pitchFamily="34" charset="0"/>
                <a:ea typeface="Verdana" panose="020B0604030504040204" pitchFamily="34" charset="0"/>
                <a:cs typeface="Verdana" panose="020B0604030504040204" pitchFamily="34" charset="0"/>
              </a:rPr>
              <a:t>Naeemah</a:t>
            </a:r>
            <a:r>
              <a:rPr lang="en-US" dirty="0">
                <a:latin typeface="Verdana" panose="020B0604030504040204" pitchFamily="34" charset="0"/>
                <a:ea typeface="Verdana" panose="020B0604030504040204" pitchFamily="34" charset="0"/>
                <a:cs typeface="Verdana" panose="020B0604030504040204" pitchFamily="34" charset="0"/>
              </a:rPr>
              <a:t> Small</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US" b="1" dirty="0">
                <a:latin typeface="Verdana" panose="020B0604030504040204" pitchFamily="34" charset="0"/>
                <a:ea typeface="Verdana" panose="020B0604030504040204" pitchFamily="34" charset="0"/>
                <a:cs typeface="Verdana" panose="020B0604030504040204" pitchFamily="34" charset="0"/>
              </a:rPr>
              <a:t>Marketing Style </a:t>
            </a:r>
            <a:endParaRPr lang="en" b="1"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5B11B74C-CFA9-4868-A127-0F1BF67D1339}"/>
              </a:ext>
            </a:extLst>
          </p:cNvPr>
          <p:cNvPicPr>
            <a:picLocks noChangeAspect="1"/>
          </p:cNvPicPr>
          <p:nvPr/>
        </p:nvPicPr>
        <p:blipFill>
          <a:blip r:embed="rId3"/>
          <a:stretch>
            <a:fillRect/>
          </a:stretch>
        </p:blipFill>
        <p:spPr>
          <a:xfrm>
            <a:off x="172906" y="1181100"/>
            <a:ext cx="4576894" cy="3733800"/>
          </a:xfrm>
          <a:prstGeom prst="rect">
            <a:avLst/>
          </a:prstGeom>
        </p:spPr>
      </p:pic>
      <p:sp>
        <p:nvSpPr>
          <p:cNvPr id="6" name="TextBox 5">
            <a:extLst>
              <a:ext uri="{FF2B5EF4-FFF2-40B4-BE49-F238E27FC236}">
                <a16:creationId xmlns:a16="http://schemas.microsoft.com/office/drawing/2014/main" id="{8BCEE7BC-E81C-4474-BD4A-6C1319F3A1CD}"/>
              </a:ext>
            </a:extLst>
          </p:cNvPr>
          <p:cNvSpPr txBox="1"/>
          <p:nvPr/>
        </p:nvSpPr>
        <p:spPr>
          <a:xfrm>
            <a:off x="5079094" y="1921879"/>
            <a:ext cx="3892000" cy="181588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In the “Yes” to offers, we see that customers would prefer a postcard instead of a letter.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In customers does not want a credit card, they will say “No” to an offer regardless the marketing style. </a:t>
            </a:r>
          </a:p>
          <a:p>
            <a:endParaRPr lang="en-US" dirty="0"/>
          </a:p>
        </p:txBody>
      </p:sp>
    </p:spTree>
    <p:extLst>
      <p:ext uri="{BB962C8B-B14F-4D97-AF65-F5344CB8AC3E}">
        <p14:creationId xmlns:p14="http://schemas.microsoft.com/office/powerpoint/2010/main" val="234041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US" b="1" dirty="0">
                <a:latin typeface="Verdana" panose="020B0604030504040204" pitchFamily="34" charset="0"/>
                <a:ea typeface="Verdana" panose="020B0604030504040204" pitchFamily="34" charset="0"/>
                <a:cs typeface="Verdana" panose="020B0604030504040204" pitchFamily="34" charset="0"/>
              </a:rPr>
              <a:t>Target</a:t>
            </a:r>
            <a:endParaRPr lang="en" b="1" dirty="0">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DFB6C1CF-A92D-4711-A4D7-F174E8D6657B}"/>
              </a:ext>
            </a:extLst>
          </p:cNvPr>
          <p:cNvPicPr>
            <a:picLocks noChangeAspect="1"/>
          </p:cNvPicPr>
          <p:nvPr/>
        </p:nvPicPr>
        <p:blipFill>
          <a:blip r:embed="rId3"/>
          <a:stretch>
            <a:fillRect/>
          </a:stretch>
        </p:blipFill>
        <p:spPr>
          <a:xfrm>
            <a:off x="126504" y="3934513"/>
            <a:ext cx="2662995" cy="1046617"/>
          </a:xfrm>
          <a:prstGeom prst="rect">
            <a:avLst/>
          </a:prstGeom>
        </p:spPr>
      </p:pic>
      <p:sp>
        <p:nvSpPr>
          <p:cNvPr id="5" name="TextBox 4">
            <a:extLst>
              <a:ext uri="{FF2B5EF4-FFF2-40B4-BE49-F238E27FC236}">
                <a16:creationId xmlns:a16="http://schemas.microsoft.com/office/drawing/2014/main" id="{44953E60-0BB2-40C2-ADCB-4CBB8BF6CCDD}"/>
              </a:ext>
            </a:extLst>
          </p:cNvPr>
          <p:cNvSpPr txBox="1"/>
          <p:nvPr/>
        </p:nvSpPr>
        <p:spPr>
          <a:xfrm>
            <a:off x="126504" y="1154973"/>
            <a:ext cx="4005658" cy="246221"/>
          </a:xfrm>
          <a:prstGeom prst="rect">
            <a:avLst/>
          </a:prstGeom>
          <a:noFill/>
        </p:spPr>
        <p:txBody>
          <a:bodyPr wrap="square" rtlCol="0">
            <a:spAutoFit/>
          </a:bodyPr>
          <a:lstStyle/>
          <a:p>
            <a:r>
              <a:rPr lang="en-US" sz="1000" dirty="0">
                <a:latin typeface="Verdana" panose="020B0604030504040204" pitchFamily="34" charset="0"/>
                <a:ea typeface="Verdana" panose="020B0604030504040204" pitchFamily="34" charset="0"/>
                <a:cs typeface="Verdana" panose="020B0604030504040204" pitchFamily="34" charset="0"/>
              </a:rPr>
              <a:t>Accuracy score: 94% (0.939) Error: 2% (0.235)</a:t>
            </a:r>
          </a:p>
        </p:txBody>
      </p:sp>
      <p:pic>
        <p:nvPicPr>
          <p:cNvPr id="6" name="Picture 5">
            <a:extLst>
              <a:ext uri="{FF2B5EF4-FFF2-40B4-BE49-F238E27FC236}">
                <a16:creationId xmlns:a16="http://schemas.microsoft.com/office/drawing/2014/main" id="{D7DC23E2-721A-43DC-B756-7F445FB6F16F}"/>
              </a:ext>
            </a:extLst>
          </p:cNvPr>
          <p:cNvPicPr>
            <a:picLocks noChangeAspect="1"/>
          </p:cNvPicPr>
          <p:nvPr/>
        </p:nvPicPr>
        <p:blipFill>
          <a:blip r:embed="rId4"/>
          <a:stretch>
            <a:fillRect/>
          </a:stretch>
        </p:blipFill>
        <p:spPr>
          <a:xfrm>
            <a:off x="126504" y="1599998"/>
            <a:ext cx="3123694" cy="1243556"/>
          </a:xfrm>
          <a:prstGeom prst="rect">
            <a:avLst/>
          </a:prstGeom>
        </p:spPr>
      </p:pic>
      <p:sp>
        <p:nvSpPr>
          <p:cNvPr id="7" name="TextBox 6">
            <a:extLst>
              <a:ext uri="{FF2B5EF4-FFF2-40B4-BE49-F238E27FC236}">
                <a16:creationId xmlns:a16="http://schemas.microsoft.com/office/drawing/2014/main" id="{6BA2E50B-AEF8-4321-B8AF-E26E5B6CFE99}"/>
              </a:ext>
            </a:extLst>
          </p:cNvPr>
          <p:cNvSpPr txBox="1"/>
          <p:nvPr/>
        </p:nvSpPr>
        <p:spPr>
          <a:xfrm>
            <a:off x="126504" y="3120409"/>
            <a:ext cx="3123694" cy="707886"/>
          </a:xfrm>
          <a:prstGeom prst="rect">
            <a:avLst/>
          </a:prstGeom>
          <a:noFill/>
        </p:spPr>
        <p:txBody>
          <a:bodyPr wrap="square" rtlCol="0">
            <a:spAutoFit/>
          </a:bodyPr>
          <a:lstStyle/>
          <a:p>
            <a:r>
              <a:rPr lang="en-US" sz="1000" dirty="0">
                <a:latin typeface="Verdana" panose="020B0604030504040204" pitchFamily="34" charset="0"/>
                <a:ea typeface="Verdana" panose="020B0604030504040204" pitchFamily="34" charset="0"/>
                <a:cs typeface="Verdana" panose="020B0604030504040204" pitchFamily="34" charset="0"/>
              </a:rPr>
              <a:t>Mail type is using a post card. </a:t>
            </a:r>
          </a:p>
          <a:p>
            <a:r>
              <a:rPr lang="en-US" sz="1000" dirty="0">
                <a:latin typeface="Verdana" panose="020B0604030504040204" pitchFamily="34" charset="0"/>
                <a:ea typeface="Verdana" panose="020B0604030504040204" pitchFamily="34" charset="0"/>
                <a:cs typeface="Verdana" panose="020B0604030504040204" pitchFamily="34" charset="0"/>
              </a:rPr>
              <a:t>Reward is Airline Miles </a:t>
            </a:r>
          </a:p>
          <a:p>
            <a:r>
              <a:rPr lang="en-US" sz="1000" dirty="0">
                <a:latin typeface="Verdana" panose="020B0604030504040204" pitchFamily="34" charset="0"/>
                <a:ea typeface="Verdana" panose="020B0604030504040204" pitchFamily="34" charset="0"/>
                <a:cs typeface="Verdana" panose="020B0604030504040204" pitchFamily="34" charset="0"/>
              </a:rPr>
              <a:t>Income level is High</a:t>
            </a:r>
          </a:p>
          <a:p>
            <a:r>
              <a:rPr lang="en-US" sz="1000" dirty="0">
                <a:latin typeface="Verdana" panose="020B0604030504040204" pitchFamily="34" charset="0"/>
                <a:ea typeface="Verdana" panose="020B0604030504040204" pitchFamily="34" charset="0"/>
                <a:cs typeface="Verdana" panose="020B0604030504040204" pitchFamily="34" charset="0"/>
              </a:rPr>
              <a:t>Credit Cards Held is 2 </a:t>
            </a:r>
          </a:p>
        </p:txBody>
      </p:sp>
      <p:sp>
        <p:nvSpPr>
          <p:cNvPr id="8" name="TextBox 7">
            <a:extLst>
              <a:ext uri="{FF2B5EF4-FFF2-40B4-BE49-F238E27FC236}">
                <a16:creationId xmlns:a16="http://schemas.microsoft.com/office/drawing/2014/main" id="{30C4795C-DED7-4F3D-B26D-81E9C579CCFE}"/>
              </a:ext>
            </a:extLst>
          </p:cNvPr>
          <p:cNvSpPr txBox="1"/>
          <p:nvPr/>
        </p:nvSpPr>
        <p:spPr>
          <a:xfrm>
            <a:off x="4699322" y="694481"/>
            <a:ext cx="3715473" cy="3631763"/>
          </a:xfrm>
          <a:prstGeom prst="rect">
            <a:avLst/>
          </a:prstGeom>
          <a:noFill/>
        </p:spPr>
        <p:txBody>
          <a:bodyPr wrap="squar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Based on prediction: </a:t>
            </a:r>
          </a:p>
          <a:p>
            <a:endParaRPr lang="en-US" sz="1200" b="1"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Target the High Income customers who would “No” to a “Yes” with rewards, education about credit cards and how they are different from debit cards.  </a:t>
            </a:r>
          </a:p>
          <a:p>
            <a:endParaRPr lang="en-US" sz="1200" b="1"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Customers with 2 credit cards would likely accept a 3 credit card with convincing. </a:t>
            </a:r>
          </a:p>
          <a:p>
            <a:endParaRPr lang="en-US" sz="1200" b="1"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Customers with High Income most likely travel, so Air Miles will work follow by Points for Rewards. </a:t>
            </a:r>
          </a:p>
          <a:p>
            <a:endParaRPr lang="en-US" sz="1200" b="1"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Using Post Cards is the best way to market. It’s fast, easy to read and based on colors; easy to spot. </a:t>
            </a:r>
          </a:p>
          <a:p>
            <a:endParaRPr lang="en-US" b="1" dirty="0"/>
          </a:p>
        </p:txBody>
      </p:sp>
    </p:spTree>
    <p:extLst>
      <p:ext uri="{BB962C8B-B14F-4D97-AF65-F5344CB8AC3E}">
        <p14:creationId xmlns:p14="http://schemas.microsoft.com/office/powerpoint/2010/main" val="187075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b="1" dirty="0">
                <a:latin typeface="Verdana" panose="020B0604030504040204" pitchFamily="34" charset="0"/>
                <a:ea typeface="Verdana" panose="020B0604030504040204" pitchFamily="34" charset="0"/>
                <a:cs typeface="Verdana" panose="020B0604030504040204" pitchFamily="34" charset="0"/>
              </a:rPr>
              <a:t>Limitations</a:t>
            </a:r>
          </a:p>
        </p:txBody>
      </p:sp>
      <p:sp>
        <p:nvSpPr>
          <p:cNvPr id="103" name="Shape 10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US" dirty="0">
                <a:latin typeface="Verdana" panose="020B0604030504040204" pitchFamily="34" charset="0"/>
                <a:ea typeface="Verdana" panose="020B0604030504040204" pitchFamily="34" charset="0"/>
                <a:cs typeface="Verdana" panose="020B0604030504040204" pitchFamily="34" charset="0"/>
              </a:rPr>
              <a:t>The limitations of the data is follows:</a:t>
            </a:r>
          </a:p>
          <a:p>
            <a:pPr marL="171450" indent="-171450"/>
            <a:r>
              <a:rPr lang="en-US" dirty="0">
                <a:latin typeface="Verdana" panose="020B0604030504040204" pitchFamily="34" charset="0"/>
                <a:ea typeface="Verdana" panose="020B0604030504040204" pitchFamily="34" charset="0"/>
                <a:cs typeface="Verdana" panose="020B0604030504040204" pitchFamily="34" charset="0"/>
              </a:rPr>
              <a:t>Year is unknown </a:t>
            </a:r>
          </a:p>
          <a:p>
            <a:pPr marL="171450" indent="-171450"/>
            <a:r>
              <a:rPr lang="en-US" dirty="0">
                <a:latin typeface="Verdana" panose="020B0604030504040204" pitchFamily="34" charset="0"/>
                <a:ea typeface="Verdana" panose="020B0604030504040204" pitchFamily="34" charset="0"/>
                <a:cs typeface="Verdana" panose="020B0604030504040204" pitchFamily="34" charset="0"/>
              </a:rPr>
              <a:t>Credit Card type unknown </a:t>
            </a:r>
          </a:p>
          <a:p>
            <a:pPr marL="171450" indent="-171450"/>
            <a:r>
              <a:rPr lang="en-US" dirty="0">
                <a:latin typeface="Verdana" panose="020B0604030504040204" pitchFamily="34" charset="0"/>
                <a:ea typeface="Verdana" panose="020B0604030504040204" pitchFamily="34" charset="0"/>
                <a:cs typeface="Verdana" panose="020B0604030504040204" pitchFamily="34" charset="0"/>
              </a:rPr>
              <a:t>Data does not include country, company, or certain place</a:t>
            </a:r>
          </a:p>
          <a:p>
            <a:pPr marL="171450" indent="-171450"/>
            <a:r>
              <a:rPr lang="en-US" dirty="0">
                <a:latin typeface="Verdana" panose="020B0604030504040204" pitchFamily="34" charset="0"/>
                <a:ea typeface="Verdana" panose="020B0604030504040204" pitchFamily="34" charset="0"/>
                <a:cs typeface="Verdana" panose="020B0604030504040204" pitchFamily="34" charset="0"/>
              </a:rPr>
              <a:t>Gender is unknown </a:t>
            </a:r>
          </a:p>
        </p:txBody>
      </p:sp>
      <p:sp>
        <p:nvSpPr>
          <p:cNvPr id="2" name="TextBox 1">
            <a:extLst>
              <a:ext uri="{FF2B5EF4-FFF2-40B4-BE49-F238E27FC236}">
                <a16:creationId xmlns:a16="http://schemas.microsoft.com/office/drawing/2014/main" id="{D674D2B9-37C3-4712-B991-A0BF4039C10E}"/>
              </a:ext>
            </a:extLst>
          </p:cNvPr>
          <p:cNvSpPr txBox="1"/>
          <p:nvPr/>
        </p:nvSpPr>
        <p:spPr>
          <a:xfrm>
            <a:off x="486137" y="4004841"/>
            <a:ext cx="5903088" cy="307777"/>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The main idea for the dataset is to create a marketing model.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b="1" dirty="0">
                <a:latin typeface="Verdana" panose="020B0604030504040204" pitchFamily="34" charset="0"/>
                <a:ea typeface="Verdana" panose="020B0604030504040204" pitchFamily="34" charset="0"/>
                <a:cs typeface="Verdana" panose="020B0604030504040204" pitchFamily="34" charset="0"/>
              </a:rPr>
              <a:t>Conclusions</a:t>
            </a:r>
          </a:p>
        </p:txBody>
      </p:sp>
      <p:sp>
        <p:nvSpPr>
          <p:cNvPr id="109" name="Shape 10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a:buNone/>
            </a:pPr>
            <a:r>
              <a:rPr lang="en-US" sz="800" dirty="0">
                <a:latin typeface="Verdana" panose="020B0604030504040204" pitchFamily="34" charset="0"/>
                <a:ea typeface="Verdana" panose="020B0604030504040204" pitchFamily="34" charset="0"/>
                <a:cs typeface="Verdana" panose="020B0604030504040204" pitchFamily="34" charset="0"/>
              </a:rPr>
              <a:t>In the financial industry, companies create revenue when customers accept credit card offers.  By using the research information and by asking co-workers, family members and random people - I have developed an effective marketing model for credit cards. </a:t>
            </a: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Q</a:t>
            </a:r>
            <a:r>
              <a:rPr lang="en-US" sz="800" dirty="0">
                <a:latin typeface="Verdana" panose="020B0604030504040204" pitchFamily="34" charset="0"/>
                <a:ea typeface="Verdana" panose="020B0604030504040204" pitchFamily="34" charset="0"/>
                <a:cs typeface="Verdana" panose="020B0604030504040204" pitchFamily="34" charset="0"/>
              </a:rPr>
              <a:t>) </a:t>
            </a:r>
            <a:r>
              <a:rPr lang="en-US" sz="800" b="1" dirty="0">
                <a:latin typeface="Verdana" panose="020B0604030504040204" pitchFamily="34" charset="0"/>
                <a:ea typeface="Verdana" panose="020B0604030504040204" pitchFamily="34" charset="0"/>
                <a:cs typeface="Verdana" panose="020B0604030504040204" pitchFamily="34" charset="0"/>
              </a:rPr>
              <a:t>Which marketing method is more effective in marketing a credit card?   </a:t>
            </a: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A</a:t>
            </a:r>
            <a:r>
              <a:rPr lang="en-US" sz="800" dirty="0">
                <a:latin typeface="Verdana" panose="020B0604030504040204" pitchFamily="34" charset="0"/>
                <a:ea typeface="Verdana" panose="020B0604030504040204" pitchFamily="34" charset="0"/>
                <a:cs typeface="Verdana" panose="020B0604030504040204" pitchFamily="34" charset="0"/>
              </a:rPr>
              <a:t>) Post Cards with flashy colors that will stand out in a pile of mail.  </a:t>
            </a:r>
          </a:p>
          <a:p>
            <a:pPr>
              <a:lnSpc>
                <a:spcPct val="100000"/>
              </a:lnSpc>
              <a:spcAft>
                <a:spcPts val="0"/>
              </a:spcAft>
              <a:buNone/>
            </a:pP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Q</a:t>
            </a:r>
            <a:r>
              <a:rPr lang="en-US" sz="800" dirty="0">
                <a:latin typeface="Verdana" panose="020B0604030504040204" pitchFamily="34" charset="0"/>
                <a:ea typeface="Verdana" panose="020B0604030504040204" pitchFamily="34" charset="0"/>
                <a:cs typeface="Verdana" panose="020B0604030504040204" pitchFamily="34" charset="0"/>
              </a:rPr>
              <a:t>) </a:t>
            </a:r>
            <a:r>
              <a:rPr lang="en-US" sz="800" b="1" dirty="0">
                <a:latin typeface="Verdana" panose="020B0604030504040204" pitchFamily="34" charset="0"/>
                <a:ea typeface="Verdana" panose="020B0604030504040204" pitchFamily="34" charset="0"/>
                <a:cs typeface="Verdana" panose="020B0604030504040204" pitchFamily="34" charset="0"/>
              </a:rPr>
              <a:t>Which rewards are more popular than others?  </a:t>
            </a: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A</a:t>
            </a:r>
            <a:r>
              <a:rPr lang="en-US" sz="800" dirty="0">
                <a:latin typeface="Verdana" panose="020B0604030504040204" pitchFamily="34" charset="0"/>
                <a:ea typeface="Verdana" panose="020B0604030504040204" pitchFamily="34" charset="0"/>
                <a:cs typeface="Verdana" panose="020B0604030504040204" pitchFamily="34" charset="0"/>
              </a:rPr>
              <a:t>) Customers who frequency travel will like Air miles Rewards, while other customers would prefer the Points Rewards because they can use for anything. By educating customers you can convince customers the differences between Cash Back and Points. </a:t>
            </a:r>
          </a:p>
          <a:p>
            <a:pPr>
              <a:lnSpc>
                <a:spcPct val="100000"/>
              </a:lnSpc>
              <a:spcAft>
                <a:spcPts val="0"/>
              </a:spcAft>
              <a:buNone/>
            </a:pP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Q</a:t>
            </a:r>
            <a:r>
              <a:rPr lang="en-US" sz="800" dirty="0">
                <a:latin typeface="Verdana" panose="020B0604030504040204" pitchFamily="34" charset="0"/>
                <a:ea typeface="Verdana" panose="020B0604030504040204" pitchFamily="34" charset="0"/>
                <a:cs typeface="Verdana" panose="020B0604030504040204" pitchFamily="34" charset="0"/>
              </a:rPr>
              <a:t>)</a:t>
            </a:r>
            <a:r>
              <a:rPr lang="en-US" sz="800" b="1" dirty="0">
                <a:latin typeface="Verdana" panose="020B0604030504040204" pitchFamily="34" charset="0"/>
                <a:ea typeface="Verdana" panose="020B0604030504040204" pitchFamily="34" charset="0"/>
                <a:cs typeface="Verdana" panose="020B0604030504040204" pitchFamily="34" charset="0"/>
              </a:rPr>
              <a:t>Which group of customers would accept an offer?</a:t>
            </a: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A</a:t>
            </a:r>
            <a:r>
              <a:rPr lang="en-US" sz="800" dirty="0">
                <a:latin typeface="Verdana" panose="020B0604030504040204" pitchFamily="34" charset="0"/>
                <a:ea typeface="Verdana" panose="020B0604030504040204" pitchFamily="34" charset="0"/>
                <a:cs typeface="Verdana" panose="020B0604030504040204" pitchFamily="34" charset="0"/>
              </a:rPr>
              <a:t>)I thought if we target the Medium Income, customers will say “Yes” , but the predication model mention that the High Income customers should be targeted.  Most likely they have debit cards, but in educating the customer to see how valuable a credit card will be for their credit  for other products and benefits.</a:t>
            </a:r>
          </a:p>
          <a:p>
            <a:pPr>
              <a:lnSpc>
                <a:spcPct val="100000"/>
              </a:lnSpc>
              <a:spcAft>
                <a:spcPts val="0"/>
              </a:spcAft>
              <a:buNone/>
            </a:pP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Q</a:t>
            </a:r>
            <a:r>
              <a:rPr lang="en-US" sz="800" dirty="0">
                <a:latin typeface="Verdana" panose="020B0604030504040204" pitchFamily="34" charset="0"/>
                <a:ea typeface="Verdana" panose="020B0604030504040204" pitchFamily="34" charset="0"/>
                <a:cs typeface="Verdana" panose="020B0604030504040204" pitchFamily="34" charset="0"/>
              </a:rPr>
              <a:t>)</a:t>
            </a:r>
            <a:r>
              <a:rPr lang="en-US" sz="800" b="1" dirty="0">
                <a:latin typeface="Verdana" panose="020B0604030504040204" pitchFamily="34" charset="0"/>
                <a:ea typeface="Verdana" panose="020B0604030504040204" pitchFamily="34" charset="0"/>
                <a:cs typeface="Verdana" panose="020B0604030504040204" pitchFamily="34" charset="0"/>
              </a:rPr>
              <a:t>Understanding why customers would not accept an offer? </a:t>
            </a: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A</a:t>
            </a:r>
            <a:r>
              <a:rPr lang="en-US" sz="800" dirty="0">
                <a:latin typeface="Verdana" panose="020B0604030504040204" pitchFamily="34" charset="0"/>
                <a:ea typeface="Verdana" panose="020B0604030504040204" pitchFamily="34" charset="0"/>
                <a:cs typeface="Verdana" panose="020B0604030504040204" pitchFamily="34" charset="0"/>
              </a:rPr>
              <a:t>)Customers  with a high credit rating may believe that a credit card will ruin their credit rating.  As I have found out for myself and others, education about credit cards is important.  For example, I don’t have a credit card because of my lack of education and wanting to keep my high credit rating.  Having credit card does not mean you have to max it out.  </a:t>
            </a:r>
          </a:p>
          <a:p>
            <a:pPr>
              <a:lnSpc>
                <a:spcPct val="100000"/>
              </a:lnSpc>
              <a:spcAft>
                <a:spcPts val="0"/>
              </a:spcAft>
              <a:buNone/>
            </a:pP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Q</a:t>
            </a:r>
            <a:r>
              <a:rPr lang="en-US" sz="800" dirty="0">
                <a:latin typeface="Verdana" panose="020B0604030504040204" pitchFamily="34" charset="0"/>
                <a:ea typeface="Verdana" panose="020B0604030504040204" pitchFamily="34" charset="0"/>
                <a:cs typeface="Verdana" panose="020B0604030504040204" pitchFamily="34" charset="0"/>
              </a:rPr>
              <a:t>)</a:t>
            </a:r>
            <a:r>
              <a:rPr lang="en-US" sz="800" b="1" dirty="0">
                <a:latin typeface="Verdana" panose="020B0604030504040204" pitchFamily="34" charset="0"/>
                <a:ea typeface="Verdana" panose="020B0604030504040204" pitchFamily="34" charset="0"/>
                <a:cs typeface="Verdana" panose="020B0604030504040204" pitchFamily="34" charset="0"/>
              </a:rPr>
              <a:t>Which new customers should a marketing campaign focus on? </a:t>
            </a:r>
          </a:p>
          <a:p>
            <a:pPr>
              <a:lnSpc>
                <a:spcPct val="100000"/>
              </a:lnSpc>
              <a:spcAft>
                <a:spcPts val="0"/>
              </a:spcAft>
              <a:buNone/>
            </a:pPr>
            <a:r>
              <a:rPr lang="en-US" sz="800" b="1" dirty="0"/>
              <a:t>A</a:t>
            </a:r>
            <a:r>
              <a:rPr lang="en-US" sz="800" dirty="0"/>
              <a:t>) a) Target the High Income customers who would “No” to a “Yes” with rewards, education about credit cards and how they are different from debit cards.  </a:t>
            </a:r>
          </a:p>
          <a:p>
            <a:pPr>
              <a:lnSpc>
                <a:spcPct val="100000"/>
              </a:lnSpc>
              <a:spcAft>
                <a:spcPts val="0"/>
              </a:spcAft>
              <a:buNone/>
            </a:pPr>
            <a:r>
              <a:rPr lang="en-US" sz="800" dirty="0"/>
              <a:t>    b) Customers with 2 credit cards would likely accept a 3 credit card with convincing. </a:t>
            </a:r>
          </a:p>
          <a:p>
            <a:pPr>
              <a:lnSpc>
                <a:spcPct val="100000"/>
              </a:lnSpc>
              <a:spcAft>
                <a:spcPts val="0"/>
              </a:spcAft>
              <a:buNone/>
            </a:pPr>
            <a:r>
              <a:rPr lang="en-US" sz="800" dirty="0"/>
              <a:t>    c)  Customers with High Income most likely travel, so Air Miles will work follow by Points for Rewards. </a:t>
            </a:r>
          </a:p>
          <a:p>
            <a:pPr>
              <a:buNone/>
            </a:pPr>
            <a:endParaRPr lang="en-US" sz="800" dirty="0"/>
          </a:p>
          <a:p>
            <a:endParaRPr lang="en-US" sz="800" dirty="0"/>
          </a:p>
          <a:p>
            <a:endParaRPr lang="en-US" sz="800" dirty="0"/>
          </a:p>
          <a:p>
            <a:pPr>
              <a:buNone/>
            </a:pPr>
            <a:endParaRPr lang="en" sz="800" dirty="0">
              <a:latin typeface="Verdana" panose="020B0604030504040204" pitchFamily="34" charset="0"/>
              <a:ea typeface="Verdana" panose="020B0604030504040204" pitchFamily="34" charset="0"/>
              <a:cs typeface="Verdana" panose="020B0604030504040204" pitchFamily="34" charset="0"/>
            </a:endParaRPr>
          </a:p>
          <a:p>
            <a:pPr lvl="0" rtl="0">
              <a:spcBef>
                <a:spcPts val="0"/>
              </a:spcBef>
              <a:buNone/>
            </a:pPr>
            <a:endParaRPr lang="en" dirty="0"/>
          </a:p>
          <a:p>
            <a:pPr lvl="0" rtl="0">
              <a:spcBef>
                <a:spcPts val="0"/>
              </a:spcBef>
              <a:buNone/>
            </a:pPr>
            <a:endParaRPr lang="e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b="1" dirty="0">
                <a:latin typeface="Verdana" panose="020B0604030504040204" pitchFamily="34" charset="0"/>
                <a:ea typeface="Verdana" panose="020B0604030504040204" pitchFamily="34" charset="0"/>
                <a:cs typeface="Verdana" panose="020B0604030504040204" pitchFamily="34" charset="0"/>
              </a:rPr>
              <a:t>Acknowledgements</a:t>
            </a:r>
          </a:p>
        </p:txBody>
      </p:sp>
      <p:sp>
        <p:nvSpPr>
          <p:cNvPr id="115" name="Shape 11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US" dirty="0">
                <a:latin typeface="Verdana" panose="020B0604030504040204" pitchFamily="34" charset="0"/>
                <a:ea typeface="Verdana" panose="020B0604030504040204" pitchFamily="34" charset="0"/>
                <a:cs typeface="Verdana" panose="020B0604030504040204" pitchFamily="34" charset="0"/>
              </a:rPr>
              <a:t>I would like acknowledge </a:t>
            </a:r>
            <a:r>
              <a:rPr lang="en-US" dirty="0" err="1">
                <a:latin typeface="Verdana" panose="020B0604030504040204" pitchFamily="34" charset="0"/>
                <a:ea typeface="Verdana" panose="020B0604030504040204" pitchFamily="34" charset="0"/>
                <a:cs typeface="Verdana" panose="020B0604030504040204" pitchFamily="34" charset="0"/>
              </a:rPr>
              <a:t>data.world</a:t>
            </a:r>
            <a:r>
              <a:rPr lang="en-US" dirty="0">
                <a:latin typeface="Verdana" panose="020B0604030504040204" pitchFamily="34" charset="0"/>
                <a:ea typeface="Verdana" panose="020B0604030504040204" pitchFamily="34" charset="0"/>
                <a:cs typeface="Verdana" panose="020B0604030504040204" pitchFamily="34" charset="0"/>
              </a:rPr>
              <a:t> for providing my data and the idea.</a:t>
            </a:r>
          </a:p>
          <a:p>
            <a:pPr lvl="0" rtl="0">
              <a:spcBef>
                <a:spcPts val="0"/>
              </a:spcBef>
              <a:buNone/>
            </a:pPr>
            <a:r>
              <a:rPr lang="en-US" dirty="0">
                <a:latin typeface="Verdana" panose="020B0604030504040204" pitchFamily="34" charset="0"/>
                <a:ea typeface="Verdana" panose="020B0604030504040204" pitchFamily="34" charset="0"/>
                <a:cs typeface="Verdana" panose="020B0604030504040204" pitchFamily="34" charset="0"/>
              </a:rPr>
              <a:t>My company because I work in the financial field.</a:t>
            </a:r>
          </a:p>
          <a:p>
            <a:pPr lvl="0" rtl="0">
              <a:spcBef>
                <a:spcPts val="0"/>
              </a:spcBef>
              <a:buNone/>
            </a:pPr>
            <a:r>
              <a:rPr lang="en-US" dirty="0">
                <a:latin typeface="Verdana" panose="020B0604030504040204" pitchFamily="34" charset="0"/>
                <a:ea typeface="Verdana" panose="020B0604030504040204" pitchFamily="34" charset="0"/>
                <a:cs typeface="Verdana" panose="020B0604030504040204" pitchFamily="34" charset="0"/>
              </a:rPr>
              <a:t>My co-workers, family and random people on street. By asking them my research questions, I was able to prove my marketing model is correct.</a:t>
            </a:r>
          </a:p>
          <a:p>
            <a:pPr lvl="0" rtl="0">
              <a:spcBef>
                <a:spcPts val="0"/>
              </a:spcBef>
              <a:buNone/>
            </a:pPr>
            <a:r>
              <a:rPr lang="en-US" dirty="0">
                <a:latin typeface="Verdana" panose="020B0604030504040204" pitchFamily="34" charset="0"/>
                <a:ea typeface="Verdana" panose="020B0604030504040204" pitchFamily="34" charset="0"/>
                <a:cs typeface="Verdana" panose="020B0604030504040204" pitchFamily="34" charset="0"/>
              </a:rPr>
              <a:t>One of the Credit Card department head, thought that my research was interesting. </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b="1" dirty="0">
                <a:latin typeface="Verdana" panose="020B0604030504040204" pitchFamily="34" charset="0"/>
                <a:ea typeface="Verdana" panose="020B0604030504040204" pitchFamily="34" charset="0"/>
                <a:cs typeface="Verdana" panose="020B0604030504040204" pitchFamily="34" charset="0"/>
              </a:rPr>
              <a:t>References</a:t>
            </a:r>
          </a:p>
        </p:txBody>
      </p:sp>
      <p:sp>
        <p:nvSpPr>
          <p:cNvPr id="121" name="Shape 12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buNone/>
            </a:pPr>
            <a:r>
              <a:rPr lang="en-US" sz="1000" b="1" dirty="0">
                <a:latin typeface="Verdana" panose="020B0604030504040204" pitchFamily="34" charset="0"/>
                <a:ea typeface="Verdana" panose="020B0604030504040204" pitchFamily="34" charset="0"/>
                <a:cs typeface="Verdana" panose="020B0604030504040204" pitchFamily="34" charset="0"/>
              </a:rPr>
              <a:t>Credit Card Marketing Budget </a:t>
            </a:r>
            <a:r>
              <a:rPr lang="en-US" sz="1000" dirty="0">
                <a:latin typeface="Verdana" panose="020B0604030504040204" pitchFamily="34" charset="0"/>
                <a:ea typeface="Verdana" panose="020B0604030504040204" pitchFamily="34" charset="0"/>
                <a:cs typeface="Verdana" panose="020B0604030504040204" pitchFamily="34" charset="0"/>
                <a:hlinkClick r:id="rId3"/>
              </a:rPr>
              <a:t>https://www.huffingtonpost.com/scott-gamm/banks-spend-83-million-to_b_778709.html</a:t>
            </a:r>
            <a:r>
              <a:rPr lang="en-US" sz="1000" dirty="0">
                <a:latin typeface="Verdana" panose="020B0604030504040204" pitchFamily="34" charset="0"/>
                <a:ea typeface="Verdana" panose="020B0604030504040204" pitchFamily="34" charset="0"/>
                <a:cs typeface="Verdana" panose="020B0604030504040204" pitchFamily="34" charset="0"/>
              </a:rPr>
              <a:t> </a:t>
            </a:r>
          </a:p>
          <a:p>
            <a:pPr>
              <a:buNone/>
            </a:pPr>
            <a:r>
              <a:rPr lang="en-US" sz="1000" b="1" dirty="0">
                <a:latin typeface="Verdana" panose="020B0604030504040204" pitchFamily="34" charset="0"/>
                <a:ea typeface="Verdana" panose="020B0604030504040204" pitchFamily="34" charset="0"/>
                <a:cs typeface="Verdana" panose="020B0604030504040204" pitchFamily="34" charset="0"/>
              </a:rPr>
              <a:t>Dataset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hlinkClick r:id="rId4"/>
              </a:rPr>
              <a:t>https://data.world/gautam2510/credit-card-dataset</a:t>
            </a:r>
            <a:endParaRPr lang="en-US" sz="1000" dirty="0">
              <a:latin typeface="Verdana" panose="020B0604030504040204" pitchFamily="34" charset="0"/>
              <a:ea typeface="Verdana" panose="020B0604030504040204" pitchFamily="34" charset="0"/>
              <a:cs typeface="Verdana" panose="020B0604030504040204" pitchFamily="34" charset="0"/>
            </a:endParaRPr>
          </a:p>
          <a:p>
            <a:pPr>
              <a:buNone/>
            </a:pPr>
            <a:r>
              <a:rPr lang="en-US" sz="1000" b="1" u="sng" dirty="0">
                <a:latin typeface="Verdana" panose="020B0604030504040204" pitchFamily="34" charset="0"/>
                <a:ea typeface="Verdana" panose="020B0604030504040204" pitchFamily="34" charset="0"/>
                <a:cs typeface="Verdana" panose="020B0604030504040204" pitchFamily="34" charset="0"/>
              </a:rPr>
              <a:t>Top Credit Cards</a:t>
            </a:r>
            <a:r>
              <a:rPr lang="en-US" sz="1000" dirty="0">
                <a:latin typeface="Verdana" panose="020B0604030504040204" pitchFamily="34" charset="0"/>
                <a:ea typeface="Verdana" panose="020B0604030504040204" pitchFamily="34" charset="0"/>
                <a:cs typeface="Verdana" panose="020B0604030504040204" pitchFamily="34" charset="0"/>
              </a:rPr>
              <a:t>:</a:t>
            </a:r>
          </a:p>
          <a:p>
            <a:pPr marL="171450" indent="-171450">
              <a:lnSpc>
                <a:spcPct val="100000"/>
              </a:lnSpc>
              <a:spcAft>
                <a:spcPts val="0"/>
              </a:spcAft>
            </a:pPr>
            <a:r>
              <a:rPr lang="en-US" sz="1000" dirty="0">
                <a:latin typeface="Verdana" panose="020B0604030504040204" pitchFamily="34" charset="0"/>
                <a:ea typeface="Verdana" panose="020B0604030504040204" pitchFamily="34" charset="0"/>
                <a:cs typeface="Verdana" panose="020B0604030504040204" pitchFamily="34" charset="0"/>
              </a:rPr>
              <a:t>Capital One Venture Reward Credit Card</a:t>
            </a:r>
          </a:p>
          <a:p>
            <a:pPr marL="171450" indent="-171450">
              <a:lnSpc>
                <a:spcPct val="100000"/>
              </a:lnSpc>
              <a:spcAft>
                <a:spcPts val="0"/>
              </a:spcAft>
            </a:pPr>
            <a:r>
              <a:rPr lang="en-US" sz="1000" dirty="0">
                <a:latin typeface="Verdana" panose="020B0604030504040204" pitchFamily="34" charset="0"/>
                <a:ea typeface="Verdana" panose="020B0604030504040204" pitchFamily="34" charset="0"/>
                <a:cs typeface="Verdana" panose="020B0604030504040204" pitchFamily="34" charset="0"/>
              </a:rPr>
              <a:t>Capital One Venture One Rewards Credit Card </a:t>
            </a:r>
          </a:p>
          <a:p>
            <a:pPr marL="171450" indent="-171450">
              <a:lnSpc>
                <a:spcPct val="100000"/>
              </a:lnSpc>
              <a:spcAft>
                <a:spcPts val="0"/>
              </a:spcAft>
            </a:pPr>
            <a:r>
              <a:rPr lang="en-US" sz="1000" dirty="0">
                <a:latin typeface="Verdana" panose="020B0604030504040204" pitchFamily="34" charset="0"/>
                <a:ea typeface="Verdana" panose="020B0604030504040204" pitchFamily="34" charset="0"/>
                <a:cs typeface="Verdana" panose="020B0604030504040204" pitchFamily="34" charset="0"/>
              </a:rPr>
              <a:t>Chase Sapphire Preferred Card</a:t>
            </a:r>
          </a:p>
          <a:p>
            <a:pPr marL="171450" indent="-171450">
              <a:lnSpc>
                <a:spcPct val="100000"/>
              </a:lnSpc>
              <a:spcAft>
                <a:spcPts val="0"/>
              </a:spcAft>
            </a:pPr>
            <a:r>
              <a:rPr lang="en-US" sz="1000" dirty="0">
                <a:latin typeface="Verdana" panose="020B0604030504040204" pitchFamily="34" charset="0"/>
                <a:ea typeface="Verdana" panose="020B0604030504040204" pitchFamily="34" charset="0"/>
                <a:cs typeface="Verdana" panose="020B0604030504040204" pitchFamily="34" charset="0"/>
              </a:rPr>
              <a:t>Blue Cash Preferred Card from American Express</a:t>
            </a:r>
          </a:p>
          <a:p>
            <a:pPr marL="171450" indent="-171450">
              <a:lnSpc>
                <a:spcPct val="100000"/>
              </a:lnSpc>
              <a:spcAft>
                <a:spcPts val="0"/>
              </a:spcAft>
            </a:pPr>
            <a:r>
              <a:rPr lang="en-US" sz="1000" dirty="0">
                <a:latin typeface="Verdana" panose="020B0604030504040204" pitchFamily="34" charset="0"/>
                <a:ea typeface="Verdana" panose="020B0604030504040204" pitchFamily="34" charset="0"/>
                <a:cs typeface="Verdana" panose="020B0604030504040204" pitchFamily="34" charset="0"/>
              </a:rPr>
              <a:t>Citi Double Cash Card</a:t>
            </a:r>
          </a:p>
          <a:p>
            <a:pPr marL="171450" indent="-171450">
              <a:lnSpc>
                <a:spcPct val="100000"/>
              </a:lnSpc>
              <a:spcAft>
                <a:spcPts val="0"/>
              </a:spcAft>
            </a:pPr>
            <a:r>
              <a:rPr lang="en-US" sz="1000" dirty="0">
                <a:latin typeface="Verdana" panose="020B0604030504040204" pitchFamily="34" charset="0"/>
                <a:ea typeface="Verdana" panose="020B0604030504040204" pitchFamily="34" charset="0"/>
                <a:cs typeface="Verdana" panose="020B0604030504040204" pitchFamily="34" charset="0"/>
              </a:rPr>
              <a:t>Citi Diamond Preferred Card</a:t>
            </a:r>
          </a:p>
          <a:p>
            <a:pPr marL="171450" indent="-171450">
              <a:lnSpc>
                <a:spcPct val="100000"/>
              </a:lnSpc>
              <a:spcAft>
                <a:spcPts val="0"/>
              </a:spcAft>
            </a:pPr>
            <a:r>
              <a:rPr lang="en-US" sz="1000" dirty="0">
                <a:latin typeface="Verdana" panose="020B0604030504040204" pitchFamily="34" charset="0"/>
                <a:ea typeface="Verdana" panose="020B0604030504040204" pitchFamily="34" charset="0"/>
                <a:cs typeface="Verdana" panose="020B0604030504040204" pitchFamily="34" charset="0"/>
              </a:rPr>
              <a:t>Citi Simplicity Card</a:t>
            </a:r>
          </a:p>
          <a:p>
            <a:pPr marL="171450" indent="-171450">
              <a:lnSpc>
                <a:spcPct val="100000"/>
              </a:lnSpc>
              <a:spcAft>
                <a:spcPts val="0"/>
              </a:spcAft>
            </a:pPr>
            <a:r>
              <a:rPr lang="en-US" sz="1000" dirty="0">
                <a:latin typeface="Verdana" panose="020B0604030504040204" pitchFamily="34" charset="0"/>
                <a:ea typeface="Verdana" panose="020B0604030504040204" pitchFamily="34" charset="0"/>
                <a:cs typeface="Verdana" panose="020B0604030504040204" pitchFamily="34" charset="0"/>
              </a:rPr>
              <a:t>Discover it Cashback Match</a:t>
            </a:r>
          </a:p>
          <a:p>
            <a:pPr marL="171450" indent="-171450">
              <a:lnSpc>
                <a:spcPct val="100000"/>
              </a:lnSpc>
              <a:spcAft>
                <a:spcPts val="0"/>
              </a:spcAft>
            </a:pPr>
            <a:r>
              <a:rPr lang="en-US" sz="1000" dirty="0">
                <a:latin typeface="Verdana" panose="020B0604030504040204" pitchFamily="34" charset="0"/>
                <a:ea typeface="Verdana" panose="020B0604030504040204" pitchFamily="34" charset="0"/>
                <a:cs typeface="Verdana" panose="020B0604030504040204" pitchFamily="34" charset="0"/>
              </a:rPr>
              <a:t>Capital One Spark Cash for Business</a:t>
            </a:r>
          </a:p>
          <a:p>
            <a:pPr marL="171450" indent="-171450">
              <a:lnSpc>
                <a:spcPct val="100000"/>
              </a:lnSpc>
              <a:spcAft>
                <a:spcPts val="0"/>
              </a:spcAft>
            </a:pPr>
            <a:r>
              <a:rPr lang="en-US" sz="1000" dirty="0">
                <a:latin typeface="Verdana" panose="020B0604030504040204" pitchFamily="34" charset="0"/>
                <a:ea typeface="Verdana" panose="020B0604030504040204" pitchFamily="34" charset="0"/>
                <a:cs typeface="Verdana" panose="020B0604030504040204" pitchFamily="34" charset="0"/>
              </a:rPr>
              <a:t>Chase Slate</a:t>
            </a:r>
          </a:p>
          <a:p>
            <a:pPr lvl="0">
              <a:buNone/>
            </a:pPr>
            <a:endParaRPr lang="en" sz="10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b="1" dirty="0">
                <a:latin typeface="Verdana" panose="020B0604030504040204" pitchFamily="34" charset="0"/>
                <a:ea typeface="Verdana" panose="020B0604030504040204" pitchFamily="34" charset="0"/>
                <a:cs typeface="Verdana" panose="020B0604030504040204" pitchFamily="34" charset="0"/>
              </a:rPr>
              <a:t>Abstract</a:t>
            </a:r>
          </a:p>
        </p:txBody>
      </p:sp>
      <p:sp>
        <p:nvSpPr>
          <p:cNvPr id="61" name="Shape 61"/>
          <p:cNvSpPr txBox="1">
            <a:spLocks noGrp="1"/>
          </p:cNvSpPr>
          <p:nvPr>
            <p:ph type="body" idx="1"/>
          </p:nvPr>
        </p:nvSpPr>
        <p:spPr>
          <a:xfrm>
            <a:off x="311700" y="1164049"/>
            <a:ext cx="8520600" cy="3416400"/>
          </a:xfrm>
          <a:prstGeom prst="rect">
            <a:avLst/>
          </a:prstGeom>
        </p:spPr>
        <p:txBody>
          <a:bodyPr wrap="square" lIns="91425" tIns="91425" rIns="91425" bIns="91425" anchor="t" anchorCtr="0">
            <a:noAutofit/>
          </a:bodyPr>
          <a:lstStyle/>
          <a:p>
            <a:pPr lvl="0">
              <a:spcBef>
                <a:spcPts val="0"/>
              </a:spcBef>
              <a:buNone/>
            </a:pPr>
            <a:r>
              <a:rPr lang="en-US" sz="1600" dirty="0">
                <a:latin typeface="Verdana" panose="020B0604030504040204" pitchFamily="34" charset="0"/>
                <a:ea typeface="Verdana" panose="020B0604030504040204" pitchFamily="34" charset="0"/>
                <a:cs typeface="Verdana" panose="020B0604030504040204" pitchFamily="34" charset="0"/>
              </a:rPr>
              <a:t>In the financial industry, companies create revenue when customers accept credit card offers.  I wanted to know what is the most effective way in order to market a credit card to new customers? I used a dataset from </a:t>
            </a:r>
            <a:r>
              <a:rPr lang="en-US" sz="1600" dirty="0" err="1">
                <a:latin typeface="Verdana" panose="020B0604030504040204" pitchFamily="34" charset="0"/>
                <a:ea typeface="Verdana" panose="020B0604030504040204" pitchFamily="34" charset="0"/>
                <a:cs typeface="Verdana" panose="020B0604030504040204" pitchFamily="34" charset="0"/>
              </a:rPr>
              <a:t>data.world</a:t>
            </a:r>
            <a:r>
              <a:rPr lang="en-US" sz="1600" dirty="0">
                <a:latin typeface="Verdana" panose="020B0604030504040204" pitchFamily="34" charset="0"/>
                <a:ea typeface="Verdana" panose="020B0604030504040204" pitchFamily="34" charset="0"/>
                <a:cs typeface="Verdana" panose="020B0604030504040204" pitchFamily="34" charset="0"/>
              </a:rPr>
              <a:t> and conducted random surveys with friends, family and co-workers.  The  intended findings for the research is finding out which marketing method and rewards in more appealing to customers, which customers should can be targeted in accepting a credit card offer.  </a:t>
            </a:r>
          </a:p>
          <a:p>
            <a:pPr lvl="0">
              <a:spcBef>
                <a:spcPts val="0"/>
              </a:spcBef>
              <a:buNone/>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b="1" dirty="0">
                <a:latin typeface="Verdana" panose="020B0604030504040204" pitchFamily="34" charset="0"/>
                <a:ea typeface="Verdana" panose="020B0604030504040204" pitchFamily="34" charset="0"/>
                <a:cs typeface="Verdana" panose="020B0604030504040204" pitchFamily="34" charset="0"/>
              </a:rPr>
              <a:t>Motivation</a:t>
            </a:r>
          </a:p>
        </p:txBody>
      </p:sp>
      <p:sp>
        <p:nvSpPr>
          <p:cNvPr id="67" name="Shape 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a:buNone/>
            </a:pPr>
            <a:r>
              <a:rPr lang="en-US" sz="1200" dirty="0">
                <a:latin typeface="Verdana" panose="020B0604030504040204" pitchFamily="34" charset="0"/>
                <a:ea typeface="Verdana" panose="020B0604030504040204" pitchFamily="34" charset="0"/>
                <a:cs typeface="Verdana" panose="020B0604030504040204" pitchFamily="34" charset="0"/>
              </a:rPr>
              <a:t>In the </a:t>
            </a:r>
            <a:r>
              <a:rPr lang="en-US" sz="1200" dirty="0" err="1">
                <a:latin typeface="Verdana" panose="020B0604030504040204" pitchFamily="34" charset="0"/>
                <a:ea typeface="Verdana" panose="020B0604030504040204" pitchFamily="34" charset="0"/>
                <a:cs typeface="Verdana" panose="020B0604030504040204" pitchFamily="34" charset="0"/>
              </a:rPr>
              <a:t>Huffpost</a:t>
            </a: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hlinkClick r:id="rId3"/>
              </a:rPr>
              <a:t>https://www.huffingtonpost.com/scott-gamm/banks-spend-83-million-to_b_778709.html</a:t>
            </a:r>
            <a:r>
              <a:rPr lang="en-US" sz="1200" dirty="0">
                <a:latin typeface="Verdana" panose="020B0604030504040204" pitchFamily="34" charset="0"/>
                <a:ea typeface="Verdana" panose="020B0604030504040204" pitchFamily="34" charset="0"/>
                <a:cs typeface="Verdana" panose="020B0604030504040204" pitchFamily="34" charset="0"/>
              </a:rPr>
              <a:t>)  “Around 83 million dollars are spend promoting credit cards to college students which gain only 53,164 return in new issuers”. This is only for young college students.  </a:t>
            </a:r>
          </a:p>
          <a:p>
            <a:pPr>
              <a:buNone/>
            </a:pPr>
            <a:r>
              <a:rPr lang="en-US" sz="1200" dirty="0">
                <a:latin typeface="Verdana" panose="020B0604030504040204" pitchFamily="34" charset="0"/>
                <a:ea typeface="Verdana" panose="020B0604030504040204" pitchFamily="34" charset="0"/>
                <a:cs typeface="Verdana" panose="020B0604030504040204" pitchFamily="34" charset="0"/>
              </a:rPr>
              <a:t>My motivation is to reduce the budget of dollars spent while gaining more credit card users. By creating a credit card marketing model, you can target specific new customers knowing a large percentage will accept an offer, than not – for all people of different walks of life.  </a:t>
            </a:r>
          </a:p>
          <a:p>
            <a:pPr>
              <a:buNone/>
            </a:pPr>
            <a:r>
              <a:rPr lang="en-US" sz="1200" u="sng" dirty="0">
                <a:latin typeface="Verdana" panose="020B0604030504040204" pitchFamily="34" charset="0"/>
                <a:ea typeface="Verdana" panose="020B0604030504040204" pitchFamily="34" charset="0"/>
                <a:cs typeface="Verdana" panose="020B0604030504040204" pitchFamily="34" charset="0"/>
              </a:rPr>
              <a:t>By creating a marketing model</a:t>
            </a:r>
            <a:r>
              <a:rPr lang="en-US" sz="1200" dirty="0">
                <a:latin typeface="Verdana" panose="020B0604030504040204" pitchFamily="34" charset="0"/>
                <a:ea typeface="Verdana" panose="020B0604030504040204" pitchFamily="34" charset="0"/>
                <a:cs typeface="Verdana" panose="020B0604030504040204" pitchFamily="34" charset="0"/>
              </a:rPr>
              <a:t>: </a:t>
            </a:r>
          </a:p>
          <a:p>
            <a:pPr marL="285750" indent="-285750"/>
            <a:r>
              <a:rPr lang="en-US" sz="1200" dirty="0">
                <a:latin typeface="Verdana" panose="020B0604030504040204" pitchFamily="34" charset="0"/>
                <a:ea typeface="Verdana" panose="020B0604030504040204" pitchFamily="34" charset="0"/>
                <a:cs typeface="Verdana" panose="020B0604030504040204" pitchFamily="34" charset="0"/>
              </a:rPr>
              <a:t>We can focus on key factors</a:t>
            </a:r>
          </a:p>
          <a:p>
            <a:pPr marL="285750" indent="-285750"/>
            <a:r>
              <a:rPr lang="en-US" sz="1200" dirty="0">
                <a:latin typeface="Verdana" panose="020B0604030504040204" pitchFamily="34" charset="0"/>
                <a:ea typeface="Verdana" panose="020B0604030504040204" pitchFamily="34" charset="0"/>
                <a:cs typeface="Verdana" panose="020B0604030504040204" pitchFamily="34" charset="0"/>
              </a:rPr>
              <a:t>How to tailor a marketing campaign to focus on people who would say “No” to an offer</a:t>
            </a:r>
          </a:p>
          <a:p>
            <a:pPr marL="285750" indent="-285750"/>
            <a:r>
              <a:rPr lang="en-US" sz="1200" dirty="0">
                <a:latin typeface="Verdana" panose="020B0604030504040204" pitchFamily="34" charset="0"/>
                <a:ea typeface="Verdana" panose="020B0604030504040204" pitchFamily="34" charset="0"/>
                <a:cs typeface="Verdana" panose="020B0604030504040204" pitchFamily="34" charset="0"/>
              </a:rPr>
              <a:t>Eliminating rewards that people are not interested in</a:t>
            </a:r>
            <a:endParaRPr lang="en"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b="1" dirty="0">
                <a:latin typeface="Verdana" panose="020B0604030504040204" pitchFamily="34" charset="0"/>
                <a:ea typeface="Verdana" panose="020B0604030504040204" pitchFamily="34" charset="0"/>
                <a:cs typeface="Verdana" panose="020B0604030504040204" pitchFamily="34" charset="0"/>
              </a:rPr>
              <a:t>Dataset</a:t>
            </a:r>
          </a:p>
        </p:txBody>
      </p:sp>
      <p:sp>
        <p:nvSpPr>
          <p:cNvPr id="73" name="Shape 73"/>
          <p:cNvSpPr txBox="1">
            <a:spLocks noGrp="1"/>
          </p:cNvSpPr>
          <p:nvPr>
            <p:ph type="body" idx="1"/>
          </p:nvPr>
        </p:nvSpPr>
        <p:spPr>
          <a:xfrm>
            <a:off x="311700" y="1152475"/>
            <a:ext cx="8520600" cy="3546000"/>
          </a:xfrm>
          <a:prstGeom prst="rect">
            <a:avLst/>
          </a:prstGeom>
        </p:spPr>
        <p:txBody>
          <a:bodyPr wrap="square" lIns="91425" tIns="91425" rIns="91425" bIns="91425" anchor="t" anchorCtr="0">
            <a:noAutofit/>
          </a:bodyPr>
          <a:lstStyle/>
          <a:p>
            <a:pPr lvl="0">
              <a:buNone/>
            </a:pPr>
            <a:r>
              <a:rPr lang="en-US" sz="800" dirty="0">
                <a:latin typeface="Verdana" panose="020B0604030504040204" pitchFamily="34" charset="0"/>
                <a:ea typeface="Verdana" panose="020B0604030504040204" pitchFamily="34" charset="0"/>
                <a:cs typeface="Verdana" panose="020B0604030504040204" pitchFamily="34" charset="0"/>
              </a:rPr>
              <a:t>The dataset came from </a:t>
            </a:r>
            <a:r>
              <a:rPr lang="en-US" sz="800" dirty="0">
                <a:latin typeface="Verdana" panose="020B0604030504040204" pitchFamily="34" charset="0"/>
                <a:ea typeface="Verdana" panose="020B0604030504040204" pitchFamily="34" charset="0"/>
                <a:cs typeface="Verdana" panose="020B0604030504040204" pitchFamily="34" charset="0"/>
                <a:hlinkClick r:id="rId3"/>
              </a:rPr>
              <a:t>https://data.world/gautam2510/credit-card-dataset</a:t>
            </a:r>
            <a:r>
              <a:rPr lang="en-US" sz="800" dirty="0">
                <a:latin typeface="Verdana" panose="020B0604030504040204" pitchFamily="34" charset="0"/>
                <a:ea typeface="Verdana" panose="020B0604030504040204" pitchFamily="34" charset="0"/>
                <a:cs typeface="Verdana" panose="020B0604030504040204" pitchFamily="34" charset="0"/>
              </a:rPr>
              <a:t>. </a:t>
            </a: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Observations: 18000</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Offer Accepted: Yes = 1023, No = 16977</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Offer Accepted Proportion: Yes = 0.057, No: 0.943</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Reward: Air Miles = 6061, Cash Back = 5999, Points = 5940</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Reward Proportion: Air Miles = 0.337, Cash Back = 0.333, Points = 0.330</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Mailer Type: Letter = 8853, Postcard = 9147</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Mailer Type Proportion: Letter = 0.492, Postcard = 0.508 </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Income Level: High = 4526, Medium = 9013, Low = 4461</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Credit Rating: High = 6071, Medium = 5972, Low = 5957</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Credit Cards Held : Min = 1, Max = 4 </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spcAft>
                <a:spcPts val="0"/>
              </a:spcAft>
            </a:pPr>
            <a:r>
              <a:rPr lang="en-US" sz="900" dirty="0">
                <a:latin typeface="Verdana" panose="020B0604030504040204" pitchFamily="34" charset="0"/>
                <a:ea typeface="Verdana" panose="020B0604030504040204" pitchFamily="34" charset="0"/>
                <a:cs typeface="Verdana" panose="020B0604030504040204" pitchFamily="34" charset="0"/>
              </a:rPr>
              <a:t>Household Size: 1 = 539, 2 = 2813, 3 = 5712, 4 = 5543, 5 = 2853, 6 = 538,  8 = 1, 9 = 1</a:t>
            </a:r>
          </a:p>
          <a:p>
            <a:pPr marL="171450" indent="-171450">
              <a:lnSpc>
                <a:spcPct val="100000"/>
              </a:lnSpc>
              <a:spcAft>
                <a:spcPts val="0"/>
              </a:spcAft>
            </a:pP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r>
              <a:rPr lang="en-US" sz="900" dirty="0">
                <a:latin typeface="Verdana" panose="020B0604030504040204" pitchFamily="34" charset="0"/>
                <a:ea typeface="Verdana" panose="020B0604030504040204" pitchFamily="34" charset="0"/>
                <a:cs typeface="Verdana" panose="020B0604030504040204" pitchFamily="34" charset="0"/>
              </a:rPr>
              <a:t>Average Balance: Min = 0, Max: 3366</a:t>
            </a:r>
          </a:p>
          <a:p>
            <a:pPr lvl="0">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b="1" dirty="0">
                <a:latin typeface="Verdana" panose="020B0604030504040204" pitchFamily="34" charset="0"/>
                <a:ea typeface="Verdana" panose="020B0604030504040204" pitchFamily="34" charset="0"/>
                <a:cs typeface="Verdana" panose="020B0604030504040204" pitchFamily="34" charset="0"/>
              </a:rPr>
              <a:t>Data Preparation and Cleaning</a:t>
            </a:r>
          </a:p>
        </p:txBody>
      </p:sp>
      <p:sp>
        <p:nvSpPr>
          <p:cNvPr id="79" name="Shape 7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342900" lvl="0" indent="-342900" rtl="0">
              <a:spcBef>
                <a:spcPts val="0"/>
              </a:spcBef>
              <a:buAutoNum type="arabicParenR"/>
            </a:pPr>
            <a:r>
              <a:rPr lang="en-US" sz="1400" dirty="0">
                <a:latin typeface="Verdana" panose="020B0604030504040204" pitchFamily="34" charset="0"/>
                <a:ea typeface="Verdana" panose="020B0604030504040204" pitchFamily="34" charset="0"/>
                <a:cs typeface="Verdana" panose="020B0604030504040204" pitchFamily="34" charset="0"/>
              </a:rPr>
              <a:t>I separate the dataset into 3 files: Yes to offer, No to Offer and Yes/No to Offer</a:t>
            </a:r>
          </a:p>
          <a:p>
            <a:pPr marL="342900" lvl="0" indent="-342900" rtl="0">
              <a:spcBef>
                <a:spcPts val="0"/>
              </a:spcBef>
              <a:buAutoNum type="arabicParenR"/>
            </a:pPr>
            <a:r>
              <a:rPr lang="en-US" sz="1400" dirty="0">
                <a:latin typeface="Verdana" panose="020B0604030504040204" pitchFamily="34" charset="0"/>
                <a:ea typeface="Verdana" panose="020B0604030504040204" pitchFamily="34" charset="0"/>
                <a:cs typeface="Verdana" panose="020B0604030504040204" pitchFamily="34" charset="0"/>
              </a:rPr>
              <a:t>I checked each file for null values by using </a:t>
            </a:r>
            <a:r>
              <a:rPr lang="en-US" sz="1400" dirty="0" err="1">
                <a:latin typeface="Verdana" panose="020B0604030504040204" pitchFamily="34" charset="0"/>
                <a:ea typeface="Verdana" panose="020B0604030504040204" pitchFamily="34" charset="0"/>
                <a:cs typeface="Verdana" panose="020B0604030504040204" pitchFamily="34" charset="0"/>
              </a:rPr>
              <a:t>df.isnull</a:t>
            </a:r>
            <a:r>
              <a:rPr lang="en-US" sz="1400" dirty="0">
                <a:latin typeface="Verdana" panose="020B0604030504040204" pitchFamily="34" charset="0"/>
                <a:ea typeface="Verdana" panose="020B0604030504040204" pitchFamily="34" charset="0"/>
                <a:cs typeface="Verdana" panose="020B0604030504040204" pitchFamily="34" charset="0"/>
              </a:rPr>
              <a:t>().any() and the clean did not obtain nulls </a:t>
            </a:r>
          </a:p>
          <a:p>
            <a:pPr marL="342900" lvl="0" indent="-342900">
              <a:buAutoNum type="arabicParenR"/>
            </a:pPr>
            <a:r>
              <a:rPr lang="en-US" sz="1400" dirty="0">
                <a:latin typeface="Verdana" panose="020B0604030504040204" pitchFamily="34" charset="0"/>
                <a:ea typeface="Verdana" panose="020B0604030504040204" pitchFamily="34" charset="0"/>
                <a:cs typeface="Verdana" panose="020B0604030504040204" pitchFamily="34" charset="0"/>
              </a:rPr>
              <a:t>I reduce the </a:t>
            </a:r>
            <a:r>
              <a:rPr lang="en-US" sz="1400" dirty="0" err="1">
                <a:latin typeface="Verdana" panose="020B0604030504040204" pitchFamily="34" charset="0"/>
                <a:ea typeface="Verdana" panose="020B0604030504040204" pitchFamily="34" charset="0"/>
                <a:cs typeface="Verdana" panose="020B0604030504040204" pitchFamily="34" charset="0"/>
              </a:rPr>
              <a:t>dataframe</a:t>
            </a:r>
            <a:r>
              <a:rPr lang="en-US" sz="1400" dirty="0">
                <a:latin typeface="Verdana" panose="020B0604030504040204" pitchFamily="34" charset="0"/>
                <a:ea typeface="Verdana" panose="020B0604030504040204" pitchFamily="34" charset="0"/>
                <a:cs typeface="Verdana" panose="020B0604030504040204" pitchFamily="34" charset="0"/>
              </a:rPr>
              <a:t> to only: Customer Number, Reward, Income Level, Credit Rating, Credit Cards Held, Household Size, Average Balance</a:t>
            </a:r>
          </a:p>
          <a:p>
            <a:pPr marL="342900" lvl="0" indent="-342900">
              <a:buAutoNum type="arabicParenR"/>
            </a:pPr>
            <a:r>
              <a:rPr lang="en-US" sz="1400" dirty="0">
                <a:latin typeface="Verdana" panose="020B0604030504040204" pitchFamily="34" charset="0"/>
                <a:ea typeface="Verdana" panose="020B0604030504040204" pitchFamily="34" charset="0"/>
                <a:cs typeface="Verdana" panose="020B0604030504040204" pitchFamily="34" charset="0"/>
              </a:rPr>
              <a:t>I used </a:t>
            </a:r>
            <a:r>
              <a:rPr lang="en-US" sz="1400" dirty="0" err="1">
                <a:latin typeface="Verdana" panose="020B0604030504040204" pitchFamily="34" charset="0"/>
                <a:ea typeface="Verdana" panose="020B0604030504040204" pitchFamily="34" charset="0"/>
                <a:cs typeface="Verdana" panose="020B0604030504040204" pitchFamily="34" charset="0"/>
              </a:rPr>
              <a:t>df.dropna</a:t>
            </a:r>
            <a:r>
              <a:rPr lang="en-US" sz="1400" dirty="0">
                <a:latin typeface="Verdana" panose="020B0604030504040204" pitchFamily="34" charset="0"/>
                <a:ea typeface="Verdana" panose="020B0604030504040204" pitchFamily="34" charset="0"/>
                <a:cs typeface="Verdana" panose="020B0604030504040204" pitchFamily="34" charset="0"/>
              </a:rPr>
              <a:t>(axis=0) to finally clean the dataset</a:t>
            </a:r>
          </a:p>
          <a:p>
            <a:pPr lvl="0">
              <a:buNone/>
            </a:pPr>
            <a:r>
              <a:rPr lang="en-US" sz="1400" dirty="0">
                <a:latin typeface="Verdana" panose="020B0604030504040204" pitchFamily="34" charset="0"/>
                <a:ea typeface="Verdana" panose="020B0604030504040204" pitchFamily="34" charset="0"/>
                <a:cs typeface="Verdana" panose="020B0604030504040204" pitchFamily="34" charset="0"/>
              </a:rPr>
              <a:t>The “Yes” file is to understand why a customer accepted the offer</a:t>
            </a:r>
          </a:p>
          <a:p>
            <a:pPr lvl="0">
              <a:buNone/>
            </a:pPr>
            <a:r>
              <a:rPr lang="en-US" sz="1400" dirty="0">
                <a:latin typeface="Verdana" panose="020B0604030504040204" pitchFamily="34" charset="0"/>
                <a:ea typeface="Verdana" panose="020B0604030504040204" pitchFamily="34" charset="0"/>
                <a:cs typeface="Verdana" panose="020B0604030504040204" pitchFamily="34" charset="0"/>
              </a:rPr>
              <a:t>The “No” file is to understand why a customer did not accept the offer </a:t>
            </a:r>
          </a:p>
          <a:p>
            <a:pPr lvl="0">
              <a:buNone/>
            </a:pPr>
            <a:r>
              <a:rPr lang="en-US" sz="1400" dirty="0">
                <a:latin typeface="Verdana" panose="020B0604030504040204" pitchFamily="34" charset="0"/>
                <a:ea typeface="Verdana" panose="020B0604030504040204" pitchFamily="34" charset="0"/>
                <a:cs typeface="Verdana" panose="020B0604030504040204" pitchFamily="34" charset="0"/>
              </a:rPr>
              <a:t>The “Yes/No” files is to create a marketing model for machine learning </a:t>
            </a:r>
          </a:p>
          <a:p>
            <a:pPr lvl="0">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b="1" dirty="0">
                <a:latin typeface="Verdana" panose="020B0604030504040204" pitchFamily="34" charset="0"/>
                <a:ea typeface="Verdana" panose="020B0604030504040204" pitchFamily="34" charset="0"/>
                <a:cs typeface="Verdana" panose="020B0604030504040204" pitchFamily="34" charset="0"/>
              </a:rPr>
              <a:t>Research Questions</a:t>
            </a:r>
          </a:p>
        </p:txBody>
      </p:sp>
      <p:sp>
        <p:nvSpPr>
          <p:cNvPr id="85" name="Shape 8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US" dirty="0">
                <a:latin typeface="Verdana" panose="020B0604030504040204" pitchFamily="34" charset="0"/>
                <a:ea typeface="Verdana" panose="020B0604030504040204" pitchFamily="34" charset="0"/>
                <a:cs typeface="Verdana" panose="020B0604030504040204" pitchFamily="34" charset="0"/>
              </a:rPr>
              <a:t>Which marketing method is more effective in marketing a credit card?</a:t>
            </a:r>
          </a:p>
          <a:p>
            <a:pPr marL="285750" indent="-285750"/>
            <a:r>
              <a:rPr lang="en-US" dirty="0">
                <a:latin typeface="Verdana" panose="020B0604030504040204" pitchFamily="34" charset="0"/>
                <a:ea typeface="Verdana" panose="020B0604030504040204" pitchFamily="34" charset="0"/>
                <a:cs typeface="Verdana" panose="020B0604030504040204" pitchFamily="34" charset="0"/>
              </a:rPr>
              <a:t>Which rewards are more popular than others? </a:t>
            </a:r>
          </a:p>
          <a:p>
            <a:pPr marL="285750" indent="-285750"/>
            <a:r>
              <a:rPr lang="en-US" dirty="0">
                <a:latin typeface="Verdana" panose="020B0604030504040204" pitchFamily="34" charset="0"/>
                <a:ea typeface="Verdana" panose="020B0604030504040204" pitchFamily="34" charset="0"/>
                <a:cs typeface="Verdana" panose="020B0604030504040204" pitchFamily="34" charset="0"/>
              </a:rPr>
              <a:t>Which group of customers would accept an offer?</a:t>
            </a:r>
          </a:p>
          <a:p>
            <a:pPr marL="285750" indent="-285750"/>
            <a:r>
              <a:rPr lang="en-US" dirty="0">
                <a:latin typeface="Verdana" panose="020B0604030504040204" pitchFamily="34" charset="0"/>
                <a:ea typeface="Verdana" panose="020B0604030504040204" pitchFamily="34" charset="0"/>
                <a:cs typeface="Verdana" panose="020B0604030504040204" pitchFamily="34" charset="0"/>
              </a:rPr>
              <a:t>Understanding why customers would not accept an offer? </a:t>
            </a:r>
          </a:p>
          <a:p>
            <a:pPr marL="285750" indent="-285750"/>
            <a:r>
              <a:rPr lang="en-US" dirty="0">
                <a:latin typeface="Verdana" panose="020B0604030504040204" pitchFamily="34" charset="0"/>
                <a:ea typeface="Verdana" panose="020B0604030504040204" pitchFamily="34" charset="0"/>
                <a:cs typeface="Verdana" panose="020B0604030504040204" pitchFamily="34" charset="0"/>
              </a:rPr>
              <a:t>Which new customers should a marketing campaign focus on? </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b="1" dirty="0">
                <a:latin typeface="Verdana" panose="020B0604030504040204" pitchFamily="34" charset="0"/>
                <a:ea typeface="Verdana" panose="020B0604030504040204" pitchFamily="34" charset="0"/>
                <a:cs typeface="Verdana" panose="020B0604030504040204" pitchFamily="34" charset="0"/>
              </a:rPr>
              <a:t>Methods</a:t>
            </a:r>
          </a:p>
        </p:txBody>
      </p:sp>
      <p:sp>
        <p:nvSpPr>
          <p:cNvPr id="91" name="Shape 9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US" sz="800" dirty="0">
                <a:latin typeface="Verdana" panose="020B0604030504040204" pitchFamily="34" charset="0"/>
                <a:ea typeface="Verdana" panose="020B0604030504040204" pitchFamily="34" charset="0"/>
                <a:cs typeface="Verdana" panose="020B0604030504040204" pitchFamily="34" charset="0"/>
              </a:rPr>
              <a:t>When analyzing the data, I separated the my research into 4 parts. </a:t>
            </a:r>
          </a:p>
          <a:p>
            <a:pPr marL="171450" indent="-171450">
              <a:lnSpc>
                <a:spcPct val="100000"/>
              </a:lnSpc>
              <a:spcAft>
                <a:spcPts val="0"/>
              </a:spcAft>
            </a:pPr>
            <a:r>
              <a:rPr lang="en-US" sz="800" dirty="0">
                <a:latin typeface="Verdana" panose="020B0604030504040204" pitchFamily="34" charset="0"/>
                <a:ea typeface="Verdana" panose="020B0604030504040204" pitchFamily="34" charset="0"/>
                <a:cs typeface="Verdana" panose="020B0604030504040204" pitchFamily="34" charset="0"/>
              </a:rPr>
              <a:t>The “Yes to Offer” </a:t>
            </a:r>
            <a:r>
              <a:rPr lang="en-US" sz="800" dirty="0" err="1">
                <a:latin typeface="Verdana" panose="020B0604030504040204" pitchFamily="34" charset="0"/>
                <a:ea typeface="Verdana" panose="020B0604030504040204" pitchFamily="34" charset="0"/>
                <a:cs typeface="Verdana" panose="020B0604030504040204" pitchFamily="34" charset="0"/>
              </a:rPr>
              <a:t>dataframe</a:t>
            </a:r>
            <a:r>
              <a:rPr lang="en-US" sz="800" dirty="0">
                <a:latin typeface="Verdana" panose="020B0604030504040204" pitchFamily="34" charset="0"/>
                <a:ea typeface="Verdana" panose="020B0604030504040204" pitchFamily="34" charset="0"/>
                <a:cs typeface="Verdana" panose="020B0604030504040204" pitchFamily="34" charset="0"/>
              </a:rPr>
              <a:t> is to understand why a customer accepted the offer</a:t>
            </a:r>
          </a:p>
          <a:p>
            <a:pPr marL="171450" indent="-171450">
              <a:lnSpc>
                <a:spcPct val="100000"/>
              </a:lnSpc>
              <a:spcAft>
                <a:spcPts val="0"/>
              </a:spcAft>
            </a:pPr>
            <a:r>
              <a:rPr lang="en-US" sz="800" dirty="0">
                <a:latin typeface="Verdana" panose="020B0604030504040204" pitchFamily="34" charset="0"/>
                <a:ea typeface="Verdana" panose="020B0604030504040204" pitchFamily="34" charset="0"/>
                <a:cs typeface="Verdana" panose="020B0604030504040204" pitchFamily="34" charset="0"/>
              </a:rPr>
              <a:t>The “No to Offer” </a:t>
            </a:r>
            <a:r>
              <a:rPr lang="en-US" sz="800" dirty="0" err="1">
                <a:latin typeface="Verdana" panose="020B0604030504040204" pitchFamily="34" charset="0"/>
                <a:ea typeface="Verdana" panose="020B0604030504040204" pitchFamily="34" charset="0"/>
                <a:cs typeface="Verdana" panose="020B0604030504040204" pitchFamily="34" charset="0"/>
              </a:rPr>
              <a:t>dataframe</a:t>
            </a:r>
            <a:r>
              <a:rPr lang="en-US" sz="800" dirty="0">
                <a:latin typeface="Verdana" panose="020B0604030504040204" pitchFamily="34" charset="0"/>
                <a:ea typeface="Verdana" panose="020B0604030504040204" pitchFamily="34" charset="0"/>
                <a:cs typeface="Verdana" panose="020B0604030504040204" pitchFamily="34" charset="0"/>
              </a:rPr>
              <a:t> is to understand why a customer did not accept the offer </a:t>
            </a:r>
          </a:p>
          <a:p>
            <a:pPr marL="171450" indent="-171450">
              <a:lnSpc>
                <a:spcPct val="100000"/>
              </a:lnSpc>
              <a:spcAft>
                <a:spcPts val="0"/>
              </a:spcAft>
            </a:pPr>
            <a:r>
              <a:rPr lang="en-US" sz="800" dirty="0">
                <a:latin typeface="Verdana" panose="020B0604030504040204" pitchFamily="34" charset="0"/>
                <a:ea typeface="Verdana" panose="020B0604030504040204" pitchFamily="34" charset="0"/>
                <a:cs typeface="Verdana" panose="020B0604030504040204" pitchFamily="34" charset="0"/>
              </a:rPr>
              <a:t>The “Yes/No to Offer” </a:t>
            </a:r>
            <a:r>
              <a:rPr lang="en-US" sz="800" dirty="0" err="1">
                <a:latin typeface="Verdana" panose="020B0604030504040204" pitchFamily="34" charset="0"/>
                <a:ea typeface="Verdana" panose="020B0604030504040204" pitchFamily="34" charset="0"/>
                <a:cs typeface="Verdana" panose="020B0604030504040204" pitchFamily="34" charset="0"/>
              </a:rPr>
              <a:t>dataframe</a:t>
            </a:r>
            <a:r>
              <a:rPr lang="en-US" sz="800" dirty="0">
                <a:latin typeface="Verdana" panose="020B0604030504040204" pitchFamily="34" charset="0"/>
                <a:ea typeface="Verdana" panose="020B0604030504040204" pitchFamily="34" charset="0"/>
                <a:cs typeface="Verdana" panose="020B0604030504040204" pitchFamily="34" charset="0"/>
              </a:rPr>
              <a:t> is to create a marketing model for machine learning and comparing Yes and No offers </a:t>
            </a:r>
          </a:p>
          <a:p>
            <a:pPr marL="171450" indent="-171450">
              <a:lnSpc>
                <a:spcPct val="100000"/>
              </a:lnSpc>
              <a:spcAft>
                <a:spcPts val="0"/>
              </a:spcAft>
            </a:pPr>
            <a:r>
              <a:rPr lang="en-US" sz="800" dirty="0">
                <a:latin typeface="Verdana" panose="020B0604030504040204" pitchFamily="34" charset="0"/>
                <a:ea typeface="Verdana" panose="020B0604030504040204" pitchFamily="34" charset="0"/>
                <a:cs typeface="Verdana" panose="020B0604030504040204" pitchFamily="34" charset="0"/>
              </a:rPr>
              <a:t>Regression Analysis, Prediction and Machine Learning </a:t>
            </a:r>
          </a:p>
          <a:p>
            <a:pPr>
              <a:lnSpc>
                <a:spcPct val="100000"/>
              </a:lnSpc>
              <a:spcAft>
                <a:spcPts val="0"/>
              </a:spcAft>
              <a:buNone/>
            </a:pP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Aft>
                <a:spcPts val="0"/>
              </a:spcAft>
              <a:buNone/>
            </a:pPr>
            <a:r>
              <a:rPr lang="en-US" sz="800" dirty="0">
                <a:latin typeface="Verdana" panose="020B0604030504040204" pitchFamily="34" charset="0"/>
                <a:ea typeface="Verdana" panose="020B0604030504040204" pitchFamily="34" charset="0"/>
                <a:cs typeface="Verdana" panose="020B0604030504040204" pitchFamily="34" charset="0"/>
              </a:rPr>
              <a:t> </a:t>
            </a:r>
            <a:r>
              <a:rPr lang="en-US" sz="800" b="1" dirty="0">
                <a:latin typeface="Verdana" panose="020B0604030504040204" pitchFamily="34" charset="0"/>
                <a:ea typeface="Verdana" panose="020B0604030504040204" pitchFamily="34" charset="0"/>
                <a:cs typeface="Verdana" panose="020B0604030504040204" pitchFamily="34" charset="0"/>
              </a:rPr>
              <a:t>In the Yes and No section</a:t>
            </a: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Aft>
                <a:spcPts val="0"/>
              </a:spcAft>
              <a:buNone/>
            </a:pPr>
            <a:r>
              <a:rPr lang="en-US" sz="800" dirty="0">
                <a:latin typeface="Verdana" panose="020B0604030504040204" pitchFamily="34" charset="0"/>
                <a:ea typeface="Verdana" panose="020B0604030504040204" pitchFamily="34" charset="0"/>
                <a:cs typeface="Verdana" panose="020B0604030504040204" pitchFamily="34" charset="0"/>
              </a:rPr>
              <a:t> I looked into: Rewards, Income Level, Credit Rating, Mailer Type, Credit Cards Held, Average Balance.  I explored the data using tables and graphs I needed to know</a:t>
            </a:r>
          </a:p>
          <a:p>
            <a:pPr marL="171450" indent="-171450">
              <a:lnSpc>
                <a:spcPct val="100000"/>
              </a:lnSpc>
              <a:spcAft>
                <a:spcPts val="0"/>
              </a:spcAft>
            </a:pPr>
            <a:r>
              <a:rPr lang="en-US" sz="800" u="sng" dirty="0">
                <a:latin typeface="Verdana" panose="020B0604030504040204" pitchFamily="34" charset="0"/>
                <a:ea typeface="Verdana" panose="020B0604030504040204" pitchFamily="34" charset="0"/>
                <a:cs typeface="Verdana" panose="020B0604030504040204" pitchFamily="34" charset="0"/>
              </a:rPr>
              <a:t>Which Rewards were most/less popular</a:t>
            </a:r>
            <a:r>
              <a:rPr lang="en-US" sz="800" dirty="0">
                <a:latin typeface="Verdana" panose="020B0604030504040204" pitchFamily="34" charset="0"/>
                <a:ea typeface="Verdana" panose="020B0604030504040204" pitchFamily="34" charset="0"/>
                <a:cs typeface="Verdana" panose="020B0604030504040204" pitchFamily="34" charset="0"/>
              </a:rPr>
              <a:t>: In the analysis, Points and Airlines Miles are more popular than Cash Back </a:t>
            </a:r>
          </a:p>
          <a:p>
            <a:pPr marL="171450" indent="-171450">
              <a:lnSpc>
                <a:spcPct val="100000"/>
              </a:lnSpc>
              <a:spcAft>
                <a:spcPts val="0"/>
              </a:spcAft>
            </a:pPr>
            <a:r>
              <a:rPr lang="en-US" sz="800" u="sng" dirty="0">
                <a:latin typeface="Verdana" panose="020B0604030504040204" pitchFamily="34" charset="0"/>
                <a:ea typeface="Verdana" panose="020B0604030504040204" pitchFamily="34" charset="0"/>
                <a:cs typeface="Verdana" panose="020B0604030504040204" pitchFamily="34" charset="0"/>
              </a:rPr>
              <a:t>Income Level to target</a:t>
            </a:r>
            <a:r>
              <a:rPr lang="en-US" sz="800" dirty="0">
                <a:latin typeface="Verdana" panose="020B0604030504040204" pitchFamily="34" charset="0"/>
                <a:ea typeface="Verdana" panose="020B0604030504040204" pitchFamily="34" charset="0"/>
                <a:cs typeface="Verdana" panose="020B0604030504040204" pitchFamily="34" charset="0"/>
              </a:rPr>
              <a:t>: Low is a guarantee: “Yes”, High is a guarantee “No”, Middle is a mix of “Yes/No”  </a:t>
            </a:r>
          </a:p>
          <a:p>
            <a:pPr marL="171450" indent="-171450">
              <a:lnSpc>
                <a:spcPct val="100000"/>
              </a:lnSpc>
              <a:spcAft>
                <a:spcPts val="0"/>
              </a:spcAft>
            </a:pPr>
            <a:r>
              <a:rPr lang="en-US" sz="800" u="sng" dirty="0">
                <a:latin typeface="Verdana" panose="020B0604030504040204" pitchFamily="34" charset="0"/>
                <a:ea typeface="Verdana" panose="020B0604030504040204" pitchFamily="34" charset="0"/>
                <a:cs typeface="Verdana" panose="020B0604030504040204" pitchFamily="34" charset="0"/>
              </a:rPr>
              <a:t>Credit Rating to target</a:t>
            </a:r>
            <a:r>
              <a:rPr lang="en-US" sz="800" dirty="0">
                <a:latin typeface="Verdana" panose="020B0604030504040204" pitchFamily="34" charset="0"/>
                <a:ea typeface="Verdana" panose="020B0604030504040204" pitchFamily="34" charset="0"/>
                <a:cs typeface="Verdana" panose="020B0604030504040204" pitchFamily="34" charset="0"/>
              </a:rPr>
              <a:t>: Low is a mix of “Yes/No”, High is a soft “No”, Middle is a mix of “Yes/No”</a:t>
            </a:r>
          </a:p>
          <a:p>
            <a:pPr marL="171450" indent="-171450">
              <a:lnSpc>
                <a:spcPct val="100000"/>
              </a:lnSpc>
              <a:spcAft>
                <a:spcPts val="0"/>
              </a:spcAft>
            </a:pPr>
            <a:r>
              <a:rPr lang="en-US" sz="800" u="sng" dirty="0">
                <a:latin typeface="Verdana" panose="020B0604030504040204" pitchFamily="34" charset="0"/>
                <a:ea typeface="Verdana" panose="020B0604030504040204" pitchFamily="34" charset="0"/>
                <a:cs typeface="Verdana" panose="020B0604030504040204" pitchFamily="34" charset="0"/>
              </a:rPr>
              <a:t>Which Mailer Type is more effective</a:t>
            </a:r>
            <a:r>
              <a:rPr lang="en-US" sz="800" dirty="0">
                <a:latin typeface="Verdana" panose="020B0604030504040204" pitchFamily="34" charset="0"/>
                <a:ea typeface="Verdana" panose="020B0604030504040204" pitchFamily="34" charset="0"/>
                <a:cs typeface="Verdana" panose="020B0604030504040204" pitchFamily="34" charset="0"/>
              </a:rPr>
              <a:t>: Postcard is more effective than using a Letter.  </a:t>
            </a:r>
          </a:p>
          <a:p>
            <a:pPr marL="171450" indent="-171450">
              <a:lnSpc>
                <a:spcPct val="100000"/>
              </a:lnSpc>
              <a:spcAft>
                <a:spcPts val="0"/>
              </a:spcAft>
            </a:pPr>
            <a:r>
              <a:rPr lang="en-US" sz="800" u="sng" dirty="0">
                <a:latin typeface="Verdana" panose="020B0604030504040204" pitchFamily="34" charset="0"/>
                <a:ea typeface="Verdana" panose="020B0604030504040204" pitchFamily="34" charset="0"/>
                <a:cs typeface="Verdana" panose="020B0604030504040204" pitchFamily="34" charset="0"/>
              </a:rPr>
              <a:t>In credit cards held, group should be targeted</a:t>
            </a:r>
            <a:r>
              <a:rPr lang="en-US" sz="800" dirty="0">
                <a:latin typeface="Verdana" panose="020B0604030504040204" pitchFamily="34" charset="0"/>
                <a:ea typeface="Verdana" panose="020B0604030504040204" pitchFamily="34" charset="0"/>
                <a:cs typeface="Verdana" panose="020B0604030504040204" pitchFamily="34" charset="0"/>
              </a:rPr>
              <a:t>: 1 to  2 cards is a good target in order to get more customers</a:t>
            </a:r>
          </a:p>
          <a:p>
            <a:pPr marL="171450" indent="-171450">
              <a:lnSpc>
                <a:spcPct val="100000"/>
              </a:lnSpc>
              <a:spcAft>
                <a:spcPts val="0"/>
              </a:spcAft>
            </a:pPr>
            <a:r>
              <a:rPr lang="en-US" sz="800" u="sng" dirty="0">
                <a:latin typeface="Verdana" panose="020B0604030504040204" pitchFamily="34" charset="0"/>
                <a:ea typeface="Verdana" panose="020B0604030504040204" pitchFamily="34" charset="0"/>
                <a:cs typeface="Verdana" panose="020B0604030504040204" pitchFamily="34" charset="0"/>
              </a:rPr>
              <a:t>Average Balance held  to target</a:t>
            </a:r>
            <a:r>
              <a:rPr lang="en-US" sz="800" dirty="0">
                <a:latin typeface="Verdana" panose="020B0604030504040204" pitchFamily="34" charset="0"/>
                <a:ea typeface="Verdana" panose="020B0604030504040204" pitchFamily="34" charset="0"/>
                <a:cs typeface="Verdana" panose="020B0604030504040204" pitchFamily="34" charset="0"/>
              </a:rPr>
              <a:t>: 751.7 to 1127.55 dollars </a:t>
            </a:r>
          </a:p>
          <a:p>
            <a:pPr>
              <a:lnSpc>
                <a:spcPct val="100000"/>
              </a:lnSpc>
              <a:spcAft>
                <a:spcPts val="0"/>
              </a:spcAft>
              <a:buNone/>
            </a:pP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In the “Yes/No” section</a:t>
            </a:r>
          </a:p>
          <a:p>
            <a:pPr marL="171450" indent="-171450">
              <a:lnSpc>
                <a:spcPct val="100000"/>
              </a:lnSpc>
              <a:spcAft>
                <a:spcPts val="0"/>
              </a:spcAft>
            </a:pPr>
            <a:r>
              <a:rPr lang="en-US" sz="800" dirty="0">
                <a:latin typeface="Verdana" panose="020B0604030504040204" pitchFamily="34" charset="0"/>
                <a:ea typeface="Verdana" panose="020B0604030504040204" pitchFamily="34" charset="0"/>
                <a:cs typeface="Verdana" panose="020B0604030504040204" pitchFamily="34" charset="0"/>
              </a:rPr>
              <a:t>The test my  “Yes” and “No’ findings </a:t>
            </a:r>
          </a:p>
          <a:p>
            <a:pPr>
              <a:lnSpc>
                <a:spcPct val="100000"/>
              </a:lnSpc>
              <a:spcAft>
                <a:spcPts val="0"/>
              </a:spcAft>
              <a:buNone/>
            </a:pP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Aft>
                <a:spcPts val="0"/>
              </a:spcAft>
              <a:buNone/>
            </a:pPr>
            <a:r>
              <a:rPr lang="en-US" sz="800" b="1" dirty="0">
                <a:latin typeface="Verdana" panose="020B0604030504040204" pitchFamily="34" charset="0"/>
                <a:ea typeface="Verdana" panose="020B0604030504040204" pitchFamily="34" charset="0"/>
                <a:cs typeface="Verdana" panose="020B0604030504040204" pitchFamily="34" charset="0"/>
              </a:rPr>
              <a:t>In section in the “Regression Analysis, Prediction and Machine Learning” section</a:t>
            </a:r>
          </a:p>
          <a:p>
            <a:pPr>
              <a:lnSpc>
                <a:spcPct val="100000"/>
              </a:lnSpc>
              <a:spcAft>
                <a:spcPts val="0"/>
              </a:spcAft>
              <a:buNone/>
            </a:pPr>
            <a:r>
              <a:rPr lang="en-US" sz="800" dirty="0">
                <a:latin typeface="Verdana" panose="020B0604030504040204" pitchFamily="34" charset="0"/>
                <a:ea typeface="Verdana" panose="020B0604030504040204" pitchFamily="34" charset="0"/>
                <a:cs typeface="Verdana" panose="020B0604030504040204" pitchFamily="34" charset="0"/>
              </a:rPr>
              <a:t>I created a marketing model and tested. </a:t>
            </a:r>
          </a:p>
          <a:p>
            <a:pPr>
              <a:lnSpc>
                <a:spcPct val="100000"/>
              </a:lnSpc>
              <a:spcAft>
                <a:spcPts val="0"/>
              </a:spcAft>
              <a:buNone/>
            </a:pPr>
            <a:r>
              <a:rPr lang="en-US" sz="800" dirty="0">
                <a:latin typeface="Verdana" panose="020B0604030504040204" pitchFamily="34" charset="0"/>
                <a:ea typeface="Verdana" panose="020B0604030504040204" pitchFamily="34" charset="0"/>
                <a:cs typeface="Verdana" panose="020B0604030504040204" pitchFamily="34" charset="0"/>
              </a:rPr>
              <a:t>Accuracy: 93%  Error : +/- 2%</a:t>
            </a:r>
          </a:p>
          <a:p>
            <a:pPr>
              <a:lnSpc>
                <a:spcPct val="100000"/>
              </a:lnSpc>
              <a:spcAft>
                <a:spcPts val="0"/>
              </a:spcAft>
              <a:buNone/>
            </a:pPr>
            <a:endParaRPr lang="en-US" sz="800" dirty="0"/>
          </a:p>
          <a:p>
            <a:pPr>
              <a:lnSpc>
                <a:spcPct val="100000"/>
              </a:lnSpc>
              <a:spcAft>
                <a:spcPts val="0"/>
              </a:spcAft>
              <a:buNone/>
            </a:pPr>
            <a:endParaRPr lang="en-US" sz="800" dirty="0"/>
          </a:p>
          <a:p>
            <a:pPr>
              <a:lnSpc>
                <a:spcPct val="100000"/>
              </a:lnSpc>
              <a:spcAft>
                <a:spcPts val="0"/>
              </a:spcAft>
              <a:buNone/>
            </a:pPr>
            <a:endParaRPr lang="en"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699" y="304359"/>
            <a:ext cx="8520600" cy="572700"/>
          </a:xfrm>
          <a:prstGeom prst="rect">
            <a:avLst/>
          </a:prstGeom>
        </p:spPr>
        <p:txBody>
          <a:bodyPr wrap="square" lIns="91425" tIns="91425" rIns="91425" bIns="91425" anchor="t" anchorCtr="0">
            <a:noAutofit/>
          </a:bodyPr>
          <a:lstStyle/>
          <a:p>
            <a:pPr lvl="0" rtl="0">
              <a:spcBef>
                <a:spcPts val="0"/>
              </a:spcBef>
              <a:buNone/>
            </a:pPr>
            <a:r>
              <a:rPr lang="en-US" b="1" dirty="0">
                <a:latin typeface="Verdana" panose="020B0604030504040204" pitchFamily="34" charset="0"/>
                <a:ea typeface="Verdana" panose="020B0604030504040204" pitchFamily="34" charset="0"/>
                <a:cs typeface="Verdana" panose="020B0604030504040204" pitchFamily="34" charset="0"/>
              </a:rPr>
              <a:t>“Yes” to Offers</a:t>
            </a:r>
            <a:endParaRPr lang="en" b="1" dirty="0">
              <a:latin typeface="Verdana" panose="020B0604030504040204" pitchFamily="34" charset="0"/>
              <a:ea typeface="Verdana" panose="020B0604030504040204" pitchFamily="34" charset="0"/>
              <a:cs typeface="Verdana" panose="020B0604030504040204" pitchFamily="34" charset="0"/>
            </a:endParaRPr>
          </a:p>
        </p:txBody>
      </p:sp>
      <p:pic>
        <p:nvPicPr>
          <p:cNvPr id="128" name="Picture 127">
            <a:extLst>
              <a:ext uri="{FF2B5EF4-FFF2-40B4-BE49-F238E27FC236}">
                <a16:creationId xmlns:a16="http://schemas.microsoft.com/office/drawing/2014/main" id="{07280943-44FB-4639-8D74-21E4305A8522}"/>
              </a:ext>
            </a:extLst>
          </p:cNvPr>
          <p:cNvPicPr>
            <a:picLocks noChangeAspect="1"/>
          </p:cNvPicPr>
          <p:nvPr/>
        </p:nvPicPr>
        <p:blipFill>
          <a:blip r:embed="rId3"/>
          <a:stretch>
            <a:fillRect/>
          </a:stretch>
        </p:blipFill>
        <p:spPr>
          <a:xfrm>
            <a:off x="174654" y="1070667"/>
            <a:ext cx="1990578" cy="1948711"/>
          </a:xfrm>
          <a:prstGeom prst="rect">
            <a:avLst/>
          </a:prstGeom>
        </p:spPr>
      </p:pic>
      <p:pic>
        <p:nvPicPr>
          <p:cNvPr id="129" name="Picture 128">
            <a:extLst>
              <a:ext uri="{FF2B5EF4-FFF2-40B4-BE49-F238E27FC236}">
                <a16:creationId xmlns:a16="http://schemas.microsoft.com/office/drawing/2014/main" id="{89017351-F0A2-40B6-B287-6B22B7ADB175}"/>
              </a:ext>
            </a:extLst>
          </p:cNvPr>
          <p:cNvPicPr>
            <a:picLocks noChangeAspect="1"/>
          </p:cNvPicPr>
          <p:nvPr/>
        </p:nvPicPr>
        <p:blipFill>
          <a:blip r:embed="rId4"/>
          <a:stretch>
            <a:fillRect/>
          </a:stretch>
        </p:blipFill>
        <p:spPr>
          <a:xfrm>
            <a:off x="2165232" y="1730697"/>
            <a:ext cx="1209675" cy="628650"/>
          </a:xfrm>
          <a:prstGeom prst="rect">
            <a:avLst/>
          </a:prstGeom>
        </p:spPr>
      </p:pic>
      <p:pic>
        <p:nvPicPr>
          <p:cNvPr id="130" name="Picture 129">
            <a:extLst>
              <a:ext uri="{FF2B5EF4-FFF2-40B4-BE49-F238E27FC236}">
                <a16:creationId xmlns:a16="http://schemas.microsoft.com/office/drawing/2014/main" id="{7A55B714-CA7D-42D6-BD63-D7510EE3D303}"/>
              </a:ext>
            </a:extLst>
          </p:cNvPr>
          <p:cNvPicPr>
            <a:picLocks noChangeAspect="1"/>
          </p:cNvPicPr>
          <p:nvPr/>
        </p:nvPicPr>
        <p:blipFill>
          <a:blip r:embed="rId5"/>
          <a:stretch>
            <a:fillRect/>
          </a:stretch>
        </p:blipFill>
        <p:spPr>
          <a:xfrm>
            <a:off x="2171715" y="2412290"/>
            <a:ext cx="1028700" cy="647700"/>
          </a:xfrm>
          <a:prstGeom prst="rect">
            <a:avLst/>
          </a:prstGeom>
        </p:spPr>
      </p:pic>
      <p:pic>
        <p:nvPicPr>
          <p:cNvPr id="131" name="Picture 130">
            <a:extLst>
              <a:ext uri="{FF2B5EF4-FFF2-40B4-BE49-F238E27FC236}">
                <a16:creationId xmlns:a16="http://schemas.microsoft.com/office/drawing/2014/main" id="{D65C875E-3541-4C59-9EC5-12AB517250C6}"/>
              </a:ext>
            </a:extLst>
          </p:cNvPr>
          <p:cNvPicPr>
            <a:picLocks noChangeAspect="1"/>
          </p:cNvPicPr>
          <p:nvPr/>
        </p:nvPicPr>
        <p:blipFill>
          <a:blip r:embed="rId6"/>
          <a:stretch>
            <a:fillRect/>
          </a:stretch>
        </p:blipFill>
        <p:spPr>
          <a:xfrm>
            <a:off x="2171715" y="1055165"/>
            <a:ext cx="1000125" cy="647700"/>
          </a:xfrm>
          <a:prstGeom prst="rect">
            <a:avLst/>
          </a:prstGeom>
        </p:spPr>
      </p:pic>
      <p:pic>
        <p:nvPicPr>
          <p:cNvPr id="132" name="Picture 131">
            <a:extLst>
              <a:ext uri="{FF2B5EF4-FFF2-40B4-BE49-F238E27FC236}">
                <a16:creationId xmlns:a16="http://schemas.microsoft.com/office/drawing/2014/main" id="{8D0644B2-828C-4533-BCC3-2B321E3F473E}"/>
              </a:ext>
            </a:extLst>
          </p:cNvPr>
          <p:cNvPicPr>
            <a:picLocks noChangeAspect="1"/>
          </p:cNvPicPr>
          <p:nvPr/>
        </p:nvPicPr>
        <p:blipFill>
          <a:blip r:embed="rId7"/>
          <a:stretch>
            <a:fillRect/>
          </a:stretch>
        </p:blipFill>
        <p:spPr>
          <a:xfrm>
            <a:off x="-1384" y="3072321"/>
            <a:ext cx="2500914" cy="2071179"/>
          </a:xfrm>
          <a:prstGeom prst="rect">
            <a:avLst/>
          </a:prstGeom>
        </p:spPr>
      </p:pic>
      <p:pic>
        <p:nvPicPr>
          <p:cNvPr id="133" name="Picture 132">
            <a:extLst>
              <a:ext uri="{FF2B5EF4-FFF2-40B4-BE49-F238E27FC236}">
                <a16:creationId xmlns:a16="http://schemas.microsoft.com/office/drawing/2014/main" id="{5E735FBD-E60D-40B0-B4CA-CF1BEA4FE609}"/>
              </a:ext>
            </a:extLst>
          </p:cNvPr>
          <p:cNvPicPr>
            <a:picLocks noChangeAspect="1"/>
          </p:cNvPicPr>
          <p:nvPr/>
        </p:nvPicPr>
        <p:blipFill>
          <a:blip r:embed="rId8"/>
          <a:stretch>
            <a:fillRect/>
          </a:stretch>
        </p:blipFill>
        <p:spPr>
          <a:xfrm>
            <a:off x="3374907" y="3072319"/>
            <a:ext cx="2475452" cy="2034905"/>
          </a:xfrm>
          <a:prstGeom prst="rect">
            <a:avLst/>
          </a:prstGeom>
        </p:spPr>
      </p:pic>
      <p:pic>
        <p:nvPicPr>
          <p:cNvPr id="134" name="Picture 133">
            <a:extLst>
              <a:ext uri="{FF2B5EF4-FFF2-40B4-BE49-F238E27FC236}">
                <a16:creationId xmlns:a16="http://schemas.microsoft.com/office/drawing/2014/main" id="{76DCE18C-01D3-424E-BF8C-165F080278D0}"/>
              </a:ext>
            </a:extLst>
          </p:cNvPr>
          <p:cNvPicPr>
            <a:picLocks noChangeAspect="1"/>
          </p:cNvPicPr>
          <p:nvPr/>
        </p:nvPicPr>
        <p:blipFill>
          <a:blip r:embed="rId9"/>
          <a:stretch>
            <a:fillRect/>
          </a:stretch>
        </p:blipFill>
        <p:spPr>
          <a:xfrm>
            <a:off x="6769699" y="3142215"/>
            <a:ext cx="2341894" cy="1931390"/>
          </a:xfrm>
          <a:prstGeom prst="rect">
            <a:avLst/>
          </a:prstGeom>
        </p:spPr>
      </p:pic>
      <p:sp>
        <p:nvSpPr>
          <p:cNvPr id="135" name="TextBox 134">
            <a:extLst>
              <a:ext uri="{FF2B5EF4-FFF2-40B4-BE49-F238E27FC236}">
                <a16:creationId xmlns:a16="http://schemas.microsoft.com/office/drawing/2014/main" id="{8EA60939-9D99-483A-ACE5-F0410F1381F7}"/>
              </a:ext>
            </a:extLst>
          </p:cNvPr>
          <p:cNvSpPr txBox="1"/>
          <p:nvPr/>
        </p:nvSpPr>
        <p:spPr>
          <a:xfrm>
            <a:off x="4504764" y="356005"/>
            <a:ext cx="4327535" cy="1692771"/>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In Rewards, it is more customer would get credit card that will deal Points and Airlines. </a:t>
            </a:r>
          </a:p>
          <a:p>
            <a:endParaRPr lang="en-US" sz="8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800" dirty="0">
                <a:latin typeface="Verdana" panose="020B0604030504040204" pitchFamily="34" charset="0"/>
                <a:ea typeface="Verdana" panose="020B0604030504040204" pitchFamily="34" charset="0"/>
                <a:cs typeface="Verdana" panose="020B0604030504040204" pitchFamily="34" charset="0"/>
              </a:rPr>
              <a:t>Points can be redeemed for a variety of items, including merchandise, airfare, hotels, gift cards or cash back, this is good reward for the average customer.   </a:t>
            </a:r>
          </a:p>
          <a:p>
            <a:endParaRPr lang="en-US" sz="8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800" dirty="0">
                <a:latin typeface="Verdana" panose="020B0604030504040204" pitchFamily="34" charset="0"/>
                <a:ea typeface="Verdana" panose="020B0604030504040204" pitchFamily="34" charset="0"/>
                <a:cs typeface="Verdana" panose="020B0604030504040204" pitchFamily="34" charset="0"/>
              </a:rPr>
              <a:t>Airlines miles known as frequent flyer miles. You can use this miles to buy tickets. </a:t>
            </a:r>
          </a:p>
          <a:p>
            <a:endParaRPr lang="en-US" sz="8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800" dirty="0">
                <a:latin typeface="Verdana" panose="020B0604030504040204" pitchFamily="34" charset="0"/>
                <a:ea typeface="Verdana" panose="020B0604030504040204" pitchFamily="34" charset="0"/>
                <a:cs typeface="Verdana" panose="020B0604030504040204" pitchFamily="34" charset="0"/>
              </a:rPr>
              <a:t>Cash back reward is when a percentage of the amount spent is paid back to the card holder. </a:t>
            </a:r>
          </a:p>
          <a:p>
            <a:endParaRPr lang="en-US" sz="800" dirty="0"/>
          </a:p>
        </p:txBody>
      </p:sp>
      <p:sp>
        <p:nvSpPr>
          <p:cNvPr id="136" name="TextBox 135">
            <a:extLst>
              <a:ext uri="{FF2B5EF4-FFF2-40B4-BE49-F238E27FC236}">
                <a16:creationId xmlns:a16="http://schemas.microsoft.com/office/drawing/2014/main" id="{CB96DDCF-0E62-44C2-894E-9953A8DD7D12}"/>
              </a:ext>
            </a:extLst>
          </p:cNvPr>
          <p:cNvSpPr txBox="1"/>
          <p:nvPr/>
        </p:nvSpPr>
        <p:spPr>
          <a:xfrm>
            <a:off x="4768332" y="1904213"/>
            <a:ext cx="4063967" cy="584775"/>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Most people don’t pay there credit cards on time; which would assume that companies have a bill colleting department credit cards, makes it more likely people with a low credit rating would say “Yes” to an offer. They are charging or maxing out their cards.</a:t>
            </a:r>
          </a:p>
        </p:txBody>
      </p:sp>
      <p:sp>
        <p:nvSpPr>
          <p:cNvPr id="137" name="TextBox 136">
            <a:extLst>
              <a:ext uri="{FF2B5EF4-FFF2-40B4-BE49-F238E27FC236}">
                <a16:creationId xmlns:a16="http://schemas.microsoft.com/office/drawing/2014/main" id="{1B77951F-C2B4-4ED3-8110-F03D7B5D75C8}"/>
              </a:ext>
            </a:extLst>
          </p:cNvPr>
          <p:cNvSpPr txBox="1"/>
          <p:nvPr/>
        </p:nvSpPr>
        <p:spPr>
          <a:xfrm>
            <a:off x="4783934" y="2502412"/>
            <a:ext cx="3649259" cy="338554"/>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Most people with a Income Level of Medium would say “Yes” to an offer.  This group can buy now and pay later.  </a:t>
            </a:r>
          </a:p>
        </p:txBody>
      </p:sp>
      <p:pic>
        <p:nvPicPr>
          <p:cNvPr id="138" name="Picture 137">
            <a:extLst>
              <a:ext uri="{FF2B5EF4-FFF2-40B4-BE49-F238E27FC236}">
                <a16:creationId xmlns:a16="http://schemas.microsoft.com/office/drawing/2014/main" id="{E81ABB0E-5F3F-4738-A345-E54EE56B992B}"/>
              </a:ext>
            </a:extLst>
          </p:cNvPr>
          <p:cNvPicPr>
            <a:picLocks noChangeAspect="1"/>
          </p:cNvPicPr>
          <p:nvPr/>
        </p:nvPicPr>
        <p:blipFill>
          <a:blip r:embed="rId10"/>
          <a:stretch>
            <a:fillRect/>
          </a:stretch>
        </p:blipFill>
        <p:spPr>
          <a:xfrm>
            <a:off x="3277078" y="1054741"/>
            <a:ext cx="1122448" cy="688216"/>
          </a:xfrm>
          <a:prstGeom prst="rect">
            <a:avLst/>
          </a:prstGeom>
        </p:spPr>
      </p:pic>
      <p:sp>
        <p:nvSpPr>
          <p:cNvPr id="139" name="TextBox 138">
            <a:extLst>
              <a:ext uri="{FF2B5EF4-FFF2-40B4-BE49-F238E27FC236}">
                <a16:creationId xmlns:a16="http://schemas.microsoft.com/office/drawing/2014/main" id="{C3C6643E-7504-42E6-A38C-F3FC93144AC0}"/>
              </a:ext>
            </a:extLst>
          </p:cNvPr>
          <p:cNvSpPr txBox="1"/>
          <p:nvPr/>
        </p:nvSpPr>
        <p:spPr>
          <a:xfrm>
            <a:off x="4783934" y="2791978"/>
            <a:ext cx="3052191" cy="338554"/>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People are most likely to say “Yes” to an offer if they already have 2 credit cards.</a:t>
            </a:r>
          </a:p>
        </p:txBody>
      </p:sp>
      <p:sp>
        <p:nvSpPr>
          <p:cNvPr id="140" name="TextBox 139">
            <a:extLst>
              <a:ext uri="{FF2B5EF4-FFF2-40B4-BE49-F238E27FC236}">
                <a16:creationId xmlns:a16="http://schemas.microsoft.com/office/drawing/2014/main" id="{92FC4FA7-E6D5-4FC0-9702-37B4779436FC}"/>
              </a:ext>
            </a:extLst>
          </p:cNvPr>
          <p:cNvSpPr txBox="1"/>
          <p:nvPr/>
        </p:nvSpPr>
        <p:spPr>
          <a:xfrm>
            <a:off x="1031853" y="775503"/>
            <a:ext cx="2343054" cy="215444"/>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Guarantee “Yes”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261250"/>
            <a:ext cx="8520600" cy="572700"/>
          </a:xfrm>
          <a:prstGeom prst="rect">
            <a:avLst/>
          </a:prstGeom>
        </p:spPr>
        <p:txBody>
          <a:bodyPr wrap="square" lIns="91425" tIns="91425" rIns="91425" bIns="91425" anchor="t" anchorCtr="0">
            <a:noAutofit/>
          </a:bodyPr>
          <a:lstStyle/>
          <a:p>
            <a:pPr lvl="0" rtl="0">
              <a:spcBef>
                <a:spcPts val="0"/>
              </a:spcBef>
              <a:buNone/>
            </a:pPr>
            <a:r>
              <a:rPr lang="en-US" b="1" dirty="0">
                <a:latin typeface="Verdana" panose="020B0604030504040204" pitchFamily="34" charset="0"/>
                <a:ea typeface="Verdana" panose="020B0604030504040204" pitchFamily="34" charset="0"/>
                <a:cs typeface="Verdana" panose="020B0604030504040204" pitchFamily="34" charset="0"/>
              </a:rPr>
              <a:t>“No” to Offers</a:t>
            </a:r>
            <a:endParaRPr lang="en" b="1" dirty="0">
              <a:latin typeface="Verdana" panose="020B0604030504040204" pitchFamily="34" charset="0"/>
              <a:ea typeface="Verdana" panose="020B0604030504040204" pitchFamily="34" charset="0"/>
              <a:cs typeface="Verdana" panose="020B0604030504040204" pitchFamily="34" charset="0"/>
            </a:endParaRPr>
          </a:p>
        </p:txBody>
      </p:sp>
      <p:sp>
        <p:nvSpPr>
          <p:cNvPr id="135" name="TextBox 134">
            <a:extLst>
              <a:ext uri="{FF2B5EF4-FFF2-40B4-BE49-F238E27FC236}">
                <a16:creationId xmlns:a16="http://schemas.microsoft.com/office/drawing/2014/main" id="{8EA60939-9D99-483A-ACE5-F0410F1381F7}"/>
              </a:ext>
            </a:extLst>
          </p:cNvPr>
          <p:cNvSpPr txBox="1"/>
          <p:nvPr/>
        </p:nvSpPr>
        <p:spPr>
          <a:xfrm>
            <a:off x="4632123" y="149818"/>
            <a:ext cx="4327535" cy="1692771"/>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In Rewards, it is more customer would get credit card that will deal Points and Airlines. </a:t>
            </a:r>
          </a:p>
          <a:p>
            <a:endParaRPr lang="en-US" sz="8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800" dirty="0">
                <a:latin typeface="Verdana" panose="020B0604030504040204" pitchFamily="34" charset="0"/>
                <a:ea typeface="Verdana" panose="020B0604030504040204" pitchFamily="34" charset="0"/>
                <a:cs typeface="Verdana" panose="020B0604030504040204" pitchFamily="34" charset="0"/>
              </a:rPr>
              <a:t>Points can be redeemed for a variety of items, including merchandise, airfare, hotels, gift cards or cash back, this is good reward for the average customer.   </a:t>
            </a:r>
          </a:p>
          <a:p>
            <a:endParaRPr lang="en-US" sz="8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800" dirty="0">
                <a:latin typeface="Verdana" panose="020B0604030504040204" pitchFamily="34" charset="0"/>
                <a:ea typeface="Verdana" panose="020B0604030504040204" pitchFamily="34" charset="0"/>
                <a:cs typeface="Verdana" panose="020B0604030504040204" pitchFamily="34" charset="0"/>
              </a:rPr>
              <a:t>Airlines miles known as frequent flyer miles. You can use this miles to buy tickets. </a:t>
            </a:r>
          </a:p>
          <a:p>
            <a:endParaRPr lang="en-US" sz="8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800" dirty="0">
                <a:latin typeface="Verdana" panose="020B0604030504040204" pitchFamily="34" charset="0"/>
                <a:ea typeface="Verdana" panose="020B0604030504040204" pitchFamily="34" charset="0"/>
                <a:cs typeface="Verdana" panose="020B0604030504040204" pitchFamily="34" charset="0"/>
              </a:rPr>
              <a:t>Cash back reward is when a percentage of the amount spent is paid back to the card holder. </a:t>
            </a:r>
          </a:p>
          <a:p>
            <a:endParaRPr lang="en-US" sz="800" dirty="0"/>
          </a:p>
        </p:txBody>
      </p:sp>
      <p:sp>
        <p:nvSpPr>
          <p:cNvPr id="136" name="TextBox 135">
            <a:extLst>
              <a:ext uri="{FF2B5EF4-FFF2-40B4-BE49-F238E27FC236}">
                <a16:creationId xmlns:a16="http://schemas.microsoft.com/office/drawing/2014/main" id="{CB96DDCF-0E62-44C2-894E-9953A8DD7D12}"/>
              </a:ext>
            </a:extLst>
          </p:cNvPr>
          <p:cNvSpPr txBox="1"/>
          <p:nvPr/>
        </p:nvSpPr>
        <p:spPr>
          <a:xfrm>
            <a:off x="4801208" y="1699444"/>
            <a:ext cx="4063967" cy="830997"/>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It is more likely people with a Low credit rating would say “Yes” to an offer with convincing. People with High would “No” to an offer, in order to keep a High rating. </a:t>
            </a:r>
          </a:p>
          <a:p>
            <a:r>
              <a:rPr lang="en-US" sz="800" dirty="0">
                <a:latin typeface="Verdana" panose="020B0604030504040204" pitchFamily="34" charset="0"/>
                <a:ea typeface="Verdana" panose="020B0604030504040204" pitchFamily="34" charset="0"/>
                <a:cs typeface="Verdana" panose="020B0604030504040204" pitchFamily="34" charset="0"/>
              </a:rPr>
              <a:t>The most likely to target is the Medium with convincing marketing campaign. Since they do have an Medium Credit Rating, customers are open to better incentives. </a:t>
            </a:r>
          </a:p>
        </p:txBody>
      </p:sp>
      <p:sp>
        <p:nvSpPr>
          <p:cNvPr id="137" name="TextBox 136">
            <a:extLst>
              <a:ext uri="{FF2B5EF4-FFF2-40B4-BE49-F238E27FC236}">
                <a16:creationId xmlns:a16="http://schemas.microsoft.com/office/drawing/2014/main" id="{1B77951F-C2B4-4ED3-8110-F03D7B5D75C8}"/>
              </a:ext>
            </a:extLst>
          </p:cNvPr>
          <p:cNvSpPr txBox="1"/>
          <p:nvPr/>
        </p:nvSpPr>
        <p:spPr>
          <a:xfrm>
            <a:off x="4841378" y="2527191"/>
            <a:ext cx="3649259" cy="338554"/>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Most people with a Income Level of Medium would say “Yes” to an offer.  This group can buy now and pay later.  </a:t>
            </a:r>
          </a:p>
        </p:txBody>
      </p:sp>
      <p:sp>
        <p:nvSpPr>
          <p:cNvPr id="139" name="TextBox 138">
            <a:extLst>
              <a:ext uri="{FF2B5EF4-FFF2-40B4-BE49-F238E27FC236}">
                <a16:creationId xmlns:a16="http://schemas.microsoft.com/office/drawing/2014/main" id="{C3C6643E-7504-42E6-A38C-F3FC93144AC0}"/>
              </a:ext>
            </a:extLst>
          </p:cNvPr>
          <p:cNvSpPr txBox="1"/>
          <p:nvPr/>
        </p:nvSpPr>
        <p:spPr>
          <a:xfrm>
            <a:off x="4841378" y="2850837"/>
            <a:ext cx="3052191" cy="338554"/>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For credit cards held, target a customer with 1 or 3 credit cards</a:t>
            </a:r>
          </a:p>
        </p:txBody>
      </p:sp>
      <p:pic>
        <p:nvPicPr>
          <p:cNvPr id="2" name="Picture 1">
            <a:extLst>
              <a:ext uri="{FF2B5EF4-FFF2-40B4-BE49-F238E27FC236}">
                <a16:creationId xmlns:a16="http://schemas.microsoft.com/office/drawing/2014/main" id="{88022954-6F19-4226-BAEC-843B4B6B55ED}"/>
              </a:ext>
            </a:extLst>
          </p:cNvPr>
          <p:cNvPicPr>
            <a:picLocks noChangeAspect="1"/>
          </p:cNvPicPr>
          <p:nvPr/>
        </p:nvPicPr>
        <p:blipFill>
          <a:blip r:embed="rId3"/>
          <a:stretch>
            <a:fillRect/>
          </a:stretch>
        </p:blipFill>
        <p:spPr>
          <a:xfrm>
            <a:off x="86765" y="1017724"/>
            <a:ext cx="2075767" cy="2034905"/>
          </a:xfrm>
          <a:prstGeom prst="rect">
            <a:avLst/>
          </a:prstGeom>
        </p:spPr>
      </p:pic>
      <p:pic>
        <p:nvPicPr>
          <p:cNvPr id="3" name="Picture 2">
            <a:extLst>
              <a:ext uri="{FF2B5EF4-FFF2-40B4-BE49-F238E27FC236}">
                <a16:creationId xmlns:a16="http://schemas.microsoft.com/office/drawing/2014/main" id="{7E406B08-B348-40C9-89C0-3A5529FB529C}"/>
              </a:ext>
            </a:extLst>
          </p:cNvPr>
          <p:cNvPicPr>
            <a:picLocks noChangeAspect="1"/>
          </p:cNvPicPr>
          <p:nvPr/>
        </p:nvPicPr>
        <p:blipFill>
          <a:blip r:embed="rId4"/>
          <a:stretch>
            <a:fillRect/>
          </a:stretch>
        </p:blipFill>
        <p:spPr>
          <a:xfrm>
            <a:off x="2133734" y="1012008"/>
            <a:ext cx="1085850" cy="638175"/>
          </a:xfrm>
          <a:prstGeom prst="rect">
            <a:avLst/>
          </a:prstGeom>
        </p:spPr>
      </p:pic>
      <p:pic>
        <p:nvPicPr>
          <p:cNvPr id="4" name="Picture 3">
            <a:extLst>
              <a:ext uri="{FF2B5EF4-FFF2-40B4-BE49-F238E27FC236}">
                <a16:creationId xmlns:a16="http://schemas.microsoft.com/office/drawing/2014/main" id="{9C2A50B2-39F4-481D-B070-23630170B9B9}"/>
              </a:ext>
            </a:extLst>
          </p:cNvPr>
          <p:cNvPicPr>
            <a:picLocks noChangeAspect="1"/>
          </p:cNvPicPr>
          <p:nvPr/>
        </p:nvPicPr>
        <p:blipFill>
          <a:blip r:embed="rId5"/>
          <a:stretch>
            <a:fillRect/>
          </a:stretch>
        </p:blipFill>
        <p:spPr>
          <a:xfrm>
            <a:off x="3205006" y="1029945"/>
            <a:ext cx="1285875" cy="771525"/>
          </a:xfrm>
          <a:prstGeom prst="rect">
            <a:avLst/>
          </a:prstGeom>
        </p:spPr>
      </p:pic>
      <p:pic>
        <p:nvPicPr>
          <p:cNvPr id="5" name="Picture 4">
            <a:extLst>
              <a:ext uri="{FF2B5EF4-FFF2-40B4-BE49-F238E27FC236}">
                <a16:creationId xmlns:a16="http://schemas.microsoft.com/office/drawing/2014/main" id="{25892303-4FDD-4355-BFD1-D6ACFB04C6FD}"/>
              </a:ext>
            </a:extLst>
          </p:cNvPr>
          <p:cNvPicPr>
            <a:picLocks noChangeAspect="1"/>
          </p:cNvPicPr>
          <p:nvPr/>
        </p:nvPicPr>
        <p:blipFill>
          <a:blip r:embed="rId6"/>
          <a:stretch>
            <a:fillRect/>
          </a:stretch>
        </p:blipFill>
        <p:spPr>
          <a:xfrm>
            <a:off x="2145607" y="1869966"/>
            <a:ext cx="1076325" cy="657225"/>
          </a:xfrm>
          <a:prstGeom prst="rect">
            <a:avLst/>
          </a:prstGeom>
        </p:spPr>
      </p:pic>
      <p:pic>
        <p:nvPicPr>
          <p:cNvPr id="6" name="Picture 5">
            <a:extLst>
              <a:ext uri="{FF2B5EF4-FFF2-40B4-BE49-F238E27FC236}">
                <a16:creationId xmlns:a16="http://schemas.microsoft.com/office/drawing/2014/main" id="{1AFE8F6D-C572-4FDE-A68A-DE7047578395}"/>
              </a:ext>
            </a:extLst>
          </p:cNvPr>
          <p:cNvPicPr>
            <a:picLocks noChangeAspect="1"/>
          </p:cNvPicPr>
          <p:nvPr/>
        </p:nvPicPr>
        <p:blipFill>
          <a:blip r:embed="rId7"/>
          <a:stretch>
            <a:fillRect/>
          </a:stretch>
        </p:blipFill>
        <p:spPr>
          <a:xfrm>
            <a:off x="3205006" y="1884253"/>
            <a:ext cx="1314450" cy="628650"/>
          </a:xfrm>
          <a:prstGeom prst="rect">
            <a:avLst/>
          </a:prstGeom>
        </p:spPr>
      </p:pic>
      <p:pic>
        <p:nvPicPr>
          <p:cNvPr id="7" name="Picture 6">
            <a:extLst>
              <a:ext uri="{FF2B5EF4-FFF2-40B4-BE49-F238E27FC236}">
                <a16:creationId xmlns:a16="http://schemas.microsoft.com/office/drawing/2014/main" id="{EDCF8B3E-7626-43FC-9F44-6ACF5462ED8A}"/>
              </a:ext>
            </a:extLst>
          </p:cNvPr>
          <p:cNvPicPr>
            <a:picLocks noChangeAspect="1"/>
          </p:cNvPicPr>
          <p:nvPr/>
        </p:nvPicPr>
        <p:blipFill>
          <a:blip r:embed="rId8"/>
          <a:stretch>
            <a:fillRect/>
          </a:stretch>
        </p:blipFill>
        <p:spPr>
          <a:xfrm>
            <a:off x="140426" y="3192962"/>
            <a:ext cx="2328107" cy="1880643"/>
          </a:xfrm>
          <a:prstGeom prst="rect">
            <a:avLst/>
          </a:prstGeom>
        </p:spPr>
      </p:pic>
      <p:pic>
        <p:nvPicPr>
          <p:cNvPr id="8" name="Picture 7">
            <a:extLst>
              <a:ext uri="{FF2B5EF4-FFF2-40B4-BE49-F238E27FC236}">
                <a16:creationId xmlns:a16="http://schemas.microsoft.com/office/drawing/2014/main" id="{BDCCDD1A-D8D9-4679-9B75-79C058C32F30}"/>
              </a:ext>
            </a:extLst>
          </p:cNvPr>
          <p:cNvPicPr>
            <a:picLocks noChangeAspect="1"/>
          </p:cNvPicPr>
          <p:nvPr/>
        </p:nvPicPr>
        <p:blipFill>
          <a:blip r:embed="rId9"/>
          <a:stretch>
            <a:fillRect/>
          </a:stretch>
        </p:blipFill>
        <p:spPr>
          <a:xfrm>
            <a:off x="3422312" y="3153694"/>
            <a:ext cx="2461615" cy="1989806"/>
          </a:xfrm>
          <a:prstGeom prst="rect">
            <a:avLst/>
          </a:prstGeom>
        </p:spPr>
      </p:pic>
      <p:pic>
        <p:nvPicPr>
          <p:cNvPr id="10" name="Picture 9">
            <a:extLst>
              <a:ext uri="{FF2B5EF4-FFF2-40B4-BE49-F238E27FC236}">
                <a16:creationId xmlns:a16="http://schemas.microsoft.com/office/drawing/2014/main" id="{7F1BF7E5-3A67-4742-9BA6-A982D6A7639E}"/>
              </a:ext>
            </a:extLst>
          </p:cNvPr>
          <p:cNvPicPr>
            <a:picLocks noChangeAspect="1"/>
          </p:cNvPicPr>
          <p:nvPr/>
        </p:nvPicPr>
        <p:blipFill>
          <a:blip r:embed="rId10"/>
          <a:stretch>
            <a:fillRect/>
          </a:stretch>
        </p:blipFill>
        <p:spPr>
          <a:xfrm>
            <a:off x="6493046" y="3152725"/>
            <a:ext cx="2424529" cy="1961115"/>
          </a:xfrm>
          <a:prstGeom prst="rect">
            <a:avLst/>
          </a:prstGeom>
        </p:spPr>
      </p:pic>
      <p:sp>
        <p:nvSpPr>
          <p:cNvPr id="25" name="TextBox 24">
            <a:extLst>
              <a:ext uri="{FF2B5EF4-FFF2-40B4-BE49-F238E27FC236}">
                <a16:creationId xmlns:a16="http://schemas.microsoft.com/office/drawing/2014/main" id="{A4A62579-09C2-4C74-B90D-7ECD7762494E}"/>
              </a:ext>
            </a:extLst>
          </p:cNvPr>
          <p:cNvSpPr txBox="1"/>
          <p:nvPr/>
        </p:nvSpPr>
        <p:spPr>
          <a:xfrm>
            <a:off x="706713" y="758839"/>
            <a:ext cx="2854042" cy="215444"/>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Need to get them to say “Yes</a:t>
            </a:r>
            <a:r>
              <a:rPr lang="en-US" sz="800" dirty="0"/>
              <a:t>”</a:t>
            </a:r>
          </a:p>
        </p:txBody>
      </p:sp>
    </p:spTree>
    <p:extLst>
      <p:ext uri="{BB962C8B-B14F-4D97-AF65-F5344CB8AC3E}">
        <p14:creationId xmlns:p14="http://schemas.microsoft.com/office/powerpoint/2010/main" val="4536808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25785</TotalTime>
  <Words>2047</Words>
  <Application>Microsoft Office PowerPoint</Application>
  <PresentationFormat>On-screen Show (16:9)</PresentationFormat>
  <Paragraphs>165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Verdana</vt:lpstr>
      <vt:lpstr>Simple Light</vt:lpstr>
      <vt:lpstr>Credit Card  Marketing Strategy</vt:lpstr>
      <vt:lpstr>Abstract</vt:lpstr>
      <vt:lpstr>Motivation</vt:lpstr>
      <vt:lpstr>Dataset</vt:lpstr>
      <vt:lpstr>Data Preparation and Cleaning</vt:lpstr>
      <vt:lpstr>Research Questions</vt:lpstr>
      <vt:lpstr>Methods</vt:lpstr>
      <vt:lpstr>“Yes” to Offers</vt:lpstr>
      <vt:lpstr>“No” to Offers</vt:lpstr>
      <vt:lpstr>Marketing Style </vt:lpstr>
      <vt:lpstr>Target</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Marketing Strategy</dc:title>
  <dc:creator>Naeemah</dc:creator>
  <cp:lastModifiedBy>Naeemah Small</cp:lastModifiedBy>
  <cp:revision>108</cp:revision>
  <dcterms:modified xsi:type="dcterms:W3CDTF">2017-12-05T16:16:00Z</dcterms:modified>
</cp:coreProperties>
</file>