
<file path=[Content_Types].xml><?xml version="1.0" encoding="utf-8"?>
<Types xmlns="http://schemas.openxmlformats.org/package/2006/content-types">
  <Default Extension="jfif"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1"/>
  </p:notesMasterIdLst>
  <p:sldIdLst>
    <p:sldId id="256" r:id="rId2"/>
    <p:sldId id="257" r:id="rId3"/>
    <p:sldId id="258" r:id="rId4"/>
    <p:sldId id="295" r:id="rId5"/>
    <p:sldId id="296" r:id="rId6"/>
    <p:sldId id="297" r:id="rId7"/>
    <p:sldId id="298" r:id="rId8"/>
    <p:sldId id="299" r:id="rId9"/>
    <p:sldId id="300" r:id="rId10"/>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9" autoAdjust="0"/>
    <p:restoredTop sz="94660"/>
  </p:normalViewPr>
  <p:slideViewPr>
    <p:cSldViewPr>
      <p:cViewPr varScale="1">
        <p:scale>
          <a:sx n="39" d="100"/>
          <a:sy n="39" d="100"/>
        </p:scale>
        <p:origin x="84" y="612"/>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30.09.2025</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F96F5-A760-D365-B22E-C34659639D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40E660-75DC-5384-A853-AE23FA0F18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1044E3-20B9-FA61-F964-51FF9C919064}"/>
              </a:ext>
            </a:extLst>
          </p:cNvPr>
          <p:cNvSpPr>
            <a:spLocks noGrp="1"/>
          </p:cNvSpPr>
          <p:nvPr>
            <p:ph type="body" idx="1"/>
          </p:nvPr>
        </p:nvSpPr>
        <p:spPr/>
        <p:txBody>
          <a:bodyPr/>
          <a:lstStyle/>
          <a:p>
            <a:endParaRPr lang="cs-CZ" dirty="0"/>
          </a:p>
        </p:txBody>
      </p:sp>
      <p:sp>
        <p:nvSpPr>
          <p:cNvPr id="4" name="Slide Number Placeholder 3">
            <a:extLst>
              <a:ext uri="{FF2B5EF4-FFF2-40B4-BE49-F238E27FC236}">
                <a16:creationId xmlns:a16="http://schemas.microsoft.com/office/drawing/2014/main" id="{347F8603-57E7-7374-0EE7-653692F3AF73}"/>
              </a:ext>
            </a:extLst>
          </p:cNvPr>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4206144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9/30/2025</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183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lang="cs-CZ" sz="3200" spc="-10" dirty="0">
                <a:solidFill>
                  <a:srgbClr val="FFFFFF"/>
                </a:solidFill>
                <a:cs typeface="Source Sans Pro Light"/>
              </a:rPr>
              <a:t>60</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6" name="object 6"/>
          <p:cNvSpPr txBox="1"/>
          <p:nvPr/>
        </p:nvSpPr>
        <p:spPr>
          <a:xfrm>
            <a:off x="10686758" y="241300"/>
            <a:ext cx="5600198" cy="580928"/>
          </a:xfrm>
          <a:prstGeom prst="rect">
            <a:avLst/>
          </a:prstGeom>
          <a:noFill/>
        </p:spPr>
        <p:txBody>
          <a:bodyPr vert="horz" wrap="square" lIns="0" tIns="87630" rIns="0" bIns="0" rtlCol="0">
            <a:spAutoFit/>
          </a:bodyPr>
          <a:lstStyle/>
          <a:p>
            <a:pPr marL="406400">
              <a:spcBef>
                <a:spcPts val="690"/>
              </a:spcBef>
            </a:pPr>
            <a:r>
              <a:rPr sz="3200" spc="-5" dirty="0">
                <a:solidFill>
                  <a:srgbClr val="FFFFFF"/>
                </a:solidFill>
                <a:cs typeface="Source Sans Pro Light"/>
              </a:rPr>
              <a:t>Grade: </a:t>
            </a:r>
            <a:r>
              <a:rPr lang="cs-CZ" sz="3200" spc="-5" dirty="0">
                <a:solidFill>
                  <a:srgbClr val="FFFFFF"/>
                </a:solidFill>
                <a:cs typeface="Source Sans Pro Light"/>
              </a:rPr>
              <a:t>11</a:t>
            </a:r>
            <a:endParaRPr sz="3200" dirty="0">
              <a:cs typeface="Source Sans Pro Light"/>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sz="3200" spc="-15" dirty="0">
                <a:solidFill>
                  <a:srgbClr val="FFFFFF"/>
                </a:solidFill>
                <a:cs typeface="Source Sans Pro Light"/>
              </a:rPr>
              <a:t>CCSS,</a:t>
            </a:r>
            <a:r>
              <a:rPr sz="3200" spc="-55" dirty="0">
                <a:solidFill>
                  <a:srgbClr val="FFFFFF"/>
                </a:solidFill>
                <a:cs typeface="Source Sans Pro Light"/>
              </a:rPr>
              <a:t> </a:t>
            </a:r>
            <a:r>
              <a:rPr sz="3200" spc="5" dirty="0">
                <a:solidFill>
                  <a:srgbClr val="FFFFFF"/>
                </a:solidFill>
                <a:cs typeface="Source Sans Pro Light"/>
              </a:rPr>
              <a:t>NGSS</a:t>
            </a:r>
            <a:endParaRPr sz="3200" dirty="0">
              <a:cs typeface="Source Sans Pro Light"/>
            </a:endParaRPr>
          </a:p>
        </p:txBody>
      </p:sp>
      <p:sp>
        <p:nvSpPr>
          <p:cNvPr id="18" name="object 18"/>
          <p:cNvSpPr txBox="1"/>
          <p:nvPr/>
        </p:nvSpPr>
        <p:spPr>
          <a:xfrm>
            <a:off x="4666456" y="2146300"/>
            <a:ext cx="11315700" cy="2241639"/>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Introduction</a:t>
            </a:r>
            <a:r>
              <a:rPr lang="cs-CZ" sz="7200" spc="-5" dirty="0">
                <a:solidFill>
                  <a:srgbClr val="00318B"/>
                </a:solidFill>
                <a:cs typeface="Source Sans Pro"/>
              </a:rPr>
              <a:t>:</a:t>
            </a:r>
          </a:p>
          <a:p>
            <a:pPr marL="1223010" marR="5080" indent="-1210945" algn="ctr">
              <a:lnSpc>
                <a:spcPct val="100000"/>
              </a:lnSpc>
              <a:spcBef>
                <a:spcPts val="100"/>
              </a:spcBef>
            </a:pPr>
            <a:r>
              <a:rPr lang="en-US" sz="7200" spc="-5" dirty="0">
                <a:solidFill>
                  <a:srgbClr val="00318B"/>
                </a:solidFill>
                <a:cs typeface="Source Sans Pro"/>
              </a:rPr>
              <a:t>Big Data &amp; Hadoop Ecosystem</a:t>
            </a:r>
            <a:endParaRPr lang="cs-CZ" sz="7200" dirty="0">
              <a:cs typeface="Source Sans Pro"/>
            </a:endParaRPr>
          </a:p>
        </p:txBody>
      </p:sp>
      <p:sp>
        <p:nvSpPr>
          <p:cNvPr id="19" name="object 19"/>
          <p:cNvSpPr/>
          <p:nvPr/>
        </p:nvSpPr>
        <p:spPr>
          <a:xfrm flipV="1">
            <a:off x="3942556" y="4234941"/>
            <a:ext cx="12573000" cy="166875"/>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6380120" y="4467822"/>
            <a:ext cx="7888372" cy="751488"/>
          </a:xfrm>
          <a:prstGeom prst="rect">
            <a:avLst/>
          </a:prstGeom>
        </p:spPr>
        <p:txBody>
          <a:bodyPr vert="horz" wrap="square" lIns="0" tIns="12700" rIns="0" bIns="0" rtlCol="0">
            <a:spAutoFit/>
          </a:bodyPr>
          <a:lstStyle/>
          <a:p>
            <a:pPr marL="146050" marR="5080" indent="-133985" algn="ctr">
              <a:lnSpc>
                <a:spcPct val="100000"/>
              </a:lnSpc>
              <a:spcBef>
                <a:spcPts val="100"/>
              </a:spcBef>
            </a:pPr>
            <a:r>
              <a:rPr lang="en-US" sz="4800" spc="-5" dirty="0">
                <a:solidFill>
                  <a:srgbClr val="00A0EF"/>
                </a:solidFill>
                <a:cs typeface="Source Sans Pro Light"/>
              </a:rPr>
              <a:t>Lesson 1</a:t>
            </a:r>
            <a:endParaRPr lang="en-US" sz="4800" dirty="0">
              <a:cs typeface="Source Sans Pro Light"/>
            </a:endParaRPr>
          </a:p>
        </p:txBody>
      </p:sp>
      <p:pic>
        <p:nvPicPr>
          <p:cNvPr id="11" name="Picture 10">
            <a:extLst>
              <a:ext uri="{FF2B5EF4-FFF2-40B4-BE49-F238E27FC236}">
                <a16:creationId xmlns:a16="http://schemas.microsoft.com/office/drawing/2014/main" id="{529922EA-0E41-12DB-C934-E2DB7180B5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71256" y="5474091"/>
            <a:ext cx="10706100" cy="4999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10AC73C5-368A-4992-917B-0C0A1838E3CA}"/>
              </a:ext>
            </a:extLst>
          </p:cNvPr>
          <p:cNvGrpSpPr/>
          <p:nvPr/>
        </p:nvGrpSpPr>
        <p:grpSpPr>
          <a:xfrm>
            <a:off x="-5059" y="3416573"/>
            <a:ext cx="4800599" cy="828000"/>
            <a:chOff x="0" y="8642689"/>
            <a:chExt cx="4336348" cy="439424"/>
          </a:xfrm>
          <a:solidFill>
            <a:srgbClr val="FFBF00"/>
          </a:solidFill>
        </p:grpSpPr>
        <p:sp>
          <p:nvSpPr>
            <p:cNvPr id="57" name="object 4">
              <a:extLst>
                <a:ext uri="{FF2B5EF4-FFF2-40B4-BE49-F238E27FC236}">
                  <a16:creationId xmlns:a16="http://schemas.microsoft.com/office/drawing/2014/main" id="{52033DA7-B496-435D-A3DB-E45BD45E4B7C}"/>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grpFill/>
          </p:spPr>
          <p:txBody>
            <a:bodyPr wrap="square" lIns="0" tIns="0" rIns="0" bIns="0" rtlCol="0"/>
            <a:lstStyle/>
            <a:p>
              <a:endParaRPr dirty="0"/>
            </a:p>
          </p:txBody>
        </p:sp>
        <p:sp>
          <p:nvSpPr>
            <p:cNvPr id="58" name="object 5">
              <a:extLst>
                <a:ext uri="{FF2B5EF4-FFF2-40B4-BE49-F238E27FC236}">
                  <a16:creationId xmlns:a16="http://schemas.microsoft.com/office/drawing/2014/main" id="{892C04EB-8963-4611-98BC-C2BD5AD407A8}"/>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grpFill/>
          </p:spPr>
          <p:txBody>
            <a:bodyPr wrap="square" lIns="0" tIns="0" rIns="0" bIns="0" rtlCol="0"/>
            <a:lstStyle/>
            <a:p>
              <a:endParaRPr dirty="0"/>
            </a:p>
          </p:txBody>
        </p:sp>
      </p:grpSp>
      <p:sp>
        <p:nvSpPr>
          <p:cNvPr id="10" name="object 10"/>
          <p:cNvSpPr txBox="1"/>
          <p:nvPr/>
        </p:nvSpPr>
        <p:spPr>
          <a:xfrm>
            <a:off x="971550" y="1689100"/>
            <a:ext cx="12572206" cy="1125949"/>
          </a:xfrm>
          <a:prstGeom prst="rect">
            <a:avLst/>
          </a:prstGeom>
        </p:spPr>
        <p:txBody>
          <a:bodyPr vert="horz" wrap="square" lIns="0" tIns="5080" rIns="0" bIns="0" rtlCol="0">
            <a:spAutoFit/>
          </a:bodyPr>
          <a:lstStyle/>
          <a:p>
            <a:pPr marL="298450" marR="5080" indent="-285750">
              <a:lnSpc>
                <a:spcPct val="10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Big Data</a:t>
            </a:r>
            <a:r>
              <a:rPr lang="en-US" dirty="0">
                <a:latin typeface="Arial" panose="020B0604020202020204" pitchFamily="34" charset="0"/>
                <a:cs typeface="Arial" panose="020B0604020202020204" pitchFamily="34" charset="0"/>
              </a:rPr>
              <a:t> refers to extremely large and complex datasets that are difficult to process using traditional data tools due to their </a:t>
            </a:r>
            <a:r>
              <a:rPr lang="en-US" b="1" dirty="0">
                <a:latin typeface="Arial" panose="020B0604020202020204" pitchFamily="34" charset="0"/>
                <a:cs typeface="Arial" panose="020B0604020202020204" pitchFamily="34" charset="0"/>
              </a:rPr>
              <a:t>volume, velocity, and variety</a:t>
            </a:r>
            <a:r>
              <a:rPr lang="en-US" dirty="0">
                <a:latin typeface="Arial" panose="020B0604020202020204" pitchFamily="34" charset="0"/>
                <a:cs typeface="Arial" panose="020B0604020202020204" pitchFamily="34" charset="0"/>
              </a:rPr>
              <a:t>.</a:t>
            </a:r>
          </a:p>
          <a:p>
            <a:pPr marL="298450" marR="5080" indent="-285750">
              <a:lnSpc>
                <a:spcPct val="1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Hadoop Ecosystem</a:t>
            </a:r>
            <a:r>
              <a:rPr lang="en-US" dirty="0">
                <a:latin typeface="Arial" panose="020B0604020202020204" pitchFamily="34" charset="0"/>
                <a:cs typeface="Arial" panose="020B0604020202020204" pitchFamily="34" charset="0"/>
              </a:rPr>
              <a:t> is an open-source framework that enables the </a:t>
            </a:r>
            <a:r>
              <a:rPr lang="en-US" b="1" dirty="0">
                <a:latin typeface="Arial" panose="020B0604020202020204" pitchFamily="34" charset="0"/>
                <a:cs typeface="Arial" panose="020B0604020202020204" pitchFamily="34" charset="0"/>
              </a:rPr>
              <a:t>distributed storage and processing</a:t>
            </a:r>
            <a:r>
              <a:rPr lang="en-US" dirty="0">
                <a:latin typeface="Arial" panose="020B0604020202020204" pitchFamily="34" charset="0"/>
                <a:cs typeface="Arial" panose="020B0604020202020204" pitchFamily="34" charset="0"/>
              </a:rPr>
              <a:t> of Big Data across clusters of commodity hardware.</a:t>
            </a:r>
          </a:p>
        </p:txBody>
      </p:sp>
      <p:sp>
        <p:nvSpPr>
          <p:cNvPr id="11" name="object 11"/>
          <p:cNvSpPr txBox="1"/>
          <p:nvPr/>
        </p:nvSpPr>
        <p:spPr>
          <a:xfrm>
            <a:off x="971550" y="4530680"/>
            <a:ext cx="12572206" cy="869469"/>
          </a:xfrm>
          <a:prstGeom prst="rect">
            <a:avLst/>
          </a:prstGeom>
        </p:spPr>
        <p:txBody>
          <a:bodyPr vert="horz" wrap="square" lIns="0" tIns="12700" rIns="0" bIns="0" rtlCol="0">
            <a:spAutoFit/>
          </a:bodyPr>
          <a:lstStyle/>
          <a:p>
            <a:pPr marL="127635" indent="-114935">
              <a:lnSpc>
                <a:spcPct val="100000"/>
              </a:lnSpc>
              <a:spcBef>
                <a:spcPts val="100"/>
              </a:spcBef>
              <a:buChar char="•"/>
              <a:tabLst>
                <a:tab pos="128270" algn="l"/>
              </a:tabLst>
            </a:pPr>
            <a:r>
              <a:rPr lang="en-US" b="1" dirty="0">
                <a:latin typeface="Arial" panose="020B0604020202020204" pitchFamily="34" charset="0"/>
                <a:cs typeface="Arial" panose="020B0604020202020204" pitchFamily="34" charset="0"/>
              </a:rPr>
              <a:t> Understand</a:t>
            </a:r>
            <a:r>
              <a:rPr lang="en-US" dirty="0">
                <a:latin typeface="Arial" panose="020B0604020202020204" pitchFamily="34" charset="0"/>
                <a:cs typeface="Arial" panose="020B0604020202020204" pitchFamily="34" charset="0"/>
              </a:rPr>
              <a:t> the core characteristics of Big Data and why traditional systems struggle to handle.</a:t>
            </a:r>
          </a:p>
          <a:p>
            <a:pPr marL="127635" indent="-114935">
              <a:lnSpc>
                <a:spcPct val="100000"/>
              </a:lnSpc>
              <a:spcBef>
                <a:spcPts val="100"/>
              </a:spcBef>
              <a:buChar char="•"/>
              <a:tabLst>
                <a:tab pos="128270" algn="l"/>
              </a:tabLst>
            </a:pPr>
            <a:r>
              <a:rPr lang="en-US" b="1" dirty="0">
                <a:latin typeface="Arial" panose="020B0604020202020204" pitchFamily="34" charset="0"/>
                <a:cs typeface="Arial" panose="020B0604020202020204" pitchFamily="34" charset="0"/>
              </a:rPr>
              <a:t> Explain</a:t>
            </a:r>
            <a:r>
              <a:rPr lang="en-US" dirty="0">
                <a:latin typeface="Arial" panose="020B0604020202020204" pitchFamily="34" charset="0"/>
                <a:cs typeface="Arial" panose="020B0604020202020204" pitchFamily="34" charset="0"/>
              </a:rPr>
              <a:t> the architecture and key components of the Hadoop ecosystem, including HDFS and MapReduce.</a:t>
            </a:r>
          </a:p>
          <a:p>
            <a:pPr marL="127635" indent="-114935">
              <a:lnSpc>
                <a:spcPct val="100000"/>
              </a:lnSpc>
              <a:spcBef>
                <a:spcPts val="100"/>
              </a:spcBef>
              <a:buChar char="•"/>
              <a:tabLst>
                <a:tab pos="128270" algn="l"/>
              </a:tabLst>
            </a:pPr>
            <a:r>
              <a:rPr lang="en-US" b="1" dirty="0">
                <a:latin typeface="Arial" panose="020B0604020202020204" pitchFamily="34" charset="0"/>
                <a:cs typeface="Arial" panose="020B0604020202020204" pitchFamily="34" charset="0"/>
              </a:rPr>
              <a:t> Describe</a:t>
            </a:r>
            <a:r>
              <a:rPr lang="en-US" dirty="0">
                <a:latin typeface="Arial" panose="020B0604020202020204" pitchFamily="34" charset="0"/>
                <a:cs typeface="Arial" panose="020B0604020202020204" pitchFamily="34" charset="0"/>
              </a:rPr>
              <a:t> how Hadoop enables scalable and distributed processing of large datasets across multiple machines.</a:t>
            </a:r>
          </a:p>
        </p:txBody>
      </p:sp>
      <p:sp>
        <p:nvSpPr>
          <p:cNvPr id="12" name="object 12"/>
          <p:cNvSpPr txBox="1"/>
          <p:nvPr/>
        </p:nvSpPr>
        <p:spPr>
          <a:xfrm>
            <a:off x="992812" y="7404100"/>
            <a:ext cx="7497375" cy="282129"/>
          </a:xfrm>
          <a:prstGeom prst="rect">
            <a:avLst/>
          </a:prstGeom>
        </p:spPr>
        <p:txBody>
          <a:bodyPr vert="horz" wrap="square" lIns="0" tIns="5080" rIns="0" bIns="0" rtlCol="0">
            <a:spAutoFit/>
          </a:bodyPr>
          <a:lstStyle/>
          <a:p>
            <a:pPr marL="12700">
              <a:lnSpc>
                <a:spcPct val="100000"/>
              </a:lnSpc>
              <a:spcBef>
                <a:spcPts val="100"/>
              </a:spcBef>
            </a:pPr>
            <a:r>
              <a:rPr lang="en-US" i="1" dirty="0">
                <a:solidFill>
                  <a:srgbClr val="231F20"/>
                </a:solidFill>
                <a:latin typeface="Arial" panose="020B0604020202020204" pitchFamily="34" charset="0"/>
                <a:cs typeface="Arial" panose="020B0604020202020204" pitchFamily="34" charset="0"/>
              </a:rPr>
              <a:t> Volume, </a:t>
            </a:r>
            <a:r>
              <a:rPr lang="en-US" dirty="0">
                <a:latin typeface="Arial" panose="020B0604020202020204" pitchFamily="34" charset="0"/>
                <a:cs typeface="Arial" panose="020B0604020202020204" pitchFamily="34" charset="0"/>
              </a:rPr>
              <a:t>Velocity,</a:t>
            </a:r>
            <a:r>
              <a:rPr lang="en-US" i="1" dirty="0">
                <a:solidFill>
                  <a:srgbClr val="231F2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Variety</a:t>
            </a:r>
            <a:r>
              <a:rPr lang="en-US" i="1" dirty="0">
                <a:solidFill>
                  <a:srgbClr val="231F2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Veracity,</a:t>
            </a:r>
            <a:r>
              <a:rPr lang="en-US" i="1" spc="-5" dirty="0">
                <a:solidFill>
                  <a:srgbClr val="231F2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Unstructured Data</a:t>
            </a:r>
          </a:p>
        </p:txBody>
      </p:sp>
      <p:sp>
        <p:nvSpPr>
          <p:cNvPr id="22" name="object 22"/>
          <p:cNvSpPr txBox="1"/>
          <p:nvPr/>
        </p:nvSpPr>
        <p:spPr>
          <a:xfrm>
            <a:off x="665956" y="3585368"/>
            <a:ext cx="4806156" cy="443711"/>
          </a:xfrm>
          <a:prstGeom prst="rect">
            <a:avLst/>
          </a:prstGeom>
        </p:spPr>
        <p:txBody>
          <a:bodyPr vert="horz" wrap="square" lIns="0" tIns="12700" rIns="0" bIns="0" rtlCol="0">
            <a:spAutoFit/>
          </a:bodyPr>
          <a:lstStyle/>
          <a:p>
            <a:pPr marL="12700">
              <a:spcBef>
                <a:spcPts val="100"/>
              </a:spcBef>
            </a:pPr>
            <a:r>
              <a:rPr sz="2800" spc="-10" dirty="0">
                <a:solidFill>
                  <a:srgbClr val="FFFFFF"/>
                </a:solidFill>
                <a:cs typeface="Source Sans Pro Light"/>
              </a:rPr>
              <a:t>Learning</a:t>
            </a:r>
            <a:r>
              <a:rPr sz="2800" spc="-35" dirty="0">
                <a:solidFill>
                  <a:srgbClr val="FFFFFF"/>
                </a:solidFill>
                <a:cs typeface="Source Sans Pro Light"/>
              </a:rPr>
              <a:t> </a:t>
            </a:r>
            <a:r>
              <a:rPr sz="2800" spc="-5" dirty="0">
                <a:solidFill>
                  <a:srgbClr val="FFFFFF"/>
                </a:solidFill>
                <a:cs typeface="Source Sans Pro Light"/>
              </a:rPr>
              <a:t>objectives</a:t>
            </a:r>
            <a:endParaRPr sz="2800" dirty="0">
              <a:cs typeface="Source Sans Pro Light"/>
            </a:endParaRPr>
          </a:p>
        </p:txBody>
      </p:sp>
      <p:grpSp>
        <p:nvGrpSpPr>
          <p:cNvPr id="29" name="Group 28">
            <a:extLst>
              <a:ext uri="{FF2B5EF4-FFF2-40B4-BE49-F238E27FC236}">
                <a16:creationId xmlns:a16="http://schemas.microsoft.com/office/drawing/2014/main" id="{1D743BB0-F760-4639-92C9-9D37D1405502}"/>
              </a:ext>
            </a:extLst>
          </p:cNvPr>
          <p:cNvGrpSpPr/>
          <p:nvPr/>
        </p:nvGrpSpPr>
        <p:grpSpPr>
          <a:xfrm>
            <a:off x="0" y="6244705"/>
            <a:ext cx="3256756" cy="828000"/>
            <a:chOff x="0" y="4134484"/>
            <a:chExt cx="3256756" cy="828000"/>
          </a:xfrm>
        </p:grpSpPr>
        <p:sp>
          <p:nvSpPr>
            <p:cNvPr id="23" name="object 23"/>
            <p:cNvSpPr/>
            <p:nvPr/>
          </p:nvSpPr>
          <p:spPr>
            <a:xfrm>
              <a:off x="0" y="4134484"/>
              <a:ext cx="3256756" cy="828000"/>
            </a:xfrm>
            <a:custGeom>
              <a:avLst/>
              <a:gdLst/>
              <a:ahLst/>
              <a:cxnLst/>
              <a:rect l="l" t="t" r="r" b="b"/>
              <a:pathLst>
                <a:path w="1909445" h="437514">
                  <a:moveTo>
                    <a:pt x="1690241" y="0"/>
                  </a:moveTo>
                  <a:lnTo>
                    <a:pt x="0" y="0"/>
                  </a:lnTo>
                  <a:lnTo>
                    <a:pt x="0" y="437154"/>
                  </a:lnTo>
                  <a:lnTo>
                    <a:pt x="1690241" y="437154"/>
                  </a:lnTo>
                  <a:lnTo>
                    <a:pt x="1740359" y="431381"/>
                  </a:lnTo>
                  <a:lnTo>
                    <a:pt x="1786366" y="414937"/>
                  </a:lnTo>
                  <a:lnTo>
                    <a:pt x="1826950" y="389135"/>
                  </a:lnTo>
                  <a:lnTo>
                    <a:pt x="1860800" y="355285"/>
                  </a:lnTo>
                  <a:lnTo>
                    <a:pt x="1886602" y="314701"/>
                  </a:lnTo>
                  <a:lnTo>
                    <a:pt x="1903046" y="268694"/>
                  </a:lnTo>
                  <a:lnTo>
                    <a:pt x="1908818" y="218577"/>
                  </a:lnTo>
                  <a:lnTo>
                    <a:pt x="1903046" y="168459"/>
                  </a:lnTo>
                  <a:lnTo>
                    <a:pt x="1886602" y="122452"/>
                  </a:lnTo>
                  <a:lnTo>
                    <a:pt x="1860800" y="81868"/>
                  </a:lnTo>
                  <a:lnTo>
                    <a:pt x="1826950" y="48018"/>
                  </a:lnTo>
                  <a:lnTo>
                    <a:pt x="1786366" y="22216"/>
                  </a:lnTo>
                  <a:lnTo>
                    <a:pt x="1740359" y="5772"/>
                  </a:lnTo>
                  <a:lnTo>
                    <a:pt x="1690241" y="0"/>
                  </a:lnTo>
                  <a:close/>
                </a:path>
              </a:pathLst>
            </a:custGeom>
            <a:solidFill>
              <a:srgbClr val="FFA001"/>
            </a:solidFill>
          </p:spPr>
          <p:txBody>
            <a:bodyPr wrap="square" lIns="0" tIns="0" rIns="0" bIns="0" rtlCol="0"/>
            <a:lstStyle/>
            <a:p>
              <a:endParaRPr dirty="0"/>
            </a:p>
          </p:txBody>
        </p:sp>
        <p:sp>
          <p:nvSpPr>
            <p:cNvPr id="24" name="object 24"/>
            <p:cNvSpPr txBox="1"/>
            <p:nvPr/>
          </p:nvSpPr>
          <p:spPr>
            <a:xfrm>
              <a:off x="665956" y="4273127"/>
              <a:ext cx="2478008" cy="443711"/>
            </a:xfrm>
            <a:prstGeom prst="rect">
              <a:avLst/>
            </a:prstGeom>
          </p:spPr>
          <p:txBody>
            <a:bodyPr vert="horz" wrap="square" lIns="0" tIns="12700" rIns="0" bIns="0" rtlCol="0">
              <a:spAutoFit/>
            </a:bodyPr>
            <a:lstStyle/>
            <a:p>
              <a:pPr marL="12700">
                <a:spcBef>
                  <a:spcPts val="100"/>
                </a:spcBef>
              </a:pPr>
              <a:r>
                <a:rPr sz="2800" spc="5" dirty="0">
                  <a:solidFill>
                    <a:srgbClr val="FFFFFF"/>
                  </a:solidFill>
                  <a:cs typeface="Source Sans Pro Light"/>
                </a:rPr>
                <a:t>K</a:t>
              </a:r>
              <a:r>
                <a:rPr sz="2800" spc="25" dirty="0">
                  <a:solidFill>
                    <a:srgbClr val="FFFFFF"/>
                  </a:solidFill>
                  <a:cs typeface="Source Sans Pro Light"/>
                </a:rPr>
                <a:t>e</a:t>
              </a:r>
              <a:r>
                <a:rPr sz="2800" dirty="0">
                  <a:solidFill>
                    <a:srgbClr val="FFFFFF"/>
                  </a:solidFill>
                  <a:cs typeface="Source Sans Pro Light"/>
                </a:rPr>
                <a:t>ywo</a:t>
              </a:r>
              <a:r>
                <a:rPr sz="2800" spc="-20" dirty="0">
                  <a:solidFill>
                    <a:srgbClr val="FFFFFF"/>
                  </a:solidFill>
                  <a:cs typeface="Source Sans Pro Light"/>
                </a:rPr>
                <a:t>r</a:t>
              </a:r>
              <a:r>
                <a:rPr sz="2800" dirty="0">
                  <a:solidFill>
                    <a:srgbClr val="FFFFFF"/>
                  </a:solidFill>
                  <a:cs typeface="Source Sans Pro Light"/>
                </a:rPr>
                <a:t>ds</a:t>
              </a:r>
              <a:endParaRPr sz="2800" dirty="0">
                <a:cs typeface="Source Sans Pro Light"/>
              </a:endParaRPr>
            </a:p>
          </p:txBody>
        </p:sp>
      </p:grpSp>
      <p:grpSp>
        <p:nvGrpSpPr>
          <p:cNvPr id="52" name="Group 51">
            <a:extLst>
              <a:ext uri="{FF2B5EF4-FFF2-40B4-BE49-F238E27FC236}">
                <a16:creationId xmlns:a16="http://schemas.microsoft.com/office/drawing/2014/main" id="{985AB44F-D837-4737-86D1-C4E5A35B8AC4}"/>
              </a:ext>
            </a:extLst>
          </p:cNvPr>
          <p:cNvGrpSpPr/>
          <p:nvPr/>
        </p:nvGrpSpPr>
        <p:grpSpPr>
          <a:xfrm>
            <a:off x="-19844" y="546100"/>
            <a:ext cx="4800599" cy="828000"/>
            <a:chOff x="0" y="8642689"/>
            <a:chExt cx="4336348" cy="439424"/>
          </a:xfrm>
        </p:grpSpPr>
        <p:sp>
          <p:nvSpPr>
            <p:cNvPr id="53" name="object 4">
              <a:extLst>
                <a:ext uri="{FF2B5EF4-FFF2-40B4-BE49-F238E27FC236}">
                  <a16:creationId xmlns:a16="http://schemas.microsoft.com/office/drawing/2014/main" id="{6DB0E343-9628-4235-8038-621A98D250CA}"/>
                </a:ext>
              </a:extLst>
            </p:cNvPr>
            <p:cNvSpPr/>
            <p:nvPr/>
          </p:nvSpPr>
          <p:spPr>
            <a:xfrm>
              <a:off x="0" y="8642693"/>
              <a:ext cx="3923363"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54" name="object 5">
              <a:extLst>
                <a:ext uri="{FF2B5EF4-FFF2-40B4-BE49-F238E27FC236}">
                  <a16:creationId xmlns:a16="http://schemas.microsoft.com/office/drawing/2014/main" id="{CF5C245D-05EF-4DFD-8810-E437FF667919}"/>
                </a:ext>
              </a:extLst>
            </p:cNvPr>
            <p:cNvSpPr/>
            <p:nvPr/>
          </p:nvSpPr>
          <p:spPr>
            <a:xfrm>
              <a:off x="3621605" y="8642689"/>
              <a:ext cx="714743"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55" name="object 9">
            <a:extLst>
              <a:ext uri="{FF2B5EF4-FFF2-40B4-BE49-F238E27FC236}">
                <a16:creationId xmlns:a16="http://schemas.microsoft.com/office/drawing/2014/main" id="{290C40E7-4402-4FD6-90CE-5CDF3FC9D08D}"/>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spc="10" dirty="0">
                <a:solidFill>
                  <a:srgbClr val="FFFFFF"/>
                </a:solidFill>
                <a:cs typeface="Source Sans Pro Light"/>
              </a:rPr>
              <a:t>O</a:t>
            </a:r>
            <a:r>
              <a:rPr lang="cs-CZ" sz="2800" spc="10" dirty="0">
                <a:solidFill>
                  <a:srgbClr val="FFFFFF"/>
                </a:solidFill>
                <a:cs typeface="Source Sans Pro Light"/>
              </a:rPr>
              <a:t>verview</a:t>
            </a:r>
            <a:endParaRPr lang="cs-CZ" sz="2800" dirty="0">
              <a:cs typeface="Source Sans Pr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9DC037C-C731-4D52-835A-5765F8A4FBF2}"/>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FAC1F606-62F6-4305-800B-EF4BDCC04BC6}"/>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E9D9B32-EA9E-452A-AFED-2BFD37C8107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0A39365D-A6B5-4623-AC67-FBE1BB6FC527}"/>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What is Big Data</a:t>
            </a:r>
            <a:endParaRPr lang="cs-CZ" sz="2800" dirty="0">
              <a:cs typeface="Source Sans Pro Light"/>
            </a:endParaRPr>
          </a:p>
        </p:txBody>
      </p:sp>
      <p:sp>
        <p:nvSpPr>
          <p:cNvPr id="12" name="object 10">
            <a:extLst>
              <a:ext uri="{FF2B5EF4-FFF2-40B4-BE49-F238E27FC236}">
                <a16:creationId xmlns:a16="http://schemas.microsoft.com/office/drawing/2014/main" id="{4B00ADBE-6249-46EB-B9DA-3742A4C1861C}"/>
              </a:ext>
            </a:extLst>
          </p:cNvPr>
          <p:cNvSpPr txBox="1"/>
          <p:nvPr/>
        </p:nvSpPr>
        <p:spPr>
          <a:xfrm>
            <a:off x="971550" y="1689100"/>
            <a:ext cx="17220406" cy="2160848"/>
          </a:xfrm>
          <a:prstGeom prst="rect">
            <a:avLst/>
          </a:prstGeom>
        </p:spPr>
        <p:txBody>
          <a:bodyPr vert="horz" wrap="square" lIns="0" tIns="5080" rIns="0" bIns="0" rtlCol="0">
            <a:spAutoFit/>
          </a:bodyPr>
          <a:lstStyle/>
          <a:p>
            <a:pPr marL="298450" marR="5080" indent="-285750" algn="just">
              <a:lnSpc>
                <a:spcPct val="2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Big data refers to extremely large and diverse collections of structured, unstructured, and semi-structured data that continues to grow exponentially over time.</a:t>
            </a:r>
          </a:p>
          <a:p>
            <a:pPr marL="298450" marR="5080" indent="-285750" algn="just">
              <a:lnSpc>
                <a:spcPct val="2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These datasets are so huge and complex in volume, velocity, and variety, that traditional data management systems cannot store, process, and analyze them.</a:t>
            </a:r>
          </a:p>
          <a:p>
            <a:pPr marL="298450" marR="5080" indent="-285750" algn="just">
              <a:lnSpc>
                <a:spcPct val="2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The amount and availability of data is growing rapidly, spurred on by digital technology advancements, such as connectivity, mobility, the Internet of Things (IoT), and artificial intelligence (AI).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D7611-DC64-E107-37BC-1E25AD37B2F5}"/>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D5C1E0C3-92D1-5B21-2BF5-D203BD6009E5}"/>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8CD2C742-9F07-8DC3-3A66-DA392712C21F}"/>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53B24EFB-14C5-9E50-14B2-EE84277073BB}"/>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41C63D36-0768-FBA6-033F-2DD61D68E6C4}"/>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Big Data Examples</a:t>
            </a:r>
            <a:endParaRPr lang="cs-CZ" sz="2800" dirty="0">
              <a:cs typeface="Source Sans Pro Light"/>
            </a:endParaRPr>
          </a:p>
        </p:txBody>
      </p:sp>
      <p:sp>
        <p:nvSpPr>
          <p:cNvPr id="12" name="object 10">
            <a:extLst>
              <a:ext uri="{FF2B5EF4-FFF2-40B4-BE49-F238E27FC236}">
                <a16:creationId xmlns:a16="http://schemas.microsoft.com/office/drawing/2014/main" id="{E2650690-FB50-0406-8901-E407B9FA266F}"/>
              </a:ext>
            </a:extLst>
          </p:cNvPr>
          <p:cNvSpPr txBox="1"/>
          <p:nvPr/>
        </p:nvSpPr>
        <p:spPr>
          <a:xfrm>
            <a:off x="971550" y="1689100"/>
            <a:ext cx="17220406" cy="1613390"/>
          </a:xfrm>
          <a:prstGeom prst="rect">
            <a:avLst/>
          </a:prstGeom>
        </p:spPr>
        <p:txBody>
          <a:bodyPr vert="horz" wrap="square" lIns="0" tIns="5080" rIns="0" bIns="0" rtlCol="0">
            <a:spAutoFit/>
          </a:bodyPr>
          <a:lstStyle/>
          <a:p>
            <a:pPr marL="298450" marR="5080" indent="-285750" algn="just">
              <a:lnSpc>
                <a:spcPct val="2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Tracking consumer behavior and shopping habits to deliver </a:t>
            </a:r>
            <a:r>
              <a:rPr lang="en-US" b="1" dirty="0">
                <a:latin typeface="Arial" panose="020B0604020202020204" pitchFamily="34" charset="0"/>
                <a:cs typeface="Arial" panose="020B0604020202020204" pitchFamily="34" charset="0"/>
              </a:rPr>
              <a:t>Hyper-personalized retail  product recommendations tailored to individual customers.</a:t>
            </a:r>
            <a:endParaRPr lang="en-US" dirty="0">
              <a:latin typeface="Arial" panose="020B0604020202020204" pitchFamily="34" charset="0"/>
              <a:cs typeface="Arial" panose="020B0604020202020204" pitchFamily="34" charset="0"/>
            </a:endParaRPr>
          </a:p>
          <a:p>
            <a:pPr marL="298450" marR="5080" indent="-285750" algn="just">
              <a:lnSpc>
                <a:spcPct val="2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Using image data from cameras and sensors, as well as GPS data, to </a:t>
            </a:r>
            <a:r>
              <a:rPr lang="en-US" b="1" dirty="0">
                <a:latin typeface="Arial" panose="020B0604020202020204" pitchFamily="34" charset="0"/>
                <a:cs typeface="Arial" panose="020B0604020202020204" pitchFamily="34" charset="0"/>
              </a:rPr>
              <a:t>detect potholes and improve road maintenance in cities.</a:t>
            </a:r>
          </a:p>
          <a:p>
            <a:pPr marL="298450" marR="5080" indent="-285750" algn="just">
              <a:lnSpc>
                <a:spcPct val="200000"/>
              </a:lnSpc>
              <a:spcBef>
                <a:spcPts val="100"/>
              </a:spcBef>
              <a:buFont typeface="Arial" panose="020B0604020202020204" pitchFamily="34" charset="0"/>
              <a:buChar char="•"/>
            </a:pPr>
            <a:r>
              <a:rPr lang="en-US" dirty="0">
                <a:latin typeface="Arial" panose="020B0604020202020204" pitchFamily="34" charset="0"/>
                <a:cs typeface="Arial" panose="020B0604020202020204" pitchFamily="34" charset="0"/>
              </a:rPr>
              <a:t>Using AI-powered technologies like </a:t>
            </a:r>
            <a:r>
              <a:rPr lang="en-US" b="1" dirty="0">
                <a:latin typeface="Arial" panose="020B0604020202020204" pitchFamily="34" charset="0"/>
                <a:cs typeface="Arial" panose="020B0604020202020204" pitchFamily="34" charset="0"/>
              </a:rPr>
              <a:t>natural language processing to analyze unstructured medical data.</a:t>
            </a:r>
          </a:p>
        </p:txBody>
      </p:sp>
    </p:spTree>
    <p:extLst>
      <p:ext uri="{BB962C8B-B14F-4D97-AF65-F5344CB8AC3E}">
        <p14:creationId xmlns:p14="http://schemas.microsoft.com/office/powerpoint/2010/main" val="577723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36736-D335-50AB-2739-D5680AE08358}"/>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AC57FF20-C6EC-4924-354F-D9BF87B56891}"/>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6E8AC641-D2CA-39F4-AD9C-FDCBCD8EB423}"/>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D996BA39-4869-9465-F10F-0D84F85494BA}"/>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E322C9EE-6197-F23F-89E5-BD8CC4C04B4B}"/>
              </a:ext>
            </a:extLst>
          </p:cNvPr>
          <p:cNvSpPr txBox="1"/>
          <p:nvPr/>
        </p:nvSpPr>
        <p:spPr>
          <a:xfrm>
            <a:off x="665956" y="738245"/>
            <a:ext cx="35814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The Vs of Big Data</a:t>
            </a:r>
            <a:endParaRPr lang="cs-CZ" sz="2800" dirty="0">
              <a:cs typeface="Source Sans Pro Light"/>
            </a:endParaRPr>
          </a:p>
        </p:txBody>
      </p:sp>
      <p:sp>
        <p:nvSpPr>
          <p:cNvPr id="12" name="object 10">
            <a:extLst>
              <a:ext uri="{FF2B5EF4-FFF2-40B4-BE49-F238E27FC236}">
                <a16:creationId xmlns:a16="http://schemas.microsoft.com/office/drawing/2014/main" id="{AFD00C9A-260B-D6EC-EDF9-AC550A7D540F}"/>
              </a:ext>
            </a:extLst>
          </p:cNvPr>
          <p:cNvSpPr txBox="1"/>
          <p:nvPr/>
        </p:nvSpPr>
        <p:spPr>
          <a:xfrm>
            <a:off x="971550" y="1689100"/>
            <a:ext cx="17220406" cy="4428135"/>
          </a:xfrm>
          <a:prstGeom prst="rect">
            <a:avLst/>
          </a:prstGeom>
        </p:spPr>
        <p:txBody>
          <a:bodyPr vert="horz" wrap="square" lIns="0" tIns="5080" rIns="0" bIns="0" rtlCol="0">
            <a:spAutoFit/>
          </a:bodyPr>
          <a:lstStyle/>
          <a:p>
            <a:pPr marL="298450" marR="5080" indent="-285750" algn="just">
              <a:lnSpc>
                <a:spcPct val="20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Volume: </a:t>
            </a:r>
            <a:r>
              <a:rPr lang="en-US" dirty="0">
                <a:latin typeface="Arial" panose="020B0604020202020204" pitchFamily="34" charset="0"/>
                <a:cs typeface="Arial" panose="020B0604020202020204" pitchFamily="34" charset="0"/>
              </a:rPr>
              <a:t>This describes the enormous amount of data that is available for collection and produced from a variety of sources and devices on a continuous basis.</a:t>
            </a:r>
          </a:p>
          <a:p>
            <a:pPr marL="298450" marR="5080" indent="-285750" algn="just">
              <a:lnSpc>
                <a:spcPct val="20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Velocity: </a:t>
            </a:r>
            <a:r>
              <a:rPr lang="en-US" dirty="0">
                <a:latin typeface="Arial" panose="020B0604020202020204" pitchFamily="34" charset="0"/>
                <a:cs typeface="Arial" panose="020B0604020202020204" pitchFamily="34" charset="0"/>
              </a:rPr>
              <a:t>Big data velocity refers to the speed at which data is generated. Today, data is often produced in real time or near real time, and therefore, it must also be processed, accessed, and analyzed at the same rate to have any meaningful impact.</a:t>
            </a:r>
          </a:p>
          <a:p>
            <a:pPr marL="298450" marR="5080" indent="-285750" algn="just">
              <a:lnSpc>
                <a:spcPct val="20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Variety: </a:t>
            </a:r>
            <a:r>
              <a:rPr lang="en-US" dirty="0">
                <a:latin typeface="Arial" panose="020B0604020202020204" pitchFamily="34" charset="0"/>
                <a:cs typeface="Arial" panose="020B0604020202020204" pitchFamily="34" charset="0"/>
              </a:rPr>
              <a:t>Data is heterogeneous, meaning it can come from many different sources and can be structured, unstructured, or semi-structured.</a:t>
            </a:r>
          </a:p>
          <a:p>
            <a:pPr marL="12700" marR="5080" algn="just">
              <a:lnSpc>
                <a:spcPct val="200000"/>
              </a:lnSpc>
              <a:spcBef>
                <a:spcPts val="100"/>
              </a:spcBef>
            </a:pPr>
            <a:r>
              <a:rPr lang="en-US" dirty="0">
                <a:latin typeface="Arial" panose="020B0604020202020204" pitchFamily="34" charset="0"/>
                <a:cs typeface="Arial" panose="020B0604020202020204" pitchFamily="34" charset="0"/>
              </a:rPr>
              <a:t>In addition to these three original Vs, three others that are often mentioned in relation to harnessing the power of big data: </a:t>
            </a:r>
            <a:r>
              <a:rPr lang="en-US" b="1" dirty="0">
                <a:latin typeface="Arial" panose="020B0604020202020204" pitchFamily="34" charset="0"/>
                <a:cs typeface="Arial" panose="020B0604020202020204" pitchFamily="34" charset="0"/>
              </a:rPr>
              <a:t>veracity</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variability</a:t>
            </a:r>
            <a:r>
              <a:rPr lang="en-US" dirty="0">
                <a:latin typeface="Arial" panose="020B0604020202020204" pitchFamily="34" charset="0"/>
                <a:cs typeface="Arial" panose="020B0604020202020204" pitchFamily="34" charset="0"/>
              </a:rPr>
              <a:t>, and</a:t>
            </a:r>
            <a:r>
              <a:rPr lang="en-US" b="1" dirty="0">
                <a:latin typeface="Arial" panose="020B0604020202020204" pitchFamily="34" charset="0"/>
                <a:cs typeface="Arial" panose="020B0604020202020204" pitchFamily="34" charset="0"/>
              </a:rPr>
              <a:t> value</a:t>
            </a:r>
            <a:r>
              <a:rPr lang="en-US" dirty="0">
                <a:latin typeface="Arial" panose="020B0604020202020204" pitchFamily="34" charset="0"/>
                <a:cs typeface="Arial" panose="020B0604020202020204" pitchFamily="34" charset="0"/>
              </a:rPr>
              <a:t>.</a:t>
            </a:r>
          </a:p>
          <a:p>
            <a:pPr marL="298450" marR="5080" indent="-285750" algn="just">
              <a:lnSpc>
                <a:spcPct val="20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Veracity: </a:t>
            </a:r>
            <a:r>
              <a:rPr lang="en-US" dirty="0">
                <a:latin typeface="Arial" panose="020B0604020202020204" pitchFamily="34" charset="0"/>
                <a:cs typeface="Arial" panose="020B0604020202020204" pitchFamily="34" charset="0"/>
              </a:rPr>
              <a:t>Big data can be messy, noisy, and error-prone, which makes it difficult to control the quality and accuracy of the data.</a:t>
            </a:r>
          </a:p>
          <a:p>
            <a:pPr marL="298450" marR="5080" indent="-285750" algn="just">
              <a:lnSpc>
                <a:spcPct val="20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Variability: </a:t>
            </a:r>
            <a:r>
              <a:rPr lang="en-US" dirty="0">
                <a:latin typeface="Arial" panose="020B0604020202020204" pitchFamily="34" charset="0"/>
                <a:cs typeface="Arial" panose="020B0604020202020204" pitchFamily="34" charset="0"/>
              </a:rPr>
              <a:t>The meaning of collected data is constantly changing, which can lead to inconsistency over time.</a:t>
            </a:r>
          </a:p>
          <a:p>
            <a:pPr marL="298450" marR="5080" indent="-285750" algn="just">
              <a:lnSpc>
                <a:spcPct val="20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Value:  </a:t>
            </a:r>
            <a:r>
              <a:rPr lang="en-US" dirty="0">
                <a:latin typeface="Arial" panose="020B0604020202020204" pitchFamily="34" charset="0"/>
                <a:cs typeface="Arial" panose="020B0604020202020204" pitchFamily="34" charset="0"/>
              </a:rPr>
              <a:t>It’s essential to determine the business value of the data you collect.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8004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CCD0B-4A69-3BEE-2B5F-DC72B023C48F}"/>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590F95F2-94B7-3AA2-B959-35254D5D9DF6}"/>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0AAE0DBA-A98F-507B-CCF8-9619269C4DAD}"/>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E57BC082-C720-D90B-2C99-CEC4CA47E793}"/>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10E8CE6D-D7AE-58E2-1D9E-458C67D185A4}"/>
              </a:ext>
            </a:extLst>
          </p:cNvPr>
          <p:cNvSpPr txBox="1"/>
          <p:nvPr/>
        </p:nvSpPr>
        <p:spPr>
          <a:xfrm>
            <a:off x="665956" y="738245"/>
            <a:ext cx="4319758"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How does Big Data Works</a:t>
            </a:r>
            <a:endParaRPr lang="cs-CZ" sz="2800" dirty="0">
              <a:cs typeface="Source Sans Pro Light"/>
            </a:endParaRPr>
          </a:p>
        </p:txBody>
      </p:sp>
      <p:sp>
        <p:nvSpPr>
          <p:cNvPr id="12" name="object 10">
            <a:extLst>
              <a:ext uri="{FF2B5EF4-FFF2-40B4-BE49-F238E27FC236}">
                <a16:creationId xmlns:a16="http://schemas.microsoft.com/office/drawing/2014/main" id="{3E36BA5E-4166-1269-18B6-2B1C6FFECC06}"/>
              </a:ext>
            </a:extLst>
          </p:cNvPr>
          <p:cNvSpPr txBox="1"/>
          <p:nvPr/>
        </p:nvSpPr>
        <p:spPr>
          <a:xfrm>
            <a:off x="971550" y="1689100"/>
            <a:ext cx="17220406" cy="2913618"/>
          </a:xfrm>
          <a:prstGeom prst="rect">
            <a:avLst/>
          </a:prstGeom>
        </p:spPr>
        <p:txBody>
          <a:bodyPr vert="horz" wrap="square" lIns="0" tIns="5080" rIns="0" bIns="0" rtlCol="0">
            <a:spAutoFit/>
          </a:bodyPr>
          <a:lstStyle/>
          <a:p>
            <a:pPr marL="12700" marR="5080" algn="just">
              <a:lnSpc>
                <a:spcPct val="150000"/>
              </a:lnSpc>
              <a:spcBef>
                <a:spcPts val="100"/>
              </a:spcBef>
            </a:pPr>
            <a:r>
              <a:rPr lang="en-US" dirty="0">
                <a:latin typeface="Arial" panose="020B0604020202020204" pitchFamily="34" charset="0"/>
                <a:cs typeface="Arial" panose="020B0604020202020204" pitchFamily="34" charset="0"/>
              </a:rPr>
              <a:t>The central concept of big data is that the more visibility you have into anything, the more effectively you can gain insights to make better decisions, uncover growth opportunities, and improve your business model. </a:t>
            </a:r>
          </a:p>
          <a:p>
            <a:pPr marL="12700" marR="5080" algn="just">
              <a:lnSpc>
                <a:spcPct val="150000"/>
              </a:lnSpc>
              <a:spcBef>
                <a:spcPts val="100"/>
              </a:spcBef>
            </a:pPr>
            <a:r>
              <a:rPr lang="en-US" dirty="0">
                <a:latin typeface="Arial" panose="020B0604020202020204" pitchFamily="34" charset="0"/>
                <a:cs typeface="Arial" panose="020B0604020202020204" pitchFamily="34" charset="0"/>
              </a:rPr>
              <a:t>Making big data work requires three main actions:</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Integration: </a:t>
            </a:r>
            <a:r>
              <a:rPr lang="en-US" dirty="0">
                <a:latin typeface="Arial" panose="020B0604020202020204" pitchFamily="34" charset="0"/>
                <a:cs typeface="Arial" panose="020B0604020202020204" pitchFamily="34" charset="0"/>
              </a:rPr>
              <a:t>Big data collects terabytes, and sometimes even petabytes, of raw data from many sources that must be received, processed, and transformed into the format that business users and analysts need to start analyzing it.</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Management: </a:t>
            </a:r>
            <a:r>
              <a:rPr lang="en-US" dirty="0">
                <a:latin typeface="Arial" panose="020B0604020202020204" pitchFamily="34" charset="0"/>
                <a:cs typeface="Arial" panose="020B0604020202020204" pitchFamily="34" charset="0"/>
              </a:rPr>
              <a:t>Big data needs big storage, whether in the cloud, on-premises, or both. Data must also be stored in whatever form required.</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Analysis: </a:t>
            </a:r>
            <a:r>
              <a:rPr lang="en-US" dirty="0">
                <a:latin typeface="Arial" panose="020B0604020202020204" pitchFamily="34" charset="0"/>
                <a:cs typeface="Arial" panose="020B0604020202020204" pitchFamily="34" charset="0"/>
              </a:rPr>
              <a:t>The final step is analyzing and acting on big data—otherwise, the investment won’t be worth it.</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2706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5D924-CAE1-BCE5-8F31-415B484EE645}"/>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BB70FA58-3BA0-9343-E0F1-7D7306F2F035}"/>
              </a:ext>
            </a:extLst>
          </p:cNvPr>
          <p:cNvSpPr txBox="1"/>
          <p:nvPr/>
        </p:nvSpPr>
        <p:spPr>
          <a:xfrm>
            <a:off x="818356" y="317499"/>
            <a:ext cx="3835570" cy="505267"/>
          </a:xfrm>
          <a:prstGeom prst="rect">
            <a:avLst/>
          </a:prstGeom>
        </p:spPr>
        <p:txBody>
          <a:bodyPr vert="horz" wrap="square" lIns="0" tIns="12700" rIns="0" bIns="0" rtlCol="0">
            <a:spAutoFit/>
          </a:bodyPr>
          <a:lstStyle/>
          <a:p>
            <a:pPr marL="12700">
              <a:spcBef>
                <a:spcPts val="100"/>
              </a:spcBef>
            </a:pPr>
            <a:r>
              <a:rPr sz="3200" spc="-10" dirty="0">
                <a:solidFill>
                  <a:srgbClr val="FFFFFF"/>
                </a:solidFill>
                <a:cs typeface="Source Sans Pro Light"/>
              </a:rPr>
              <a:t>Duration: </a:t>
            </a:r>
            <a:r>
              <a:rPr lang="cs-CZ" sz="3200" spc="-10" dirty="0">
                <a:solidFill>
                  <a:srgbClr val="FFFFFF"/>
                </a:solidFill>
                <a:cs typeface="Source Sans Pro Light"/>
              </a:rPr>
              <a:t>60</a:t>
            </a:r>
            <a:r>
              <a:rPr sz="3200" spc="-50" dirty="0">
                <a:solidFill>
                  <a:srgbClr val="FFFFFF"/>
                </a:solidFill>
                <a:cs typeface="Source Sans Pro Light"/>
              </a:rPr>
              <a:t> </a:t>
            </a:r>
            <a:r>
              <a:rPr sz="3200" dirty="0">
                <a:solidFill>
                  <a:srgbClr val="FFFFFF"/>
                </a:solidFill>
                <a:cs typeface="Source Sans Pro Light"/>
              </a:rPr>
              <a:t>min</a:t>
            </a:r>
            <a:endParaRPr sz="3200" dirty="0">
              <a:cs typeface="Source Sans Pro Light"/>
            </a:endParaRPr>
          </a:p>
        </p:txBody>
      </p:sp>
      <p:sp>
        <p:nvSpPr>
          <p:cNvPr id="6" name="object 6">
            <a:extLst>
              <a:ext uri="{FF2B5EF4-FFF2-40B4-BE49-F238E27FC236}">
                <a16:creationId xmlns:a16="http://schemas.microsoft.com/office/drawing/2014/main" id="{A5284069-5C55-B9A0-2836-19D54AF26C19}"/>
              </a:ext>
            </a:extLst>
          </p:cNvPr>
          <p:cNvSpPr txBox="1"/>
          <p:nvPr/>
        </p:nvSpPr>
        <p:spPr>
          <a:xfrm>
            <a:off x="10686758" y="241300"/>
            <a:ext cx="5600198" cy="580928"/>
          </a:xfrm>
          <a:prstGeom prst="rect">
            <a:avLst/>
          </a:prstGeom>
          <a:noFill/>
        </p:spPr>
        <p:txBody>
          <a:bodyPr vert="horz" wrap="square" lIns="0" tIns="87630" rIns="0" bIns="0" rtlCol="0">
            <a:spAutoFit/>
          </a:bodyPr>
          <a:lstStyle/>
          <a:p>
            <a:pPr marL="406400">
              <a:spcBef>
                <a:spcPts val="690"/>
              </a:spcBef>
            </a:pPr>
            <a:r>
              <a:rPr sz="3200" spc="-5" dirty="0">
                <a:solidFill>
                  <a:srgbClr val="FFFFFF"/>
                </a:solidFill>
                <a:cs typeface="Source Sans Pro Light"/>
              </a:rPr>
              <a:t>Grade: </a:t>
            </a:r>
            <a:r>
              <a:rPr lang="cs-CZ" sz="3200" spc="-5" dirty="0">
                <a:solidFill>
                  <a:srgbClr val="FFFFFF"/>
                </a:solidFill>
                <a:cs typeface="Source Sans Pro Light"/>
              </a:rPr>
              <a:t>11</a:t>
            </a:r>
            <a:endParaRPr sz="3200" dirty="0">
              <a:cs typeface="Source Sans Pro Light"/>
            </a:endParaRPr>
          </a:p>
        </p:txBody>
      </p:sp>
      <p:sp>
        <p:nvSpPr>
          <p:cNvPr id="7" name="object 7">
            <a:extLst>
              <a:ext uri="{FF2B5EF4-FFF2-40B4-BE49-F238E27FC236}">
                <a16:creationId xmlns:a16="http://schemas.microsoft.com/office/drawing/2014/main" id="{DBB3BB57-F114-5292-91BB-E205A9BED731}"/>
              </a:ext>
            </a:extLst>
          </p:cNvPr>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sz="3200" spc="-15" dirty="0">
                <a:solidFill>
                  <a:srgbClr val="FFFFFF"/>
                </a:solidFill>
                <a:cs typeface="Source Sans Pro Light"/>
              </a:rPr>
              <a:t>CCSS,</a:t>
            </a:r>
            <a:r>
              <a:rPr sz="3200" spc="-55" dirty="0">
                <a:solidFill>
                  <a:srgbClr val="FFFFFF"/>
                </a:solidFill>
                <a:cs typeface="Source Sans Pro Light"/>
              </a:rPr>
              <a:t> </a:t>
            </a:r>
            <a:r>
              <a:rPr sz="3200" spc="5" dirty="0">
                <a:solidFill>
                  <a:srgbClr val="FFFFFF"/>
                </a:solidFill>
                <a:cs typeface="Source Sans Pro Light"/>
              </a:rPr>
              <a:t>NGSS</a:t>
            </a:r>
            <a:endParaRPr sz="3200" dirty="0">
              <a:cs typeface="Source Sans Pro Light"/>
            </a:endParaRPr>
          </a:p>
        </p:txBody>
      </p:sp>
      <p:sp>
        <p:nvSpPr>
          <p:cNvPr id="18" name="object 18">
            <a:extLst>
              <a:ext uri="{FF2B5EF4-FFF2-40B4-BE49-F238E27FC236}">
                <a16:creationId xmlns:a16="http://schemas.microsoft.com/office/drawing/2014/main" id="{BA662750-45FD-46F9-5FD1-851F3D81C7F7}"/>
              </a:ext>
            </a:extLst>
          </p:cNvPr>
          <p:cNvSpPr txBox="1"/>
          <p:nvPr/>
        </p:nvSpPr>
        <p:spPr>
          <a:xfrm>
            <a:off x="4666456" y="2146300"/>
            <a:ext cx="11315700" cy="2241639"/>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dirty="0">
                <a:solidFill>
                  <a:srgbClr val="00318B"/>
                </a:solidFill>
                <a:cs typeface="Source Sans Pro"/>
              </a:rPr>
              <a:t>Introduction</a:t>
            </a:r>
            <a:r>
              <a:rPr lang="cs-CZ" sz="7200" spc="-5" dirty="0">
                <a:solidFill>
                  <a:srgbClr val="00318B"/>
                </a:solidFill>
                <a:cs typeface="Source Sans Pro"/>
              </a:rPr>
              <a:t>:</a:t>
            </a:r>
          </a:p>
          <a:p>
            <a:pPr marL="1223010" marR="5080" indent="-1210945" algn="ctr">
              <a:lnSpc>
                <a:spcPct val="100000"/>
              </a:lnSpc>
              <a:spcBef>
                <a:spcPts val="100"/>
              </a:spcBef>
            </a:pPr>
            <a:r>
              <a:rPr lang="en-US" sz="7200" spc="-5" dirty="0">
                <a:solidFill>
                  <a:srgbClr val="00318B"/>
                </a:solidFill>
                <a:cs typeface="Source Sans Pro"/>
              </a:rPr>
              <a:t>Hadoop Ecosystem</a:t>
            </a:r>
            <a:endParaRPr lang="cs-CZ" sz="7200" dirty="0">
              <a:cs typeface="Source Sans Pro"/>
            </a:endParaRPr>
          </a:p>
        </p:txBody>
      </p:sp>
      <p:sp>
        <p:nvSpPr>
          <p:cNvPr id="19" name="object 19">
            <a:extLst>
              <a:ext uri="{FF2B5EF4-FFF2-40B4-BE49-F238E27FC236}">
                <a16:creationId xmlns:a16="http://schemas.microsoft.com/office/drawing/2014/main" id="{594FFD53-DA41-1362-2F66-9E67BFCCCAC1}"/>
              </a:ext>
            </a:extLst>
          </p:cNvPr>
          <p:cNvSpPr/>
          <p:nvPr/>
        </p:nvSpPr>
        <p:spPr>
          <a:xfrm flipV="1">
            <a:off x="3942556" y="4234941"/>
            <a:ext cx="12573000" cy="166875"/>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pic>
        <p:nvPicPr>
          <p:cNvPr id="11" name="Picture 10">
            <a:extLst>
              <a:ext uri="{FF2B5EF4-FFF2-40B4-BE49-F238E27FC236}">
                <a16:creationId xmlns:a16="http://schemas.microsoft.com/office/drawing/2014/main" id="{F83D38E5-24C1-3CA9-5528-0A0BA4C94C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24396" y="4584700"/>
            <a:ext cx="9999820" cy="5867400"/>
          </a:xfrm>
          <a:prstGeom prst="rect">
            <a:avLst/>
          </a:prstGeom>
        </p:spPr>
      </p:pic>
    </p:spTree>
    <p:extLst>
      <p:ext uri="{BB962C8B-B14F-4D97-AF65-F5344CB8AC3E}">
        <p14:creationId xmlns:p14="http://schemas.microsoft.com/office/powerpoint/2010/main" val="13212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DA0B8-E6AC-CDC3-4A79-90DBEF2BA983}"/>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15662C5C-B24A-5B53-EDC0-D7AA3A63803E}"/>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E4302137-915F-0775-2045-FEF6BFE8D25D}"/>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E736FFAB-442E-11A4-AF00-1FB6E50E10C9}"/>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D0A410EE-03F4-9712-C770-2DFA4F0FF593}"/>
              </a:ext>
            </a:extLst>
          </p:cNvPr>
          <p:cNvSpPr txBox="1"/>
          <p:nvPr/>
        </p:nvSpPr>
        <p:spPr>
          <a:xfrm>
            <a:off x="665956" y="738245"/>
            <a:ext cx="4319758"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Hadoop Ecosystem</a:t>
            </a:r>
            <a:endParaRPr lang="cs-CZ" sz="2800" dirty="0">
              <a:cs typeface="Source Sans Pro Light"/>
            </a:endParaRPr>
          </a:p>
        </p:txBody>
      </p:sp>
      <p:sp>
        <p:nvSpPr>
          <p:cNvPr id="12" name="object 10">
            <a:extLst>
              <a:ext uri="{FF2B5EF4-FFF2-40B4-BE49-F238E27FC236}">
                <a16:creationId xmlns:a16="http://schemas.microsoft.com/office/drawing/2014/main" id="{2B9D2713-9941-71CF-7C5D-71A70F24BF20}"/>
              </a:ext>
            </a:extLst>
          </p:cNvPr>
          <p:cNvSpPr txBox="1"/>
          <p:nvPr/>
        </p:nvSpPr>
        <p:spPr>
          <a:xfrm>
            <a:off x="971550" y="1689100"/>
            <a:ext cx="14782006" cy="5966377"/>
          </a:xfrm>
          <a:prstGeom prst="rect">
            <a:avLst/>
          </a:prstGeom>
        </p:spPr>
        <p:txBody>
          <a:bodyPr vert="horz" wrap="square" lIns="0" tIns="5080" rIns="0" bIns="0" rtlCol="0">
            <a:spAutoFit/>
          </a:bodyPr>
          <a:lstStyle/>
          <a:p>
            <a:pPr marL="12700" marR="5080" algn="just">
              <a:lnSpc>
                <a:spcPct val="150000"/>
              </a:lnSpc>
              <a:spcBef>
                <a:spcPts val="100"/>
              </a:spcBef>
            </a:pPr>
            <a:r>
              <a:rPr lang="en-US" dirty="0">
                <a:latin typeface="Arial" panose="020B0604020202020204" pitchFamily="34" charset="0"/>
                <a:cs typeface="Arial" panose="020B0604020202020204" pitchFamily="34" charset="0"/>
              </a:rPr>
              <a:t>Hadoop is an open-source framework for storing and processing large-scale data across distributed clusters using commodity hardware. The Hadoop Ecosystem is a suite of tools and technologies built around Hadoop's core components (HDFS, YARN, MapReduce and Hadoop Common) to enhance its capabilities in data storage, processing, analysis and management.</a:t>
            </a:r>
          </a:p>
          <a:p>
            <a:pPr marL="12700" marR="5080" algn="just">
              <a:lnSpc>
                <a:spcPct val="150000"/>
              </a:lnSpc>
              <a:spcBef>
                <a:spcPts val="100"/>
              </a:spcBef>
            </a:pPr>
            <a:r>
              <a:rPr lang="en-US" sz="2000" b="1" dirty="0">
                <a:latin typeface="Arial" panose="020B0604020202020204" pitchFamily="34" charset="0"/>
                <a:cs typeface="Arial" panose="020B0604020202020204" pitchFamily="34" charset="0"/>
              </a:rPr>
              <a:t>Components of Hadoop Ecosystem:</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HDFS (Hadoop Distributed File System):  </a:t>
            </a:r>
            <a:r>
              <a:rPr lang="en-US" dirty="0">
                <a:latin typeface="Arial" panose="020B0604020202020204" pitchFamily="34" charset="0"/>
                <a:cs typeface="Arial" panose="020B0604020202020204" pitchFamily="34" charset="0"/>
              </a:rPr>
              <a:t>Stores large datasets across distributed nodes.</a:t>
            </a:r>
            <a:endParaRPr lang="en-US" sz="2000" b="1" dirty="0">
              <a:latin typeface="Arial" panose="020B0604020202020204" pitchFamily="34" charset="0"/>
              <a:cs typeface="Arial" panose="020B0604020202020204" pitchFamily="34" charset="0"/>
            </a:endParaRP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YARN (Yet Another Resource Negotiator):  </a:t>
            </a:r>
            <a:r>
              <a:rPr lang="en-US" dirty="0">
                <a:latin typeface="Arial" panose="020B0604020202020204" pitchFamily="34" charset="0"/>
                <a:cs typeface="Arial" panose="020B0604020202020204" pitchFamily="34" charset="0"/>
              </a:rPr>
              <a:t>Manages cluster resources and job scheduling.</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MapReduce: </a:t>
            </a:r>
            <a:r>
              <a:rPr lang="en-US" dirty="0">
                <a:latin typeface="Arial" panose="020B0604020202020204" pitchFamily="34" charset="0"/>
                <a:cs typeface="Arial" panose="020B0604020202020204" pitchFamily="34" charset="0"/>
              </a:rPr>
              <a:t>A programming model for batch data processing.</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Spark: </a:t>
            </a:r>
            <a:r>
              <a:rPr lang="en-US" dirty="0">
                <a:latin typeface="Arial" panose="020B0604020202020204" pitchFamily="34" charset="0"/>
                <a:cs typeface="Arial" panose="020B0604020202020204" pitchFamily="34" charset="0"/>
              </a:rPr>
              <a:t>Provides fast, in-memory data processing.</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Hive &amp; Pig: </a:t>
            </a:r>
            <a:r>
              <a:rPr lang="en-US" dirty="0">
                <a:latin typeface="Arial" panose="020B0604020202020204" pitchFamily="34" charset="0"/>
                <a:cs typeface="Arial" panose="020B0604020202020204" pitchFamily="34" charset="0"/>
              </a:rPr>
              <a:t>High-level tools for querying and analyzing large datasets.</a:t>
            </a:r>
          </a:p>
          <a:p>
            <a:pPr marL="298450" marR="5080" indent="-285750" algn="just">
              <a:lnSpc>
                <a:spcPct val="150000"/>
              </a:lnSpc>
              <a:spcBef>
                <a:spcPts val="100"/>
              </a:spcBef>
              <a:buFont typeface="Arial" panose="020B0604020202020204" pitchFamily="34" charset="0"/>
              <a:buChar char="•"/>
            </a:pPr>
            <a:r>
              <a:rPr lang="en-US" b="1" dirty="0" err="1">
                <a:latin typeface="Arial" panose="020B0604020202020204" pitchFamily="34" charset="0"/>
                <a:cs typeface="Arial" panose="020B0604020202020204" pitchFamily="34" charset="0"/>
              </a:rPr>
              <a:t>Hbase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NoSQL database for real-time read/write access.</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Mahout &amp; Spark </a:t>
            </a:r>
            <a:r>
              <a:rPr lang="en-US" b="1" dirty="0" err="1">
                <a:latin typeface="Arial" panose="020B0604020202020204" pitchFamily="34" charset="0"/>
                <a:cs typeface="Arial" panose="020B0604020202020204" pitchFamily="34" charset="0"/>
              </a:rPr>
              <a:t>MLlib</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Libraries for scalable machine learning.</a:t>
            </a:r>
          </a:p>
          <a:p>
            <a:pPr marL="298450" marR="5080" indent="-285750" algn="just">
              <a:lnSpc>
                <a:spcPct val="150000"/>
              </a:lnSpc>
              <a:spcBef>
                <a:spcPts val="100"/>
              </a:spcBef>
              <a:buFont typeface="Arial" panose="020B0604020202020204" pitchFamily="34" charset="0"/>
              <a:buChar char="•"/>
            </a:pPr>
            <a:r>
              <a:rPr lang="en-US" b="1" dirty="0" err="1">
                <a:latin typeface="Arial" panose="020B0604020202020204" pitchFamily="34" charset="0"/>
                <a:cs typeface="Arial" panose="020B0604020202020204" pitchFamily="34" charset="0"/>
              </a:rPr>
              <a:t>Solr</a:t>
            </a:r>
            <a:r>
              <a:rPr lang="en-US" b="1" dirty="0">
                <a:latin typeface="Arial" panose="020B0604020202020204" pitchFamily="34" charset="0"/>
                <a:cs typeface="Arial" panose="020B0604020202020204" pitchFamily="34" charset="0"/>
              </a:rPr>
              <a:t> &amp; Lucene: </a:t>
            </a:r>
            <a:r>
              <a:rPr lang="en-US" dirty="0">
                <a:latin typeface="Arial" panose="020B0604020202020204" pitchFamily="34" charset="0"/>
                <a:cs typeface="Arial" panose="020B0604020202020204" pitchFamily="34" charset="0"/>
              </a:rPr>
              <a:t>Tools for full-text search and indexing.</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Zookeeper: </a:t>
            </a:r>
            <a:r>
              <a:rPr lang="en-US" dirty="0">
                <a:latin typeface="Arial" panose="020B0604020202020204" pitchFamily="34" charset="0"/>
                <a:cs typeface="Arial" panose="020B0604020202020204" pitchFamily="34" charset="0"/>
              </a:rPr>
              <a:t>Manages coordination and configuration across the cluster.</a:t>
            </a:r>
          </a:p>
          <a:p>
            <a:pPr marL="298450" marR="5080" indent="-285750" algn="just">
              <a:lnSpc>
                <a:spcPct val="150000"/>
              </a:lnSpc>
              <a:spcBef>
                <a:spcPts val="100"/>
              </a:spcBef>
              <a:buFont typeface="Arial" panose="020B0604020202020204" pitchFamily="34" charset="0"/>
              <a:buChar char="•"/>
            </a:pPr>
            <a:r>
              <a:rPr lang="en-US" b="1" dirty="0">
                <a:latin typeface="Arial" panose="020B0604020202020204" pitchFamily="34" charset="0"/>
                <a:cs typeface="Arial" panose="020B0604020202020204" pitchFamily="34" charset="0"/>
              </a:rPr>
              <a:t>Oozie: </a:t>
            </a:r>
            <a:r>
              <a:rPr lang="en-US" dirty="0">
                <a:latin typeface="Arial" panose="020B0604020202020204" pitchFamily="34" charset="0"/>
                <a:cs typeface="Arial" panose="020B0604020202020204" pitchFamily="34" charset="0"/>
              </a:rPr>
              <a:t>A workflow scheduler for managing Hadoop jobs.</a:t>
            </a:r>
          </a:p>
        </p:txBody>
      </p:sp>
    </p:spTree>
    <p:extLst>
      <p:ext uri="{BB962C8B-B14F-4D97-AF65-F5344CB8AC3E}">
        <p14:creationId xmlns:p14="http://schemas.microsoft.com/office/powerpoint/2010/main" val="168502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AF2F0-4B4A-BD58-A704-0CA045902690}"/>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11BF6236-0F41-B6AD-F6FB-A1A5B2C32768}"/>
              </a:ext>
            </a:extLst>
          </p:cNvPr>
          <p:cNvGrpSpPr/>
          <p:nvPr/>
        </p:nvGrpSpPr>
        <p:grpSpPr>
          <a:xfrm>
            <a:off x="0" y="546100"/>
            <a:ext cx="5314155" cy="828000"/>
            <a:chOff x="564554" y="8642689"/>
            <a:chExt cx="3496471" cy="439424"/>
          </a:xfrm>
        </p:grpSpPr>
        <p:sp>
          <p:nvSpPr>
            <p:cNvPr id="24" name="object 4">
              <a:extLst>
                <a:ext uri="{FF2B5EF4-FFF2-40B4-BE49-F238E27FC236}">
                  <a16:creationId xmlns:a16="http://schemas.microsoft.com/office/drawing/2014/main" id="{60786593-7002-C3E8-CDB3-70237E2AA24E}"/>
                </a:ext>
              </a:extLst>
            </p:cNvPr>
            <p:cNvSpPr/>
            <p:nvPr/>
          </p:nvSpPr>
          <p:spPr>
            <a:xfrm>
              <a:off x="564554" y="8642693"/>
              <a:ext cx="3280372" cy="439420"/>
            </a:xfrm>
            <a:custGeom>
              <a:avLst/>
              <a:gdLst/>
              <a:ahLst/>
              <a:cxnLst/>
              <a:rect l="l" t="t" r="r" b="b"/>
              <a:pathLst>
                <a:path w="3844925" h="439420">
                  <a:moveTo>
                    <a:pt x="0" y="439204"/>
                  </a:moveTo>
                  <a:lnTo>
                    <a:pt x="3844798" y="439204"/>
                  </a:lnTo>
                  <a:lnTo>
                    <a:pt x="3844798" y="0"/>
                  </a:lnTo>
                  <a:lnTo>
                    <a:pt x="0" y="0"/>
                  </a:lnTo>
                  <a:lnTo>
                    <a:pt x="0" y="439204"/>
                  </a:lnTo>
                  <a:close/>
                </a:path>
              </a:pathLst>
            </a:custGeom>
            <a:solidFill>
              <a:srgbClr val="00A0EF"/>
            </a:solidFill>
          </p:spPr>
          <p:txBody>
            <a:bodyPr wrap="square" lIns="0" tIns="0" rIns="0" bIns="0" rtlCol="0"/>
            <a:lstStyle/>
            <a:p>
              <a:endParaRPr dirty="0"/>
            </a:p>
          </p:txBody>
        </p:sp>
        <p:sp>
          <p:nvSpPr>
            <p:cNvPr id="25" name="object 5">
              <a:extLst>
                <a:ext uri="{FF2B5EF4-FFF2-40B4-BE49-F238E27FC236}">
                  <a16:creationId xmlns:a16="http://schemas.microsoft.com/office/drawing/2014/main" id="{3F2630CE-C4A1-2C9A-2944-F32866B812F8}"/>
                </a:ext>
              </a:extLst>
            </p:cNvPr>
            <p:cNvSpPr/>
            <p:nvPr/>
          </p:nvSpPr>
          <p:spPr>
            <a:xfrm>
              <a:off x="3621605" y="8642689"/>
              <a:ext cx="439420" cy="439420"/>
            </a:xfrm>
            <a:custGeom>
              <a:avLst/>
              <a:gdLst/>
              <a:ahLst/>
              <a:cxnLst/>
              <a:rect l="l" t="t" r="r" b="b"/>
              <a:pathLst>
                <a:path w="439420" h="43942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A0EF"/>
            </a:solidFill>
          </p:spPr>
          <p:txBody>
            <a:bodyPr wrap="square" lIns="0" tIns="0" rIns="0" bIns="0" rtlCol="0"/>
            <a:lstStyle/>
            <a:p>
              <a:endParaRPr dirty="0"/>
            </a:p>
          </p:txBody>
        </p:sp>
      </p:grpSp>
      <p:sp>
        <p:nvSpPr>
          <p:cNvPr id="11" name="object 9">
            <a:extLst>
              <a:ext uri="{FF2B5EF4-FFF2-40B4-BE49-F238E27FC236}">
                <a16:creationId xmlns:a16="http://schemas.microsoft.com/office/drawing/2014/main" id="{72FB51C5-4323-012E-8617-0405777D7648}"/>
              </a:ext>
            </a:extLst>
          </p:cNvPr>
          <p:cNvSpPr txBox="1"/>
          <p:nvPr/>
        </p:nvSpPr>
        <p:spPr>
          <a:xfrm>
            <a:off x="665956" y="738245"/>
            <a:ext cx="4319758"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HDFS Architecture</a:t>
            </a:r>
            <a:endParaRPr lang="cs-CZ" sz="2800" dirty="0">
              <a:cs typeface="Source Sans Pro Light"/>
            </a:endParaRPr>
          </a:p>
        </p:txBody>
      </p:sp>
      <p:pic>
        <p:nvPicPr>
          <p:cNvPr id="3" name="Picture 2">
            <a:extLst>
              <a:ext uri="{FF2B5EF4-FFF2-40B4-BE49-F238E27FC236}">
                <a16:creationId xmlns:a16="http://schemas.microsoft.com/office/drawing/2014/main" id="{F7A57999-23F7-FEC5-0ED5-C867DDAF4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356" y="2679699"/>
            <a:ext cx="12636500" cy="7275455"/>
          </a:xfrm>
          <a:prstGeom prst="rect">
            <a:avLst/>
          </a:prstGeom>
        </p:spPr>
      </p:pic>
    </p:spTree>
    <p:extLst>
      <p:ext uri="{BB962C8B-B14F-4D97-AF65-F5344CB8AC3E}">
        <p14:creationId xmlns:p14="http://schemas.microsoft.com/office/powerpoint/2010/main" val="34346623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73</TotalTime>
  <Words>826</Words>
  <Application>Microsoft Office PowerPoint</Application>
  <PresentationFormat>Custom</PresentationFormat>
  <Paragraphs>58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Source Sans Pro</vt:lpstr>
      <vt:lpstr>Source Sans Pro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Lab-2 Instructor PC</dc:creator>
  <cp:lastModifiedBy>Lab-2 Instructor PC</cp:lastModifiedBy>
  <cp:revision>5</cp:revision>
  <dcterms:created xsi:type="dcterms:W3CDTF">2025-09-30T09:47:39Z</dcterms:created>
  <dcterms:modified xsi:type="dcterms:W3CDTF">2025-09-30T11:17:33Z</dcterms:modified>
</cp:coreProperties>
</file>