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256" r:id="rId5"/>
    <p:sldId id="271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63" d="100"/>
          <a:sy n="63" d="100"/>
        </p:scale>
        <p:origin x="804" y="5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82589-CB2F-4003-801D-095B67490E73}" type="datetimeFigureOut">
              <a:rPr lang="en-US"/>
              <a:t>10/30/2025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4844B-5D5D-4D8E-9E71-6B297DF4019B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589861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7D4DBF-746C-4C25-853D-8A1CBE8404F4}" type="datetimeFigureOut">
              <a:rPr lang="en-US"/>
              <a:t>10/30/2025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E0FDE7-FE71-46E3-9512-437B13AD5F4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697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4812" y="1524000"/>
            <a:ext cx="8839201" cy="32004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4813" y="4876800"/>
            <a:ext cx="7162799" cy="990600"/>
          </a:xfrm>
        </p:spPr>
        <p:txBody>
          <a:bodyPr lIns="91440"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50" baseline="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88707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lternate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393372" y="0"/>
            <a:ext cx="67954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5484812" y="0"/>
            <a:ext cx="6704012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013" y="685800"/>
            <a:ext cx="42672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013" y="4724400"/>
            <a:ext cx="4267200" cy="14478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53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99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675812" y="685801"/>
            <a:ext cx="1219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3813" y="685800"/>
            <a:ext cx="8153399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02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08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3429000"/>
            <a:ext cx="9601201" cy="2286000"/>
          </a:xfrm>
        </p:spPr>
        <p:txBody>
          <a:bodyPr anchor="b">
            <a:normAutofit/>
          </a:bodyPr>
          <a:lstStyle>
            <a:lvl1pPr algn="l"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685800"/>
            <a:ext cx="7543800" cy="1066800"/>
          </a:xfrm>
        </p:spPr>
        <p:txBody>
          <a:bodyPr lIns="91440" anchor="t"/>
          <a:lstStyle>
            <a:lvl1pPr marL="0" indent="0">
              <a:spcBef>
                <a:spcPts val="0"/>
              </a:spcBef>
              <a:buNone/>
              <a:defRPr sz="2000" cap="all" spc="250" baseline="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3813" y="1828800"/>
            <a:ext cx="4648199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2" y="1828801"/>
            <a:ext cx="4648202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7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3" y="1676400"/>
            <a:ext cx="4646376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3813" y="2438400"/>
            <a:ext cx="4648199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6812" y="1676400"/>
            <a:ext cx="4648201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6812" y="2438400"/>
            <a:ext cx="4648201" cy="37338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9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11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3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3" y="685800"/>
            <a:ext cx="548497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75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08012" y="0"/>
            <a:ext cx="4883563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99452" y="0"/>
            <a:ext cx="4700684" cy="6858000"/>
          </a:xfrm>
          <a:prstGeom prst="rect">
            <a:avLst/>
          </a:prstGeom>
          <a:solidFill>
            <a:schemeClr val="accent2">
              <a:lumMod val="7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3" y="685800"/>
            <a:ext cx="3581400" cy="38862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3" y="4724400"/>
            <a:ext cx="3581400" cy="140176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&#10;"/>
          <p:cNvSpPr>
            <a:spLocks noGrp="1"/>
          </p:cNvSpPr>
          <p:nvPr>
            <p:ph type="pic" idx="1"/>
          </p:nvPr>
        </p:nvSpPr>
        <p:spPr>
          <a:xfrm>
            <a:off x="6094413" y="685800"/>
            <a:ext cx="5486400" cy="5486400"/>
          </a:xfrm>
          <a:solidFill>
            <a:schemeClr val="tx2">
              <a:lumMod val="10000"/>
            </a:schemeClr>
          </a:solidFill>
          <a:ln w="50800">
            <a:solidFill>
              <a:schemeClr val="tx1"/>
            </a:solidFill>
            <a:miter lim="800000"/>
          </a:ln>
          <a:effectLst>
            <a:outerShdw blurRad="19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/>
            </a:lvl1pPr>
          </a:lstStyle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fld id="{881DC1F7-A9E9-4D8B-8C97-C74523B2CF2A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/>
            </a:lvl1pPr>
          </a:lstStyle>
          <a:p>
            <a:fld id="{299542E4-2CCF-42F6-9D92-ED56803513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93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3812" y="3810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3814" y="1828800"/>
            <a:ext cx="96012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38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99412" y="6400801"/>
            <a:ext cx="13200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1DC1F7-A9E9-4D8B-8C97-C74523B2CF2A}" type="datetimeFigureOut">
              <a:rPr lang="en-US"/>
              <a:pPr/>
              <a:t>10/30/2025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75812" y="6400801"/>
            <a:ext cx="12192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542E4-2CCF-42F6-9D92-ED568035133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209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2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6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800"/>
        </a:spcBef>
        <a:buFont typeface="Century" pitchFamily="18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2588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indent="-228600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316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28600" algn="l" defTabSz="914400" rtl="0" eaLnBrk="1" latinLnBrk="0" hangingPunct="1">
        <a:spcBef>
          <a:spcPts val="6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54680" indent="-228600" algn="l" defTabSz="914400" rtl="0" eaLnBrk="1" latinLnBrk="0" hangingPunct="1">
        <a:spcBef>
          <a:spcPts val="6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Beyond the Hype: How AI Is Reshaping Our Future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96B86B"/>
                </a:solidFill>
              </a:rPr>
              <a:t>Understanding the real Impact of AI</a:t>
            </a:r>
          </a:p>
        </p:txBody>
      </p:sp>
    </p:spTree>
    <p:extLst>
      <p:ext uri="{BB962C8B-B14F-4D97-AF65-F5344CB8AC3E}">
        <p14:creationId xmlns:p14="http://schemas.microsoft.com/office/powerpoint/2010/main" val="36008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BF6D0-1F16-6932-A026-D43FEDF37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CECFDBD1-5BEE-5568-F872-33662960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in Finance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637548E-2C51-1719-C51B-83DCD2214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Fraud detection systems</a:t>
            </a:r>
          </a:p>
          <a:p>
            <a:r>
              <a:rPr lang="en-US" dirty="0"/>
              <a:t>Credit Scoring</a:t>
            </a:r>
          </a:p>
          <a:p>
            <a:r>
              <a:rPr lang="en-US" dirty="0"/>
              <a:t>Algorithmic trading</a:t>
            </a:r>
          </a:p>
          <a:p>
            <a:r>
              <a:rPr lang="en-US" dirty="0"/>
              <a:t>Chatbots for customer service</a:t>
            </a:r>
          </a:p>
          <a:p>
            <a:endParaRPr lang="en-US" dirty="0"/>
          </a:p>
          <a:p>
            <a:r>
              <a:rPr lang="en-US" b="1" dirty="0"/>
              <a:t>Note: </a:t>
            </a:r>
            <a:r>
              <a:rPr lang="en-US" dirty="0"/>
              <a:t>Banks rely on AI for security and speed; analyzing thousands of transactions per second.</a:t>
            </a:r>
          </a:p>
        </p:txBody>
      </p:sp>
    </p:spTree>
    <p:extLst>
      <p:ext uri="{BB962C8B-B14F-4D97-AF65-F5344CB8AC3E}">
        <p14:creationId xmlns:p14="http://schemas.microsoft.com/office/powerpoint/2010/main" val="1728910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DD0A4-A6B4-A8EE-C943-07A720626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345FE1BC-1A11-4E48-98FD-F38035DD8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in Education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BBB0055-C22B-6368-29FC-EC50159E8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Personalized learning paths.</a:t>
            </a:r>
          </a:p>
          <a:p>
            <a:r>
              <a:rPr lang="en-US" dirty="0"/>
              <a:t>Automated grading.</a:t>
            </a:r>
          </a:p>
          <a:p>
            <a:r>
              <a:rPr lang="en-US" dirty="0"/>
              <a:t>Language learning chatbots.</a:t>
            </a:r>
          </a:p>
          <a:p>
            <a:r>
              <a:rPr lang="en-US" dirty="0"/>
              <a:t>Virtual tutors.</a:t>
            </a:r>
          </a:p>
          <a:p>
            <a:endParaRPr lang="en-US" dirty="0"/>
          </a:p>
          <a:p>
            <a:r>
              <a:rPr lang="en-US" b="1" dirty="0"/>
              <a:t>Note: </a:t>
            </a:r>
            <a:r>
              <a:rPr lang="en-US" dirty="0"/>
              <a:t>AI tailors education to each learner; transforming one-size-fits-all classrooms into personalized experiences.</a:t>
            </a:r>
          </a:p>
        </p:txBody>
      </p:sp>
    </p:spTree>
    <p:extLst>
      <p:ext uri="{BB962C8B-B14F-4D97-AF65-F5344CB8AC3E}">
        <p14:creationId xmlns:p14="http://schemas.microsoft.com/office/powerpoint/2010/main" val="3674762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61122-8A38-E478-C828-AA01C357D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B118DEA3-5EF9-DFDD-E915-75BDD8352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in Creativity &amp; Media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CEDE873-1193-EA73-3314-A9FBD4947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AI-generated art, music, writing, and video</a:t>
            </a:r>
          </a:p>
          <a:p>
            <a:r>
              <a:rPr lang="en-US" dirty="0"/>
              <a:t>Tools like </a:t>
            </a:r>
            <a:r>
              <a:rPr lang="en-US" dirty="0" err="1"/>
              <a:t>Chatgpt</a:t>
            </a:r>
            <a:r>
              <a:rPr lang="en-US" dirty="0"/>
              <a:t>, DALLE, Runway, Sora</a:t>
            </a:r>
          </a:p>
          <a:p>
            <a:r>
              <a:rPr lang="en-US" dirty="0"/>
              <a:t>Co-creation: Human + AI collaboration</a:t>
            </a:r>
          </a:p>
          <a:p>
            <a:endParaRPr lang="en-US" dirty="0"/>
          </a:p>
          <a:p>
            <a:r>
              <a:rPr lang="en-US" b="1" dirty="0"/>
              <a:t>Note</a:t>
            </a:r>
            <a:r>
              <a:rPr lang="en-US" dirty="0"/>
              <a:t>: AI is not replacing artists; It’s giving them new creative superpowers.</a:t>
            </a:r>
          </a:p>
        </p:txBody>
      </p:sp>
    </p:spTree>
    <p:extLst>
      <p:ext uri="{BB962C8B-B14F-4D97-AF65-F5344CB8AC3E}">
        <p14:creationId xmlns:p14="http://schemas.microsoft.com/office/powerpoint/2010/main" val="2263066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008F8-51C9-D86E-EB9B-8A5651707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E106591-9F14-FE83-41F5-AA74442E6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Challenges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08E7C02-F02C-249E-24BF-2BC077582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Bias: </a:t>
            </a:r>
            <a:r>
              <a:rPr lang="en-US" dirty="0"/>
              <a:t>AI learns human prejudices</a:t>
            </a:r>
          </a:p>
          <a:p>
            <a:r>
              <a:rPr lang="en-US" b="1" dirty="0"/>
              <a:t>Privacy: </a:t>
            </a:r>
            <a:r>
              <a:rPr lang="en-US" dirty="0"/>
              <a:t>Data misuse and surveillance</a:t>
            </a:r>
          </a:p>
          <a:p>
            <a:r>
              <a:rPr lang="en-US" b="1" dirty="0"/>
              <a:t>Misinformation: </a:t>
            </a:r>
            <a:r>
              <a:rPr lang="en-US" dirty="0"/>
              <a:t>Deepfakes and fake news</a:t>
            </a:r>
          </a:p>
          <a:p>
            <a:r>
              <a:rPr lang="en-US" b="1" dirty="0"/>
              <a:t>Accountability: </a:t>
            </a:r>
            <a:r>
              <a:rPr lang="en-US" dirty="0"/>
              <a:t>Who’s responsible for AI’s decisions?</a:t>
            </a:r>
          </a:p>
          <a:p>
            <a:endParaRPr lang="en-US" dirty="0"/>
          </a:p>
          <a:p>
            <a:r>
              <a:rPr lang="en-US" b="1" dirty="0"/>
              <a:t>Note: </a:t>
            </a:r>
            <a:r>
              <a:rPr lang="en-US" dirty="0"/>
              <a:t>AI can amplify our biases; making ethical awareness critical for all developers and users.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45609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78599-6D84-EE25-E7ED-97DC26E6D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7899281-89C3-A70B-077D-1046925C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Human Side of AI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1079BB3-4C6F-F86F-FEFC-14066CE5E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cannot feel empathy, emotion, or creativity (yet).</a:t>
            </a:r>
          </a:p>
          <a:p>
            <a:r>
              <a:rPr lang="en-US" dirty="0"/>
              <a:t>Human judgment remains irreplaceable.</a:t>
            </a:r>
          </a:p>
          <a:p>
            <a:r>
              <a:rPr lang="en-US" dirty="0"/>
              <a:t>AI works best with human, not instead of them.</a:t>
            </a:r>
          </a:p>
          <a:p>
            <a:endParaRPr lang="en-US" dirty="0"/>
          </a:p>
          <a:p>
            <a:r>
              <a:rPr lang="en-US" b="1" dirty="0"/>
              <a:t>Note: </a:t>
            </a:r>
            <a:r>
              <a:rPr lang="en-US" dirty="0"/>
              <a:t>We need human intelligence to guide artificial intelligence.</a:t>
            </a:r>
          </a:p>
        </p:txBody>
      </p:sp>
    </p:spTree>
    <p:extLst>
      <p:ext uri="{BB962C8B-B14F-4D97-AF65-F5344CB8AC3E}">
        <p14:creationId xmlns:p14="http://schemas.microsoft.com/office/powerpoint/2010/main" val="33240002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79CBC-A3EF-B47F-B62B-1F896D851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35FD026-006A-916D-4CF6-E1484A0B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Global Divide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086439C-A3F4-6DE9-92D1-EBEBD7FF2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AI-rich vs AI-poor countries.</a:t>
            </a:r>
          </a:p>
          <a:p>
            <a:r>
              <a:rPr lang="en-US" dirty="0"/>
              <a:t>Unequal access to data, compute power, and education.</a:t>
            </a:r>
          </a:p>
          <a:p>
            <a:r>
              <a:rPr lang="en-US" dirty="0"/>
              <a:t>Need for inclusive AI development.</a:t>
            </a:r>
          </a:p>
          <a:p>
            <a:endParaRPr lang="en-US" dirty="0"/>
          </a:p>
          <a:p>
            <a:r>
              <a:rPr lang="en-US" b="1" dirty="0"/>
              <a:t>Note: </a:t>
            </a:r>
            <a:r>
              <a:rPr lang="en-US" dirty="0"/>
              <a:t>AI progress must be global — otherwise, it widens the gap between nations.</a:t>
            </a:r>
          </a:p>
        </p:txBody>
      </p:sp>
    </p:spTree>
    <p:extLst>
      <p:ext uri="{BB962C8B-B14F-4D97-AF65-F5344CB8AC3E}">
        <p14:creationId xmlns:p14="http://schemas.microsoft.com/office/powerpoint/2010/main" val="3585525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FE4D2-7711-4B35-7900-250ED6E4F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5489CD6-0750-BA68-EAC0-DD82ECE0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and the Future of Work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1497719-1F6C-6335-04B4-BF4445A52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Repetitive jobs automated.</a:t>
            </a:r>
          </a:p>
          <a:p>
            <a:r>
              <a:rPr lang="en-US" dirty="0"/>
              <a:t>Rise of hybrid human-AI teams.</a:t>
            </a:r>
          </a:p>
          <a:p>
            <a:r>
              <a:rPr lang="en-US" dirty="0"/>
              <a:t>Lifelong learning becomes essential.</a:t>
            </a:r>
          </a:p>
          <a:p>
            <a:endParaRPr lang="en-US" dirty="0"/>
          </a:p>
          <a:p>
            <a:r>
              <a:rPr lang="en-US" b="1" dirty="0"/>
              <a:t>Note: </a:t>
            </a:r>
            <a:r>
              <a:rPr lang="en-US" dirty="0"/>
              <a:t>AI won’t replace people who adapt — it will replace those who don’t.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589085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D3F79-9BF5-3F59-9852-6F6349FB4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91DE6704-FA32-6CE0-68CB-345B2820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Trends to Watch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607E7B6-AD2C-173B-6CCC-C21E4C5A6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/>
              <a:t>Multimodal AI:</a:t>
            </a:r>
            <a:r>
              <a:rPr lang="fr-FR" dirty="0"/>
              <a:t> </a:t>
            </a:r>
            <a:r>
              <a:rPr lang="fr-FR" dirty="0" err="1"/>
              <a:t>Text</a:t>
            </a:r>
            <a:r>
              <a:rPr lang="fr-FR" dirty="0"/>
              <a:t> + Image + Voice + </a:t>
            </a:r>
            <a:r>
              <a:rPr lang="fr-FR" dirty="0" err="1"/>
              <a:t>Video</a:t>
            </a:r>
            <a:endParaRPr lang="fr-FR" dirty="0"/>
          </a:p>
          <a:p>
            <a:r>
              <a:rPr lang="en-US" b="1" dirty="0"/>
              <a:t>Edge AI:</a:t>
            </a:r>
            <a:r>
              <a:rPr lang="en-US" dirty="0"/>
              <a:t> Running models on local devices</a:t>
            </a:r>
          </a:p>
          <a:p>
            <a:r>
              <a:rPr lang="en-US" b="1" dirty="0"/>
              <a:t>AI Regulation:</a:t>
            </a:r>
            <a:r>
              <a:rPr lang="en-US" dirty="0"/>
              <a:t> Ethical and legal frameworks</a:t>
            </a:r>
          </a:p>
          <a:p>
            <a:r>
              <a:rPr lang="en-US" b="1" dirty="0"/>
              <a:t>Sustainable AI:</a:t>
            </a:r>
            <a:r>
              <a:rPr lang="en-US" dirty="0"/>
              <a:t> Reducing energy costs of training models</a:t>
            </a:r>
          </a:p>
          <a:p>
            <a:endParaRPr lang="en-US" b="1" dirty="0"/>
          </a:p>
          <a:p>
            <a:r>
              <a:rPr lang="en-US" b="1" dirty="0"/>
              <a:t>Note: </a:t>
            </a:r>
            <a:r>
              <a:rPr lang="en-US" dirty="0"/>
              <a:t>The next phase of AI will focus on integration, safety, and sustainability.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54404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F1542-8176-D202-B80F-59C04BC82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A60FA1E3-CD35-7D86-D0EC-1C5C56F0F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 AI-Ready Mindset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3D0DFF5-53A6-D196-4E25-AC25B477F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Stay curious and adaptable.</a:t>
            </a:r>
          </a:p>
          <a:p>
            <a:r>
              <a:rPr lang="en-US" dirty="0"/>
              <a:t>Learn data literacy and critical thinking.</a:t>
            </a:r>
          </a:p>
          <a:p>
            <a:r>
              <a:rPr lang="en-US" dirty="0"/>
              <a:t>Use AI responsibly.</a:t>
            </a:r>
          </a:p>
          <a:p>
            <a:r>
              <a:rPr lang="en-US" dirty="0"/>
              <a:t>Collaborate across disciplines.</a:t>
            </a:r>
          </a:p>
          <a:p>
            <a:endParaRPr lang="en-US" b="1" dirty="0"/>
          </a:p>
          <a:p>
            <a:r>
              <a:rPr lang="en-US" b="1" dirty="0"/>
              <a:t>Note: </a:t>
            </a:r>
            <a:r>
              <a:rPr lang="en-US" dirty="0"/>
              <a:t>AI isn’t just about technology — it’s about mindset, ethics, and continuous learning.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61517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07F845-1B39-8944-2B0B-37FF1457D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0646188-E691-9815-1E41-D4D918B05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Thoughts &amp; Q&amp;A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1E41D56-83D7-F823-D806-99ED80B65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won’t replace humans — but humans using AI will replace those who don’t.</a:t>
            </a:r>
          </a:p>
          <a:p>
            <a:r>
              <a:rPr lang="en-US" dirty="0"/>
              <a:t>Embrace change, not fear it.</a:t>
            </a:r>
          </a:p>
          <a:p>
            <a:r>
              <a:rPr lang="en-US" dirty="0"/>
              <a:t>Learn to use AI wisely and ethically.</a:t>
            </a:r>
          </a:p>
          <a:p>
            <a:r>
              <a:rPr lang="en-US" dirty="0"/>
              <a:t>The future is not AI vs humans — it’s AI </a:t>
            </a:r>
            <a:r>
              <a:rPr lang="en-US" i="1" dirty="0"/>
              <a:t>for</a:t>
            </a:r>
            <a:r>
              <a:rPr lang="en-US" dirty="0"/>
              <a:t> humans.</a:t>
            </a:r>
          </a:p>
          <a:p>
            <a:endParaRPr lang="en-US" b="1" dirty="0"/>
          </a:p>
          <a:p>
            <a:r>
              <a:rPr lang="en-US" b="1" dirty="0"/>
              <a:t>Note: </a:t>
            </a:r>
            <a:r>
              <a:rPr lang="en-US" dirty="0"/>
              <a:t>End on an inspiring note. Invite questions, ideas, and open discussion.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9406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AI Revolution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is the biggest technological shift since the internet.</a:t>
            </a:r>
          </a:p>
          <a:p>
            <a:r>
              <a:rPr lang="en-US" dirty="0"/>
              <a:t>It’s changing how we work, learn, create, and communicate.</a:t>
            </a:r>
          </a:p>
          <a:p>
            <a:r>
              <a:rPr lang="en-US" dirty="0"/>
              <a:t>AI is not science fiction; it’s part of our daily lives.</a:t>
            </a:r>
          </a:p>
        </p:txBody>
      </p:sp>
    </p:spTree>
    <p:extLst>
      <p:ext uri="{BB962C8B-B14F-4D97-AF65-F5344CB8AC3E}">
        <p14:creationId xmlns:p14="http://schemas.microsoft.com/office/powerpoint/2010/main" val="397079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32892-732B-0DDE-6C5C-BC67BD2AE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7A16CDB2-E964-2A42-7DAD-B1B071A2D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Hype              Vs        Reality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CAD52DD-B1D6-AF6E-3F1F-301CD0B5B6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1022555"/>
              </p:ext>
            </p:extLst>
          </p:nvPr>
        </p:nvGraphicFramePr>
        <p:xfrm>
          <a:off x="1293813" y="1828800"/>
          <a:ext cx="9601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3887711598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416832478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AI will take over the world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 is powerful but still limited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9269795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AI learns on its 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learn from data we provide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73051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AI will replace humans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It’s augmenting human 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729727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US" dirty="0"/>
                        <a:t>AI is neutral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reflects our biases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203073"/>
                  </a:ext>
                </a:extLst>
              </a:tr>
            </a:tbl>
          </a:graphicData>
        </a:graphic>
      </p:graphicFrame>
      <p:sp>
        <p:nvSpPr>
          <p:cNvPr id="3" name="Title 12">
            <a:extLst>
              <a:ext uri="{FF2B5EF4-FFF2-40B4-BE49-F238E27FC236}">
                <a16:creationId xmlns:a16="http://schemas.microsoft.com/office/drawing/2014/main" id="{4D91C3C0-DDBE-9520-EA13-58C85C6A7F7A}"/>
              </a:ext>
            </a:extLst>
          </p:cNvPr>
          <p:cNvSpPr txBox="1">
            <a:spLocks/>
          </p:cNvSpPr>
          <p:nvPr/>
        </p:nvSpPr>
        <p:spPr>
          <a:xfrm>
            <a:off x="1316287" y="5486400"/>
            <a:ext cx="96012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3200" dirty="0"/>
              <a:t>Our goal is to go beyond the hype; and see the real capabilities and challenges of AI.</a:t>
            </a:r>
          </a:p>
        </p:txBody>
      </p:sp>
    </p:spTree>
    <p:extLst>
      <p:ext uri="{BB962C8B-B14F-4D97-AF65-F5344CB8AC3E}">
        <p14:creationId xmlns:p14="http://schemas.microsoft.com/office/powerpoint/2010/main" val="771579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03002-F8A6-F542-7AD7-BC18618D9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5EC90204-D065-EFDC-2F10-D30F5B536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Exactly is AI?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F868BAE-E025-4406-526C-85CDB4565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ability of machines to perform tasks that require human-like intelligence.</a:t>
            </a:r>
          </a:p>
          <a:p>
            <a:r>
              <a:rPr lang="en-US" dirty="0"/>
              <a:t>It includes:</a:t>
            </a:r>
          </a:p>
          <a:p>
            <a:pPr lvl="1"/>
            <a:r>
              <a:rPr lang="en-US" dirty="0"/>
              <a:t>Machine Learning: learning from data.</a:t>
            </a:r>
          </a:p>
          <a:p>
            <a:pPr lvl="1"/>
            <a:r>
              <a:rPr lang="en-US" dirty="0"/>
              <a:t>Deep Learning: Neural Networks that mimic the brain.</a:t>
            </a:r>
          </a:p>
          <a:p>
            <a:pPr lvl="1"/>
            <a:r>
              <a:rPr lang="en-US" dirty="0"/>
              <a:t>Natural Language Processing (NLP): Understanding text and speech.</a:t>
            </a:r>
          </a:p>
          <a:p>
            <a:pPr lvl="1"/>
            <a:r>
              <a:rPr lang="en-US" dirty="0"/>
              <a:t>Computer Vision: Recognizing images and objects.</a:t>
            </a:r>
          </a:p>
        </p:txBody>
      </p:sp>
    </p:spTree>
    <p:extLst>
      <p:ext uri="{BB962C8B-B14F-4D97-AF65-F5344CB8AC3E}">
        <p14:creationId xmlns:p14="http://schemas.microsoft.com/office/powerpoint/2010/main" val="460766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76C31-8F8C-9D62-8947-AAB1F8216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BF3B635-37F4-EDE5-1D9D-D4376A4D9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Exactly is AI?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9BF8131-52A0-1A9C-F211-8E1993E5E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812" y="1524000"/>
            <a:ext cx="9601200" cy="5105400"/>
          </a:xfrm>
        </p:spPr>
      </p:pic>
    </p:spTree>
    <p:extLst>
      <p:ext uri="{BB962C8B-B14F-4D97-AF65-F5344CB8AC3E}">
        <p14:creationId xmlns:p14="http://schemas.microsoft.com/office/powerpoint/2010/main" val="35200689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15BCD-B45E-C875-5B62-98D87EE62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6ACC9E35-F056-01E6-CD9F-DFA80DDAE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Evolution of AI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0774FC1-3898-64DC-1DC5-9FEFEC33F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1950: The dream of intelligent machines begins.</a:t>
            </a:r>
          </a:p>
          <a:p>
            <a:r>
              <a:rPr lang="en-US" dirty="0"/>
              <a:t>1980s: Expert systems.</a:t>
            </a:r>
          </a:p>
          <a:p>
            <a:r>
              <a:rPr lang="en-US" dirty="0"/>
              <a:t>2010s: Deep learning and big data</a:t>
            </a:r>
          </a:p>
          <a:p>
            <a:r>
              <a:rPr lang="en-US" dirty="0"/>
              <a:t>2020s: Generative AI (ChatGPT, Midjourney, Copilot)</a:t>
            </a:r>
          </a:p>
          <a:p>
            <a:pPr marL="0" indent="0">
              <a:buNone/>
            </a:pPr>
            <a:r>
              <a:rPr lang="en-US" b="1" dirty="0"/>
              <a:t>Note:</a:t>
            </a:r>
            <a:br>
              <a:rPr lang="en-US" b="1" dirty="0"/>
            </a:br>
            <a:r>
              <a:rPr lang="en-US" dirty="0"/>
              <a:t>Ai evolved over decades; from theory to real-world tools that now create text, art, and code.</a:t>
            </a:r>
          </a:p>
        </p:txBody>
      </p:sp>
    </p:spTree>
    <p:extLst>
      <p:ext uri="{BB962C8B-B14F-4D97-AF65-F5344CB8AC3E}">
        <p14:creationId xmlns:p14="http://schemas.microsoft.com/office/powerpoint/2010/main" val="1688108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A03B6-56DD-4CEC-14BB-387453192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0FC9FE4B-3A19-5B0D-DD08-F26E34B2E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AI Works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216294B-8B38-A4AA-139D-70CEAAF1A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Collection: Gathering Examples.</a:t>
            </a:r>
          </a:p>
          <a:p>
            <a:r>
              <a:rPr lang="en-US" dirty="0"/>
              <a:t>Training: Feeding data to models.</a:t>
            </a:r>
          </a:p>
          <a:p>
            <a:r>
              <a:rPr lang="en-US" dirty="0"/>
              <a:t>Testing: Checking performance.</a:t>
            </a:r>
          </a:p>
          <a:p>
            <a:r>
              <a:rPr lang="en-US" dirty="0"/>
              <a:t>Deployment: Using the model in apps</a:t>
            </a:r>
          </a:p>
          <a:p>
            <a:r>
              <a:rPr lang="en-US" dirty="0"/>
              <a:t>Feedback loop: Continuous Learning.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Note:</a:t>
            </a:r>
            <a:r>
              <a:rPr lang="en-US" dirty="0"/>
              <a:t> Think of AI as a student: data is the teacher, and the model learns by example.</a:t>
            </a:r>
          </a:p>
        </p:txBody>
      </p:sp>
    </p:spTree>
    <p:extLst>
      <p:ext uri="{BB962C8B-B14F-4D97-AF65-F5344CB8AC3E}">
        <p14:creationId xmlns:p14="http://schemas.microsoft.com/office/powerpoint/2010/main" val="8145314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14E8E-DD18-BD76-ADFF-E4819D7D2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6159200B-65A5-BE87-839D-5E136F71A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In Everyday Life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3F85D67-4840-9FEF-B77F-1C0F4561D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Google Maps: Route Optimization.</a:t>
            </a:r>
          </a:p>
          <a:p>
            <a:r>
              <a:rPr lang="en-US" dirty="0"/>
              <a:t>Netflix: Movie recommendations</a:t>
            </a:r>
          </a:p>
          <a:p>
            <a:r>
              <a:rPr lang="en-US" dirty="0"/>
              <a:t>Gmail: Smart replies.</a:t>
            </a:r>
          </a:p>
          <a:p>
            <a:r>
              <a:rPr lang="en-US" dirty="0"/>
              <a:t>Camera: Face Detection</a:t>
            </a:r>
          </a:p>
          <a:p>
            <a:r>
              <a:rPr lang="en-US" dirty="0"/>
              <a:t>ChatGPT: Text generation</a:t>
            </a:r>
          </a:p>
          <a:p>
            <a:endParaRPr lang="en-US" dirty="0"/>
          </a:p>
          <a:p>
            <a:r>
              <a:rPr lang="en-US" b="1" dirty="0"/>
              <a:t>Note: </a:t>
            </a:r>
            <a:r>
              <a:rPr lang="en-US" dirty="0"/>
              <a:t>You interact with AI more than you realize; It’s quietly behind the tools we depend on.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6401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3D083-983F-D293-60A7-FE4BF6142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82EE53F0-3D6F-B2A2-8F40-DBB50669A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in Healthcare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222D326-C737-76EA-E9EA-272F5A8A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disease detection.</a:t>
            </a:r>
          </a:p>
          <a:p>
            <a:r>
              <a:rPr lang="en-US" dirty="0"/>
              <a:t>Personalized treatments.</a:t>
            </a:r>
          </a:p>
          <a:p>
            <a:r>
              <a:rPr lang="en-US" dirty="0"/>
              <a:t>Drug discovery.</a:t>
            </a:r>
          </a:p>
          <a:p>
            <a:r>
              <a:rPr lang="en-US" dirty="0"/>
              <a:t>Medical imaging analysis.</a:t>
            </a:r>
          </a:p>
          <a:p>
            <a:r>
              <a:rPr lang="en-US" dirty="0"/>
              <a:t>Google DeepMind detects 50+ eye diseases from scans.</a:t>
            </a:r>
          </a:p>
          <a:p>
            <a:endParaRPr lang="en-US" dirty="0"/>
          </a:p>
          <a:p>
            <a:r>
              <a:rPr lang="en-US" b="1" dirty="0"/>
              <a:t>Note: </a:t>
            </a:r>
            <a:r>
              <a:rPr lang="en-US" dirty="0"/>
              <a:t>AI assist doctors, reduces error, and accelerates discoveries; not replaces them.</a:t>
            </a:r>
          </a:p>
        </p:txBody>
      </p:sp>
    </p:spTree>
    <p:extLst>
      <p:ext uri="{BB962C8B-B14F-4D97-AF65-F5344CB8AC3E}">
        <p14:creationId xmlns:p14="http://schemas.microsoft.com/office/powerpoint/2010/main" val="17530871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odgrain 16x9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01115" id="{6D802E96-7B24-457C-A326-69AF839D4486}" vid="{C3FFE3C6-9A62-4BEA-9FE0-A8BC12B9BCCA}"/>
    </a:ext>
  </a:extLst>
</a:theme>
</file>

<file path=ppt/theme/theme2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Woodgrain_16x9">
      <a:dk1>
        <a:sysClr val="windowText" lastClr="000000"/>
      </a:dk1>
      <a:lt1>
        <a:sysClr val="window" lastClr="FFFFFF"/>
      </a:lt1>
      <a:dk2>
        <a:srgbClr val="90B365"/>
      </a:dk2>
      <a:lt2>
        <a:srgbClr val="EEECE1"/>
      </a:lt2>
      <a:accent1>
        <a:srgbClr val="4283D2"/>
      </a:accent1>
      <a:accent2>
        <a:srgbClr val="6E9D35"/>
      </a:accent2>
      <a:accent3>
        <a:srgbClr val="DE6742"/>
      </a:accent3>
      <a:accent4>
        <a:srgbClr val="8F73DF"/>
      </a:accent4>
      <a:accent5>
        <a:srgbClr val="CB991B"/>
      </a:accent5>
      <a:accent6>
        <a:srgbClr val="7F7F7F"/>
      </a:accent6>
      <a:hlink>
        <a:srgbClr val="90B365"/>
      </a:hlink>
      <a:folHlink>
        <a:srgbClr val="7F7F7F"/>
      </a:folHlink>
    </a:clrScheme>
    <a:fontScheme name="Century">
      <a:majorFont>
        <a:latin typeface="Century"/>
        <a:ea typeface=""/>
        <a:cs typeface=""/>
      </a:majorFont>
      <a:minorFont>
        <a:latin typeface="Century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false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1360511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2011-12-12T13:37:00+00:00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2035-01-01T08:00:00+00:00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TP102801114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706531</LocLastLocAttemptVersionLookup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REDMOND\v-soujap</DisplayName>
        <AccountId>1954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14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6EB9514F-6A45-47F4-BC6D-A865E29717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20563B-C646-42AF-9D0D-76DF086793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35E791-7449-4708-8DE9-182EC4D8A134}">
  <ds:schemaRefs>
    <ds:schemaRef ds:uri="4873beb7-5857-4685-be1f-d57550cc96c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Woodgrain nature presentation (widescreen)</Template>
  <TotalTime>92</TotalTime>
  <Words>823</Words>
  <Application>Microsoft Office PowerPoint</Application>
  <PresentationFormat>Custom</PresentationFormat>
  <Paragraphs>120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Century</vt:lpstr>
      <vt:lpstr>Woodgrain 16x9</vt:lpstr>
      <vt:lpstr>Beyond the Hype: How AI Is Reshaping Our Future</vt:lpstr>
      <vt:lpstr>The AI Revolution</vt:lpstr>
      <vt:lpstr>The Hype              Vs        Reality</vt:lpstr>
      <vt:lpstr>What Exactly is AI?</vt:lpstr>
      <vt:lpstr>What Exactly is AI?</vt:lpstr>
      <vt:lpstr>The Evolution of AI</vt:lpstr>
      <vt:lpstr>How AI Works</vt:lpstr>
      <vt:lpstr>AI In Everyday Life</vt:lpstr>
      <vt:lpstr>AI in Healthcare</vt:lpstr>
      <vt:lpstr>AI in Finance</vt:lpstr>
      <vt:lpstr>AI in Education</vt:lpstr>
      <vt:lpstr>AI in Creativity &amp; Media</vt:lpstr>
      <vt:lpstr>Ethical Challenges</vt:lpstr>
      <vt:lpstr>The Human Side of AI</vt:lpstr>
      <vt:lpstr>The Global Divide</vt:lpstr>
      <vt:lpstr>AI and the Future of Work</vt:lpstr>
      <vt:lpstr>Future Trends to Watch</vt:lpstr>
      <vt:lpstr>Building an AI-Ready Mindset</vt:lpstr>
      <vt:lpstr>Closing Thoughts &amp;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15</cp:revision>
  <dcterms:created xsi:type="dcterms:W3CDTF">2025-10-30T06:35:48Z</dcterms:created>
  <dcterms:modified xsi:type="dcterms:W3CDTF">2025-10-30T08:08:37Z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