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</p:sldMasterIdLst>
  <p:notesMasterIdLst>
    <p:notesMasterId r:id="rId11"/>
  </p:notes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</p:sldIdLst>
  <p:sldSz cx="9144000" cy="6858000" type="screen4x3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 autoAdjust="0"/>
  </p:normalViewPr>
  <p:slideViewPr>
    <p:cSldViewPr snapToGrid="0">
      <p:cViewPr varScale="1">
        <p:scale>
          <a:sx n="128" d="100"/>
          <a:sy n="128" d="100"/>
        </p:scale>
        <p:origin x="-10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19497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20421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uvertur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2028" y="620688"/>
            <a:ext cx="9141972" cy="5508650"/>
          </a:xfrm>
          <a:prstGeom prst="rect">
            <a:avLst/>
          </a:prstGeom>
          <a:solidFill>
            <a:srgbClr val="00A2E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47701" y="980728"/>
            <a:ext cx="8208962" cy="298793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53D8A"/>
              </a:buClr>
              <a:buSzPts val="6600"/>
              <a:buFont typeface="Noto Sans Symbols"/>
              <a:buNone/>
              <a:defRPr sz="6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07950" marR="0" lvl="1" indent="0" algn="ctr" rtl="0">
              <a:lnSpc>
                <a:spcPct val="100000"/>
              </a:lnSpc>
              <a:spcBef>
                <a:spcPts val="6900"/>
              </a:spcBef>
              <a:spcAft>
                <a:spcPts val="1200"/>
              </a:spcAft>
              <a:buClr>
                <a:srgbClr val="00A2E0"/>
              </a:buClr>
              <a:buSzPts val="1700"/>
              <a:buFont typeface="Noto Sans Symbols"/>
              <a:buChar char="▶"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789750" marR="0" lvl="2" indent="13032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A2E0"/>
              </a:buClr>
              <a:buSzPts val="2160"/>
              <a:buFont typeface="Arial"/>
              <a:buChar char="•"/>
              <a:defRPr sz="1800" b="0" i="1" u="none" strike="noStrike" cap="none">
                <a:solidFill>
                  <a:srgbClr val="00A2E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460575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entury Gothic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432000" marR="0" lvl="4" indent="-14459" algn="l" rtl="0">
              <a:lnSpc>
                <a:spcPct val="100000"/>
              </a:lnSpc>
              <a:spcBef>
                <a:spcPts val="1500"/>
              </a:spcBef>
              <a:spcAft>
                <a:spcPts val="600"/>
              </a:spcAft>
              <a:buClr>
                <a:schemeClr val="accent4"/>
              </a:buClr>
              <a:buSzPts val="1020"/>
              <a:buFont typeface="Noto Sans Symbols"/>
              <a:buChar char="▶"/>
              <a:defRPr sz="1200" b="0" i="1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5082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F57"/>
              </a:buClr>
              <a:buSzPts val="1200"/>
              <a:buFont typeface="Open Sans"/>
              <a:buChar char="•"/>
              <a:defRPr sz="1200" b="0" i="0" u="none" strike="noStrike" cap="none">
                <a:solidFill>
                  <a:srgbClr val="444F57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647701" y="4077072"/>
            <a:ext cx="8208962" cy="205226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3D8A"/>
              </a:buClr>
              <a:buSzPts val="264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07950" marR="0" lvl="1" indent="0" algn="ctr" rtl="0">
              <a:lnSpc>
                <a:spcPct val="100000"/>
              </a:lnSpc>
              <a:spcBef>
                <a:spcPts val="6900"/>
              </a:spcBef>
              <a:spcAft>
                <a:spcPts val="1200"/>
              </a:spcAft>
              <a:buClr>
                <a:srgbClr val="00A2E0"/>
              </a:buClr>
              <a:buSzPts val="1700"/>
              <a:buFont typeface="Noto Sans Symbols"/>
              <a:buChar char="▶"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789750" marR="0" lvl="2" indent="13032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A2E0"/>
              </a:buClr>
              <a:buSzPts val="2160"/>
              <a:buFont typeface="Arial"/>
              <a:buChar char="•"/>
              <a:defRPr sz="1800" b="0" i="1" u="none" strike="noStrike" cap="none">
                <a:solidFill>
                  <a:srgbClr val="00A2E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460575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entury Gothic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432000" marR="0" lvl="4" indent="-14459" algn="l" rtl="0">
              <a:lnSpc>
                <a:spcPct val="100000"/>
              </a:lnSpc>
              <a:spcBef>
                <a:spcPts val="1500"/>
              </a:spcBef>
              <a:spcAft>
                <a:spcPts val="600"/>
              </a:spcAft>
              <a:buClr>
                <a:schemeClr val="accent4"/>
              </a:buClr>
              <a:buSzPts val="1020"/>
              <a:buFont typeface="Noto Sans Symbols"/>
              <a:buChar char="▶"/>
              <a:defRPr sz="1200" b="0" i="1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5082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F57"/>
              </a:buClr>
              <a:buSzPts val="1200"/>
              <a:buFont typeface="Open Sans"/>
              <a:buChar char="•"/>
              <a:defRPr sz="1200" b="0" i="0" u="none" strike="noStrike" cap="none">
                <a:solidFill>
                  <a:srgbClr val="444F57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0"/>
            <a:ext cx="9141972" cy="620688"/>
          </a:xfrm>
          <a:prstGeom prst="rect">
            <a:avLst/>
          </a:prstGeom>
          <a:solidFill>
            <a:srgbClr val="153D8A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8893174" y="0"/>
            <a:ext cx="250825" cy="260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8893175" y="0"/>
            <a:ext cx="248797" cy="260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893175" y="1"/>
            <a:ext cx="248798" cy="260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"/>
              <a:buFont typeface="Source Sans Pro"/>
              <a:buNone/>
            </a:pPr>
            <a:fld id="{00000000-1234-1234-1234-123412341234}" type="slidenum">
              <a:rPr lang="en-US" sz="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US" sz="1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de contenu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8893174" y="1"/>
            <a:ext cx="248797" cy="260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8893175" y="1"/>
            <a:ext cx="250824" cy="260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sz="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6129338"/>
            <a:ext cx="914197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Shape 30"/>
          <p:cNvSpPr txBox="1"/>
          <p:nvPr/>
        </p:nvSpPr>
        <p:spPr>
          <a:xfrm>
            <a:off x="251469" y="6291299"/>
            <a:ext cx="396231" cy="32407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-63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Century Gothic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1000" b="0" i="0" u="none" strike="noStrike" cap="none">
              <a:solidFill>
                <a:schemeClr val="accent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835568" y="2654301"/>
            <a:ext cx="7848600" cy="62882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sz="2400" b="1" i="0" u="none" strike="noStrike" cap="none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>
            <a:endParaRPr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24462" y="58882"/>
            <a:ext cx="793110" cy="78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0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762F-3183-E84B-923C-4AB0C4EB0486}" type="datetimeFigureOut">
              <a:rPr lang="pt-BR" smtClean="0"/>
              <a:t>21/01/18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00FB2A-47FE-8342-8BC9-339BC9FED8D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01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762F-3183-E84B-923C-4AB0C4EB0486}" type="datetimeFigureOut">
              <a:rPr lang="pt-BR" smtClean="0"/>
              <a:t>21/01/18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00FB2A-47FE-8342-8BC9-339BC9FED8D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47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3.jpg"/><Relationship Id="rId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1" y="260350"/>
            <a:ext cx="935038" cy="360363"/>
          </a:xfrm>
          <a:prstGeom prst="rect">
            <a:avLst/>
          </a:prstGeom>
          <a:solidFill>
            <a:srgbClr val="153D8A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Shape 7"/>
          <p:cNvSpPr/>
          <p:nvPr/>
        </p:nvSpPr>
        <p:spPr>
          <a:xfrm>
            <a:off x="935039" y="260350"/>
            <a:ext cx="8206934" cy="360363"/>
          </a:xfrm>
          <a:prstGeom prst="rect">
            <a:avLst/>
          </a:prstGeom>
          <a:solidFill>
            <a:srgbClr val="00A2E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1008064" y="260351"/>
            <a:ext cx="7848600" cy="3603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47700" y="1052737"/>
            <a:ext cx="8208963" cy="507660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88000" marR="0" lvl="0" indent="-36540" algn="l" rtl="0">
              <a:lnSpc>
                <a:spcPct val="100000"/>
              </a:lnSpc>
              <a:spcBef>
                <a:spcPts val="1500"/>
              </a:spcBef>
              <a:spcAft>
                <a:spcPts val="1000"/>
              </a:spcAft>
              <a:buClr>
                <a:srgbClr val="153D8A"/>
              </a:buClr>
              <a:buSzPts val="1980"/>
              <a:buFont typeface="Noto Sans Symbols"/>
              <a:buChar char="■"/>
              <a:defRPr sz="1800" b="1" i="0" u="none" strike="noStrike" cap="none">
                <a:solidFill>
                  <a:srgbClr val="153D8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32000" marR="0" lvl="1" indent="50311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A2E0"/>
              </a:buClr>
              <a:buSzPts val="1530"/>
              <a:buFont typeface="Noto Sans Symbols"/>
              <a:buChar char="▶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789750" marR="0" lvl="2" indent="13032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A2E0"/>
              </a:buClr>
              <a:buSzPts val="2160"/>
              <a:buFont typeface="Arial"/>
              <a:buChar char="•"/>
              <a:defRPr sz="1800" b="0" i="1" u="none" strike="noStrike" cap="none">
                <a:solidFill>
                  <a:srgbClr val="00A2E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460575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entury Gothic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432000" marR="0" lvl="4" indent="-14459" algn="l" rtl="0">
              <a:lnSpc>
                <a:spcPct val="100000"/>
              </a:lnSpc>
              <a:spcBef>
                <a:spcPts val="1500"/>
              </a:spcBef>
              <a:spcAft>
                <a:spcPts val="600"/>
              </a:spcAft>
              <a:buClr>
                <a:schemeClr val="accent4"/>
              </a:buClr>
              <a:buSzPts val="1020"/>
              <a:buFont typeface="Noto Sans Symbols"/>
              <a:buChar char="▶"/>
              <a:defRPr sz="1200" b="0" i="1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5082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F57"/>
              </a:buClr>
              <a:buSzPts val="1200"/>
              <a:buFont typeface="Open Sans"/>
              <a:buChar char="•"/>
              <a:defRPr sz="1200" b="0" i="0" u="none" strike="noStrike" cap="none">
                <a:solidFill>
                  <a:srgbClr val="444F57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8893174" y="1"/>
            <a:ext cx="248797" cy="260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8893175" y="1"/>
            <a:ext cx="250824" cy="2603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pic>
        <p:nvPicPr>
          <p:cNvPr id="12" name="Shape 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01252" y="6190442"/>
            <a:ext cx="2073395" cy="609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0404" y="6253624"/>
            <a:ext cx="2015471" cy="546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923199" y="6240547"/>
            <a:ext cx="1421941" cy="563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543797" y="6233232"/>
            <a:ext cx="1497494" cy="57850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23527" y="2823767"/>
            <a:ext cx="8745827" cy="133175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/>
          <a:p>
            <a:pPr marL="0" marR="0" lvl="0" indent="-3352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53D8A"/>
              </a:buClr>
              <a:buSzPts val="5280"/>
              <a:buFont typeface="Noto Sans Symbols"/>
              <a:buNone/>
            </a:pPr>
            <a:r>
              <a:rPr lang="en-US" sz="2000" b="1" i="0" u="none" strike="noStrike" cap="none" dirty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Team 10: Danilo, Tristan, Matthias, </a:t>
            </a:r>
            <a:r>
              <a:rPr lang="en-US" sz="2000" b="1" i="0" u="none" strike="noStrike" cap="none" dirty="0" err="1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Phileas</a:t>
            </a:r>
            <a:endParaRPr lang="en-US" sz="2000" b="1" i="0" u="none" strike="noStrike" cap="none" dirty="0" smtClean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indent="-335280">
              <a:buSzPts val="5280"/>
            </a:pPr>
            <a:r>
              <a:rPr lang="pt-BR" sz="3200" b="1" dirty="0" err="1" smtClean="0">
                <a:solidFill>
                  <a:schemeClr val="bg1"/>
                </a:solidFill>
              </a:rPr>
              <a:t>Quality</a:t>
            </a:r>
            <a:r>
              <a:rPr lang="pt-BR" sz="3200" b="1" dirty="0" smtClean="0">
                <a:solidFill>
                  <a:schemeClr val="bg1"/>
                </a:solidFill>
              </a:rPr>
              <a:t> </a:t>
            </a:r>
            <a:r>
              <a:rPr lang="pt-BR" sz="3200" b="1" dirty="0" err="1">
                <a:solidFill>
                  <a:schemeClr val="bg1"/>
                </a:solidFill>
              </a:rPr>
              <a:t>of</a:t>
            </a:r>
            <a:r>
              <a:rPr lang="pt-BR" sz="3200" b="1" dirty="0">
                <a:solidFill>
                  <a:schemeClr val="bg1"/>
                </a:solidFill>
              </a:rPr>
              <a:t> </a:t>
            </a:r>
            <a:r>
              <a:rPr lang="pt-BR" sz="3200" b="1" dirty="0" err="1">
                <a:solidFill>
                  <a:schemeClr val="bg1"/>
                </a:solidFill>
              </a:rPr>
              <a:t>care</a:t>
            </a:r>
            <a:r>
              <a:rPr lang="pt-BR" sz="3200" b="1" dirty="0">
                <a:solidFill>
                  <a:schemeClr val="bg1"/>
                </a:solidFill>
              </a:rPr>
              <a:t> in </a:t>
            </a:r>
            <a:r>
              <a:rPr lang="pt-BR" sz="3200" b="1" dirty="0" err="1">
                <a:solidFill>
                  <a:schemeClr val="bg1"/>
                </a:solidFill>
              </a:rPr>
              <a:t>the</a:t>
            </a:r>
            <a:r>
              <a:rPr lang="pt-BR" sz="3200" b="1" dirty="0">
                <a:solidFill>
                  <a:schemeClr val="bg1"/>
                </a:solidFill>
              </a:rPr>
              <a:t> ICU </a:t>
            </a:r>
            <a:r>
              <a:rPr lang="pt-BR" sz="3200" b="1" dirty="0" err="1">
                <a:solidFill>
                  <a:schemeClr val="bg1"/>
                </a:solidFill>
              </a:rPr>
              <a:t>during</a:t>
            </a:r>
            <a:r>
              <a:rPr lang="pt-BR" sz="3200" b="1" dirty="0">
                <a:solidFill>
                  <a:schemeClr val="bg1"/>
                </a:solidFill>
              </a:rPr>
              <a:t> </a:t>
            </a:r>
            <a:r>
              <a:rPr lang="pt-BR" sz="3200" b="1" dirty="0" err="1">
                <a:solidFill>
                  <a:schemeClr val="bg1"/>
                </a:solidFill>
              </a:rPr>
              <a:t>nighttime</a:t>
            </a:r>
            <a:r>
              <a:rPr lang="pt-BR" sz="3200" b="1" dirty="0">
                <a:solidFill>
                  <a:schemeClr val="bg1"/>
                </a:solidFill>
              </a:rPr>
              <a:t> </a:t>
            </a:r>
            <a:br>
              <a:rPr lang="pt-BR" sz="3200" b="1" dirty="0">
                <a:solidFill>
                  <a:schemeClr val="bg1"/>
                </a:solidFill>
              </a:rPr>
            </a:br>
            <a:endParaRPr lang="en-US" sz="3200" b="1" i="0" u="none" strike="noStrike" cap="none" dirty="0">
              <a:solidFill>
                <a:schemeClr val="bg1"/>
              </a:solidFill>
              <a:sym typeface="Century Gothic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323528" y="5085184"/>
            <a:ext cx="8208962" cy="20522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-167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3D8A"/>
              </a:buClr>
              <a:buSzPts val="264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January 20-21, 2018</a:t>
            </a:r>
          </a:p>
          <a:p>
            <a:pPr marL="0" marR="0" lvl="0" indent="-111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3D8A"/>
              </a:buClr>
              <a:buSzPts val="1760"/>
              <a:buFont typeface="Noto Sans Symbols"/>
              <a:buNone/>
            </a:pPr>
            <a:endParaRPr sz="16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8" name="Shape 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23321" y="620688"/>
            <a:ext cx="3240359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20688"/>
            <a:ext cx="330530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63680" y="620688"/>
            <a:ext cx="2880320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3653" y="4354255"/>
            <a:ext cx="1707511" cy="16808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Introduction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599" y="1809835"/>
            <a:ext cx="7857068" cy="4351046"/>
          </a:xfrm>
        </p:spPr>
        <p:txBody>
          <a:bodyPr>
            <a:normAutofit/>
          </a:bodyPr>
          <a:lstStyle/>
          <a:p>
            <a:r>
              <a:rPr lang="en-US" dirty="0"/>
              <a:t>ICU is supposed to maintain the quality of care in a 24 / 7 manner, but this may not be the case</a:t>
            </a:r>
          </a:p>
          <a:p>
            <a:r>
              <a:rPr lang="en-US" dirty="0"/>
              <a:t>Glucose control </a:t>
            </a:r>
            <a:r>
              <a:rPr lang="en-US" dirty="0" smtClean="0"/>
              <a:t>is </a:t>
            </a:r>
            <a:r>
              <a:rPr lang="en-US" dirty="0"/>
              <a:t>a surrogate of quality of </a:t>
            </a:r>
            <a:r>
              <a:rPr lang="en-US" dirty="0" smtClean="0"/>
              <a:t>care</a:t>
            </a:r>
          </a:p>
          <a:p>
            <a:r>
              <a:rPr lang="en-US" dirty="0" smtClean="0"/>
              <a:t>The null hypothesis is that glucose levels are independently stable over time (day vs. nighttime)</a:t>
            </a:r>
            <a:endParaRPr lang="en-US" dirty="0"/>
          </a:p>
          <a:p>
            <a:r>
              <a:rPr lang="en-US" dirty="0" smtClean="0"/>
              <a:t>Aim</a:t>
            </a:r>
            <a:endParaRPr lang="en-US" dirty="0"/>
          </a:p>
          <a:p>
            <a:pPr lvl="1"/>
            <a:r>
              <a:rPr lang="en-US" dirty="0" smtClean="0"/>
              <a:t>Identify any differences in glucose control between daytime and nighttime</a:t>
            </a:r>
          </a:p>
          <a:p>
            <a:pPr lvl="1"/>
            <a:r>
              <a:rPr lang="en-US" dirty="0" smtClean="0"/>
              <a:t>Apply Machine Learning techniques to</a:t>
            </a:r>
            <a:r>
              <a:rPr lang="en-US" dirty="0"/>
              <a:t> </a:t>
            </a:r>
            <a:r>
              <a:rPr lang="en-US" dirty="0" smtClean="0"/>
              <a:t>differentiate daytime </a:t>
            </a:r>
            <a:r>
              <a:rPr lang="en-US" dirty="0"/>
              <a:t>vs. </a:t>
            </a:r>
            <a:r>
              <a:rPr lang="en-US" dirty="0" smtClean="0"/>
              <a:t>nighttime, using </a:t>
            </a:r>
            <a:r>
              <a:rPr lang="en-US" dirty="0" smtClean="0"/>
              <a:t>glucose measurements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Frame 1"/>
          <p:cNvSpPr/>
          <p:nvPr/>
        </p:nvSpPr>
        <p:spPr>
          <a:xfrm>
            <a:off x="834244" y="5215909"/>
            <a:ext cx="7943996" cy="824075"/>
          </a:xfrm>
          <a:prstGeom prst="frame">
            <a:avLst>
              <a:gd name="adj1" fmla="val 514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015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312" y="180346"/>
            <a:ext cx="6730114" cy="652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508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626" y="653148"/>
            <a:ext cx="3177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2. Glucose measurements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5544911"/>
              </p:ext>
            </p:extLst>
          </p:nvPr>
        </p:nvGraphicFramePr>
        <p:xfrm>
          <a:off x="362945" y="979918"/>
          <a:ext cx="8468416" cy="519690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8041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788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980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936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93684"/>
              </a:tblGrid>
              <a:tr h="75031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70538" marR="70538"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pt-BR" dirty="0" smtClean="0"/>
                        <a:t>Total</a:t>
                      </a:r>
                      <a:endParaRPr lang="pt-BR" dirty="0"/>
                    </a:p>
                  </a:txBody>
                  <a:tcPr marL="70538" marR="70538"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Daytime</a:t>
                      </a:r>
                      <a:endParaRPr lang="pt-BR" dirty="0" smtClean="0"/>
                    </a:p>
                    <a:p>
                      <a:pPr marL="45720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err="1" smtClean="0"/>
                        <a:t>Empirical</a:t>
                      </a:r>
                      <a:r>
                        <a:rPr lang="pt-BR" sz="1000" baseline="0" dirty="0" smtClean="0"/>
                        <a:t> CI </a:t>
                      </a:r>
                      <a:r>
                        <a:rPr lang="pt-BR" baseline="0" dirty="0" smtClean="0"/>
                        <a:t>5%-95%</a:t>
                      </a:r>
                      <a:endParaRPr lang="pt-BR" dirty="0" smtClean="0"/>
                    </a:p>
                  </a:txBody>
                  <a:tcPr marL="70538" marR="70538"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Nighttime</a:t>
                      </a:r>
                      <a:endParaRPr lang="pt-BR" dirty="0" smtClean="0"/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dirty="0" err="1" smtClean="0"/>
                        <a:t>Empirical</a:t>
                      </a:r>
                      <a:r>
                        <a:rPr lang="pt-BR" sz="1050" baseline="0" dirty="0" smtClean="0"/>
                        <a:t> CI </a:t>
                      </a:r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aseline="0" dirty="0" smtClean="0"/>
                        <a:t>5%-95%</a:t>
                      </a:r>
                      <a:endParaRPr lang="pt-BR" dirty="0" smtClean="0"/>
                    </a:p>
                    <a:p>
                      <a:pPr lvl="1" algn="ctr"/>
                      <a:endParaRPr lang="pt-BR" dirty="0"/>
                    </a:p>
                  </a:txBody>
                  <a:tcPr marL="70538" marR="70538"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pt-BR" dirty="0" err="1" smtClean="0"/>
                        <a:t>Reject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Null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Hypothesis</a:t>
                      </a:r>
                      <a:r>
                        <a:rPr lang="pt-BR" baseline="0" dirty="0" smtClean="0"/>
                        <a:t> ?</a:t>
                      </a:r>
                      <a:endParaRPr lang="pt-BR" dirty="0"/>
                    </a:p>
                  </a:txBody>
                  <a:tcPr marL="70538" marR="70538"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4705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Measurements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nb</a:t>
                      </a:r>
                      <a:endParaRPr lang="pt-BR" dirty="0"/>
                    </a:p>
                  </a:txBody>
                  <a:tcPr marL="70538" marR="70538" anchor="ctr"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u="none" strike="noStrike" dirty="0">
                          <a:effectLst/>
                        </a:rPr>
                        <a:t>417117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u="none" strike="noStrike" dirty="0">
                          <a:effectLst/>
                        </a:rPr>
                        <a:t>222987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u="none" strike="noStrike" dirty="0">
                          <a:effectLst/>
                        </a:rPr>
                        <a:t>194130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34705">
                <a:tc>
                  <a:txBody>
                    <a:bodyPr/>
                    <a:lstStyle/>
                    <a:p>
                      <a:r>
                        <a:rPr lang="pt-BR" dirty="0" smtClean="0"/>
                        <a:t>Glucose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mean</a:t>
                      </a:r>
                      <a:endParaRPr lang="pt-BR" dirty="0"/>
                    </a:p>
                  </a:txBody>
                  <a:tcPr marL="70538" marR="70538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145.7 (55.3)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143.1-144.4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146.7-148.0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750312">
                <a:tc>
                  <a:txBody>
                    <a:bodyPr/>
                    <a:lstStyle/>
                    <a:p>
                      <a:r>
                        <a:rPr lang="pt-BR" baseline="0" dirty="0" err="1" smtClean="0"/>
                        <a:t>Low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values</a:t>
                      </a:r>
                      <a:r>
                        <a:rPr lang="pt-BR" baseline="0" dirty="0" smtClean="0"/>
                        <a:t> (</a:t>
                      </a:r>
                      <a:r>
                        <a:rPr lang="pt-BR" baseline="0" dirty="0" err="1" smtClean="0"/>
                        <a:t>n</a:t>
                      </a:r>
                      <a:r>
                        <a:rPr lang="pt-BR" baseline="0" dirty="0" smtClean="0"/>
                        <a:t>, %)</a:t>
                      </a:r>
                      <a:endParaRPr lang="pt-BR" dirty="0"/>
                    </a:p>
                  </a:txBody>
                  <a:tcPr marL="70538" marR="70538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u="none" strike="noStrike" dirty="0" smtClean="0">
                          <a:effectLst/>
                        </a:rPr>
                        <a:t>19666 (4.7)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u="none" strike="noStrike" dirty="0" smtClean="0">
                          <a:effectLst/>
                        </a:rPr>
                        <a:t>9746 (4.4)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u="none" strike="noStrike" dirty="0" smtClean="0">
                          <a:effectLst/>
                        </a:rPr>
                        <a:t>9320 (4.8)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4705">
                <a:tc>
                  <a:txBody>
                    <a:bodyPr/>
                    <a:lstStyle/>
                    <a:p>
                      <a:r>
                        <a:rPr lang="pt-BR" dirty="0" smtClean="0"/>
                        <a:t>High </a:t>
                      </a:r>
                      <a:r>
                        <a:rPr lang="pt-BR" dirty="0" err="1" smtClean="0"/>
                        <a:t>values</a:t>
                      </a:r>
                      <a:r>
                        <a:rPr lang="pt-BR" dirty="0" smtClean="0"/>
                        <a:t> (</a:t>
                      </a:r>
                      <a:r>
                        <a:rPr lang="pt-BR" dirty="0" err="1" smtClean="0"/>
                        <a:t>n</a:t>
                      </a:r>
                      <a:r>
                        <a:rPr lang="pt-BR" dirty="0" smtClean="0"/>
                        <a:t>, %)</a:t>
                      </a:r>
                      <a:endParaRPr lang="pt-BR" dirty="0"/>
                    </a:p>
                  </a:txBody>
                  <a:tcPr marL="70538" marR="70538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u="none" strike="noStrike" dirty="0" smtClean="0">
                          <a:effectLst/>
                        </a:rPr>
                        <a:t>77824 (18.7)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u="none" strike="noStrike" dirty="0" smtClean="0">
                          <a:effectLst/>
                        </a:rPr>
                        <a:t>43755</a:t>
                      </a:r>
                      <a:r>
                        <a:rPr lang="is-IS" sz="1600" u="none" strike="noStrike" baseline="0" dirty="0" smtClean="0">
                          <a:effectLst/>
                        </a:rPr>
                        <a:t> (19.6)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u="none" strike="noStrike" dirty="0" smtClean="0">
                          <a:effectLst/>
                        </a:rPr>
                        <a:t>34069 (17.5)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750312">
                <a:tc>
                  <a:txBody>
                    <a:bodyPr/>
                    <a:lstStyle/>
                    <a:p>
                      <a:r>
                        <a:rPr lang="pt-BR" dirty="0"/>
                        <a:t>Range in </a:t>
                      </a:r>
                      <a:r>
                        <a:rPr lang="pt-BR" dirty="0" err="1"/>
                        <a:t>the</a:t>
                      </a:r>
                      <a:r>
                        <a:rPr lang="pt-BR" dirty="0"/>
                        <a:t> </a:t>
                      </a:r>
                      <a:r>
                        <a:rPr lang="pt-BR" dirty="0" err="1" smtClean="0"/>
                        <a:t>period</a:t>
                      </a:r>
                      <a:r>
                        <a:rPr lang="pt-BR" dirty="0" smtClean="0"/>
                        <a:t> (10-90%)</a:t>
                      </a:r>
                      <a:endParaRPr lang="pt-BR" dirty="0"/>
                    </a:p>
                  </a:txBody>
                  <a:tcPr marL="70538" marR="705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120</a:t>
                      </a:r>
                      <a:endParaRPr lang="en-US" sz="1600" dirty="0"/>
                    </a:p>
                  </a:txBody>
                  <a:tcPr marL="70538" marR="705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121-124</a:t>
                      </a:r>
                      <a:endParaRPr lang="en-US" sz="1600" dirty="0"/>
                    </a:p>
                  </a:txBody>
                  <a:tcPr marL="70538" marR="705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116-120</a:t>
                      </a:r>
                      <a:endParaRPr lang="en-US" sz="1600" dirty="0"/>
                    </a:p>
                  </a:txBody>
                  <a:tcPr marL="70538" marR="705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 marL="70538" marR="70538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50312">
                <a:tc>
                  <a:txBody>
                    <a:bodyPr/>
                    <a:lstStyle/>
                    <a:p>
                      <a:r>
                        <a:rPr lang="pt-BR" dirty="0"/>
                        <a:t>SD </a:t>
                      </a:r>
                      <a:r>
                        <a:rPr lang="pt-BR" dirty="0" err="1"/>
                        <a:t>of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the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period</a:t>
                      </a:r>
                      <a:endParaRPr lang="pt-BR" dirty="0"/>
                    </a:p>
                  </a:txBody>
                  <a:tcPr marL="70538" marR="705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55.4</a:t>
                      </a:r>
                      <a:endParaRPr lang="pt-BR" sz="1600" dirty="0"/>
                    </a:p>
                  </a:txBody>
                  <a:tcPr marL="70538" marR="705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54.98-56.30</a:t>
                      </a:r>
                      <a:endParaRPr lang="pt-BR" sz="1600" dirty="0"/>
                    </a:p>
                  </a:txBody>
                  <a:tcPr marL="70538" marR="705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54.19-55.67</a:t>
                      </a:r>
                      <a:endParaRPr lang="pt-BR" sz="1600" dirty="0"/>
                    </a:p>
                  </a:txBody>
                  <a:tcPr marL="70538" marR="705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No</a:t>
                      </a:r>
                      <a:endParaRPr lang="pt-BR" sz="1600" dirty="0"/>
                    </a:p>
                  </a:txBody>
                  <a:tcPr marL="70538" marR="70538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50312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logGLI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/>
                        <a:t>of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the</a:t>
                      </a:r>
                      <a:r>
                        <a:rPr lang="pt-BR" dirty="0"/>
                        <a:t> </a:t>
                      </a:r>
                      <a:r>
                        <a:rPr lang="pt-BR" dirty="0" err="1" smtClean="0"/>
                        <a:t>period</a:t>
                      </a:r>
                      <a:endParaRPr lang="pt-BR" dirty="0" smtClean="0"/>
                    </a:p>
                    <a:p>
                      <a:r>
                        <a:rPr lang="pt-BR" sz="1050" dirty="0" smtClean="0"/>
                        <a:t>GLI</a:t>
                      </a:r>
                      <a:r>
                        <a:rPr lang="pt-BR" sz="1050" baseline="0" dirty="0" smtClean="0"/>
                        <a:t> </a:t>
                      </a:r>
                      <a:r>
                        <a:rPr lang="pt-BR" sz="1050" baseline="0" dirty="0" err="1" smtClean="0"/>
                        <a:t>was</a:t>
                      </a:r>
                      <a:r>
                        <a:rPr lang="pt-BR" sz="1050" baseline="0" dirty="0" smtClean="0"/>
                        <a:t> too </a:t>
                      </a:r>
                      <a:r>
                        <a:rPr lang="pt-BR" sz="1050" baseline="0" dirty="0" err="1" smtClean="0"/>
                        <a:t>penalizing</a:t>
                      </a:r>
                      <a:r>
                        <a:rPr lang="pt-BR" sz="1050" baseline="0" dirty="0" smtClean="0"/>
                        <a:t> for high </a:t>
                      </a:r>
                      <a:r>
                        <a:rPr lang="pt-BR" sz="1050" baseline="0" dirty="0" err="1" smtClean="0"/>
                        <a:t>variations</a:t>
                      </a:r>
                      <a:endParaRPr lang="pt-BR" sz="1000" dirty="0"/>
                    </a:p>
                  </a:txBody>
                  <a:tcPr marL="70538" marR="70538" anchor="ctr"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2.59</a:t>
                      </a:r>
                      <a:endParaRPr lang="pt-BR" sz="1600" dirty="0"/>
                    </a:p>
                  </a:txBody>
                  <a:tcPr marL="70538" marR="70538" anchor="ctr"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2.46-2.55</a:t>
                      </a:r>
                      <a:endParaRPr lang="pt-BR" sz="1600" dirty="0"/>
                    </a:p>
                  </a:txBody>
                  <a:tcPr marL="70538" marR="70538" anchor="ctr"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2.73-2.82</a:t>
                      </a:r>
                      <a:endParaRPr lang="pt-BR" sz="1600" dirty="0"/>
                    </a:p>
                  </a:txBody>
                  <a:tcPr marL="70538" marR="70538" anchor="ctr"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Yes</a:t>
                      </a:r>
                      <a:endParaRPr lang="pt-BR" sz="1600" dirty="0"/>
                    </a:p>
                  </a:txBody>
                  <a:tcPr marL="70538" marR="70538" anchor="ctr"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910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Machine learning modeling as a statistical test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2085539"/>
              </p:ext>
            </p:extLst>
          </p:nvPr>
        </p:nvGraphicFramePr>
        <p:xfrm>
          <a:off x="457200" y="1613781"/>
          <a:ext cx="8229600" cy="1407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Quality of fit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Interpretability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Generalized linear model (GLM)</a:t>
                      </a:r>
                    </a:p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Poor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Gradient boosted model (GBM)</a:t>
                      </a:r>
                    </a:p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Poor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3932758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We choose GBM, because we are more interested in the performance of the model than on the interpretation of the variables impact</a:t>
            </a:r>
          </a:p>
          <a:p>
            <a:pPr marL="285750" indent="-285750">
              <a:buFontTx/>
              <a:buChar char="-"/>
            </a:pPr>
            <a:endParaRPr lang="en-US" sz="2000" b="1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62420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the training set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925078"/>
            <a:ext cx="82296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One observation (unit of analysis) per night/day spend by a patient in ICU\</a:t>
            </a:r>
          </a:p>
          <a:p>
            <a:endParaRPr lang="en-US" sz="1800" b="1" dirty="0" smtClean="0"/>
          </a:p>
          <a:p>
            <a:pPr>
              <a:lnSpc>
                <a:spcPct val="150000"/>
              </a:lnSpc>
            </a:pPr>
            <a:r>
              <a:rPr lang="en-US" sz="1800" b="1" dirty="0" smtClean="0"/>
              <a:t>Variables used in our model are features derived from </a:t>
            </a:r>
            <a:r>
              <a:rPr lang="en-US" sz="1800" b="1" i="1" dirty="0" smtClean="0"/>
              <a:t>glucose measurements </a:t>
            </a:r>
            <a:r>
              <a:rPr lang="en-US" sz="1800" b="1" dirty="0" smtClean="0"/>
              <a:t>per period of observation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800" b="1" dirty="0" smtClean="0"/>
              <a:t>From measured value (SD, Range (10-90%), min, max, number of peaks above/below threshold)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800" b="1" dirty="0" smtClean="0"/>
              <a:t>From difference between consecutive measured values (SD, GLI, Range (10-90%), min, max)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800" b="1" dirty="0" smtClean="0"/>
              <a:t>From </a:t>
            </a:r>
            <a:r>
              <a:rPr lang="en-US" sz="1800" b="1" dirty="0" err="1" smtClean="0"/>
              <a:t>timegap</a:t>
            </a:r>
            <a:r>
              <a:rPr lang="en-US" sz="1800" b="1" dirty="0" smtClean="0"/>
              <a:t> between measurements (SD, Range (10-90%), min, max)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/>
              <a:t>Filter when at least 3 measurements were made =&gt; 41711 units of analysis</a:t>
            </a:r>
            <a:endParaRPr lang="en-US" sz="1800" b="1" dirty="0"/>
          </a:p>
          <a:p>
            <a:pPr>
              <a:lnSpc>
                <a:spcPct val="150000"/>
              </a:lnSpc>
            </a:pPr>
            <a:r>
              <a:rPr lang="en-US" sz="1800" b="1" dirty="0" smtClean="0"/>
              <a:t>Train and Test sets (70-30) are built on disjoint patients</a:t>
            </a:r>
          </a:p>
          <a:p>
            <a:pPr marL="285750" indent="-285750">
              <a:buFontTx/>
              <a:buChar char="-"/>
            </a:pPr>
            <a:endParaRPr lang="en-US" sz="2000" b="1" dirty="0" smtClean="0"/>
          </a:p>
          <a:p>
            <a:pPr marL="285750" indent="-285750">
              <a:buFontTx/>
              <a:buChar char="-"/>
            </a:pPr>
            <a:endParaRPr lang="en-US" sz="2000" b="1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12010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AUC = 0.64 on test set (p-value&lt;0.01)</a:t>
            </a:r>
          </a:p>
          <a:p>
            <a:r>
              <a:rPr lang="en-US" dirty="0"/>
              <a:t> </a:t>
            </a:r>
            <a:r>
              <a:rPr lang="en-US" dirty="0" smtClean="0"/>
              <a:t>So we have a model, can we interpret it and understand what are the key quality indicators ? Yes, using Relative Importance and Partial Dependency Plots</a:t>
            </a:r>
          </a:p>
          <a:p>
            <a:r>
              <a:rPr lang="en-US" dirty="0" smtClean="0"/>
              <a:t> </a:t>
            </a:r>
            <a:r>
              <a:rPr lang="en-US" dirty="0"/>
              <a:t>Max time interval between glucose measurements had the greatest </a:t>
            </a:r>
            <a:r>
              <a:rPr lang="en-US" dirty="0" smtClean="0"/>
              <a:t>impact </a:t>
            </a:r>
            <a:r>
              <a:rPr lang="en-US" dirty="0"/>
              <a:t>: Explains 10% spread in probability Night/Day</a:t>
            </a:r>
          </a:p>
          <a:p>
            <a:r>
              <a:rPr lang="en-US" dirty="0"/>
              <a:t>Interpretation : night care is more </a:t>
            </a:r>
            <a:r>
              <a:rPr lang="en-US" dirty="0" err="1" smtClean="0"/>
              <a:t>protocolized</a:t>
            </a:r>
            <a:r>
              <a:rPr lang="en-US" dirty="0" smtClean="0"/>
              <a:t> </a:t>
            </a:r>
            <a:r>
              <a:rPr lang="en-US" dirty="0"/>
              <a:t>and less reactive / adapted to patient specific requirements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7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Regarding glucose measurements (pattern of sample collection and results), daytime and nighttime are </a:t>
            </a:r>
            <a:r>
              <a:rPr lang="en-US" b="1" dirty="0" smtClean="0"/>
              <a:t>not</a:t>
            </a:r>
            <a:r>
              <a:rPr lang="en-US" dirty="0" smtClean="0"/>
              <a:t> equal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974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GBM is not a black box!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GBM has stronger predictive power </a:t>
            </a:r>
          </a:p>
          <a:p>
            <a:r>
              <a:rPr lang="en-US" dirty="0" smtClean="0"/>
              <a:t>It</a:t>
            </a:r>
            <a:r>
              <a:rPr lang="mr-IN" dirty="0" smtClean="0"/>
              <a:t>’</a:t>
            </a:r>
            <a:r>
              <a:rPr lang="en-US" dirty="0" smtClean="0"/>
              <a:t>s enough interpretable</a:t>
            </a:r>
          </a:p>
          <a:p>
            <a:pPr lvl="1"/>
            <a:r>
              <a:rPr lang="en-US" dirty="0" smtClean="0"/>
              <a:t>We could find a metric for level of adaptation to patient’s needs which accounts for 10% spread between day and nighttime.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27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AP-HP">
  <a:themeElements>
    <a:clrScheme name="APHP">
      <a:dk1>
        <a:srgbClr val="272D31"/>
      </a:dk1>
      <a:lt1>
        <a:srgbClr val="FFFFFF"/>
      </a:lt1>
      <a:dk2>
        <a:srgbClr val="D2D9DA"/>
      </a:dk2>
      <a:lt2>
        <a:srgbClr val="F1F4F5"/>
      </a:lt2>
      <a:accent1>
        <a:srgbClr val="FFD419"/>
      </a:accent1>
      <a:accent2>
        <a:srgbClr val="C01662"/>
      </a:accent2>
      <a:accent3>
        <a:srgbClr val="36BDE8"/>
      </a:accent3>
      <a:accent4>
        <a:srgbClr val="0062AE"/>
      </a:accent4>
      <a:accent5>
        <a:srgbClr val="2C256B"/>
      </a:accent5>
      <a:accent6>
        <a:srgbClr val="D3D800"/>
      </a:accent6>
      <a:hlink>
        <a:srgbClr val="272D31"/>
      </a:hlink>
      <a:folHlink>
        <a:srgbClr val="272D3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554</Words>
  <Application>Microsoft Macintosh PowerPoint</Application>
  <PresentationFormat>On-screen Show (4:3)</PresentationFormat>
  <Paragraphs>82</Paragraphs>
  <Slides>9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Source Sans Pro</vt:lpstr>
      <vt:lpstr>Century Gothic</vt:lpstr>
      <vt:lpstr>Open Sans</vt:lpstr>
      <vt:lpstr>Thème AP-HP</vt:lpstr>
      <vt:lpstr>PowerPoint Presentation</vt:lpstr>
      <vt:lpstr>Introduction</vt:lpstr>
      <vt:lpstr>PowerPoint Presentation</vt:lpstr>
      <vt:lpstr>PowerPoint Presentation</vt:lpstr>
      <vt:lpstr>Machine learning modeling as a statistical test</vt:lpstr>
      <vt:lpstr>Building the training set</vt:lpstr>
      <vt:lpstr>Our results</vt:lpstr>
      <vt:lpstr>Conclusion</vt:lpstr>
      <vt:lpstr>GBM is not a black box!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DANIEL Christel</dc:creator>
  <cp:lastModifiedBy>Danilo Noritomi</cp:lastModifiedBy>
  <cp:revision>51</cp:revision>
  <dcterms:modified xsi:type="dcterms:W3CDTF">2018-01-21T14:29:30Z</dcterms:modified>
</cp:coreProperties>
</file>