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85" r:id="rId3"/>
    <p:sldId id="288" r:id="rId4"/>
    <p:sldId id="328" r:id="rId5"/>
    <p:sldId id="291" r:id="rId6"/>
    <p:sldId id="293" r:id="rId7"/>
    <p:sldId id="338" r:id="rId8"/>
    <p:sldId id="329" r:id="rId9"/>
    <p:sldId id="295" r:id="rId10"/>
    <p:sldId id="337" r:id="rId11"/>
    <p:sldId id="342" r:id="rId12"/>
    <p:sldId id="332" r:id="rId13"/>
    <p:sldId id="333" r:id="rId14"/>
    <p:sldId id="339" r:id="rId15"/>
    <p:sldId id="341" r:id="rId16"/>
    <p:sldId id="334" r:id="rId17"/>
    <p:sldId id="336" r:id="rId18"/>
    <p:sldId id="335" r:id="rId19"/>
    <p:sldId id="343" r:id="rId20"/>
    <p:sldId id="34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6" autoAdjust="0"/>
    <p:restoredTop sz="89373" autoAdjust="0"/>
  </p:normalViewPr>
  <p:slideViewPr>
    <p:cSldViewPr snapToGrid="0" snapToObjects="1">
      <p:cViewPr>
        <p:scale>
          <a:sx n="110" d="100"/>
          <a:sy n="110"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39054-5296-EE4B-9DCF-E997D2FC0914}" type="datetimeFigureOut">
              <a:rPr lang="en-US" smtClean="0"/>
              <a:pPr/>
              <a:t>10/23/14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D2EDB4-0FF7-9049-95F1-0DC334D12A18}" type="slidenum">
              <a:rPr lang="en-US" smtClean="0"/>
              <a:pPr/>
              <a:t>‹#›</a:t>
            </a:fld>
            <a:endParaRPr lang="en-US"/>
          </a:p>
        </p:txBody>
      </p:sp>
    </p:spTree>
    <p:extLst>
      <p:ext uri="{BB962C8B-B14F-4D97-AF65-F5344CB8AC3E}">
        <p14:creationId xmlns:p14="http://schemas.microsoft.com/office/powerpoint/2010/main" val="1352135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F3A9F-5112-FB42-A3C4-5613628F9A72}" type="datetimeFigureOut">
              <a:rPr lang="en-US" smtClean="0"/>
              <a:pPr/>
              <a:t>10/23/14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9D982-173C-F944-9495-F39D8482E0F1}" type="slidenum">
              <a:rPr lang="en-US" smtClean="0"/>
              <a:pPr/>
              <a:t>‹#›</a:t>
            </a:fld>
            <a:endParaRPr lang="en-US"/>
          </a:p>
        </p:txBody>
      </p:sp>
    </p:spTree>
    <p:extLst>
      <p:ext uri="{BB962C8B-B14F-4D97-AF65-F5344CB8AC3E}">
        <p14:creationId xmlns:p14="http://schemas.microsoft.com/office/powerpoint/2010/main" val="25277496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9D982-173C-F944-9495-F39D8482E0F1}" type="slidenum">
              <a:rPr lang="en-US" smtClean="0"/>
              <a:pPr/>
              <a:t>2</a:t>
            </a:fld>
            <a:endParaRPr lang="en-US"/>
          </a:p>
        </p:txBody>
      </p:sp>
    </p:spTree>
    <p:extLst>
      <p:ext uri="{BB962C8B-B14F-4D97-AF65-F5344CB8AC3E}">
        <p14:creationId xmlns:p14="http://schemas.microsoft.com/office/powerpoint/2010/main" val="53000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9D982-173C-F944-9495-F39D8482E0F1}" type="slidenum">
              <a:rPr lang="en-US" smtClean="0"/>
              <a:pPr/>
              <a:t>4</a:t>
            </a:fld>
            <a:endParaRPr lang="en-US"/>
          </a:p>
        </p:txBody>
      </p:sp>
    </p:spTree>
    <p:extLst>
      <p:ext uri="{BB962C8B-B14F-4D97-AF65-F5344CB8AC3E}">
        <p14:creationId xmlns:p14="http://schemas.microsoft.com/office/powerpoint/2010/main" val="165570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9D982-173C-F944-9495-F39D8482E0F1}" type="slidenum">
              <a:rPr lang="en-US" smtClean="0"/>
              <a:pPr/>
              <a:t>6</a:t>
            </a:fld>
            <a:endParaRPr lang="en-US"/>
          </a:p>
        </p:txBody>
      </p:sp>
    </p:spTree>
    <p:extLst>
      <p:ext uri="{BB962C8B-B14F-4D97-AF65-F5344CB8AC3E}">
        <p14:creationId xmlns:p14="http://schemas.microsoft.com/office/powerpoint/2010/main" val="59300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sz="14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E29DB8-79C6-4516-B2E5-CBBB213E062E}" type="datetime1">
              <a:rPr lang="en-US" altLang="zh-CN" smtClean="0"/>
              <a:pPr/>
              <a:t>10/23/14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89948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C878A17-6305-4182-BAC5-5D683A89F84B}" type="datetime1">
              <a:rPr lang="en-US" altLang="zh-CN" smtClean="0"/>
              <a:pPr/>
              <a:t>10/23/14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122308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A88F48-C6BD-4786-B602-C596BC96C89E}" type="datetime1">
              <a:rPr lang="en-US" altLang="zh-CN" smtClean="0"/>
              <a:pPr/>
              <a:t>10/23/14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2408261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7" name="Content Placeholder 5"/>
          <p:cNvSpPr>
            <a:spLocks noGrp="1"/>
          </p:cNvSpPr>
          <p:nvPr>
            <p:ph sz="quarter" idx="11"/>
          </p:nvPr>
        </p:nvSpPr>
        <p:spPr>
          <a:xfrm>
            <a:off x="7956645" y="5950424"/>
            <a:ext cx="1187355" cy="907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48468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E4E1E9B-2ACF-4ACD-B123-A3E925560207}" type="datetime1">
              <a:rPr lang="en-US" altLang="zh-CN" smtClean="0"/>
              <a:pPr/>
              <a:t>10/23/14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155188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C73C421-C494-4B2C-B777-86CF1FC43D6E}" type="datetime1">
              <a:rPr lang="en-US" altLang="zh-CN" smtClean="0"/>
              <a:pPr/>
              <a:t>10/23/14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34350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AC76EF-2660-4CE8-87D4-DD597036C521}" type="datetime1">
              <a:rPr lang="en-US" altLang="zh-CN" smtClean="0"/>
              <a:pPr/>
              <a:t>10/23/14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13635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14AB9-0239-451C-AF1C-594AE4E299A1}" type="datetime1">
              <a:rPr lang="en-US" altLang="zh-CN" smtClean="0"/>
              <a:pPr/>
              <a:t>10/23/14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260122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68716BD-2384-431E-96C4-A155DD22A809}" type="datetime1">
              <a:rPr lang="en-US" altLang="zh-CN" smtClean="0"/>
              <a:pPr/>
              <a:t>10/23/14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323629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A71C09B-3703-4645-BF86-FF18D69FE844}" type="datetime1">
              <a:rPr lang="en-US" altLang="zh-CN" smtClean="0"/>
              <a:pPr/>
              <a:t>10/23/14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316073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125F05E-1EFF-4D69-BF37-9FED80D003C3}" type="datetime1">
              <a:rPr lang="en-US" altLang="zh-CN" smtClean="0"/>
              <a:pPr/>
              <a:t>10/23/14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104884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9FB9E63-4F20-456D-B695-64DF0FA23753}" type="datetime1">
              <a:rPr lang="en-US" altLang="zh-CN" smtClean="0"/>
              <a:pPr/>
              <a:t>10/23/14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64467BC-E011-0D4B-9F10-EF5DCB73DEFA}" type="slidenum">
              <a:rPr lang="en-US" smtClean="0"/>
              <a:pPr/>
              <a:t>‹#›</a:t>
            </a:fld>
            <a:endParaRPr lang="en-US"/>
          </a:p>
        </p:txBody>
      </p:sp>
    </p:spTree>
    <p:extLst>
      <p:ext uri="{BB962C8B-B14F-4D97-AF65-F5344CB8AC3E}">
        <p14:creationId xmlns:p14="http://schemas.microsoft.com/office/powerpoint/2010/main" val="636877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502294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931029" y="92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467BC-E011-0D4B-9F10-EF5DCB73DEFA}" type="slidenum">
              <a:rPr lang="en-US" smtClean="0"/>
              <a:pPr/>
              <a:t>‹#›</a:t>
            </a:fld>
            <a:endParaRPr lang="en-US" dirty="0"/>
          </a:p>
        </p:txBody>
      </p:sp>
    </p:spTree>
    <p:extLst>
      <p:ext uri="{BB962C8B-B14F-4D97-AF65-F5344CB8AC3E}">
        <p14:creationId xmlns:p14="http://schemas.microsoft.com/office/powerpoint/2010/main" val="288934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457200"/>
            <a:ext cx="7772400" cy="2946701"/>
          </a:xfrm>
        </p:spPr>
        <p:txBody>
          <a:bodyPr>
            <a:noAutofit/>
          </a:bodyPr>
          <a:lstStyle/>
          <a:p>
            <a:r>
              <a:rPr lang="en-US" sz="4800" b="1" dirty="0" smtClean="0"/>
              <a:t>Finding, Monitoring, and Checking Claims Computationally Based on Structured Data</a:t>
            </a:r>
            <a:endParaRPr lang="en-US" sz="4800" b="1" dirty="0"/>
          </a:p>
        </p:txBody>
      </p:sp>
      <p:pic>
        <p:nvPicPr>
          <p:cNvPr id="4" name="Picture 3"/>
          <p:cNvPicPr>
            <a:picLocks noChangeAspect="1"/>
          </p:cNvPicPr>
          <p:nvPr/>
        </p:nvPicPr>
        <p:blipFill rotWithShape="1">
          <a:blip r:embed="rId2"/>
          <a:srcRect l="2857" b="12845"/>
          <a:stretch/>
        </p:blipFill>
        <p:spPr>
          <a:xfrm>
            <a:off x="3679504" y="6011802"/>
            <a:ext cx="1784992" cy="80073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8517957"/>
              </p:ext>
            </p:extLst>
          </p:nvPr>
        </p:nvGraphicFramePr>
        <p:xfrm>
          <a:off x="0" y="3821368"/>
          <a:ext cx="9143999" cy="1950719"/>
        </p:xfrm>
        <a:graphic>
          <a:graphicData uri="http://schemas.openxmlformats.org/drawingml/2006/table">
            <a:tbl>
              <a:tblPr firstRow="1" bandRow="1">
                <a:tableStyleId>{2D5ABB26-0587-4C30-8999-92F81FD0307C}</a:tableStyleId>
              </a:tblPr>
              <a:tblGrid>
                <a:gridCol w="5069939"/>
                <a:gridCol w="4074060"/>
              </a:tblGrid>
              <a:tr h="516071">
                <a:tc>
                  <a:txBody>
                    <a:bodyPr/>
                    <a:lstStyle/>
                    <a:p>
                      <a:pPr algn="r"/>
                      <a:r>
                        <a:rPr lang="en-US" sz="1800" b="0" i="0" kern="1200" dirty="0" smtClean="0">
                          <a:solidFill>
                            <a:schemeClr val="tx1"/>
                          </a:solidFill>
                          <a:latin typeface="+mn-lt"/>
                          <a:ea typeface="+mn-ea"/>
                          <a:cs typeface="+mn-cs"/>
                        </a:rPr>
                        <a:t>Brett Walenz, You (Will) Wu, </a:t>
                      </a:r>
                      <a:r>
                        <a:rPr lang="en-US" sz="1800" b="0" i="0" kern="1200" dirty="0" err="1" smtClean="0">
                          <a:solidFill>
                            <a:schemeClr val="tx1"/>
                          </a:solidFill>
                          <a:latin typeface="+mn-lt"/>
                          <a:ea typeface="+mn-ea"/>
                          <a:cs typeface="+mn-cs"/>
                        </a:rPr>
                        <a:t>Seokhyun</a:t>
                      </a:r>
                      <a:r>
                        <a:rPr lang="en-US" sz="1800" b="0" i="0" kern="1200" dirty="0" smtClean="0">
                          <a:solidFill>
                            <a:schemeClr val="tx1"/>
                          </a:solidFill>
                          <a:latin typeface="+mn-lt"/>
                          <a:ea typeface="+mn-ea"/>
                          <a:cs typeface="+mn-cs"/>
                        </a:rPr>
                        <a:t> (Alex) Song, </a:t>
                      </a:r>
                      <a:r>
                        <a:rPr lang="en-US" sz="1800" b="0" i="0" kern="1200" dirty="0" err="1" smtClean="0">
                          <a:solidFill>
                            <a:schemeClr val="tx1"/>
                          </a:solidFill>
                          <a:latin typeface="+mn-lt"/>
                          <a:ea typeface="+mn-ea"/>
                          <a:cs typeface="+mn-cs"/>
                        </a:rPr>
                        <a:t>Emre</a:t>
                      </a:r>
                      <a:r>
                        <a:rPr lang="en-US" sz="1800" b="0" i="0" kern="1200" dirty="0" smtClean="0">
                          <a:solidFill>
                            <a:schemeClr val="tx1"/>
                          </a:solidFill>
                          <a:latin typeface="+mn-lt"/>
                          <a:ea typeface="+mn-ea"/>
                          <a:cs typeface="+mn-cs"/>
                        </a:rPr>
                        <a:t> </a:t>
                      </a:r>
                      <a:r>
                        <a:rPr lang="en-US" sz="1800" b="0" i="0" kern="1200" dirty="0" err="1" smtClean="0">
                          <a:solidFill>
                            <a:schemeClr val="tx1"/>
                          </a:solidFill>
                          <a:latin typeface="+mn-lt"/>
                          <a:ea typeface="+mn-ea"/>
                          <a:cs typeface="+mn-cs"/>
                        </a:rPr>
                        <a:t>Sonmez</a:t>
                      </a:r>
                      <a:r>
                        <a:rPr lang="en-US" sz="1800" b="0" i="0" kern="1200" dirty="0" smtClean="0">
                          <a:solidFill>
                            <a:schemeClr val="tx1"/>
                          </a:solidFill>
                          <a:latin typeface="+mn-lt"/>
                          <a:ea typeface="+mn-ea"/>
                          <a:cs typeface="+mn-cs"/>
                        </a:rPr>
                        <a:t>, Eric Wu, Kevin Wu, </a:t>
                      </a:r>
                      <a:r>
                        <a:rPr lang="en-US" sz="1800" b="0" i="0" kern="1200" dirty="0" err="1" smtClean="0">
                          <a:solidFill>
                            <a:schemeClr val="tx1"/>
                          </a:solidFill>
                          <a:latin typeface="+mn-lt"/>
                          <a:ea typeface="+mn-ea"/>
                          <a:cs typeface="+mn-cs"/>
                        </a:rPr>
                        <a:t>Pankaj</a:t>
                      </a:r>
                      <a:r>
                        <a:rPr lang="en-US" sz="1800" b="0" i="0" kern="1200" dirty="0" smtClean="0">
                          <a:solidFill>
                            <a:schemeClr val="tx1"/>
                          </a:solidFill>
                          <a:latin typeface="+mn-lt"/>
                          <a:ea typeface="+mn-ea"/>
                          <a:cs typeface="+mn-cs"/>
                        </a:rPr>
                        <a:t> K. </a:t>
                      </a:r>
                      <a:r>
                        <a:rPr lang="en-US" sz="1800" b="0" i="0" kern="1200" dirty="0" err="1" smtClean="0">
                          <a:solidFill>
                            <a:schemeClr val="tx1"/>
                          </a:solidFill>
                          <a:latin typeface="+mn-lt"/>
                          <a:ea typeface="+mn-ea"/>
                          <a:cs typeface="+mn-cs"/>
                        </a:rPr>
                        <a:t>Agarwal</a:t>
                      </a:r>
                      <a:r>
                        <a:rPr lang="en-US" sz="1800" b="0" i="0" kern="1200" dirty="0" smtClean="0">
                          <a:solidFill>
                            <a:schemeClr val="tx1"/>
                          </a:solidFill>
                          <a:latin typeface="+mn-lt"/>
                          <a:ea typeface="+mn-ea"/>
                          <a:cs typeface="+mn-cs"/>
                        </a:rPr>
                        <a:t>, Jun Yang</a:t>
                      </a:r>
                      <a:endParaRPr lang="en-US" sz="2000" dirty="0"/>
                    </a:p>
                  </a:txBody>
                  <a:tcPr/>
                </a:tc>
                <a:tc>
                  <a:txBody>
                    <a:bodyPr/>
                    <a:lstStyle/>
                    <a:p>
                      <a:r>
                        <a:rPr lang="en-US" sz="2000" dirty="0" smtClean="0"/>
                        <a:t>Duke University</a:t>
                      </a:r>
                      <a:endParaRPr lang="en-US" sz="2000" dirty="0"/>
                    </a:p>
                  </a:txBody>
                  <a:tcPr/>
                </a:tc>
              </a:tr>
              <a:tr h="516071">
                <a:tc>
                  <a:txBody>
                    <a:bodyPr/>
                    <a:lstStyle/>
                    <a:p>
                      <a:pPr algn="r"/>
                      <a:r>
                        <a:rPr lang="en-US" sz="1800" b="0" i="0" kern="1200" dirty="0" err="1" smtClean="0">
                          <a:solidFill>
                            <a:schemeClr val="tx1"/>
                          </a:solidFill>
                          <a:latin typeface="+mn-lt"/>
                          <a:ea typeface="+mn-ea"/>
                          <a:cs typeface="+mn-cs"/>
                        </a:rPr>
                        <a:t>Naeemul</a:t>
                      </a:r>
                      <a:r>
                        <a:rPr lang="en-US" sz="1800" b="0" i="0" kern="1200" dirty="0" smtClean="0">
                          <a:solidFill>
                            <a:schemeClr val="tx1"/>
                          </a:solidFill>
                          <a:latin typeface="+mn-lt"/>
                          <a:ea typeface="+mn-ea"/>
                          <a:cs typeface="+mn-cs"/>
                        </a:rPr>
                        <a:t> Hassan, </a:t>
                      </a:r>
                      <a:r>
                        <a:rPr lang="en-US" sz="1800" b="0" i="0" kern="1200" dirty="0" err="1" smtClean="0">
                          <a:solidFill>
                            <a:schemeClr val="tx1"/>
                          </a:solidFill>
                          <a:latin typeface="+mn-lt"/>
                          <a:ea typeface="+mn-ea"/>
                          <a:cs typeface="+mn-cs"/>
                        </a:rPr>
                        <a:t>Afroza</a:t>
                      </a:r>
                      <a:r>
                        <a:rPr lang="en-US" sz="1800" b="0" i="0" kern="1200" dirty="0" smtClean="0">
                          <a:solidFill>
                            <a:schemeClr val="tx1"/>
                          </a:solidFill>
                          <a:latin typeface="+mn-lt"/>
                          <a:ea typeface="+mn-ea"/>
                          <a:cs typeface="+mn-cs"/>
                        </a:rPr>
                        <a:t> Sultana, </a:t>
                      </a:r>
                      <a:r>
                        <a:rPr lang="en-US" sz="1800" b="0" i="0" kern="1200" dirty="0" err="1" smtClean="0">
                          <a:solidFill>
                            <a:schemeClr val="tx1"/>
                          </a:solidFill>
                          <a:latin typeface="+mn-lt"/>
                          <a:ea typeface="+mn-ea"/>
                          <a:cs typeface="+mn-cs"/>
                        </a:rPr>
                        <a:t>Gensheng</a:t>
                      </a:r>
                      <a:r>
                        <a:rPr lang="en-US" sz="1800" b="0" i="0" kern="1200" dirty="0" smtClean="0">
                          <a:solidFill>
                            <a:schemeClr val="tx1"/>
                          </a:solidFill>
                          <a:latin typeface="+mn-lt"/>
                          <a:ea typeface="+mn-ea"/>
                          <a:cs typeface="+mn-cs"/>
                        </a:rPr>
                        <a:t> Zhang, </a:t>
                      </a:r>
                      <a:r>
                        <a:rPr lang="en-US" sz="1800" b="0" i="0" kern="1200" dirty="0" err="1" smtClean="0">
                          <a:solidFill>
                            <a:schemeClr val="tx1"/>
                          </a:solidFill>
                          <a:latin typeface="+mn-lt"/>
                          <a:ea typeface="+mn-ea"/>
                          <a:cs typeface="+mn-cs"/>
                        </a:rPr>
                        <a:t>Chengkai</a:t>
                      </a:r>
                      <a:r>
                        <a:rPr lang="en-US" sz="1800" b="0" i="0" kern="1200" dirty="0" smtClean="0">
                          <a:solidFill>
                            <a:schemeClr val="tx1"/>
                          </a:solidFill>
                          <a:latin typeface="+mn-lt"/>
                          <a:ea typeface="+mn-ea"/>
                          <a:cs typeface="+mn-cs"/>
                        </a:rPr>
                        <a:t> Li</a:t>
                      </a:r>
                      <a:endParaRPr lang="en-US" sz="2000" dirty="0"/>
                    </a:p>
                  </a:txBody>
                  <a:tcPr/>
                </a:tc>
                <a:tc>
                  <a:txBody>
                    <a:bodyPr/>
                    <a:lstStyle/>
                    <a:p>
                      <a:r>
                        <a:rPr lang="en-US" sz="2000" dirty="0" smtClean="0"/>
                        <a:t>University</a:t>
                      </a:r>
                      <a:r>
                        <a:rPr lang="en-US" sz="2000" baseline="0" dirty="0" smtClean="0"/>
                        <a:t> of Texas, Arlington</a:t>
                      </a:r>
                      <a:endParaRPr lang="en-US" sz="2000" dirty="0"/>
                    </a:p>
                  </a:txBody>
                  <a:tcPr/>
                </a:tc>
              </a:tr>
              <a:tr h="291692">
                <a:tc>
                  <a:txBody>
                    <a:bodyPr/>
                    <a:lstStyle/>
                    <a:p>
                      <a:pPr algn="r"/>
                      <a:r>
                        <a:rPr lang="en-US" sz="1800" dirty="0" smtClean="0"/>
                        <a:t>Cong Yu</a:t>
                      </a:r>
                      <a:endParaRPr lang="en-US" sz="1800" dirty="0"/>
                    </a:p>
                  </a:txBody>
                  <a:tcPr/>
                </a:tc>
                <a:tc>
                  <a:txBody>
                    <a:bodyPr/>
                    <a:lstStyle/>
                    <a:p>
                      <a:r>
                        <a:rPr lang="en-US" sz="2000" dirty="0" smtClean="0"/>
                        <a:t>Google, Inc.</a:t>
                      </a:r>
                      <a:endParaRPr lang="en-US" sz="2000" dirty="0"/>
                    </a:p>
                  </a:txBody>
                  <a:tcPr/>
                </a:tc>
              </a:tr>
            </a:tbl>
          </a:graphicData>
        </a:graphic>
      </p:graphicFrame>
      <p:sp>
        <p:nvSpPr>
          <p:cNvPr id="7" name="Slide Number Placeholder 6"/>
          <p:cNvSpPr>
            <a:spLocks noGrp="1"/>
          </p:cNvSpPr>
          <p:nvPr>
            <p:ph type="sldNum" sz="quarter" idx="12"/>
          </p:nvPr>
        </p:nvSpPr>
        <p:spPr/>
        <p:txBody>
          <a:bodyPr/>
          <a:lstStyle/>
          <a:p>
            <a:fld id="{164467BC-E011-0D4B-9F10-EF5DCB73DEFA}" type="slidenum">
              <a:rPr lang="en-US" smtClean="0"/>
              <a:pPr/>
              <a:t>1</a:t>
            </a:fld>
            <a:endParaRPr lang="en-US"/>
          </a:p>
        </p:txBody>
      </p:sp>
      <p:pic>
        <p:nvPicPr>
          <p:cNvPr id="3074" name="Picture 2" descr="http://research.google.com/images/research_at_goo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593" y="6259346"/>
            <a:ext cx="1431620" cy="4631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Will\Documents\Conferences\VLDB2014\slides\UTA_1H_Lrg_3c-cmy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871" y="6205661"/>
            <a:ext cx="1785318" cy="57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465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4467BC-E011-0D4B-9F10-EF5DCB73DEFA}" type="slidenum">
              <a:rPr lang="en-US" smtClean="0"/>
              <a:pPr/>
              <a:t>10</a:t>
            </a:fld>
            <a:endParaRPr lang="en-US"/>
          </a:p>
        </p:txBody>
      </p:sp>
      <p:pic>
        <p:nvPicPr>
          <p:cNvPr id="5" name="Picture 3"/>
          <p:cNvPicPr>
            <a:picLocks noChangeAspect="1" noChangeArrowheads="1"/>
          </p:cNvPicPr>
          <p:nvPr/>
        </p:nvPicPr>
        <p:blipFill>
          <a:blip r:embed="rId2"/>
          <a:srcRect/>
          <a:stretch>
            <a:fillRect/>
          </a:stretch>
        </p:blipFill>
        <p:spPr bwMode="auto">
          <a:xfrm>
            <a:off x="109538" y="457200"/>
            <a:ext cx="6610350" cy="990600"/>
          </a:xfrm>
          <a:prstGeom prst="rect">
            <a:avLst/>
          </a:prstGeom>
          <a:noFill/>
          <a:ln w="9525">
            <a:noFill/>
            <a:miter lim="800000"/>
            <a:headEnd/>
            <a:tailEnd/>
          </a:ln>
        </p:spPr>
      </p:pic>
      <p:pic>
        <p:nvPicPr>
          <p:cNvPr id="44034" name="Picture 2"/>
          <p:cNvPicPr>
            <a:picLocks noChangeAspect="1" noChangeArrowheads="1"/>
          </p:cNvPicPr>
          <p:nvPr/>
        </p:nvPicPr>
        <p:blipFill>
          <a:blip r:embed="rId3"/>
          <a:srcRect/>
          <a:stretch>
            <a:fillRect/>
          </a:stretch>
        </p:blipFill>
        <p:spPr bwMode="auto">
          <a:xfrm>
            <a:off x="195263" y="1551723"/>
            <a:ext cx="6619875" cy="942975"/>
          </a:xfrm>
          <a:prstGeom prst="rect">
            <a:avLst/>
          </a:prstGeom>
          <a:noFill/>
          <a:ln w="9525">
            <a:noFill/>
            <a:miter lim="800000"/>
            <a:headEnd/>
            <a:tailEnd/>
          </a:ln>
        </p:spPr>
      </p:pic>
      <p:pic>
        <p:nvPicPr>
          <p:cNvPr id="44036" name="Picture 4"/>
          <p:cNvPicPr>
            <a:picLocks noChangeAspect="1" noChangeArrowheads="1"/>
          </p:cNvPicPr>
          <p:nvPr/>
        </p:nvPicPr>
        <p:blipFill>
          <a:blip r:embed="rId4"/>
          <a:srcRect/>
          <a:stretch>
            <a:fillRect/>
          </a:stretch>
        </p:blipFill>
        <p:spPr bwMode="auto">
          <a:xfrm>
            <a:off x="14288" y="2647950"/>
            <a:ext cx="6800850" cy="962025"/>
          </a:xfrm>
          <a:prstGeom prst="rect">
            <a:avLst/>
          </a:prstGeom>
          <a:noFill/>
          <a:ln w="9525">
            <a:noFill/>
            <a:miter lim="800000"/>
            <a:headEnd/>
            <a:tailEnd/>
          </a:ln>
        </p:spPr>
      </p:pic>
      <p:sp>
        <p:nvSpPr>
          <p:cNvPr id="10" name="TextBox 9"/>
          <p:cNvSpPr txBox="1"/>
          <p:nvPr/>
        </p:nvSpPr>
        <p:spPr>
          <a:xfrm>
            <a:off x="7448550" y="809625"/>
            <a:ext cx="1037463" cy="369332"/>
          </a:xfrm>
          <a:prstGeom prst="rect">
            <a:avLst/>
          </a:prstGeom>
          <a:noFill/>
        </p:spPr>
        <p:txBody>
          <a:bodyPr wrap="none" rtlCol="0">
            <a:spAutoFit/>
          </a:bodyPr>
          <a:lstStyle/>
          <a:p>
            <a:r>
              <a:rPr lang="en-US" dirty="0" smtClean="0"/>
              <a:t>Original</a:t>
            </a:r>
            <a:endParaRPr lang="en-US" dirty="0"/>
          </a:p>
        </p:txBody>
      </p:sp>
      <p:sp>
        <p:nvSpPr>
          <p:cNvPr id="11" name="TextBox 10"/>
          <p:cNvSpPr txBox="1"/>
          <p:nvPr/>
        </p:nvSpPr>
        <p:spPr>
          <a:xfrm>
            <a:off x="7467600" y="1726168"/>
            <a:ext cx="696024" cy="646331"/>
          </a:xfrm>
          <a:prstGeom prst="rect">
            <a:avLst/>
          </a:prstGeom>
          <a:noFill/>
        </p:spPr>
        <p:txBody>
          <a:bodyPr wrap="none" rtlCol="0">
            <a:spAutoFit/>
          </a:bodyPr>
          <a:lstStyle/>
          <a:p>
            <a:r>
              <a:rPr lang="en-US" dirty="0" smtClean="0"/>
              <a:t>Bills </a:t>
            </a:r>
          </a:p>
          <a:p>
            <a:r>
              <a:rPr lang="en-US" dirty="0" smtClean="0"/>
              <a:t>Only</a:t>
            </a:r>
            <a:endParaRPr lang="en-US" dirty="0"/>
          </a:p>
        </p:txBody>
      </p:sp>
      <p:sp>
        <p:nvSpPr>
          <p:cNvPr id="12" name="TextBox 11"/>
          <p:cNvSpPr txBox="1"/>
          <p:nvPr/>
        </p:nvSpPr>
        <p:spPr>
          <a:xfrm>
            <a:off x="7429009" y="2935843"/>
            <a:ext cx="1526380" cy="646331"/>
          </a:xfrm>
          <a:prstGeom prst="rect">
            <a:avLst/>
          </a:prstGeom>
          <a:noFill/>
        </p:spPr>
        <p:txBody>
          <a:bodyPr wrap="none" rtlCol="0">
            <a:spAutoFit/>
          </a:bodyPr>
          <a:lstStyle/>
          <a:p>
            <a:r>
              <a:rPr lang="en-US" dirty="0" smtClean="0"/>
              <a:t>Nominations</a:t>
            </a:r>
          </a:p>
          <a:p>
            <a:r>
              <a:rPr lang="en-US" dirty="0" smtClean="0"/>
              <a:t>Only</a:t>
            </a:r>
            <a:endParaRPr lang="en-US" dirty="0"/>
          </a:p>
        </p:txBody>
      </p:sp>
      <p:pic>
        <p:nvPicPr>
          <p:cNvPr id="44037" name="Picture 5"/>
          <p:cNvPicPr>
            <a:picLocks noChangeAspect="1" noChangeArrowheads="1"/>
          </p:cNvPicPr>
          <p:nvPr/>
        </p:nvPicPr>
        <p:blipFill>
          <a:blip r:embed="rId5"/>
          <a:srcRect/>
          <a:stretch>
            <a:fillRect/>
          </a:stretch>
        </p:blipFill>
        <p:spPr bwMode="auto">
          <a:xfrm>
            <a:off x="195263" y="3756839"/>
            <a:ext cx="6581775" cy="942975"/>
          </a:xfrm>
          <a:prstGeom prst="rect">
            <a:avLst/>
          </a:prstGeom>
          <a:noFill/>
          <a:ln w="9525">
            <a:noFill/>
            <a:miter lim="800000"/>
            <a:headEnd/>
            <a:tailEnd/>
          </a:ln>
        </p:spPr>
      </p:pic>
      <p:sp>
        <p:nvSpPr>
          <p:cNvPr id="16" name="TextBox 15"/>
          <p:cNvSpPr txBox="1"/>
          <p:nvPr/>
        </p:nvSpPr>
        <p:spPr>
          <a:xfrm>
            <a:off x="7448550" y="3899714"/>
            <a:ext cx="1317990" cy="369332"/>
          </a:xfrm>
          <a:prstGeom prst="rect">
            <a:avLst/>
          </a:prstGeom>
          <a:noFill/>
        </p:spPr>
        <p:txBody>
          <a:bodyPr wrap="none" rtlCol="0">
            <a:spAutoFit/>
          </a:bodyPr>
          <a:lstStyle/>
          <a:p>
            <a:r>
              <a:rPr lang="en-US" dirty="0" smtClean="0"/>
              <a:t>Bills + 2012</a:t>
            </a:r>
            <a:endParaRPr lang="en-US" dirty="0"/>
          </a:p>
        </p:txBody>
      </p:sp>
      <p:pic>
        <p:nvPicPr>
          <p:cNvPr id="44038" name="Picture 6"/>
          <p:cNvPicPr>
            <a:picLocks noChangeAspect="1" noChangeArrowheads="1"/>
          </p:cNvPicPr>
          <p:nvPr/>
        </p:nvPicPr>
        <p:blipFill>
          <a:blip r:embed="rId6"/>
          <a:srcRect/>
          <a:stretch>
            <a:fillRect/>
          </a:stretch>
        </p:blipFill>
        <p:spPr bwMode="auto">
          <a:xfrm>
            <a:off x="0" y="4818876"/>
            <a:ext cx="6762750" cy="838200"/>
          </a:xfrm>
          <a:prstGeom prst="rect">
            <a:avLst/>
          </a:prstGeom>
          <a:noFill/>
          <a:ln w="9525">
            <a:noFill/>
            <a:miter lim="800000"/>
            <a:headEnd/>
            <a:tailEnd/>
          </a:ln>
        </p:spPr>
      </p:pic>
      <p:sp>
        <p:nvSpPr>
          <p:cNvPr id="18" name="TextBox 17"/>
          <p:cNvSpPr txBox="1"/>
          <p:nvPr/>
        </p:nvSpPr>
        <p:spPr>
          <a:xfrm>
            <a:off x="7429009" y="4933950"/>
            <a:ext cx="1317990" cy="369332"/>
          </a:xfrm>
          <a:prstGeom prst="rect">
            <a:avLst/>
          </a:prstGeom>
          <a:noFill/>
        </p:spPr>
        <p:txBody>
          <a:bodyPr wrap="none" rtlCol="0">
            <a:spAutoFit/>
          </a:bodyPr>
          <a:lstStyle/>
          <a:p>
            <a:r>
              <a:rPr lang="en-US" dirty="0" smtClean="0"/>
              <a:t>Bills + 2013</a:t>
            </a:r>
            <a:endParaRPr lang="en-US" dirty="0"/>
          </a:p>
        </p:txBody>
      </p:sp>
      <p:sp>
        <p:nvSpPr>
          <p:cNvPr id="19" name="TextBox 18"/>
          <p:cNvSpPr txBox="1"/>
          <p:nvPr/>
        </p:nvSpPr>
        <p:spPr>
          <a:xfrm>
            <a:off x="2105025" y="6181725"/>
            <a:ext cx="4940455" cy="369332"/>
          </a:xfrm>
          <a:prstGeom prst="rect">
            <a:avLst/>
          </a:prstGeom>
          <a:noFill/>
        </p:spPr>
        <p:txBody>
          <a:bodyPr wrap="none" rtlCol="0">
            <a:spAutoFit/>
          </a:bodyPr>
          <a:lstStyle/>
          <a:p>
            <a:r>
              <a:rPr lang="en-US" dirty="0" smtClean="0"/>
              <a:t>Vote agreement with a public Obama position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53626" y="5029200"/>
            <a:ext cx="3928408" cy="997196"/>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1800" dirty="0" smtClean="0">
                <a:solidFill>
                  <a:schemeClr val="tx1"/>
                </a:solidFill>
                <a:latin typeface="Times New Roman" pitchFamily="18" charset="0"/>
                <a:cs typeface="Times New Roman" pitchFamily="18" charset="0"/>
              </a:rPr>
              <a:t>Find conditions over </a:t>
            </a:r>
            <a:r>
              <a:rPr lang="en-US" sz="1800" i="1" dirty="0" smtClean="0">
                <a:solidFill>
                  <a:schemeClr val="tx1"/>
                </a:solidFill>
                <a:latin typeface="Times New Roman" pitchFamily="18" charset="0"/>
                <a:cs typeface="Times New Roman" pitchFamily="18" charset="0"/>
              </a:rPr>
              <a:t>D</a:t>
            </a:r>
            <a:r>
              <a:rPr lang="en-US" sz="1800" dirty="0" smtClean="0">
                <a:solidFill>
                  <a:schemeClr val="tx1"/>
                </a:solidFill>
                <a:latin typeface="Times New Roman" pitchFamily="18" charset="0"/>
                <a:cs typeface="Times New Roman" pitchFamily="18" charset="0"/>
              </a:rPr>
              <a:t> and combinations of </a:t>
            </a:r>
            <a:r>
              <a:rPr lang="en-US" sz="1800" i="1" dirty="0" smtClean="0">
                <a:solidFill>
                  <a:schemeClr val="tx1"/>
                </a:solidFill>
                <a:latin typeface="Times New Roman" pitchFamily="18" charset="0"/>
                <a:cs typeface="Times New Roman" pitchFamily="18" charset="0"/>
              </a:rPr>
              <a:t>M</a:t>
            </a:r>
            <a:r>
              <a:rPr lang="en-US" sz="1800" dirty="0" smtClean="0">
                <a:solidFill>
                  <a:schemeClr val="tx1"/>
                </a:solidFill>
                <a:latin typeface="Times New Roman" pitchFamily="18" charset="0"/>
                <a:cs typeface="Times New Roman" pitchFamily="18" charset="0"/>
              </a:rPr>
              <a:t> such that</a:t>
            </a:r>
          </a:p>
          <a:p>
            <a:pPr marL="342900" indent="-342900" algn="just">
              <a:buFont typeface="Arial" panose="020B0604020202020204" pitchFamily="34" charset="0"/>
              <a:buChar char="•"/>
            </a:pPr>
            <a:r>
              <a:rPr lang="en-US" sz="1800" dirty="0" smtClean="0">
                <a:solidFill>
                  <a:schemeClr val="tx1"/>
                </a:solidFill>
                <a:latin typeface="Times New Roman" pitchFamily="18" charset="0"/>
                <a:cs typeface="Times New Roman" pitchFamily="18" charset="0"/>
              </a:rPr>
              <a:t>t</a:t>
            </a:r>
            <a:r>
              <a:rPr lang="en-US" sz="1800" baseline="-25000" dirty="0" smtClean="0">
                <a:solidFill>
                  <a:schemeClr val="tx1"/>
                </a:solidFill>
                <a:latin typeface="Times New Roman" pitchFamily="18" charset="0"/>
                <a:cs typeface="Times New Roman" pitchFamily="18" charset="0"/>
              </a:rPr>
              <a:t>8</a:t>
            </a:r>
            <a:r>
              <a:rPr lang="en-US" sz="1800" dirty="0" smtClean="0">
                <a:solidFill>
                  <a:schemeClr val="tx1"/>
                </a:solidFill>
                <a:latin typeface="Times New Roman" pitchFamily="18" charset="0"/>
                <a:cs typeface="Times New Roman" pitchFamily="18" charset="0"/>
              </a:rPr>
              <a:t> is in the skyline</a:t>
            </a:r>
          </a:p>
          <a:p>
            <a:pPr marL="342900" indent="-34290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t</a:t>
            </a:r>
            <a:r>
              <a:rPr lang="en-US" sz="1800" baseline="-25000" dirty="0">
                <a:solidFill>
                  <a:schemeClr val="tx1"/>
                </a:solidFill>
                <a:latin typeface="Times New Roman" pitchFamily="18" charset="0"/>
                <a:cs typeface="Times New Roman" pitchFamily="18" charset="0"/>
              </a:rPr>
              <a:t>8</a:t>
            </a:r>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generates a prominent streak</a:t>
            </a:r>
            <a:endParaRPr lang="en-US" sz="1800" i="1"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0643270"/>
              </p:ext>
            </p:extLst>
          </p:nvPr>
        </p:nvGraphicFramePr>
        <p:xfrm>
          <a:off x="5472459" y="2479133"/>
          <a:ext cx="3485572" cy="1432559"/>
        </p:xfrm>
        <a:graphic>
          <a:graphicData uri="http://schemas.openxmlformats.org/drawingml/2006/table">
            <a:tbl>
              <a:tblPr firstRow="1" bandRow="1">
                <a:tableStyleId>{5C22544A-7EE6-4342-B048-85BDC9FD1C3A}</a:tableStyleId>
              </a:tblPr>
              <a:tblGrid>
                <a:gridCol w="2113972"/>
                <a:gridCol w="1371600"/>
              </a:tblGrid>
              <a:tr h="301944">
                <a:tc>
                  <a:txBody>
                    <a:bodyPr/>
                    <a:lstStyle/>
                    <a:p>
                      <a:r>
                        <a:rPr lang="en-US" sz="1400" dirty="0" smtClean="0">
                          <a:latin typeface="Times New Roman" pitchFamily="18" charset="0"/>
                          <a:cs typeface="Times New Roman" pitchFamily="18" charset="0"/>
                        </a:rPr>
                        <a:t>Conditions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Combinations</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Season</a:t>
                      </a:r>
                      <a:r>
                        <a:rPr lang="en-US" sz="1400" baseline="0" dirty="0" smtClean="0">
                          <a:latin typeface="Times New Roman" pitchFamily="18" charset="0"/>
                          <a:cs typeface="Times New Roman" pitchFamily="18" charset="0"/>
                        </a:rPr>
                        <a:t> = 2004</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Assists, Blocks</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Player = Lamar Odom</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Season = 2004</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Points,</a:t>
                      </a:r>
                      <a:r>
                        <a:rPr lang="en-US" sz="1400" baseline="0" dirty="0" smtClean="0">
                          <a:latin typeface="Times New Roman" pitchFamily="18" charset="0"/>
                          <a:cs typeface="Times New Roman" pitchFamily="18" charset="0"/>
                        </a:rPr>
                        <a:t> Assists</a:t>
                      </a:r>
                      <a:endParaRPr lang="en-US" sz="1400" dirty="0">
                        <a:latin typeface="Times New Roman" pitchFamily="18" charset="0"/>
                        <a:cs typeface="Times New Roman" pitchFamily="18" charset="0"/>
                      </a:endParaRPr>
                    </a:p>
                  </a:txBody>
                  <a:tcPr/>
                </a:tc>
              </a:tr>
              <a:tr h="301944">
                <a:tc>
                  <a:txBody>
                    <a:bodyPr/>
                    <a:lstStyle/>
                    <a:p>
                      <a:pPr algn="just"/>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marL="0" marR="0" indent="0" algn="just" defTabSz="686047"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t>
                      </a:r>
                    </a:p>
                  </a:txBody>
                  <a:tcPr/>
                </a:tc>
              </a:tr>
            </a:tbl>
          </a:graphicData>
        </a:graphic>
      </p:graphicFrame>
      <p:sp>
        <p:nvSpPr>
          <p:cNvPr id="17" name="Rectangle 16"/>
          <p:cNvSpPr/>
          <p:nvPr/>
        </p:nvSpPr>
        <p:spPr bwMode="auto">
          <a:xfrm>
            <a:off x="5472459" y="4595091"/>
            <a:ext cx="3415144" cy="1660717"/>
          </a:xfrm>
          <a:prstGeom prst="rect">
            <a:avLst/>
          </a:prstGeom>
          <a:solidFill>
            <a:schemeClr val="tx1">
              <a:alpha val="0"/>
            </a:schemeClr>
          </a:solidFill>
          <a:ln w="2222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114300" lvl="2" indent="-11430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Lamar Odom scored 11 assists and 11 blocks. </a:t>
            </a:r>
            <a:r>
              <a:rPr lang="en-US" sz="1400" dirty="0" smtClean="0">
                <a:solidFill>
                  <a:schemeClr val="tx1"/>
                </a:solidFill>
                <a:latin typeface="Times New Roman" panose="02020603050405020304" pitchFamily="18" charset="0"/>
                <a:cs typeface="Times New Roman" panose="02020603050405020304" pitchFamily="18" charset="0"/>
              </a:rPr>
              <a:t>No one </a:t>
            </a:r>
            <a:r>
              <a:rPr lang="en-US" sz="1400" dirty="0">
                <a:solidFill>
                  <a:schemeClr val="tx1"/>
                </a:solidFill>
                <a:latin typeface="Times New Roman" panose="02020603050405020304" pitchFamily="18" charset="0"/>
                <a:cs typeface="Times New Roman" panose="02020603050405020304" pitchFamily="18" charset="0"/>
              </a:rPr>
              <a:t>made a better performance in season </a:t>
            </a:r>
            <a:r>
              <a:rPr lang="en-US" sz="1400" dirty="0" smtClean="0">
                <a:solidFill>
                  <a:schemeClr val="tx1"/>
                </a:solidFill>
                <a:latin typeface="Times New Roman" panose="02020603050405020304" pitchFamily="18" charset="0"/>
                <a:cs typeface="Times New Roman" panose="02020603050405020304" pitchFamily="18" charset="0"/>
              </a:rPr>
              <a:t>2004</a:t>
            </a:r>
          </a:p>
          <a:p>
            <a:pPr marL="0" lvl="2" algn="just"/>
            <a:endParaRPr lang="en-US" sz="1400" dirty="0" smtClean="0">
              <a:solidFill>
                <a:schemeClr val="tx1"/>
              </a:solidFill>
              <a:latin typeface="Times New Roman" panose="02020603050405020304" pitchFamily="18" charset="0"/>
              <a:cs typeface="Times New Roman" panose="02020603050405020304" pitchFamily="18" charset="0"/>
            </a:endParaRPr>
          </a:p>
          <a:p>
            <a:pPr marL="114300" lvl="2" indent="-114300" algn="just">
              <a:buFont typeface="Arial" panose="020B0604020202020204" pitchFamily="34" charset="0"/>
              <a:buChar char="•"/>
            </a:pPr>
            <a:r>
              <a:rPr lang="en-US" sz="1400" dirty="0" smtClean="0">
                <a:solidFill>
                  <a:schemeClr val="tx1"/>
                </a:solidFill>
                <a:latin typeface="Times New Roman" panose="02020603050405020304" pitchFamily="18" charset="0"/>
                <a:cs typeface="Times New Roman" panose="02020603050405020304" pitchFamily="18" charset="0"/>
              </a:rPr>
              <a:t>Lamar </a:t>
            </a:r>
            <a:r>
              <a:rPr lang="en-US" sz="1400" dirty="0">
                <a:solidFill>
                  <a:schemeClr val="tx1"/>
                </a:solidFill>
                <a:latin typeface="Times New Roman" panose="02020603050405020304" pitchFamily="18" charset="0"/>
                <a:cs typeface="Times New Roman" panose="02020603050405020304" pitchFamily="18" charset="0"/>
              </a:rPr>
              <a:t>Odom had at least 28 points and 9 or more assists for 4 consecutive games; </a:t>
            </a:r>
            <a:r>
              <a:rPr lang="en-US" sz="1400" dirty="0" smtClean="0">
                <a:solidFill>
                  <a:schemeClr val="tx1"/>
                </a:solidFill>
                <a:latin typeface="Times New Roman" panose="02020603050405020304" pitchFamily="18" charset="0"/>
                <a:cs typeface="Times New Roman" panose="02020603050405020304" pitchFamily="18" charset="0"/>
              </a:rPr>
              <a:t>his the </a:t>
            </a:r>
            <a:r>
              <a:rPr lang="en-US" sz="1400" dirty="0">
                <a:solidFill>
                  <a:schemeClr val="tx1"/>
                </a:solidFill>
                <a:latin typeface="Times New Roman" panose="02020603050405020304" pitchFamily="18" charset="0"/>
                <a:cs typeface="Times New Roman" panose="02020603050405020304" pitchFamily="18" charset="0"/>
              </a:rPr>
              <a:t>longest such streak in 2004</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26" y="2479133"/>
            <a:ext cx="4495800" cy="243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Left Brace 17"/>
          <p:cNvSpPr/>
          <p:nvPr/>
        </p:nvSpPr>
        <p:spPr>
          <a:xfrm rot="5400000">
            <a:off x="1595461" y="1065848"/>
            <a:ext cx="171450" cy="265512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2" name="Left Brace 21"/>
          <p:cNvSpPr/>
          <p:nvPr/>
        </p:nvSpPr>
        <p:spPr>
          <a:xfrm rot="5400000">
            <a:off x="3835060" y="1488533"/>
            <a:ext cx="171450" cy="180975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3" name="Rectangle 22"/>
          <p:cNvSpPr/>
          <p:nvPr/>
        </p:nvSpPr>
        <p:spPr>
          <a:xfrm>
            <a:off x="3769516" y="2024076"/>
            <a:ext cx="373820"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M</a:t>
            </a:r>
          </a:p>
        </p:txBody>
      </p:sp>
      <p:sp>
        <p:nvSpPr>
          <p:cNvPr id="24" name="Rectangle 23"/>
          <p:cNvSpPr/>
          <p:nvPr/>
        </p:nvSpPr>
        <p:spPr>
          <a:xfrm>
            <a:off x="1505497" y="2014551"/>
            <a:ext cx="351378" cy="369332"/>
          </a:xfrm>
          <a:prstGeom prst="rect">
            <a:avLst/>
          </a:prstGeom>
        </p:spPr>
        <p:txBody>
          <a:bodyPr wrap="none">
            <a:spAutoFit/>
          </a:bodyPr>
          <a:lstStyle/>
          <a:p>
            <a:r>
              <a:rPr lang="en-US" i="1" dirty="0" smtClean="0">
                <a:latin typeface="Times New Roman" panose="02020603050405020304" pitchFamily="18" charset="0"/>
                <a:cs typeface="Times New Roman" panose="02020603050405020304" pitchFamily="18" charset="0"/>
              </a:rPr>
              <a:t>D</a:t>
            </a:r>
          </a:p>
        </p:txBody>
      </p:sp>
      <p:sp>
        <p:nvSpPr>
          <p:cNvPr id="25" name="Rectangle 24"/>
          <p:cNvSpPr/>
          <p:nvPr/>
        </p:nvSpPr>
        <p:spPr>
          <a:xfrm>
            <a:off x="561116" y="144078"/>
            <a:ext cx="7810500" cy="1914525"/>
          </a:xfrm>
          <a:prstGeom prst="rect">
            <a:avLst/>
          </a:prstGeom>
          <a:solidFill>
            <a:schemeClr val="accent1">
              <a:lumMod val="40000"/>
              <a:lumOff val="60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rgbClr val="000000"/>
                </a:solidFill>
              </a:rPr>
              <a:t>To </a:t>
            </a:r>
            <a:r>
              <a:rPr lang="en-US" sz="3600" dirty="0" smtClean="0">
                <a:solidFill>
                  <a:srgbClr val="000000"/>
                </a:solidFill>
              </a:rPr>
              <a:t>generate </a:t>
            </a:r>
            <a:r>
              <a:rPr lang="en-US" sz="3600" dirty="0">
                <a:solidFill>
                  <a:srgbClr val="000000"/>
                </a:solidFill>
              </a:rPr>
              <a:t>a claim, </a:t>
            </a:r>
            <a:r>
              <a:rPr lang="en-US" sz="3600" b="1" dirty="0" smtClean="0">
                <a:solidFill>
                  <a:srgbClr val="C0504D"/>
                </a:solidFill>
              </a:rPr>
              <a:t>tweak</a:t>
            </a:r>
            <a:r>
              <a:rPr lang="en-US" sz="3600" dirty="0" smtClean="0">
                <a:solidFill>
                  <a:srgbClr val="C0504D"/>
                </a:solidFill>
              </a:rPr>
              <a:t> </a:t>
            </a:r>
            <a:r>
              <a:rPr lang="en-US" sz="3600" dirty="0" smtClean="0">
                <a:solidFill>
                  <a:srgbClr val="000000"/>
                </a:solidFill>
              </a:rPr>
              <a:t>the </a:t>
            </a:r>
            <a:r>
              <a:rPr lang="en-US" sz="3600" dirty="0">
                <a:solidFill>
                  <a:srgbClr val="000000"/>
                </a:solidFill>
              </a:rPr>
              <a:t>way it manipulates data </a:t>
            </a:r>
            <a:r>
              <a:rPr lang="en-US" sz="3600" dirty="0" smtClean="0">
                <a:solidFill>
                  <a:srgbClr val="000000"/>
                </a:solidFill>
              </a:rPr>
              <a:t>and </a:t>
            </a:r>
            <a:r>
              <a:rPr lang="en-US" sz="3600" dirty="0">
                <a:solidFill>
                  <a:srgbClr val="000000"/>
                </a:solidFill>
              </a:rPr>
              <a:t>see </a:t>
            </a:r>
            <a:r>
              <a:rPr lang="en-US" sz="3600" i="1" dirty="0" smtClean="0">
                <a:solidFill>
                  <a:srgbClr val="000000"/>
                </a:solidFill>
              </a:rPr>
              <a:t>how</a:t>
            </a:r>
            <a:r>
              <a:rPr lang="en-US" sz="3600" dirty="0" smtClean="0">
                <a:solidFill>
                  <a:srgbClr val="000000"/>
                </a:solidFill>
              </a:rPr>
              <a:t> it compares to others</a:t>
            </a:r>
            <a:endParaRPr lang="en-US" sz="3600" i="1" dirty="0">
              <a:solidFill>
                <a:srgbClr val="000000"/>
              </a:solidFill>
            </a:endParaRPr>
          </a:p>
        </p:txBody>
      </p:sp>
    </p:spTree>
    <p:extLst>
      <p:ext uri="{BB962C8B-B14F-4D97-AF65-F5344CB8AC3E}">
        <p14:creationId xmlns:p14="http://schemas.microsoft.com/office/powerpoint/2010/main" val="293101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Parameterized Queries</a:t>
            </a:r>
            <a:endParaRPr lang="en-US" dirty="0"/>
          </a:p>
        </p:txBody>
      </p:sp>
      <p:sp>
        <p:nvSpPr>
          <p:cNvPr id="3" name="Content Placeholder 2"/>
          <p:cNvSpPr>
            <a:spLocks noGrp="1"/>
          </p:cNvSpPr>
          <p:nvPr>
            <p:ph idx="1"/>
          </p:nvPr>
        </p:nvSpPr>
        <p:spPr/>
        <p:txBody>
          <a:bodyPr>
            <a:normAutofit/>
          </a:bodyPr>
          <a:lstStyle/>
          <a:p>
            <a:r>
              <a:rPr lang="en-US" sz="2800" dirty="0" smtClean="0"/>
              <a:t>A claim, such as the Kay Hagan example, is a </a:t>
            </a:r>
            <a:r>
              <a:rPr lang="en-US" sz="2800" i="1" dirty="0" smtClean="0"/>
              <a:t>template</a:t>
            </a:r>
            <a:r>
              <a:rPr lang="en-US" sz="2800" dirty="0" smtClean="0"/>
              <a:t> with a set of existing </a:t>
            </a:r>
            <a:r>
              <a:rPr lang="en-US" sz="2800" i="1" dirty="0" smtClean="0"/>
              <a:t>parameters </a:t>
            </a:r>
            <a:r>
              <a:rPr lang="en-US" sz="2800" dirty="0" smtClean="0"/>
              <a:t>(</a:t>
            </a:r>
            <a:r>
              <a:rPr lang="en-US" sz="2800" i="1" dirty="0" smtClean="0"/>
              <a:t>ex. Obama agenda, six years, Kay Hagan)</a:t>
            </a:r>
            <a:endParaRPr lang="en-US" sz="2800" dirty="0" smtClean="0"/>
          </a:p>
          <a:p>
            <a:endParaRPr lang="en-US" sz="2800" dirty="0" smtClean="0"/>
          </a:p>
          <a:p>
            <a:r>
              <a:rPr lang="en-US" sz="2800" dirty="0" err="1" smtClean="0"/>
              <a:t>iCheck</a:t>
            </a:r>
            <a:r>
              <a:rPr lang="en-US" sz="2800" dirty="0" smtClean="0"/>
              <a:t>/</a:t>
            </a:r>
            <a:r>
              <a:rPr lang="en-US" sz="2800" dirty="0" err="1" smtClean="0"/>
              <a:t>uClaim</a:t>
            </a:r>
            <a:r>
              <a:rPr lang="en-US" sz="2800" dirty="0" smtClean="0"/>
              <a:t> works on </a:t>
            </a:r>
            <a:r>
              <a:rPr lang="en-US" sz="2800" i="1" dirty="0" smtClean="0"/>
              <a:t>query templates</a:t>
            </a:r>
            <a:r>
              <a:rPr lang="en-US" sz="2800" dirty="0" smtClean="0"/>
              <a:t>, which tell us how to </a:t>
            </a:r>
            <a:r>
              <a:rPr lang="en-US" sz="2800" i="1" dirty="0" smtClean="0"/>
              <a:t>get</a:t>
            </a:r>
            <a:r>
              <a:rPr lang="en-US" sz="2800" dirty="0" smtClean="0"/>
              <a:t> the data and </a:t>
            </a:r>
            <a:r>
              <a:rPr lang="en-US" sz="2800" i="1" dirty="0" smtClean="0"/>
              <a:t>perturb</a:t>
            </a:r>
            <a:r>
              <a:rPr lang="en-US" sz="2800" dirty="0" smtClean="0"/>
              <a:t> the parameters</a:t>
            </a:r>
          </a:p>
          <a:p>
            <a:endParaRPr lang="en-US" sz="2800" dirty="0" smtClean="0"/>
          </a:p>
          <a:p>
            <a:r>
              <a:rPr lang="en-US" sz="2800" dirty="0" smtClean="0"/>
              <a:t>In addition, we need to understand how to compare and contrast results and parameters</a:t>
            </a:r>
          </a:p>
          <a:p>
            <a:endParaRPr lang="en-US" sz="28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Queries II</a:t>
            </a:r>
            <a:endParaRPr lang="en-US" dirty="0"/>
          </a:p>
        </p:txBody>
      </p:sp>
      <p:sp>
        <p:nvSpPr>
          <p:cNvPr id="3" name="Content Placeholder 2"/>
          <p:cNvSpPr>
            <a:spLocks noGrp="1"/>
          </p:cNvSpPr>
          <p:nvPr>
            <p:ph idx="1"/>
          </p:nvPr>
        </p:nvSpPr>
        <p:spPr/>
        <p:txBody>
          <a:bodyPr/>
          <a:lstStyle/>
          <a:p>
            <a:r>
              <a:rPr lang="en-US" dirty="0" smtClean="0"/>
              <a:t>Relative claim strength – a function to determine how to compare results (</a:t>
            </a:r>
            <a:r>
              <a:rPr lang="en-US" i="1" dirty="0" smtClean="0"/>
              <a:t>ex. lower is better in the Kay Hagan example)</a:t>
            </a:r>
            <a:endParaRPr lang="en-US" dirty="0" smtClean="0"/>
          </a:p>
          <a:p>
            <a:pPr>
              <a:buNone/>
            </a:pPr>
            <a:endParaRPr lang="en-US" dirty="0" smtClean="0"/>
          </a:p>
          <a:p>
            <a:r>
              <a:rPr lang="en-US" dirty="0" smtClean="0"/>
              <a:t>Not all parameter perturbations are sensible (</a:t>
            </a:r>
            <a:r>
              <a:rPr lang="en-US" i="1" dirty="0" smtClean="0"/>
              <a:t>ex. dates before Obama took office). </a:t>
            </a:r>
            <a:r>
              <a:rPr lang="en-US" dirty="0" smtClean="0"/>
              <a:t>Need a </a:t>
            </a:r>
            <a:r>
              <a:rPr lang="en-US" i="1" dirty="0" smtClean="0"/>
              <a:t>parameter sensibility</a:t>
            </a:r>
            <a:r>
              <a:rPr lang="en-US" dirty="0" smtClean="0"/>
              <a:t> function</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uClaim</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672" y="1821873"/>
            <a:ext cx="6541593" cy="42008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733800"/>
            <a:ext cx="4544948" cy="2590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914399"/>
            <a:ext cx="4114800" cy="387453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1932" y="914399"/>
            <a:ext cx="2907884" cy="3017204"/>
          </a:xfrm>
          <a:prstGeom prst="rect">
            <a:avLst/>
          </a:prstGeom>
        </p:spPr>
      </p:pic>
      <p:sp>
        <p:nvSpPr>
          <p:cNvPr id="13" name="Title 1"/>
          <p:cNvSpPr txBox="1">
            <a:spLocks/>
          </p:cNvSpPr>
          <p:nvPr/>
        </p:nvSpPr>
        <p:spPr>
          <a:xfrm>
            <a:off x="389436" y="228600"/>
            <a:ext cx="8363938" cy="6093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US" sz="4400" dirty="0" err="1" smtClean="0">
                <a:solidFill>
                  <a:schemeClr val="tx1"/>
                </a:solidFill>
                <a:latin typeface="+mj-lt"/>
                <a:cs typeface="Times New Roman" pitchFamily="18" charset="0"/>
              </a:rPr>
              <a:t>uClaim</a:t>
            </a:r>
            <a:endParaRPr lang="en-US" sz="4400" dirty="0">
              <a:solidFill>
                <a:schemeClr val="tx1"/>
              </a:solidFill>
              <a:latin typeface="+mj-lt"/>
              <a:cs typeface="Times New Roman" pitchFamily="18" charset="0"/>
            </a:endParaRPr>
          </a:p>
        </p:txBody>
      </p:sp>
      <p:sp>
        <p:nvSpPr>
          <p:cNvPr id="8" name="Rectangle 7"/>
          <p:cNvSpPr/>
          <p:nvPr/>
        </p:nvSpPr>
        <p:spPr>
          <a:xfrm>
            <a:off x="1510788" y="4888468"/>
            <a:ext cx="1563248"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Similar Stories</a:t>
            </a:r>
          </a:p>
        </p:txBody>
      </p:sp>
      <p:sp>
        <p:nvSpPr>
          <p:cNvPr id="9" name="Rectangle 8"/>
          <p:cNvSpPr/>
          <p:nvPr/>
        </p:nvSpPr>
        <p:spPr>
          <a:xfrm>
            <a:off x="5465559" y="6395561"/>
            <a:ext cx="230063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Comparison of Players</a:t>
            </a:r>
          </a:p>
        </p:txBody>
      </p:sp>
    </p:spTree>
    <p:extLst>
      <p:ext uri="{BB962C8B-B14F-4D97-AF65-F5344CB8AC3E}">
        <p14:creationId xmlns:p14="http://schemas.microsoft.com/office/powerpoint/2010/main" val="3839344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iCheck</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16</a:t>
            </a:fld>
            <a:endParaRPr lang="en-US"/>
          </a:p>
        </p:txBody>
      </p:sp>
      <p:pic>
        <p:nvPicPr>
          <p:cNvPr id="40962" name="Picture 2"/>
          <p:cNvPicPr>
            <a:picLocks noChangeAspect="1" noChangeArrowheads="1"/>
          </p:cNvPicPr>
          <p:nvPr/>
        </p:nvPicPr>
        <p:blipFill>
          <a:blip r:embed="rId2"/>
          <a:srcRect/>
          <a:stretch>
            <a:fillRect/>
          </a:stretch>
        </p:blipFill>
        <p:spPr bwMode="auto">
          <a:xfrm>
            <a:off x="914400" y="1568450"/>
            <a:ext cx="7315200" cy="42545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 counter arguments</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17</a:t>
            </a:fld>
            <a:endParaRPr lang="en-US"/>
          </a:p>
        </p:txBody>
      </p:sp>
      <p:pic>
        <p:nvPicPr>
          <p:cNvPr id="43010" name="Picture 2"/>
          <p:cNvPicPr>
            <a:picLocks noChangeAspect="1" noChangeArrowheads="1"/>
          </p:cNvPicPr>
          <p:nvPr/>
        </p:nvPicPr>
        <p:blipFill>
          <a:blip r:embed="rId2"/>
          <a:srcRect/>
          <a:stretch>
            <a:fillRect/>
          </a:stretch>
        </p:blipFill>
        <p:spPr bwMode="auto">
          <a:xfrm>
            <a:off x="1025525" y="1779588"/>
            <a:ext cx="7092950" cy="44894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iCheck</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18</a:t>
            </a:fld>
            <a:endParaRPr lang="en-US"/>
          </a:p>
        </p:txBody>
      </p:sp>
      <p:pic>
        <p:nvPicPr>
          <p:cNvPr id="3" name="Picture 2"/>
          <p:cNvPicPr>
            <a:picLocks noChangeAspect="1"/>
          </p:cNvPicPr>
          <p:nvPr/>
        </p:nvPicPr>
        <p:blipFill>
          <a:blip r:embed="rId2"/>
          <a:stretch>
            <a:fillRect/>
          </a:stretch>
        </p:blipFill>
        <p:spPr>
          <a:xfrm>
            <a:off x="0" y="1193800"/>
            <a:ext cx="9144000" cy="44645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iCheck</a:t>
            </a:r>
            <a:endParaRPr lang="en-US" dirty="0"/>
          </a:p>
        </p:txBody>
      </p:sp>
      <p:pic>
        <p:nvPicPr>
          <p:cNvPr id="5" name="Content Placeholder 4"/>
          <p:cNvPicPr>
            <a:picLocks noGrp="1" noChangeAspect="1"/>
          </p:cNvPicPr>
          <p:nvPr>
            <p:ph idx="1"/>
          </p:nvPr>
        </p:nvPicPr>
        <p:blipFill>
          <a:blip r:embed="rId2"/>
          <a:srcRect l="9500" r="9500"/>
          <a:stretch>
            <a:fillRect/>
          </a:stretch>
        </p:blipFill>
        <p:spPr/>
      </p:pic>
      <p:sp>
        <p:nvSpPr>
          <p:cNvPr id="4" name="Slide Number Placeholder 3"/>
          <p:cNvSpPr>
            <a:spLocks noGrp="1"/>
          </p:cNvSpPr>
          <p:nvPr>
            <p:ph type="sldNum" sz="quarter" idx="12"/>
          </p:nvPr>
        </p:nvSpPr>
        <p:spPr/>
        <p:txBody>
          <a:bodyPr/>
          <a:lstStyle/>
          <a:p>
            <a:fld id="{164467BC-E011-0D4B-9F10-EF5DCB73DEFA}" type="slidenum">
              <a:rPr lang="en-US" smtClean="0"/>
              <a:pPr/>
              <a:t>19</a:t>
            </a:fld>
            <a:endParaRPr lang="en-US"/>
          </a:p>
        </p:txBody>
      </p:sp>
    </p:spTree>
    <p:extLst>
      <p:ext uri="{BB962C8B-B14F-4D97-AF65-F5344CB8AC3E}">
        <p14:creationId xmlns:p14="http://schemas.microsoft.com/office/powerpoint/2010/main" val="109356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4467BC-E011-0D4B-9F10-EF5DCB73DEFA}" type="slidenum">
              <a:rPr lang="en-US" smtClean="0"/>
              <a:pPr/>
              <a:t>2</a:t>
            </a:fld>
            <a:endParaRPr lang="en-US"/>
          </a:p>
        </p:txBody>
      </p:sp>
      <p:sp>
        <p:nvSpPr>
          <p:cNvPr id="6" name="Rectangle 5"/>
          <p:cNvSpPr/>
          <p:nvPr/>
        </p:nvSpPr>
        <p:spPr>
          <a:xfrm>
            <a:off x="-2" y="6157837"/>
            <a:ext cx="9144001" cy="707886"/>
          </a:xfrm>
          <a:prstGeom prst="rect">
            <a:avLst/>
          </a:prstGeom>
        </p:spPr>
        <p:txBody>
          <a:bodyPr wrap="square">
            <a:spAutoFit/>
          </a:bodyPr>
          <a:lstStyle/>
          <a:p>
            <a:r>
              <a:rPr lang="en-US" sz="1000" dirty="0" smtClean="0">
                <a:cs typeface="American Typewriter Condensed"/>
              </a:rPr>
              <a:t>Last three claims</a:t>
            </a:r>
            <a:r>
              <a:rPr lang="en-US" sz="1000" dirty="0">
                <a:cs typeface="American Typewriter Condensed"/>
              </a:rPr>
              <a:t> </a:t>
            </a:r>
            <a:r>
              <a:rPr lang="en-US" sz="1000" dirty="0" smtClean="0">
                <a:cs typeface="American Typewriter Condensed"/>
              </a:rPr>
              <a:t>from factcheck.org; images from</a:t>
            </a:r>
          </a:p>
          <a:p>
            <a:r>
              <a:rPr lang="en-US" sz="1000" dirty="0" smtClean="0">
                <a:latin typeface="American Typewriter Condensed"/>
                <a:cs typeface="American Typewriter Condensed"/>
              </a:rPr>
              <a:t>http://actionpcsports.yuku.com/</a:t>
            </a:r>
          </a:p>
          <a:p>
            <a:r>
              <a:rPr lang="en-US" altLang="zh-CN" sz="1000" dirty="0">
                <a:latin typeface="American Typewriter Condensed"/>
                <a:cs typeface="American Typewriter Condensed"/>
              </a:rPr>
              <a:t>http://</a:t>
            </a:r>
            <a:r>
              <a:rPr lang="en-US" altLang="zh-CN" sz="1000" dirty="0" smtClean="0">
                <a:latin typeface="American Typewriter Condensed"/>
                <a:cs typeface="American Typewriter Condensed"/>
              </a:rPr>
              <a:t>en.wikipedia.org/wiki/File:Rudy_Giuliani.jpg http://en.wikipedia.org/wiki/Kay_Hagan</a:t>
            </a:r>
            <a:endParaRPr lang="en-US" altLang="zh-CN" sz="1000" dirty="0">
              <a:latin typeface="American Typewriter Condensed"/>
              <a:cs typeface="American Typewriter Condensed"/>
            </a:endParaRPr>
          </a:p>
          <a:p>
            <a:r>
              <a:rPr lang="en-US" altLang="zh-CN" sz="1000" dirty="0" smtClean="0">
                <a:latin typeface="American Typewriter Condensed"/>
                <a:cs typeface="American Typewriter Condensed"/>
              </a:rPr>
              <a:t>http</a:t>
            </a:r>
            <a:r>
              <a:rPr lang="en-US" altLang="zh-CN" sz="1000" dirty="0">
                <a:latin typeface="American Typewriter Condensed"/>
                <a:cs typeface="American Typewriter Condensed"/>
              </a:rPr>
              <a:t>://en.wikipedia.org/wiki/File:Jim_Marshall.jpg   http://</a:t>
            </a:r>
            <a:r>
              <a:rPr lang="en-US" altLang="zh-CN" sz="1000" dirty="0" smtClean="0">
                <a:latin typeface="American Typewriter Condensed"/>
                <a:cs typeface="American Typewriter Condensed"/>
              </a:rPr>
              <a:t>en.wikipedia.org/wiki/File:Nancy_Pelosi_2013.jpg</a:t>
            </a:r>
            <a:endParaRPr lang="en-US" altLang="zh-CN" sz="1000" dirty="0">
              <a:latin typeface="American Typewriter Condensed"/>
              <a:cs typeface="American Typewriter Condensed"/>
            </a:endParaRPr>
          </a:p>
        </p:txBody>
      </p:sp>
      <p:sp>
        <p:nvSpPr>
          <p:cNvPr id="22" name="Title 1"/>
          <p:cNvSpPr>
            <a:spLocks noGrp="1"/>
          </p:cNvSpPr>
          <p:nvPr>
            <p:ph type="title"/>
          </p:nvPr>
        </p:nvSpPr>
        <p:spPr>
          <a:xfrm>
            <a:off x="457200" y="111348"/>
            <a:ext cx="8229600" cy="1143000"/>
          </a:xfrm>
        </p:spPr>
        <p:txBody>
          <a:bodyPr/>
          <a:lstStyle/>
          <a:p>
            <a:r>
              <a:rPr lang="en-US" dirty="0" smtClean="0"/>
              <a:t>Claims based on data …</a:t>
            </a:r>
            <a:endParaRPr lang="en-US" dirty="0"/>
          </a:p>
        </p:txBody>
      </p:sp>
      <p:pic>
        <p:nvPicPr>
          <p:cNvPr id="27" name="Picture 26"/>
          <p:cNvPicPr>
            <a:picLocks noChangeAspect="1"/>
          </p:cNvPicPr>
          <p:nvPr/>
        </p:nvPicPr>
        <p:blipFill>
          <a:blip r:embed="rId3"/>
          <a:stretch>
            <a:fillRect/>
          </a:stretch>
        </p:blipFill>
        <p:spPr>
          <a:xfrm>
            <a:off x="137094" y="3644543"/>
            <a:ext cx="946848" cy="822036"/>
          </a:xfrm>
          <a:prstGeom prst="rect">
            <a:avLst/>
          </a:prstGeom>
        </p:spPr>
      </p:pic>
      <p:pic>
        <p:nvPicPr>
          <p:cNvPr id="28" name="Picture 27"/>
          <p:cNvPicPr>
            <a:picLocks noChangeAspect="1"/>
          </p:cNvPicPr>
          <p:nvPr/>
        </p:nvPicPr>
        <p:blipFill>
          <a:blip r:embed="rId4">
            <a:clrChange>
              <a:clrFrom>
                <a:srgbClr val="FFFFFF"/>
              </a:clrFrom>
              <a:clrTo>
                <a:srgbClr val="FFFFFF">
                  <a:alpha val="0"/>
                </a:srgbClr>
              </a:clrTo>
            </a:clrChange>
          </a:blip>
          <a:stretch>
            <a:fillRect/>
          </a:stretch>
        </p:blipFill>
        <p:spPr>
          <a:xfrm>
            <a:off x="165669" y="4763550"/>
            <a:ext cx="886834" cy="864663"/>
          </a:xfrm>
          <a:prstGeom prst="rect">
            <a:avLst/>
          </a:prstGeom>
        </p:spPr>
      </p:pic>
      <p:sp>
        <p:nvSpPr>
          <p:cNvPr id="17" name="Rectangle 16"/>
          <p:cNvSpPr/>
          <p:nvPr/>
        </p:nvSpPr>
        <p:spPr>
          <a:xfrm>
            <a:off x="1176447" y="2408553"/>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Constantia" pitchFamily="18" charset="0"/>
              </a:rPr>
              <a:t>“</a:t>
            </a:r>
            <a:r>
              <a:rPr lang="en-US" dirty="0" smtClean="0">
                <a:solidFill>
                  <a:schemeClr val="tx1"/>
                </a:solidFill>
              </a:rPr>
              <a:t>During her six years in the Senate, Hagan has rubber-stamped the Obama agenda 95% of the time.”</a:t>
            </a:r>
            <a:endParaRPr lang="en-US" dirty="0">
              <a:solidFill>
                <a:schemeClr val="tx1"/>
              </a:solidFill>
              <a:latin typeface="Constantia" pitchFamily="18" charset="0"/>
            </a:endParaRPr>
          </a:p>
        </p:txBody>
      </p:sp>
      <p:pic>
        <p:nvPicPr>
          <p:cNvPr id="22531" name="Picture 3"/>
          <p:cNvPicPr>
            <a:picLocks noChangeAspect="1" noChangeArrowheads="1"/>
          </p:cNvPicPr>
          <p:nvPr/>
        </p:nvPicPr>
        <p:blipFill>
          <a:blip r:embed="rId5"/>
          <a:srcRect/>
          <a:stretch>
            <a:fillRect/>
          </a:stretch>
        </p:blipFill>
        <p:spPr bwMode="auto">
          <a:xfrm>
            <a:off x="165669" y="2408553"/>
            <a:ext cx="765063" cy="967460"/>
          </a:xfrm>
          <a:prstGeom prst="rect">
            <a:avLst/>
          </a:prstGeom>
          <a:noFill/>
          <a:ln w="9525">
            <a:noFill/>
            <a:miter lim="800000"/>
            <a:headEnd/>
            <a:tailEnd/>
          </a:ln>
        </p:spPr>
      </p:pic>
      <p:sp>
        <p:nvSpPr>
          <p:cNvPr id="20" name="Rectangle 19"/>
          <p:cNvSpPr/>
          <p:nvPr/>
        </p:nvSpPr>
        <p:spPr>
          <a:xfrm>
            <a:off x="1176447" y="3654068"/>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solidFill>
                  <a:srgbClr val="000000"/>
                </a:solidFill>
                <a:latin typeface="Constantia" pitchFamily="18" charset="0"/>
              </a:rPr>
              <a:t>Jim Marshall, a Democratic incumbent from Georgia, voted with Nancy Pelosi “almost 90 percent of the time”</a:t>
            </a:r>
            <a:endParaRPr lang="en-US" altLang="zh-CN" dirty="0">
              <a:solidFill>
                <a:srgbClr val="000000"/>
              </a:solidFill>
              <a:latin typeface="Constantia" pitchFamily="18" charset="0"/>
            </a:endParaRPr>
          </a:p>
        </p:txBody>
      </p:sp>
      <p:sp>
        <p:nvSpPr>
          <p:cNvPr id="21" name="Rectangle 20"/>
          <p:cNvSpPr/>
          <p:nvPr/>
        </p:nvSpPr>
        <p:spPr>
          <a:xfrm>
            <a:off x="1176447" y="4869019"/>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solidFill>
                  <a:schemeClr val="tx1"/>
                </a:solidFill>
                <a:latin typeface="Constantia" pitchFamily="18" charset="0"/>
              </a:rPr>
              <a:t>Jim Marshall “is a long way from Nancy Pelosi,” as he “voted the same as Republican leaders 65 percent of the time”</a:t>
            </a:r>
            <a:endParaRPr lang="en-US" altLang="zh-CN" dirty="0">
              <a:solidFill>
                <a:schemeClr val="tx1"/>
              </a:solidFill>
              <a:latin typeface="Constantia" pitchFamily="18" charset="0"/>
            </a:endParaRPr>
          </a:p>
        </p:txBody>
      </p:sp>
      <p:sp>
        <p:nvSpPr>
          <p:cNvPr id="13" name="Rectangle 12"/>
          <p:cNvSpPr/>
          <p:nvPr/>
        </p:nvSpPr>
        <p:spPr>
          <a:xfrm>
            <a:off x="1176447" y="1269632"/>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686047"/>
            <a:r>
              <a:rPr lang="en-US" spc="-50" dirty="0" smtClean="0">
                <a:solidFill>
                  <a:srgbClr val="000000"/>
                </a:solidFill>
                <a:latin typeface="Times New Roman" pitchFamily="18" charset="0"/>
                <a:cs typeface="Times New Roman" pitchFamily="18" charset="0"/>
              </a:rPr>
              <a:t>“Shaquille O’Neal had </a:t>
            </a:r>
            <a:r>
              <a:rPr lang="en-US" spc="-50" dirty="0" smtClean="0">
                <a:solidFill>
                  <a:schemeClr val="tx1"/>
                </a:solidFill>
                <a:latin typeface="Times New Roman" pitchFamily="18" charset="0"/>
                <a:cs typeface="Times New Roman" pitchFamily="18" charset="0"/>
              </a:rPr>
              <a:t>40 points and 19 rebounds </a:t>
            </a:r>
            <a:r>
              <a:rPr lang="en-US" spc="-50" dirty="0" smtClean="0">
                <a:solidFill>
                  <a:srgbClr val="000000"/>
                </a:solidFill>
                <a:latin typeface="Times New Roman" pitchFamily="18" charset="0"/>
                <a:cs typeface="Times New Roman" pitchFamily="18" charset="0"/>
              </a:rPr>
              <a:t>in the game against the Detroit Pistons on April 5, 1995. No one had a better performance </a:t>
            </a:r>
            <a:r>
              <a:rPr lang="en-US" spc="-50" dirty="0" smtClean="0">
                <a:solidFill>
                  <a:schemeClr val="tx1"/>
                </a:solidFill>
                <a:latin typeface="Times New Roman" pitchFamily="18" charset="0"/>
                <a:cs typeface="Times New Roman" pitchFamily="18" charset="0"/>
              </a:rPr>
              <a:t>in season 1994-95.”</a:t>
            </a:r>
            <a:endParaRPr lang="en-US" spc="-50" dirty="0">
              <a:solidFill>
                <a:schemeClr val="tx1"/>
              </a:solidFill>
              <a:latin typeface="Times New Roman" pitchFamily="18" charset="0"/>
              <a:cs typeface="Times New Roman" pitchFamily="18" charset="0"/>
            </a:endParaRPr>
          </a:p>
        </p:txBody>
      </p:sp>
      <p:pic>
        <p:nvPicPr>
          <p:cNvPr id="14" name="Picture 2" descr="http://upload.wikimedia.org/wikipedia/commons/6/65/Lipofsky_Shaquille_O%27Neal.jpg"/>
          <p:cNvPicPr>
            <a:picLocks noChangeAspect="1" noChangeArrowheads="1"/>
          </p:cNvPicPr>
          <p:nvPr/>
        </p:nvPicPr>
        <p:blipFill>
          <a:blip r:embed="rId6"/>
          <a:srcRect/>
          <a:stretch>
            <a:fillRect/>
          </a:stretch>
        </p:blipFill>
        <p:spPr bwMode="auto">
          <a:xfrm>
            <a:off x="185848" y="1269632"/>
            <a:ext cx="744884" cy="1122941"/>
          </a:xfrm>
          <a:prstGeom prst="rect">
            <a:avLst/>
          </a:prstGeom>
          <a:noFill/>
        </p:spPr>
      </p:pic>
    </p:spTree>
    <p:extLst>
      <p:ext uri="{BB962C8B-B14F-4D97-AF65-F5344CB8AC3E}">
        <p14:creationId xmlns:p14="http://schemas.microsoft.com/office/powerpoint/2010/main" val="2390003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a:t>
            </a:r>
          </a:p>
        </p:txBody>
      </p:sp>
      <p:sp>
        <p:nvSpPr>
          <p:cNvPr id="4" name="Slide Number Placeholder 3"/>
          <p:cNvSpPr>
            <a:spLocks noGrp="1"/>
          </p:cNvSpPr>
          <p:nvPr>
            <p:ph type="sldNum" sz="quarter" idx="12"/>
          </p:nvPr>
        </p:nvSpPr>
        <p:spPr/>
        <p:txBody>
          <a:bodyPr/>
          <a:lstStyle/>
          <a:p>
            <a:fld id="{164467BC-E011-0D4B-9F10-EF5DCB73DEFA}" type="slidenum">
              <a:rPr lang="en-US" smtClean="0"/>
              <a:pPr/>
              <a:t>20</a:t>
            </a:fld>
            <a:endParaRPr lang="en-US"/>
          </a:p>
        </p:txBody>
      </p:sp>
      <p:pic>
        <p:nvPicPr>
          <p:cNvPr id="5" name="Picture 4"/>
          <p:cNvPicPr>
            <a:picLocks noChangeAspect="1"/>
          </p:cNvPicPr>
          <p:nvPr/>
        </p:nvPicPr>
        <p:blipFill rotWithShape="1">
          <a:blip r:embed="rId2"/>
          <a:srcRect l="2857" b="12845"/>
          <a:stretch/>
        </p:blipFill>
        <p:spPr>
          <a:xfrm>
            <a:off x="3679504" y="6011802"/>
            <a:ext cx="1784992" cy="80073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8276234"/>
              </p:ext>
            </p:extLst>
          </p:nvPr>
        </p:nvGraphicFramePr>
        <p:xfrm>
          <a:off x="0" y="3821368"/>
          <a:ext cx="9143999" cy="1950719"/>
        </p:xfrm>
        <a:graphic>
          <a:graphicData uri="http://schemas.openxmlformats.org/drawingml/2006/table">
            <a:tbl>
              <a:tblPr firstRow="1" bandRow="1">
                <a:tableStyleId>{2D5ABB26-0587-4C30-8999-92F81FD0307C}</a:tableStyleId>
              </a:tblPr>
              <a:tblGrid>
                <a:gridCol w="5069939"/>
                <a:gridCol w="4074060"/>
              </a:tblGrid>
              <a:tr h="516071">
                <a:tc>
                  <a:txBody>
                    <a:bodyPr/>
                    <a:lstStyle/>
                    <a:p>
                      <a:pPr algn="r"/>
                      <a:r>
                        <a:rPr lang="en-US" sz="1800" b="0" i="0" kern="1200" dirty="0" smtClean="0">
                          <a:solidFill>
                            <a:schemeClr val="tx1"/>
                          </a:solidFill>
                          <a:latin typeface="+mn-lt"/>
                          <a:ea typeface="+mn-ea"/>
                          <a:cs typeface="+mn-cs"/>
                        </a:rPr>
                        <a:t>Brett Walenz, You (Will) Wu, </a:t>
                      </a:r>
                      <a:r>
                        <a:rPr lang="en-US" sz="1800" b="0" i="0" kern="1200" dirty="0" err="1" smtClean="0">
                          <a:solidFill>
                            <a:schemeClr val="tx1"/>
                          </a:solidFill>
                          <a:latin typeface="+mn-lt"/>
                          <a:ea typeface="+mn-ea"/>
                          <a:cs typeface="+mn-cs"/>
                        </a:rPr>
                        <a:t>Seokhyun</a:t>
                      </a:r>
                      <a:r>
                        <a:rPr lang="en-US" sz="1800" b="0" i="0" kern="1200" dirty="0" smtClean="0">
                          <a:solidFill>
                            <a:schemeClr val="tx1"/>
                          </a:solidFill>
                          <a:latin typeface="+mn-lt"/>
                          <a:ea typeface="+mn-ea"/>
                          <a:cs typeface="+mn-cs"/>
                        </a:rPr>
                        <a:t> (Alex) Song, </a:t>
                      </a:r>
                      <a:r>
                        <a:rPr lang="en-US" sz="1800" b="0" i="0" kern="1200" dirty="0" err="1" smtClean="0">
                          <a:solidFill>
                            <a:schemeClr val="tx1"/>
                          </a:solidFill>
                          <a:latin typeface="+mn-lt"/>
                          <a:ea typeface="+mn-ea"/>
                          <a:cs typeface="+mn-cs"/>
                        </a:rPr>
                        <a:t>Emre</a:t>
                      </a:r>
                      <a:r>
                        <a:rPr lang="en-US" sz="1800" b="0" i="0" kern="1200" dirty="0" smtClean="0">
                          <a:solidFill>
                            <a:schemeClr val="tx1"/>
                          </a:solidFill>
                          <a:latin typeface="+mn-lt"/>
                          <a:ea typeface="+mn-ea"/>
                          <a:cs typeface="+mn-cs"/>
                        </a:rPr>
                        <a:t> </a:t>
                      </a:r>
                      <a:r>
                        <a:rPr lang="en-US" sz="1800" b="0" i="0" kern="1200" dirty="0" err="1" smtClean="0">
                          <a:solidFill>
                            <a:schemeClr val="tx1"/>
                          </a:solidFill>
                          <a:latin typeface="+mn-lt"/>
                          <a:ea typeface="+mn-ea"/>
                          <a:cs typeface="+mn-cs"/>
                        </a:rPr>
                        <a:t>Sonmez</a:t>
                      </a:r>
                      <a:r>
                        <a:rPr lang="en-US" sz="1800" b="0" i="0" kern="1200" dirty="0" smtClean="0">
                          <a:solidFill>
                            <a:schemeClr val="tx1"/>
                          </a:solidFill>
                          <a:latin typeface="+mn-lt"/>
                          <a:ea typeface="+mn-ea"/>
                          <a:cs typeface="+mn-cs"/>
                        </a:rPr>
                        <a:t>, Eric Wu, Kevin Wu, </a:t>
                      </a:r>
                      <a:r>
                        <a:rPr lang="en-US" sz="1800" b="0" i="0" kern="1200" dirty="0" err="1" smtClean="0">
                          <a:solidFill>
                            <a:schemeClr val="tx1"/>
                          </a:solidFill>
                          <a:latin typeface="+mn-lt"/>
                          <a:ea typeface="+mn-ea"/>
                          <a:cs typeface="+mn-cs"/>
                        </a:rPr>
                        <a:t>Pankaj</a:t>
                      </a:r>
                      <a:r>
                        <a:rPr lang="en-US" sz="1800" b="0" i="0" kern="1200" dirty="0" smtClean="0">
                          <a:solidFill>
                            <a:schemeClr val="tx1"/>
                          </a:solidFill>
                          <a:latin typeface="+mn-lt"/>
                          <a:ea typeface="+mn-ea"/>
                          <a:cs typeface="+mn-cs"/>
                        </a:rPr>
                        <a:t> K. </a:t>
                      </a:r>
                      <a:r>
                        <a:rPr lang="en-US" sz="1800" b="0" i="0" kern="1200" dirty="0" err="1" smtClean="0">
                          <a:solidFill>
                            <a:schemeClr val="tx1"/>
                          </a:solidFill>
                          <a:latin typeface="+mn-lt"/>
                          <a:ea typeface="+mn-ea"/>
                          <a:cs typeface="+mn-cs"/>
                        </a:rPr>
                        <a:t>Agarwal</a:t>
                      </a:r>
                      <a:r>
                        <a:rPr lang="en-US" sz="1800" b="0" i="0" kern="1200" dirty="0" smtClean="0">
                          <a:solidFill>
                            <a:schemeClr val="tx1"/>
                          </a:solidFill>
                          <a:latin typeface="+mn-lt"/>
                          <a:ea typeface="+mn-ea"/>
                          <a:cs typeface="+mn-cs"/>
                        </a:rPr>
                        <a:t>, Jun Yang</a:t>
                      </a:r>
                      <a:endParaRPr lang="en-US" sz="2000" dirty="0"/>
                    </a:p>
                  </a:txBody>
                  <a:tcPr/>
                </a:tc>
                <a:tc>
                  <a:txBody>
                    <a:bodyPr/>
                    <a:lstStyle/>
                    <a:p>
                      <a:r>
                        <a:rPr lang="en-US" sz="2000" dirty="0" smtClean="0"/>
                        <a:t>Duke University</a:t>
                      </a:r>
                      <a:endParaRPr lang="en-US" sz="2000" dirty="0"/>
                    </a:p>
                  </a:txBody>
                  <a:tcPr/>
                </a:tc>
              </a:tr>
              <a:tr h="516071">
                <a:tc>
                  <a:txBody>
                    <a:bodyPr/>
                    <a:lstStyle/>
                    <a:p>
                      <a:pPr algn="r"/>
                      <a:r>
                        <a:rPr lang="en-US" sz="1800" b="0" i="0" kern="1200" dirty="0" err="1" smtClean="0">
                          <a:solidFill>
                            <a:schemeClr val="tx1"/>
                          </a:solidFill>
                          <a:latin typeface="+mn-lt"/>
                          <a:ea typeface="+mn-ea"/>
                          <a:cs typeface="+mn-cs"/>
                        </a:rPr>
                        <a:t>Naeemul</a:t>
                      </a:r>
                      <a:r>
                        <a:rPr lang="en-US" sz="1800" b="0" i="0" kern="1200" dirty="0" smtClean="0">
                          <a:solidFill>
                            <a:schemeClr val="tx1"/>
                          </a:solidFill>
                          <a:latin typeface="+mn-lt"/>
                          <a:ea typeface="+mn-ea"/>
                          <a:cs typeface="+mn-cs"/>
                        </a:rPr>
                        <a:t> Hassan, </a:t>
                      </a:r>
                      <a:r>
                        <a:rPr lang="en-US" sz="1800" b="0" i="0" kern="1200" dirty="0" err="1" smtClean="0">
                          <a:solidFill>
                            <a:schemeClr val="tx1"/>
                          </a:solidFill>
                          <a:latin typeface="+mn-lt"/>
                          <a:ea typeface="+mn-ea"/>
                          <a:cs typeface="+mn-cs"/>
                        </a:rPr>
                        <a:t>Afroza</a:t>
                      </a:r>
                      <a:r>
                        <a:rPr lang="en-US" sz="1800" b="0" i="0" kern="1200" dirty="0" smtClean="0">
                          <a:solidFill>
                            <a:schemeClr val="tx1"/>
                          </a:solidFill>
                          <a:latin typeface="+mn-lt"/>
                          <a:ea typeface="+mn-ea"/>
                          <a:cs typeface="+mn-cs"/>
                        </a:rPr>
                        <a:t> Sultana, </a:t>
                      </a:r>
                      <a:r>
                        <a:rPr lang="en-US" sz="1800" b="0" i="0" kern="1200" dirty="0" err="1" smtClean="0">
                          <a:solidFill>
                            <a:schemeClr val="tx1"/>
                          </a:solidFill>
                          <a:latin typeface="+mn-lt"/>
                          <a:ea typeface="+mn-ea"/>
                          <a:cs typeface="+mn-cs"/>
                        </a:rPr>
                        <a:t>Gensheng</a:t>
                      </a:r>
                      <a:r>
                        <a:rPr lang="en-US" sz="1800" b="0" i="0" kern="1200" dirty="0" smtClean="0">
                          <a:solidFill>
                            <a:schemeClr val="tx1"/>
                          </a:solidFill>
                          <a:latin typeface="+mn-lt"/>
                          <a:ea typeface="+mn-ea"/>
                          <a:cs typeface="+mn-cs"/>
                        </a:rPr>
                        <a:t> Zhang, </a:t>
                      </a:r>
                      <a:r>
                        <a:rPr lang="en-US" sz="1800" b="0" i="0" kern="1200" dirty="0" err="1" smtClean="0">
                          <a:solidFill>
                            <a:schemeClr val="tx1"/>
                          </a:solidFill>
                          <a:latin typeface="+mn-lt"/>
                          <a:ea typeface="+mn-ea"/>
                          <a:cs typeface="+mn-cs"/>
                        </a:rPr>
                        <a:t>Chengkai</a:t>
                      </a:r>
                      <a:r>
                        <a:rPr lang="en-US" sz="1800" b="0" i="0" kern="1200" dirty="0" smtClean="0">
                          <a:solidFill>
                            <a:schemeClr val="tx1"/>
                          </a:solidFill>
                          <a:latin typeface="+mn-lt"/>
                          <a:ea typeface="+mn-ea"/>
                          <a:cs typeface="+mn-cs"/>
                        </a:rPr>
                        <a:t> Li</a:t>
                      </a:r>
                      <a:endParaRPr lang="en-US" sz="2000" dirty="0"/>
                    </a:p>
                  </a:txBody>
                  <a:tcPr/>
                </a:tc>
                <a:tc>
                  <a:txBody>
                    <a:bodyPr/>
                    <a:lstStyle/>
                    <a:p>
                      <a:r>
                        <a:rPr lang="en-US" sz="2000" dirty="0" smtClean="0"/>
                        <a:t>University</a:t>
                      </a:r>
                      <a:r>
                        <a:rPr lang="en-US" sz="2000" baseline="0" dirty="0" smtClean="0"/>
                        <a:t> of Texas, Arlington</a:t>
                      </a:r>
                      <a:endParaRPr lang="en-US" sz="2000" dirty="0"/>
                    </a:p>
                  </a:txBody>
                  <a:tcPr/>
                </a:tc>
              </a:tr>
              <a:tr h="291692">
                <a:tc>
                  <a:txBody>
                    <a:bodyPr/>
                    <a:lstStyle/>
                    <a:p>
                      <a:pPr algn="r"/>
                      <a:r>
                        <a:rPr lang="en-US" sz="1800" dirty="0" smtClean="0"/>
                        <a:t>Cong Yu</a:t>
                      </a:r>
                      <a:endParaRPr lang="en-US" sz="1800" dirty="0"/>
                    </a:p>
                  </a:txBody>
                  <a:tcPr/>
                </a:tc>
                <a:tc>
                  <a:txBody>
                    <a:bodyPr/>
                    <a:lstStyle/>
                    <a:p>
                      <a:r>
                        <a:rPr lang="en-US" sz="2000" dirty="0" smtClean="0"/>
                        <a:t>Google, Inc.</a:t>
                      </a:r>
                      <a:endParaRPr lang="en-US" sz="2000" dirty="0"/>
                    </a:p>
                  </a:txBody>
                  <a:tcPr/>
                </a:tc>
              </a:tr>
            </a:tbl>
          </a:graphicData>
        </a:graphic>
      </p:graphicFrame>
      <p:pic>
        <p:nvPicPr>
          <p:cNvPr id="7" name="Picture 2" descr="http://research.google.com/images/research_at_goo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593" y="6259346"/>
            <a:ext cx="1431620" cy="4631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Will\Documents\Conferences\VLDB2014\slides\UTA_1H_Lrg_3c-cmy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871" y="6205661"/>
            <a:ext cx="1785318" cy="57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14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67351" b="7377"/>
          <a:stretch/>
        </p:blipFill>
        <p:spPr>
          <a:xfrm>
            <a:off x="239753" y="766938"/>
            <a:ext cx="3195607" cy="4532797"/>
          </a:xfrm>
          <a:prstGeom prst="rect">
            <a:avLst/>
          </a:prstGeom>
        </p:spPr>
      </p:pic>
      <p:sp>
        <p:nvSpPr>
          <p:cNvPr id="3" name="Content Placeholder 2"/>
          <p:cNvSpPr>
            <a:spLocks noGrp="1"/>
          </p:cNvSpPr>
          <p:nvPr>
            <p:ph idx="1"/>
          </p:nvPr>
        </p:nvSpPr>
        <p:spPr>
          <a:xfrm>
            <a:off x="3256261" y="1665320"/>
            <a:ext cx="5544506" cy="4635086"/>
          </a:xfrm>
        </p:spPr>
        <p:txBody>
          <a:bodyPr>
            <a:normAutofit/>
          </a:bodyPr>
          <a:lstStyle/>
          <a:p>
            <a:pPr marL="0" indent="0">
              <a:buNone/>
            </a:pPr>
            <a:r>
              <a:rPr lang="en-US" sz="3600" b="1" i="1" dirty="0" smtClean="0"/>
              <a:t>There are lies, damned lies, and statistics.</a:t>
            </a:r>
          </a:p>
          <a:p>
            <a:pPr marL="0" indent="0" algn="r">
              <a:buNone/>
            </a:pPr>
            <a:r>
              <a:rPr lang="en-US" dirty="0" smtClean="0"/>
              <a:t>– Mark Twain</a:t>
            </a:r>
          </a:p>
          <a:p>
            <a:pPr marL="0" indent="0">
              <a:buNone/>
            </a:pPr>
            <a:endParaRPr lang="en-US" dirty="0" smtClean="0"/>
          </a:p>
          <a:p>
            <a:pPr marL="0" indent="0" algn="r">
              <a:buNone/>
            </a:pPr>
            <a:r>
              <a:rPr lang="en-US" sz="4000" dirty="0" smtClean="0"/>
              <a:t>How do we check </a:t>
            </a:r>
            <a:br>
              <a:rPr lang="en-US" sz="4000" dirty="0" smtClean="0"/>
            </a:br>
            <a:r>
              <a:rPr lang="en-US" sz="4000" dirty="0" smtClean="0"/>
              <a:t>these claims?</a:t>
            </a:r>
            <a:endParaRPr lang="en-US" sz="4000"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3</a:t>
            </a:fld>
            <a:endParaRPr lang="en-US"/>
          </a:p>
        </p:txBody>
      </p:sp>
      <p:sp>
        <p:nvSpPr>
          <p:cNvPr id="8" name="Rectangle 7"/>
          <p:cNvSpPr/>
          <p:nvPr/>
        </p:nvSpPr>
        <p:spPr>
          <a:xfrm>
            <a:off x="-1" y="6596390"/>
            <a:ext cx="6252030" cy="261610"/>
          </a:xfrm>
          <a:prstGeom prst="rect">
            <a:avLst/>
          </a:prstGeom>
        </p:spPr>
        <p:txBody>
          <a:bodyPr wrap="square">
            <a:spAutoFit/>
          </a:bodyPr>
          <a:lstStyle/>
          <a:p>
            <a:r>
              <a:rPr lang="en-US" sz="1100" dirty="0" smtClean="0">
                <a:cs typeface="American Typewriter Condensed"/>
              </a:rPr>
              <a:t>Image: </a:t>
            </a:r>
            <a:r>
              <a:rPr lang="en-US" sz="1100" dirty="0" smtClean="0">
                <a:latin typeface="American Typewriter Condensed"/>
                <a:cs typeface="American Typewriter Condensed"/>
              </a:rPr>
              <a:t>http</a:t>
            </a:r>
            <a:r>
              <a:rPr lang="en-US" sz="1100" dirty="0">
                <a:latin typeface="American Typewriter Condensed"/>
                <a:cs typeface="American Typewriter Condensed"/>
              </a:rPr>
              <a:t>://</a:t>
            </a:r>
            <a:r>
              <a:rPr lang="en-US" sz="1100" dirty="0" err="1">
                <a:latin typeface="American Typewriter Condensed"/>
                <a:cs typeface="American Typewriter Condensed"/>
              </a:rPr>
              <a:t>www.quotespedia.info</a:t>
            </a:r>
            <a:r>
              <a:rPr lang="en-US" sz="1100" dirty="0">
                <a:latin typeface="American Typewriter Condensed"/>
                <a:cs typeface="American Typewriter Condensed"/>
              </a:rPr>
              <a:t>/</a:t>
            </a:r>
          </a:p>
        </p:txBody>
      </p:sp>
    </p:spTree>
    <p:extLst>
      <p:ext uri="{BB962C8B-B14F-4D97-AF65-F5344CB8AC3E}">
        <p14:creationId xmlns:p14="http://schemas.microsoft.com/office/powerpoint/2010/main" val="17967676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a:t>
            </a:r>
            <a:r>
              <a:rPr lang="en-US" b="1" i="1" dirty="0" smtClean="0">
                <a:solidFill>
                  <a:schemeClr val="accent6">
                    <a:lumMod val="50000"/>
                  </a:schemeClr>
                </a:solidFill>
              </a:rPr>
              <a:t>vagueness</a:t>
            </a:r>
            <a:endParaRPr lang="en-US" b="1" i="1"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fld id="{164467BC-E011-0D4B-9F10-EF5DCB73DEFA}" type="slidenum">
              <a:rPr lang="en-US" smtClean="0"/>
              <a:pPr/>
              <a:t>4</a:t>
            </a:fld>
            <a:endParaRPr lang="en-US"/>
          </a:p>
        </p:txBody>
      </p:sp>
      <p:sp>
        <p:nvSpPr>
          <p:cNvPr id="9" name="Rectangle 8"/>
          <p:cNvSpPr/>
          <p:nvPr/>
        </p:nvSpPr>
        <p:spPr>
          <a:xfrm>
            <a:off x="1176447" y="1551303"/>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Constantia" pitchFamily="18" charset="0"/>
              </a:rPr>
              <a:t>“</a:t>
            </a:r>
            <a:r>
              <a:rPr lang="en-US" dirty="0" smtClean="0">
                <a:solidFill>
                  <a:schemeClr val="tx1"/>
                </a:solidFill>
              </a:rPr>
              <a:t>During her six years in the Senate, Hagan has rubber-stamped the Obama agenda 95% of the time.”</a:t>
            </a:r>
            <a:endParaRPr lang="en-US" dirty="0">
              <a:solidFill>
                <a:schemeClr val="tx1"/>
              </a:solidFill>
              <a:latin typeface="Constantia" pitchFamily="18" charset="0"/>
            </a:endParaRPr>
          </a:p>
        </p:txBody>
      </p:sp>
      <p:pic>
        <p:nvPicPr>
          <p:cNvPr id="10" name="Picture 3"/>
          <p:cNvPicPr>
            <a:picLocks noChangeAspect="1" noChangeArrowheads="1"/>
          </p:cNvPicPr>
          <p:nvPr/>
        </p:nvPicPr>
        <p:blipFill>
          <a:blip r:embed="rId3"/>
          <a:srcRect/>
          <a:stretch>
            <a:fillRect/>
          </a:stretch>
        </p:blipFill>
        <p:spPr bwMode="auto">
          <a:xfrm>
            <a:off x="165669" y="1551303"/>
            <a:ext cx="765063" cy="967460"/>
          </a:xfrm>
          <a:prstGeom prst="rect">
            <a:avLst/>
          </a:prstGeom>
          <a:noFill/>
          <a:ln w="9525">
            <a:noFill/>
            <a:miter lim="800000"/>
            <a:headEnd/>
            <a:tailEnd/>
          </a:ln>
        </p:spPr>
      </p:pic>
      <p:sp>
        <p:nvSpPr>
          <p:cNvPr id="11" name="TextBox 10"/>
          <p:cNvSpPr txBox="1"/>
          <p:nvPr/>
        </p:nvSpPr>
        <p:spPr>
          <a:xfrm>
            <a:off x="1176447" y="2828925"/>
            <a:ext cx="3507692" cy="369332"/>
          </a:xfrm>
          <a:prstGeom prst="rect">
            <a:avLst/>
          </a:prstGeom>
          <a:noFill/>
        </p:spPr>
        <p:txBody>
          <a:bodyPr wrap="none" rtlCol="0">
            <a:spAutoFit/>
          </a:bodyPr>
          <a:lstStyle/>
          <a:p>
            <a:r>
              <a:rPr lang="en-US" dirty="0" smtClean="0"/>
              <a:t>Huh? “Obama agenda”? “95%”?</a:t>
            </a:r>
            <a:endParaRPr lang="en-US" dirty="0"/>
          </a:p>
        </p:txBody>
      </p:sp>
      <p:sp>
        <p:nvSpPr>
          <p:cNvPr id="13" name="TextBox 12"/>
          <p:cNvSpPr txBox="1"/>
          <p:nvPr/>
        </p:nvSpPr>
        <p:spPr>
          <a:xfrm>
            <a:off x="1176447" y="3314700"/>
            <a:ext cx="7301999" cy="2031325"/>
          </a:xfrm>
          <a:prstGeom prst="rect">
            <a:avLst/>
          </a:prstGeom>
          <a:noFill/>
        </p:spPr>
        <p:txBody>
          <a:bodyPr wrap="none" rtlCol="0">
            <a:spAutoFit/>
          </a:bodyPr>
          <a:lstStyle/>
          <a:p>
            <a:r>
              <a:rPr lang="en-US" dirty="0" smtClean="0"/>
              <a:t>A lot of “hidden” information in here. </a:t>
            </a:r>
          </a:p>
          <a:p>
            <a:endParaRPr lang="en-US" dirty="0" smtClean="0"/>
          </a:p>
          <a:p>
            <a:r>
              <a:rPr lang="en-US" dirty="0" smtClean="0"/>
              <a:t>“Obama agenda” : official statements made by President Obama </a:t>
            </a:r>
          </a:p>
          <a:p>
            <a:r>
              <a:rPr lang="en-US" dirty="0" smtClean="0"/>
              <a:t>				  about a bill OR nomination</a:t>
            </a:r>
          </a:p>
          <a:p>
            <a:endParaRPr lang="en-US" dirty="0" smtClean="0"/>
          </a:p>
          <a:p>
            <a:r>
              <a:rPr lang="en-US" dirty="0" smtClean="0"/>
              <a:t>“six years, 95% of the time”: That sounds… bad? Is it? Does this mean</a:t>
            </a:r>
          </a:p>
          <a:p>
            <a:r>
              <a:rPr lang="en-US" dirty="0" smtClean="0"/>
              <a:t> 						   all six years, or just lately? </a:t>
            </a:r>
            <a:endParaRPr lang="en-US" dirty="0"/>
          </a:p>
        </p:txBody>
      </p:sp>
    </p:spTree>
    <p:extLst>
      <p:ext uri="{BB962C8B-B14F-4D97-AF65-F5344CB8AC3E}">
        <p14:creationId xmlns:p14="http://schemas.microsoft.com/office/powerpoint/2010/main" val="966712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a:t>
            </a:r>
            <a:r>
              <a:rPr lang="en-US" dirty="0"/>
              <a:t> </a:t>
            </a:r>
            <a:r>
              <a:rPr lang="en-US" b="1" i="1" dirty="0" smtClean="0">
                <a:solidFill>
                  <a:schemeClr val="accent6">
                    <a:lumMod val="50000"/>
                  </a:schemeClr>
                </a:solidFill>
              </a:rPr>
              <a:t>beyond correctness</a:t>
            </a:r>
            <a:endParaRPr lang="en-US" b="1" i="1"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fld id="{164467BC-E011-0D4B-9F10-EF5DCB73DEFA}" type="slidenum">
              <a:rPr lang="en-US" smtClean="0"/>
              <a:pPr/>
              <a:t>5</a:t>
            </a:fld>
            <a:endParaRPr lang="en-US"/>
          </a:p>
        </p:txBody>
      </p:sp>
      <p:sp>
        <p:nvSpPr>
          <p:cNvPr id="8" name="TextBox 7"/>
          <p:cNvSpPr txBox="1"/>
          <p:nvPr/>
        </p:nvSpPr>
        <p:spPr>
          <a:xfrm>
            <a:off x="350834" y="1752214"/>
            <a:ext cx="1726504" cy="523220"/>
          </a:xfrm>
          <a:prstGeom prst="rect">
            <a:avLst/>
          </a:prstGeom>
          <a:noFill/>
        </p:spPr>
        <p:txBody>
          <a:bodyPr wrap="none" rtlCol="0">
            <a:spAutoFit/>
          </a:bodyPr>
          <a:lstStyle/>
          <a:p>
            <a:r>
              <a:rPr lang="en-US" sz="2800" dirty="0" smtClean="0"/>
              <a:t>Correct…</a:t>
            </a:r>
            <a:endParaRPr lang="en-US" sz="2800" dirty="0"/>
          </a:p>
        </p:txBody>
      </p:sp>
      <p:sp>
        <p:nvSpPr>
          <p:cNvPr id="9" name="TextBox 8"/>
          <p:cNvSpPr txBox="1"/>
          <p:nvPr/>
        </p:nvSpPr>
        <p:spPr>
          <a:xfrm>
            <a:off x="4970238" y="2753380"/>
            <a:ext cx="4253087" cy="523220"/>
          </a:xfrm>
          <a:prstGeom prst="rect">
            <a:avLst/>
          </a:prstGeom>
          <a:noFill/>
        </p:spPr>
        <p:txBody>
          <a:bodyPr wrap="none" rtlCol="0">
            <a:spAutoFit/>
          </a:bodyPr>
          <a:lstStyle/>
          <a:p>
            <a:r>
              <a:rPr lang="en-US" sz="2800" dirty="0" smtClean="0"/>
              <a:t>… but a little misleading?</a:t>
            </a:r>
            <a:endParaRPr lang="en-US" sz="2800" dirty="0"/>
          </a:p>
        </p:txBody>
      </p:sp>
      <p:pic>
        <p:nvPicPr>
          <p:cNvPr id="26625" name="Picture 1"/>
          <p:cNvPicPr>
            <a:picLocks noChangeAspect="1" noChangeArrowheads="1"/>
          </p:cNvPicPr>
          <p:nvPr/>
        </p:nvPicPr>
        <p:blipFill>
          <a:blip r:embed="rId2"/>
          <a:srcRect/>
          <a:stretch>
            <a:fillRect/>
          </a:stretch>
        </p:blipFill>
        <p:spPr bwMode="auto">
          <a:xfrm>
            <a:off x="350834" y="2275434"/>
            <a:ext cx="1762125" cy="2676525"/>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2357438" y="3276600"/>
            <a:ext cx="6610350" cy="990600"/>
          </a:xfrm>
          <a:prstGeom prst="rect">
            <a:avLst/>
          </a:prstGeom>
          <a:noFill/>
          <a:ln w="9525">
            <a:noFill/>
            <a:miter lim="800000"/>
            <a:headEnd/>
            <a:tailEnd/>
          </a:ln>
        </p:spPr>
      </p:pic>
      <p:pic>
        <p:nvPicPr>
          <p:cNvPr id="26628" name="Picture 4"/>
          <p:cNvPicPr>
            <a:picLocks noChangeAspect="1" noChangeArrowheads="1"/>
          </p:cNvPicPr>
          <p:nvPr/>
        </p:nvPicPr>
        <p:blipFill>
          <a:blip r:embed="rId4"/>
          <a:srcRect/>
          <a:stretch>
            <a:fillRect/>
          </a:stretch>
        </p:blipFill>
        <p:spPr bwMode="auto">
          <a:xfrm>
            <a:off x="4029075" y="4163276"/>
            <a:ext cx="3600450" cy="207847"/>
          </a:xfrm>
          <a:prstGeom prst="rect">
            <a:avLst/>
          </a:prstGeom>
          <a:noFill/>
          <a:ln w="9525">
            <a:noFill/>
            <a:miter lim="800000"/>
            <a:headEnd/>
            <a:tailEnd/>
          </a:ln>
        </p:spPr>
      </p:pic>
      <p:sp>
        <p:nvSpPr>
          <p:cNvPr id="14" name="TextBox 13"/>
          <p:cNvSpPr txBox="1"/>
          <p:nvPr/>
        </p:nvSpPr>
        <p:spPr>
          <a:xfrm>
            <a:off x="123825" y="6353175"/>
            <a:ext cx="3512500" cy="369332"/>
          </a:xfrm>
          <a:prstGeom prst="rect">
            <a:avLst/>
          </a:prstGeom>
          <a:noFill/>
        </p:spPr>
        <p:txBody>
          <a:bodyPr wrap="none" rtlCol="0">
            <a:spAutoFit/>
          </a:bodyPr>
          <a:lstStyle/>
          <a:p>
            <a:r>
              <a:rPr lang="en-US" dirty="0" smtClean="0"/>
              <a:t>Source: Congressional Quarterly</a:t>
            </a:r>
            <a:endParaRPr lang="en-US" dirty="0"/>
          </a:p>
        </p:txBody>
      </p:sp>
    </p:spTree>
    <p:extLst>
      <p:ext uri="{BB962C8B-B14F-4D97-AF65-F5344CB8AC3E}">
        <p14:creationId xmlns:p14="http://schemas.microsoft.com/office/powerpoint/2010/main" val="1488280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a:t>
            </a:r>
            <a:r>
              <a:rPr lang="en-US" sz="3600" b="1" i="1" dirty="0" smtClean="0">
                <a:solidFill>
                  <a:schemeClr val="accent6">
                    <a:lumMod val="50000"/>
                  </a:schemeClr>
                </a:solidFill>
              </a:rPr>
              <a:t>examine counter arguments</a:t>
            </a:r>
            <a:endParaRPr lang="en-US" sz="3600" b="1" i="1"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fld id="{164467BC-E011-0D4B-9F10-EF5DCB73DEFA}" type="slidenum">
              <a:rPr lang="en-US" smtClean="0"/>
              <a:pPr/>
              <a:t>6</a:t>
            </a:fld>
            <a:endParaRPr lang="en-US"/>
          </a:p>
        </p:txBody>
      </p:sp>
      <p:sp>
        <p:nvSpPr>
          <p:cNvPr id="13" name="Rectangle 12"/>
          <p:cNvSpPr/>
          <p:nvPr/>
        </p:nvSpPr>
        <p:spPr>
          <a:xfrm>
            <a:off x="1176447" y="1551303"/>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Constantia" pitchFamily="18" charset="0"/>
              </a:rPr>
              <a:t>“</a:t>
            </a:r>
            <a:r>
              <a:rPr lang="en-US" dirty="0" smtClean="0">
                <a:solidFill>
                  <a:schemeClr val="tx1"/>
                </a:solidFill>
              </a:rPr>
              <a:t>During her six years in the Senate, Hagan has rubber-stamped the Obama agenda 95% of the time.”</a:t>
            </a:r>
            <a:endParaRPr lang="en-US" dirty="0">
              <a:solidFill>
                <a:schemeClr val="tx1"/>
              </a:solidFill>
              <a:latin typeface="Constantia" pitchFamily="18" charset="0"/>
            </a:endParaRPr>
          </a:p>
        </p:txBody>
      </p:sp>
      <p:pic>
        <p:nvPicPr>
          <p:cNvPr id="14" name="Picture 3"/>
          <p:cNvPicPr>
            <a:picLocks noChangeAspect="1" noChangeArrowheads="1"/>
          </p:cNvPicPr>
          <p:nvPr/>
        </p:nvPicPr>
        <p:blipFill>
          <a:blip r:embed="rId3"/>
          <a:srcRect/>
          <a:stretch>
            <a:fillRect/>
          </a:stretch>
        </p:blipFill>
        <p:spPr bwMode="auto">
          <a:xfrm>
            <a:off x="165669" y="1551303"/>
            <a:ext cx="765063" cy="967460"/>
          </a:xfrm>
          <a:prstGeom prst="rect">
            <a:avLst/>
          </a:prstGeom>
          <a:noFill/>
          <a:ln w="9525">
            <a:noFill/>
            <a:miter lim="800000"/>
            <a:headEnd/>
            <a:tailEnd/>
          </a:ln>
        </p:spPr>
      </p:pic>
      <p:sp>
        <p:nvSpPr>
          <p:cNvPr id="15" name="TextBox 14"/>
          <p:cNvSpPr txBox="1"/>
          <p:nvPr/>
        </p:nvSpPr>
        <p:spPr>
          <a:xfrm>
            <a:off x="125518" y="3425309"/>
            <a:ext cx="2133918" cy="369332"/>
          </a:xfrm>
          <a:prstGeom prst="rect">
            <a:avLst/>
          </a:prstGeom>
          <a:noFill/>
        </p:spPr>
        <p:txBody>
          <a:bodyPr wrap="none" rtlCol="0">
            <a:spAutoFit/>
          </a:bodyPr>
          <a:lstStyle/>
          <a:p>
            <a:r>
              <a:rPr lang="en-US" b="1" dirty="0" smtClean="0"/>
              <a:t>Counter-argument</a:t>
            </a:r>
            <a:endParaRPr lang="en-US" b="1" dirty="0"/>
          </a:p>
        </p:txBody>
      </p:sp>
      <p:sp>
        <p:nvSpPr>
          <p:cNvPr id="16" name="Rectangle 15"/>
          <p:cNvSpPr/>
          <p:nvPr/>
        </p:nvSpPr>
        <p:spPr>
          <a:xfrm>
            <a:off x="1252647" y="4048125"/>
            <a:ext cx="7510353" cy="759194"/>
          </a:xfrm>
          <a:prstGeom prst="rect">
            <a:avLst/>
          </a:prstGeom>
          <a:solidFill>
            <a:schemeClr val="accent2">
              <a:lumMod val="40000"/>
              <a:lumOff val="6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latin typeface="Constantia" pitchFamily="18" charset="0"/>
              </a:rPr>
              <a:t>“</a:t>
            </a:r>
            <a:r>
              <a:rPr lang="en-US" sz="1600" dirty="0" smtClean="0">
                <a:solidFill>
                  <a:schemeClr val="tx1"/>
                </a:solidFill>
              </a:rPr>
              <a:t>During the years 2012-2013, Democrats on average voted 94% of the time in line with Obama’s public position. Kay Hagan votes within 1% of the average Democrat on Obama’s position.”</a:t>
            </a:r>
            <a:endParaRPr lang="en-US" sz="1600" dirty="0">
              <a:solidFill>
                <a:schemeClr val="tx1"/>
              </a:solidFill>
              <a:latin typeface="Constantia" pitchFamily="18" charset="0"/>
            </a:endParaRPr>
          </a:p>
        </p:txBody>
      </p:sp>
      <p:pic>
        <p:nvPicPr>
          <p:cNvPr id="17" name="Picture 3"/>
          <p:cNvPicPr>
            <a:picLocks noChangeAspect="1" noChangeArrowheads="1"/>
          </p:cNvPicPr>
          <p:nvPr/>
        </p:nvPicPr>
        <p:blipFill>
          <a:blip r:embed="rId3"/>
          <a:srcRect/>
          <a:stretch>
            <a:fillRect/>
          </a:stretch>
        </p:blipFill>
        <p:spPr bwMode="auto">
          <a:xfrm>
            <a:off x="241869" y="4048125"/>
            <a:ext cx="765063" cy="967460"/>
          </a:xfrm>
          <a:prstGeom prst="rect">
            <a:avLst/>
          </a:prstGeom>
          <a:noFill/>
          <a:ln w="9525">
            <a:noFill/>
            <a:miter lim="800000"/>
            <a:headEnd/>
            <a:tailEnd/>
          </a:ln>
        </p:spPr>
      </p:pic>
    </p:spTree>
    <p:extLst>
      <p:ext uri="{BB962C8B-B14F-4D97-AF65-F5344CB8AC3E}">
        <p14:creationId xmlns:p14="http://schemas.microsoft.com/office/powerpoint/2010/main" val="1919472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a:t>
            </a:r>
            <a:r>
              <a:rPr lang="en-US" b="1" i="1" dirty="0" smtClean="0">
                <a:solidFill>
                  <a:schemeClr val="accent6">
                    <a:lumMod val="50000"/>
                  </a:schemeClr>
                </a:solidFill>
              </a:rPr>
              <a:t>generating claims</a:t>
            </a:r>
            <a:endParaRPr lang="en-US"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2860616"/>
            <a:ext cx="5078685" cy="3555079"/>
          </a:xfrm>
          <a:prstGeom prst="rect">
            <a:avLst/>
          </a:prstGeom>
        </p:spPr>
      </p:pic>
      <p:sp>
        <p:nvSpPr>
          <p:cNvPr id="8" name="Rectangle 7"/>
          <p:cNvSpPr/>
          <p:nvPr/>
        </p:nvSpPr>
        <p:spPr>
          <a:xfrm>
            <a:off x="1176447" y="1269632"/>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686047"/>
            <a:r>
              <a:rPr lang="en-US" spc="-50" dirty="0" smtClean="0">
                <a:solidFill>
                  <a:srgbClr val="000000"/>
                </a:solidFill>
                <a:latin typeface="Times New Roman" pitchFamily="18" charset="0"/>
                <a:cs typeface="Times New Roman" pitchFamily="18" charset="0"/>
              </a:rPr>
              <a:t>“Shaquille O’Neal had </a:t>
            </a:r>
            <a:r>
              <a:rPr lang="en-US" spc="-50" dirty="0" smtClean="0">
                <a:solidFill>
                  <a:schemeClr val="tx1"/>
                </a:solidFill>
                <a:latin typeface="Times New Roman" pitchFamily="18" charset="0"/>
                <a:cs typeface="Times New Roman" pitchFamily="18" charset="0"/>
              </a:rPr>
              <a:t>40 points and 19 rebounds </a:t>
            </a:r>
            <a:r>
              <a:rPr lang="en-US" spc="-50" dirty="0" smtClean="0">
                <a:solidFill>
                  <a:srgbClr val="000000"/>
                </a:solidFill>
                <a:latin typeface="Times New Roman" pitchFamily="18" charset="0"/>
                <a:cs typeface="Times New Roman" pitchFamily="18" charset="0"/>
              </a:rPr>
              <a:t>in the game against the Detroit Pistons on April 5, 1995. No one had a better performance </a:t>
            </a:r>
            <a:r>
              <a:rPr lang="en-US" spc="-50" dirty="0" smtClean="0">
                <a:solidFill>
                  <a:schemeClr val="tx1"/>
                </a:solidFill>
                <a:latin typeface="Times New Roman" pitchFamily="18" charset="0"/>
                <a:cs typeface="Times New Roman" pitchFamily="18" charset="0"/>
              </a:rPr>
              <a:t>in season 1994-95.”</a:t>
            </a:r>
            <a:endParaRPr lang="en-US" spc="-50" dirty="0">
              <a:solidFill>
                <a:schemeClr val="tx1"/>
              </a:solidFill>
              <a:latin typeface="Times New Roman" pitchFamily="18" charset="0"/>
              <a:cs typeface="Times New Roman" pitchFamily="18" charset="0"/>
            </a:endParaRPr>
          </a:p>
        </p:txBody>
      </p:sp>
      <p:pic>
        <p:nvPicPr>
          <p:cNvPr id="7170" name="Picture 2" descr="http://upload.wikimedia.org/wikipedia/commons/6/65/Lipofsky_Shaquille_O%27Neal.jpg"/>
          <p:cNvPicPr>
            <a:picLocks noChangeAspect="1" noChangeArrowheads="1"/>
          </p:cNvPicPr>
          <p:nvPr/>
        </p:nvPicPr>
        <p:blipFill>
          <a:blip r:embed="rId3"/>
          <a:srcRect/>
          <a:stretch>
            <a:fillRect/>
          </a:stretch>
        </p:blipFill>
        <p:spPr bwMode="auto">
          <a:xfrm>
            <a:off x="185848" y="1269632"/>
            <a:ext cx="874026" cy="131762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20100" cy="1143000"/>
          </a:xfrm>
        </p:spPr>
        <p:txBody>
          <a:bodyPr>
            <a:normAutofit/>
          </a:bodyPr>
          <a:lstStyle/>
          <a:p>
            <a:r>
              <a:rPr lang="en-US" dirty="0" smtClean="0"/>
              <a:t>Goal</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Fact-checking is growing by leaps and bounds, can be aided by analytic process</a:t>
            </a:r>
          </a:p>
          <a:p>
            <a:r>
              <a:rPr lang="en-US" sz="3000" dirty="0" smtClean="0"/>
              <a:t>How much can we automate this process?</a:t>
            </a:r>
          </a:p>
          <a:p>
            <a:pPr lvl="1"/>
            <a:r>
              <a:rPr lang="en-US" sz="2600" dirty="0" smtClean="0"/>
              <a:t>Can </a:t>
            </a:r>
            <a:r>
              <a:rPr lang="en-US" sz="2600" dirty="0"/>
              <a:t>we </a:t>
            </a:r>
            <a:r>
              <a:rPr lang="en-US" sz="2600" dirty="0">
                <a:solidFill>
                  <a:schemeClr val="accent2"/>
                </a:solidFill>
              </a:rPr>
              <a:t>quantify</a:t>
            </a:r>
            <a:r>
              <a:rPr lang="en-US" sz="2600" dirty="0"/>
              <a:t> </a:t>
            </a:r>
            <a:r>
              <a:rPr lang="en-US" sz="2600" dirty="0" smtClean="0"/>
              <a:t>quality beyond correctness?</a:t>
            </a:r>
            <a:endParaRPr lang="en-US" sz="2600" dirty="0"/>
          </a:p>
          <a:p>
            <a:pPr lvl="1"/>
            <a:r>
              <a:rPr lang="en-US" sz="2600" dirty="0" smtClean="0"/>
              <a:t>Can we formulate</a:t>
            </a:r>
          </a:p>
          <a:p>
            <a:pPr lvl="2"/>
            <a:r>
              <a:rPr lang="en-US" sz="2200" dirty="0" smtClean="0"/>
              <a:t>reverse-engineering of vague claims</a:t>
            </a:r>
          </a:p>
          <a:p>
            <a:pPr lvl="2"/>
            <a:r>
              <a:rPr lang="en-US" sz="2200" dirty="0"/>
              <a:t>f</a:t>
            </a:r>
            <a:r>
              <a:rPr lang="en-US" sz="2200" dirty="0" smtClean="0"/>
              <a:t>inding counterarguments</a:t>
            </a:r>
          </a:p>
          <a:p>
            <a:pPr lvl="2"/>
            <a:r>
              <a:rPr lang="en-US" sz="2200" dirty="0" smtClean="0"/>
              <a:t>generating/monitoring claims</a:t>
            </a:r>
            <a:endParaRPr lang="en-US" sz="2600" dirty="0"/>
          </a:p>
          <a:p>
            <a:pPr marL="457200" lvl="1" indent="0">
              <a:buNone/>
            </a:pPr>
            <a:r>
              <a:rPr lang="en-US" sz="2600" dirty="0" smtClean="0"/>
              <a:t>    as </a:t>
            </a:r>
            <a:r>
              <a:rPr lang="en-US" sz="2600" dirty="0" smtClean="0">
                <a:solidFill>
                  <a:schemeClr val="accent2"/>
                </a:solidFill>
              </a:rPr>
              <a:t>computational</a:t>
            </a:r>
            <a:r>
              <a:rPr lang="en-US" sz="2600" dirty="0" smtClean="0"/>
              <a:t> problems?</a:t>
            </a:r>
          </a:p>
          <a:p>
            <a:pPr lvl="1"/>
            <a:r>
              <a:rPr lang="en-US" sz="2600" dirty="0" smtClean="0"/>
              <a:t>Can we do so in a </a:t>
            </a:r>
            <a:r>
              <a:rPr lang="en-US" sz="2600" dirty="0" smtClean="0">
                <a:solidFill>
                  <a:schemeClr val="accent2"/>
                </a:solidFill>
              </a:rPr>
              <a:t>general</a:t>
            </a:r>
            <a:r>
              <a:rPr lang="en-US" sz="2600" dirty="0" smtClean="0"/>
              <a:t> way, for many claims in many domains?</a:t>
            </a:r>
            <a:endParaRPr lang="en-US" sz="2600" dirty="0"/>
          </a:p>
        </p:txBody>
      </p:sp>
      <p:sp>
        <p:nvSpPr>
          <p:cNvPr id="4" name="Slide Number Placeholder 3"/>
          <p:cNvSpPr>
            <a:spLocks noGrp="1"/>
          </p:cNvSpPr>
          <p:nvPr>
            <p:ph type="sldNum" sz="quarter" idx="12"/>
          </p:nvPr>
        </p:nvSpPr>
        <p:spPr/>
        <p:txBody>
          <a:bodyPr/>
          <a:lstStyle/>
          <a:p>
            <a:fld id="{164467BC-E011-0D4B-9F10-EF5DCB73DEFA}" type="slidenum">
              <a:rPr lang="en-US" smtClean="0"/>
              <a:pPr/>
              <a:t>8</a:t>
            </a:fld>
            <a:endParaRPr lang="en-US"/>
          </a:p>
        </p:txBody>
      </p:sp>
    </p:spTree>
    <p:extLst>
      <p:ext uri="{BB962C8B-B14F-4D97-AF65-F5344CB8AC3E}">
        <p14:creationId xmlns:p14="http://schemas.microsoft.com/office/powerpoint/2010/main" val="38017438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77800"/>
            <a:ext cx="7810500" cy="1914525"/>
          </a:xfrm>
          <a:prstGeom prst="rect">
            <a:avLst/>
          </a:prstGeom>
          <a:solidFill>
            <a:schemeClr val="accent1">
              <a:lumMod val="40000"/>
              <a:lumOff val="60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rgbClr val="000000"/>
                </a:solidFill>
              </a:rPr>
              <a:t>To check a claim, </a:t>
            </a:r>
            <a:r>
              <a:rPr lang="en-US" sz="3600" b="1" dirty="0" smtClean="0">
                <a:solidFill>
                  <a:srgbClr val="C0504D"/>
                </a:solidFill>
              </a:rPr>
              <a:t>tweak</a:t>
            </a:r>
            <a:r>
              <a:rPr lang="en-US" sz="3600" dirty="0" smtClean="0">
                <a:solidFill>
                  <a:srgbClr val="C0504D"/>
                </a:solidFill>
              </a:rPr>
              <a:t> </a:t>
            </a:r>
            <a:r>
              <a:rPr lang="en-US" sz="3600" dirty="0" smtClean="0">
                <a:solidFill>
                  <a:srgbClr val="000000"/>
                </a:solidFill>
              </a:rPr>
              <a:t>the </a:t>
            </a:r>
            <a:r>
              <a:rPr lang="en-US" sz="3600" dirty="0">
                <a:solidFill>
                  <a:srgbClr val="000000"/>
                </a:solidFill>
              </a:rPr>
              <a:t>way it manipulates data </a:t>
            </a:r>
            <a:r>
              <a:rPr lang="en-US" sz="3600" dirty="0" smtClean="0">
                <a:solidFill>
                  <a:srgbClr val="000000"/>
                </a:solidFill>
              </a:rPr>
              <a:t>and </a:t>
            </a:r>
            <a:r>
              <a:rPr lang="en-US" sz="3600" dirty="0">
                <a:solidFill>
                  <a:srgbClr val="000000"/>
                </a:solidFill>
              </a:rPr>
              <a:t>see if we get different </a:t>
            </a:r>
            <a:r>
              <a:rPr lang="en-US" sz="3600" dirty="0" smtClean="0">
                <a:solidFill>
                  <a:srgbClr val="000000"/>
                </a:solidFill>
              </a:rPr>
              <a:t>conclusions.</a:t>
            </a:r>
            <a:endParaRPr lang="en-US" sz="3600" dirty="0">
              <a:solidFill>
                <a:srgbClr val="000000"/>
              </a:solidFill>
            </a:endParaRPr>
          </a:p>
        </p:txBody>
      </p:sp>
      <p:sp>
        <p:nvSpPr>
          <p:cNvPr id="4" name="Slide Number Placeholder 3"/>
          <p:cNvSpPr>
            <a:spLocks noGrp="1"/>
          </p:cNvSpPr>
          <p:nvPr>
            <p:ph type="sldNum" sz="quarter" idx="12"/>
          </p:nvPr>
        </p:nvSpPr>
        <p:spPr/>
        <p:txBody>
          <a:bodyPr/>
          <a:lstStyle/>
          <a:p>
            <a:fld id="{164467BC-E011-0D4B-9F10-EF5DCB73DEFA}" type="slidenum">
              <a:rPr lang="en-US" smtClean="0"/>
              <a:pPr/>
              <a:t>9</a:t>
            </a:fld>
            <a:endParaRPr lang="en-US"/>
          </a:p>
        </p:txBody>
      </p:sp>
      <p:sp>
        <p:nvSpPr>
          <p:cNvPr id="7" name="Rectangle 6"/>
          <p:cNvSpPr/>
          <p:nvPr/>
        </p:nvSpPr>
        <p:spPr>
          <a:xfrm>
            <a:off x="1176447" y="4361178"/>
            <a:ext cx="7510353" cy="759194"/>
          </a:xfrm>
          <a:prstGeom prst="rect">
            <a:avLst/>
          </a:prstGeom>
          <a:solidFill>
            <a:schemeClr val="accent1">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Constantia" pitchFamily="18" charset="0"/>
              </a:rPr>
              <a:t>“</a:t>
            </a:r>
            <a:r>
              <a:rPr lang="en-US" dirty="0" smtClean="0">
                <a:solidFill>
                  <a:schemeClr val="tx1"/>
                </a:solidFill>
              </a:rPr>
              <a:t>During her six years in the Senate, Hagan has rubber-stamped the Obama agenda 95% of the time.”</a:t>
            </a:r>
            <a:endParaRPr lang="en-US" dirty="0">
              <a:solidFill>
                <a:schemeClr val="tx1"/>
              </a:solidFill>
              <a:latin typeface="Constantia" pitchFamily="18" charset="0"/>
            </a:endParaRPr>
          </a:p>
        </p:txBody>
      </p:sp>
      <p:pic>
        <p:nvPicPr>
          <p:cNvPr id="8" name="Picture 3"/>
          <p:cNvPicPr>
            <a:picLocks noChangeAspect="1" noChangeArrowheads="1"/>
          </p:cNvPicPr>
          <p:nvPr/>
        </p:nvPicPr>
        <p:blipFill>
          <a:blip r:embed="rId2"/>
          <a:srcRect/>
          <a:stretch>
            <a:fillRect/>
          </a:stretch>
        </p:blipFill>
        <p:spPr bwMode="auto">
          <a:xfrm>
            <a:off x="165669" y="4361178"/>
            <a:ext cx="765063" cy="967460"/>
          </a:xfrm>
          <a:prstGeom prst="rect">
            <a:avLst/>
          </a:prstGeom>
          <a:noFill/>
          <a:ln w="9525">
            <a:noFill/>
            <a:miter lim="800000"/>
            <a:headEnd/>
            <a:tailEnd/>
          </a:ln>
        </p:spPr>
      </p:pic>
      <p:cxnSp>
        <p:nvCxnSpPr>
          <p:cNvPr id="10" name="Straight Arrow Connector 9"/>
          <p:cNvCxnSpPr/>
          <p:nvPr/>
        </p:nvCxnSpPr>
        <p:spPr>
          <a:xfrm>
            <a:off x="5219700" y="4743450"/>
            <a:ext cx="0" cy="585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824412" y="5593256"/>
            <a:ext cx="1343025" cy="84564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Democrats</a:t>
            </a:r>
          </a:p>
          <a:p>
            <a:r>
              <a:rPr lang="en-US" sz="1600" dirty="0" smtClean="0">
                <a:solidFill>
                  <a:schemeClr val="tx1"/>
                </a:solidFill>
              </a:rPr>
              <a:t>Republicans</a:t>
            </a:r>
          </a:p>
          <a:p>
            <a:r>
              <a:rPr lang="en-US" sz="1600" dirty="0" smtClean="0">
                <a:solidFill>
                  <a:schemeClr val="tx1"/>
                </a:solidFill>
              </a:rPr>
              <a:t>Individuals</a:t>
            </a:r>
          </a:p>
        </p:txBody>
      </p:sp>
      <p:sp>
        <p:nvSpPr>
          <p:cNvPr id="12" name="TextBox 11"/>
          <p:cNvSpPr txBox="1"/>
          <p:nvPr/>
        </p:nvSpPr>
        <p:spPr>
          <a:xfrm>
            <a:off x="4795837" y="5273159"/>
            <a:ext cx="795411" cy="338554"/>
          </a:xfrm>
          <a:prstGeom prst="rect">
            <a:avLst/>
          </a:prstGeom>
          <a:noFill/>
        </p:spPr>
        <p:txBody>
          <a:bodyPr wrap="none" rtlCol="0">
            <a:spAutoFit/>
          </a:bodyPr>
          <a:lstStyle/>
          <a:p>
            <a:r>
              <a:rPr lang="en-US" sz="1600" dirty="0" smtClean="0"/>
              <a:t>Hagan</a:t>
            </a:r>
            <a:endParaRPr lang="en-US" sz="1600" dirty="0"/>
          </a:p>
        </p:txBody>
      </p:sp>
      <p:cxnSp>
        <p:nvCxnSpPr>
          <p:cNvPr id="13" name="Straight Arrow Connector 12"/>
          <p:cNvCxnSpPr/>
          <p:nvPr/>
        </p:nvCxnSpPr>
        <p:spPr>
          <a:xfrm>
            <a:off x="2690813" y="4743450"/>
            <a:ext cx="0" cy="585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295525" y="5593256"/>
            <a:ext cx="1562100" cy="84564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Date Ranges: 2009-2010, </a:t>
            </a:r>
          </a:p>
          <a:p>
            <a:r>
              <a:rPr lang="en-US" sz="1400" dirty="0" smtClean="0">
                <a:solidFill>
                  <a:schemeClr val="tx1"/>
                </a:solidFill>
              </a:rPr>
              <a:t>2010-2011, </a:t>
            </a:r>
          </a:p>
          <a:p>
            <a:r>
              <a:rPr lang="en-US" sz="1400" dirty="0" smtClean="0">
                <a:solidFill>
                  <a:schemeClr val="tx1"/>
                </a:solidFill>
              </a:rPr>
              <a:t>2012-2014, …</a:t>
            </a:r>
          </a:p>
        </p:txBody>
      </p:sp>
      <p:sp>
        <p:nvSpPr>
          <p:cNvPr id="15" name="TextBox 14"/>
          <p:cNvSpPr txBox="1"/>
          <p:nvPr/>
        </p:nvSpPr>
        <p:spPr>
          <a:xfrm>
            <a:off x="2266950" y="5273159"/>
            <a:ext cx="1074333" cy="338554"/>
          </a:xfrm>
          <a:prstGeom prst="rect">
            <a:avLst/>
          </a:prstGeom>
          <a:noFill/>
        </p:spPr>
        <p:txBody>
          <a:bodyPr wrap="none" rtlCol="0">
            <a:spAutoFit/>
          </a:bodyPr>
          <a:lstStyle/>
          <a:p>
            <a:r>
              <a:rPr lang="en-US" sz="1600" dirty="0" smtClean="0"/>
              <a:t>2009-2014</a:t>
            </a:r>
            <a:endParaRPr lang="en-US" sz="1600" dirty="0"/>
          </a:p>
        </p:txBody>
      </p:sp>
      <p:cxnSp>
        <p:nvCxnSpPr>
          <p:cNvPr id="17" name="Straight Arrow Connector 16"/>
          <p:cNvCxnSpPr/>
          <p:nvPr/>
        </p:nvCxnSpPr>
        <p:spPr>
          <a:xfrm flipV="1">
            <a:off x="1857375" y="4143375"/>
            <a:ext cx="9525" cy="600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176447" y="3476626"/>
            <a:ext cx="1562100" cy="66675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Bills</a:t>
            </a:r>
          </a:p>
          <a:p>
            <a:r>
              <a:rPr lang="en-US" sz="1400" dirty="0" smtClean="0">
                <a:solidFill>
                  <a:schemeClr val="tx1"/>
                </a:solidFill>
              </a:rPr>
              <a:t>Nominations</a:t>
            </a:r>
          </a:p>
          <a:p>
            <a:r>
              <a:rPr lang="en-US" sz="1400" dirty="0" smtClean="0">
                <a:solidFill>
                  <a:schemeClr val="tx1"/>
                </a:solidFill>
              </a:rPr>
              <a:t>General Votes</a:t>
            </a:r>
          </a:p>
        </p:txBody>
      </p:sp>
      <p:sp>
        <p:nvSpPr>
          <p:cNvPr id="19" name="TextBox 18"/>
          <p:cNvSpPr txBox="1"/>
          <p:nvPr/>
        </p:nvSpPr>
        <p:spPr>
          <a:xfrm>
            <a:off x="1178505" y="3138072"/>
            <a:ext cx="1560042" cy="338554"/>
          </a:xfrm>
          <a:prstGeom prst="rect">
            <a:avLst/>
          </a:prstGeom>
          <a:noFill/>
        </p:spPr>
        <p:txBody>
          <a:bodyPr wrap="none" rtlCol="0">
            <a:spAutoFit/>
          </a:bodyPr>
          <a:lstStyle/>
          <a:p>
            <a:r>
              <a:rPr lang="en-US" sz="1600" dirty="0" smtClean="0"/>
              <a:t>Obama agenda</a:t>
            </a:r>
            <a:endParaRPr lang="en-US" sz="1600" dirty="0"/>
          </a:p>
        </p:txBody>
      </p:sp>
    </p:spTree>
    <p:extLst>
      <p:ext uri="{BB962C8B-B14F-4D97-AF65-F5344CB8AC3E}">
        <p14:creationId xmlns:p14="http://schemas.microsoft.com/office/powerpoint/2010/main" val="1902744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7038</TotalTime>
  <Words>1119</Words>
  <Application>Microsoft Macintosh PowerPoint</Application>
  <PresentationFormat>On-screen Show (4:3)</PresentationFormat>
  <Paragraphs>146</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Finding, Monitoring, and Checking Claims Computationally Based on Structured Data</vt:lpstr>
      <vt:lpstr>Claims based on data …</vt:lpstr>
      <vt:lpstr>PowerPoint Presentation</vt:lpstr>
      <vt:lpstr>Challenge: vagueness</vt:lpstr>
      <vt:lpstr>Challenge: beyond correctness</vt:lpstr>
      <vt:lpstr>Challenge: examine counter arguments</vt:lpstr>
      <vt:lpstr>Challenge: generating claims</vt:lpstr>
      <vt:lpstr>Goal</vt:lpstr>
      <vt:lpstr>PowerPoint Presentation</vt:lpstr>
      <vt:lpstr>PowerPoint Presentation</vt:lpstr>
      <vt:lpstr>PowerPoint Presentation</vt:lpstr>
      <vt:lpstr>Parameterized Queries</vt:lpstr>
      <vt:lpstr>Parameterized Queries II</vt:lpstr>
      <vt:lpstr>uClaim</vt:lpstr>
      <vt:lpstr>PowerPoint Presentation</vt:lpstr>
      <vt:lpstr>iCheck</vt:lpstr>
      <vt:lpstr>Finding counter arguments</vt:lpstr>
      <vt:lpstr>iCheck</vt:lpstr>
      <vt:lpstr>iCheck</vt:lpstr>
      <vt:lpstr>PowerPoint Presentation</vt:lpstr>
    </vt:vector>
  </TitlesOfParts>
  <Company>Duke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 Yang</dc:creator>
  <cp:lastModifiedBy>Brett Walenz</cp:lastModifiedBy>
  <cp:revision>976</cp:revision>
  <dcterms:created xsi:type="dcterms:W3CDTF">2014-01-06T19:00:55Z</dcterms:created>
  <dcterms:modified xsi:type="dcterms:W3CDTF">2014-10-23T14:59:22Z</dcterms:modified>
</cp:coreProperties>
</file>