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2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D291B17-9318-49DB-B28B-6E5994AE9581}" type="datetime1">
              <a:rPr lang="en-US" smtClean="0"/>
              <a:t>2/26/2025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41382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2/26/2025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466172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291B17-9318-49DB-B28B-6E5994AE9581}" type="datetime1">
              <a:rPr lang="en-US" smtClean="0"/>
              <a:t>2/26/2025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995549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291B17-9318-49DB-B28B-6E5994AE9581}" type="datetime1">
              <a:rPr lang="en-US" smtClean="0"/>
              <a:t>2/26/2025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75101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D291B17-9318-49DB-B28B-6E5994AE9581}" type="datetime1">
              <a:rPr lang="en-US" smtClean="0"/>
              <a:t>2/26/2025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422639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2/26/2025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318771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2/26/2025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641720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89202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D291B17-9318-49DB-B28B-6E5994AE9581}" type="datetime1">
              <a:rPr lang="en-US" smtClean="0"/>
              <a:t>2/26/2025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8800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2/26/2025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076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2497495-0637-405E-AE64-5CC7506D51F5}" type="datetime1">
              <a:rPr lang="en-US" smtClean="0"/>
              <a:t>2/26/2025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79648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7074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74096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0823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7657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05797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57147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291B17-9318-49DB-B28B-6E5994AE9581}" type="datetime1">
              <a:rPr lang="en-US" smtClean="0"/>
              <a:t>2/26/2025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360ED590-E946-95CD-BC3E-CBDB0776E4FF}"/>
              </a:ext>
            </a:extLst>
          </p:cNvPr>
          <p:cNvPicPr>
            <a:picLocks noChangeAspect="1"/>
          </p:cNvPicPr>
          <p:nvPr userDrawn="1"/>
        </p:nvPicPr>
        <p:blipFill>
          <a:blip r:embed="rId20"/>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58886484"/>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naemar1/edunet-project.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940111"/>
            <a:ext cx="9144000" cy="977778"/>
          </a:xfrm>
        </p:spPr>
        <p:txBody>
          <a:bodyPr>
            <a:normAutofit fontScale="90000"/>
          </a:bodyPr>
          <a:lstStyle/>
          <a:p>
            <a:pPr algn="ctr"/>
            <a:r>
              <a:rPr lang="en-US" b="1" dirty="0">
                <a:latin typeface="Arial" panose="020B0604020202020204" pitchFamily="34" charset="0"/>
                <a:cs typeface="Arial" panose="020B0604020202020204" pitchFamily="34" charset="0"/>
              </a:rPr>
              <a:t> </a:t>
            </a:r>
            <a:r>
              <a:rPr lang="en-US" b="1" u="sng" dirty="0">
                <a:solidFill>
                  <a:srgbClr val="00B0F0"/>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813095"/>
            <a:ext cx="12726648" cy="584775"/>
          </a:xfrm>
          <a:prstGeom prst="rect">
            <a:avLst/>
          </a:prstGeom>
          <a:noFill/>
        </p:spPr>
        <p:txBody>
          <a:bodyPr wrap="square" lIns="91440" tIns="45720" rIns="91440" bIns="45720" rtlCol="0" anchor="t">
            <a:spAutoFit/>
          </a:bodyPr>
          <a:lstStyle/>
          <a:p>
            <a:pPr algn="ctr"/>
            <a:r>
              <a:rPr lang="en-US" sz="3200" dirty="0">
                <a:solidFill>
                  <a:srgbClr val="FFFF00"/>
                </a:solidFill>
                <a:latin typeface="Arial"/>
                <a:cs typeface="Arial"/>
              </a:rPr>
              <a:t>CAPSTONE PROJECT</a:t>
            </a:r>
          </a:p>
        </p:txBody>
      </p:sp>
      <p:graphicFrame>
        <p:nvGraphicFramePr>
          <p:cNvPr id="5" name="Table 4">
            <a:extLst>
              <a:ext uri="{FF2B5EF4-FFF2-40B4-BE49-F238E27FC236}">
                <a16:creationId xmlns:a16="http://schemas.microsoft.com/office/drawing/2014/main" id="{6D2566CC-9720-E5BC-19B2-4EF27386097C}"/>
              </a:ext>
            </a:extLst>
          </p:cNvPr>
          <p:cNvGraphicFramePr>
            <a:graphicFrameLocks noGrp="1"/>
          </p:cNvGraphicFramePr>
          <p:nvPr>
            <p:extLst>
              <p:ext uri="{D42A27DB-BD31-4B8C-83A1-F6EECF244321}">
                <p14:modId xmlns:p14="http://schemas.microsoft.com/office/powerpoint/2010/main" val="455924178"/>
              </p:ext>
            </p:extLst>
          </p:nvPr>
        </p:nvGraphicFramePr>
        <p:xfrm>
          <a:off x="2032000" y="4225107"/>
          <a:ext cx="8128000" cy="13411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868612470"/>
                    </a:ext>
                  </a:extLst>
                </a:gridCol>
              </a:tblGrid>
              <a:tr h="370840">
                <a:tc>
                  <a:txBody>
                    <a:bodyPr/>
                    <a:lstStyle/>
                    <a:p>
                      <a:pPr algn="ctr"/>
                      <a:r>
                        <a:rPr lang="en-US" sz="2800" u="sng" dirty="0">
                          <a:solidFill>
                            <a:schemeClr val="bg1"/>
                          </a:solidFill>
                        </a:rPr>
                        <a:t>Presented By</a:t>
                      </a:r>
                    </a:p>
                    <a:p>
                      <a:pPr algn="ctr"/>
                      <a:r>
                        <a:rPr lang="en-US" u="sng" dirty="0">
                          <a:solidFill>
                            <a:schemeClr val="bg1"/>
                          </a:solidFill>
                        </a:rPr>
                        <a:t>Student Name</a:t>
                      </a:r>
                      <a:r>
                        <a:rPr lang="en-US" dirty="0">
                          <a:solidFill>
                            <a:schemeClr val="bg1"/>
                          </a:solidFill>
                        </a:rPr>
                        <a:t> : Naema Mohamed Rafiq</a:t>
                      </a:r>
                    </a:p>
                    <a:p>
                      <a:pPr algn="ctr"/>
                      <a:r>
                        <a:rPr lang="en-US" u="sng" dirty="0">
                          <a:solidFill>
                            <a:schemeClr val="bg1"/>
                          </a:solidFill>
                        </a:rPr>
                        <a:t>College Name &amp; Department</a:t>
                      </a:r>
                      <a:r>
                        <a:rPr lang="en-US" dirty="0">
                          <a:solidFill>
                            <a:schemeClr val="bg1"/>
                          </a:solidFill>
                        </a:rPr>
                        <a:t> : VKCET, </a:t>
                      </a:r>
                      <a:r>
                        <a:rPr lang="en-US" dirty="0" err="1">
                          <a:solidFill>
                            <a:schemeClr val="bg1"/>
                          </a:solidFill>
                        </a:rPr>
                        <a:t>Parippally</a:t>
                      </a:r>
                      <a:r>
                        <a:rPr lang="en-US" dirty="0">
                          <a:solidFill>
                            <a:schemeClr val="bg1"/>
                          </a:solidFill>
                        </a:rPr>
                        <a:t>; Computer Science </a:t>
                      </a:r>
                    </a:p>
                    <a:p>
                      <a:endParaRPr lang="en-IN" dirty="0"/>
                    </a:p>
                  </a:txBody>
                  <a:tcPr>
                    <a:solidFill>
                      <a:schemeClr val="tx1"/>
                    </a:solidFill>
                  </a:tcPr>
                </a:tc>
                <a:extLst>
                  <a:ext uri="{0D108BD9-81ED-4DB2-BD59-A6C34878D82A}">
                    <a16:rowId xmlns:a16="http://schemas.microsoft.com/office/drawing/2014/main" val="1688475025"/>
                  </a:ext>
                </a:extLst>
              </a:tr>
            </a:tbl>
          </a:graphicData>
        </a:graphic>
      </p:graphicFrame>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b="1" u="sng" dirty="0">
                <a:solidFill>
                  <a:srgbClr val="FFFF00"/>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400" dirty="0"/>
              <a:t>                      To conclude, our project on Secure Data Hiding in Image Using Steganography effectively addresses the problem of secure communication and data protection by embedding confidential information within digital images. By implementing advanced steganographic techniques such as LSB substitution, DCT, and DWT, along with encryption methods, we enhance the security and resilience of hidden data against unauthorized access and attacks. The results demonstrate that our approach maintains image quality while ensuring high security and undetectability. As steganographic threats and detection methods continue to evolve, further improvements can be made using AI-driven techniques and enhanced encryption models.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b="1" u="sng" dirty="0">
                <a:solidFill>
                  <a:srgbClr val="FFFF00"/>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https://github.com/naemar1/edunet-project.git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685800" y="1489588"/>
            <a:ext cx="11029616" cy="4729098"/>
          </a:xfrm>
        </p:spPr>
        <p:txBody>
          <a:bodyPr>
            <a:normAutofit/>
          </a:bodyPr>
          <a:lstStyle/>
          <a:p>
            <a:pPr marL="0" indent="0">
              <a:buNone/>
            </a:pPr>
            <a:r>
              <a:rPr lang="en-US" sz="2800" dirty="0">
                <a:latin typeface="Agency FB" panose="020B0503020202020204" pitchFamily="34" charset="0"/>
              </a:rPr>
              <a:t>                        The future of steganography in secure data hiding holds immense potential with advancements in artificial intelligence, cryptography, and digital security. Integrating advanced encryption techniques like quantum cryptography or blockchain-based encryption can further enhance data security before embedding it into images. Additionally, real-time steganography systems could be developed for secure messaging applications, enabling hidden communication over platforms like WhatsApp and Signal. The project can also be extended to cross-media steganography, allowing data to be embedded in videos, audio, and 3D models for diverse applications. Implementing cloud-based encrypted storage for steganographic images would ensure secure data transmission and retrieval. Moreover, the development of mobile and web applications would make steganography accessible to a broader audience, enabling secure communication with ease. Overall, the future of this project lies in enhancing security, improving efficiency, and expanding its application in real-world cybersecurity.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39314"/>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400" b="1" u="sng" dirty="0">
                <a:solidFill>
                  <a:srgbClr val="FFFF00"/>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715107" y="2223767"/>
            <a:ext cx="10761785" cy="2410465"/>
          </a:xfrm>
        </p:spPr>
        <p:txBody>
          <a:bodyPr>
            <a:normAutofit fontScale="90000"/>
          </a:bodyPr>
          <a:lstStyle/>
          <a:p>
            <a:pPr algn="ctr"/>
            <a:r>
              <a:rPr lang="en-US" sz="16600" b="1" dirty="0">
                <a:latin typeface="Chiller" panose="04020404031007020602" pitchFamily="82"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6000" b="1" u="sng" dirty="0">
                <a:solidFill>
                  <a:srgbClr val="FFFF00"/>
                </a:solidFill>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latin typeface="Arial"/>
                <a:ea typeface="+mn-lt"/>
                <a:cs typeface="Arial"/>
              </a:rPr>
              <a:t>Problem Statement </a:t>
            </a:r>
          </a:p>
          <a:p>
            <a:pPr marL="305435" indent="-305435"/>
            <a:r>
              <a:rPr lang="en-US" sz="2400" b="1" dirty="0">
                <a:latin typeface="Arial"/>
                <a:ea typeface="+mn-lt"/>
                <a:cs typeface="Arial"/>
              </a:rPr>
              <a:t>Technology used</a:t>
            </a:r>
            <a:endParaRPr lang="en-US" sz="2800" dirty="0">
              <a:latin typeface="Arial"/>
              <a:cs typeface="Arial"/>
            </a:endParaRPr>
          </a:p>
          <a:p>
            <a:pPr marL="305435" indent="-305435"/>
            <a:r>
              <a:rPr lang="en-US" sz="2400" b="1" dirty="0">
                <a:latin typeface="Arial"/>
                <a:ea typeface="+mn-lt"/>
                <a:cs typeface="+mn-lt"/>
              </a:rPr>
              <a:t>Wow factor </a:t>
            </a:r>
            <a:endParaRPr lang="en-US" sz="2400" dirty="0">
              <a:latin typeface="Arial"/>
              <a:ea typeface="+mn-lt"/>
              <a:cs typeface="+mn-lt"/>
            </a:endParaRPr>
          </a:p>
          <a:p>
            <a:pPr marL="305435" indent="-305435"/>
            <a:r>
              <a:rPr lang="en-US" sz="2400" b="1" dirty="0">
                <a:latin typeface="Arial"/>
                <a:ea typeface="+mn-lt"/>
                <a:cs typeface="+mn-lt"/>
              </a:rPr>
              <a:t>End users</a:t>
            </a:r>
          </a:p>
          <a:p>
            <a:pPr marL="305435" indent="-305435"/>
            <a:r>
              <a:rPr lang="en-US" sz="2400" b="1" dirty="0">
                <a:latin typeface="Arial"/>
                <a:ea typeface="+mn-lt"/>
                <a:cs typeface="+mn-lt"/>
              </a:rPr>
              <a:t>Result</a:t>
            </a:r>
          </a:p>
          <a:p>
            <a:pPr marL="305435" indent="-305435"/>
            <a:r>
              <a:rPr lang="en-US" sz="2400" b="1" dirty="0">
                <a:latin typeface="Arial"/>
                <a:ea typeface="+mn-lt"/>
                <a:cs typeface="+mn-lt"/>
              </a:rPr>
              <a:t>Conclusion</a:t>
            </a:r>
          </a:p>
          <a:p>
            <a:pPr marL="305435" indent="-305435"/>
            <a:r>
              <a:rPr lang="en-US" sz="2400" b="1" dirty="0">
                <a:latin typeface="Arial"/>
                <a:ea typeface="+mn-lt"/>
                <a:cs typeface="+mn-lt"/>
              </a:rPr>
              <a:t>Git-hub Link</a:t>
            </a:r>
          </a:p>
          <a:p>
            <a:pPr marL="305435" indent="-305435"/>
            <a:r>
              <a:rPr lang="en-US" sz="24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u="sng" dirty="0">
                <a:solidFill>
                  <a:srgbClr val="FFFF00"/>
                </a:solidFill>
                <a:latin typeface="Arial" panose="020B0604020202020204" pitchFamily="34" charset="0"/>
                <a:cs typeface="Arial" panose="020B0604020202020204" pitchFamily="34" charset="0"/>
              </a:rPr>
              <a:t>Problem Statement</a:t>
            </a:r>
            <a:endParaRPr lang="en-US" sz="4400" u="sng" dirty="0">
              <a:solidFill>
                <a:srgbClr val="FFFF00"/>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76585" y="1871812"/>
            <a:ext cx="11029615" cy="4673324"/>
          </a:xfrm>
        </p:spPr>
        <p:txBody>
          <a:bodyPr>
            <a:normAutofit/>
          </a:bodyPr>
          <a:lstStyle/>
          <a:p>
            <a:pPr marL="0" indent="0">
              <a:buNone/>
            </a:pPr>
            <a:r>
              <a:rPr lang="en-US" sz="3200" dirty="0">
                <a:latin typeface="Agency FB" panose="020B0503020202020204" pitchFamily="34" charset="0"/>
              </a:rPr>
              <a:t>                    In today's digital era, secure communication is crucial to protect sensitive information from unauthorized access. Traditional encryption methods can attract attention, making hidden data transmission a challenge. Steganography addresses this by concealing data within digital images, ensuring secrecy without raising suspicion. However, challenges such as maintaining image quality, resisting attacks, and increasing data capacity must be overcome. This project aims to develop a robust image steganography technique that ensures high security, imperceptibility, and efficient data embedding while minimizing the risk of detection.</a:t>
            </a:r>
            <a:endParaRPr lang="en-IN" sz="3200" dirty="0">
              <a:latin typeface="Agency FB" panose="020B0503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028336" y="440864"/>
            <a:ext cx="8610600" cy="1293028"/>
          </a:xfrm>
        </p:spPr>
        <p:txBody>
          <a:bodyPr>
            <a:normAutofit/>
          </a:bodyPr>
          <a:lstStyle/>
          <a:p>
            <a:r>
              <a:rPr lang="en-US" sz="4400" b="1" u="sng" dirty="0">
                <a:solidFill>
                  <a:srgbClr val="FFFF00"/>
                </a:solidFill>
                <a:latin typeface="Arial" panose="020B0604020202020204" pitchFamily="34" charset="0"/>
                <a:cs typeface="Arial" panose="020B0604020202020204" pitchFamily="34" charset="0"/>
              </a:rPr>
              <a:t>Technology  used</a:t>
            </a:r>
            <a:endParaRPr lang="en-US" sz="4400" u="sng" dirty="0">
              <a:solidFill>
                <a:srgbClr val="FFFF00"/>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800" b="1" u="sng" dirty="0">
                <a:latin typeface="Agency FB" panose="020B0503020202020204" pitchFamily="34" charset="0"/>
              </a:rPr>
              <a:t>GitHub</a:t>
            </a:r>
          </a:p>
          <a:p>
            <a:pPr lvl="2"/>
            <a:r>
              <a:rPr lang="en-US" sz="2800" dirty="0">
                <a:latin typeface="Agency FB" panose="020B0503020202020204" pitchFamily="34" charset="0"/>
              </a:rPr>
              <a:t>GitHub is a web-based platform for version control and collaboration, primarily used for software development. It allows developers to store, manage, and track changes in their code using Git. GitHub supports open-source and private repositories, enabling teams to work together efficiently.</a:t>
            </a:r>
            <a:endParaRPr lang="en-IN" sz="2800" dirty="0">
              <a:latin typeface="Agency FB" panose="020B0503020202020204" pitchFamily="34" charset="0"/>
            </a:endParaRPr>
          </a:p>
          <a:p>
            <a:r>
              <a:rPr lang="en-IN" sz="2800" b="1" u="sng" dirty="0">
                <a:latin typeface="Agency FB" panose="020B0503020202020204" pitchFamily="34" charset="0"/>
              </a:rPr>
              <a:t>Python IDLE</a:t>
            </a:r>
          </a:p>
          <a:p>
            <a:pPr lvl="2"/>
            <a:r>
              <a:rPr lang="en-US" sz="2800" dirty="0">
                <a:latin typeface="Agency FB" panose="020B0503020202020204" pitchFamily="34" charset="0"/>
              </a:rPr>
              <a:t>Python IDLE (Integrated Development and Learning Environment) is a simple, beginner-friendly environment that comes with Python. It includes a Python shell for interactive execution, a code editor with syntax highlighting, and basic debugging tools.</a:t>
            </a:r>
            <a:endParaRPr lang="en-IN" sz="2800" dirty="0">
              <a:latin typeface="Agency FB" panose="020B0503020202020204" pitchFamily="34" charset="0"/>
            </a:endParaRPr>
          </a:p>
          <a:p>
            <a:r>
              <a:rPr lang="en-IN" sz="2800" b="1" u="sng" dirty="0">
                <a:latin typeface="Agency FB" panose="020B0503020202020204" pitchFamily="34" charset="0"/>
              </a:rPr>
              <a:t>Google images</a:t>
            </a: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u="sng" dirty="0">
                <a:solidFill>
                  <a:srgbClr val="FFFF00"/>
                </a:solidFill>
                <a:latin typeface="Arial"/>
                <a:ea typeface="+mj-lt"/>
                <a:cs typeface="Arial"/>
              </a:rPr>
              <a:t>Wow factors</a:t>
            </a:r>
            <a:endParaRPr lang="en-US" sz="3200" u="sng" dirty="0">
              <a:solidFill>
                <a:srgbClr val="FFFF00"/>
              </a:solidFill>
              <a:latin typeface="Calibri Light"/>
              <a:cs typeface="Calibri Light"/>
            </a:endParaRPr>
          </a:p>
        </p:txBody>
      </p:sp>
      <p:sp>
        <p:nvSpPr>
          <p:cNvPr id="4" name="Rectangle 2">
            <a:extLst>
              <a:ext uri="{FF2B5EF4-FFF2-40B4-BE49-F238E27FC236}">
                <a16:creationId xmlns:a16="http://schemas.microsoft.com/office/drawing/2014/main" id="{575280D2-F8AD-16E1-9F32-07D79F34B107}"/>
              </a:ext>
            </a:extLst>
          </p:cNvPr>
          <p:cNvSpPr>
            <a:spLocks noGrp="1" noChangeArrowheads="1"/>
          </p:cNvSpPr>
          <p:nvPr>
            <p:ph idx="1"/>
          </p:nvPr>
        </p:nvSpPr>
        <p:spPr bwMode="auto">
          <a:xfrm>
            <a:off x="581191" y="1615491"/>
            <a:ext cx="1102961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2800" b="1" i="0" u="sng" strike="noStrike" cap="none" normalizeH="0" baseline="0" dirty="0">
                <a:ln>
                  <a:noFill/>
                </a:ln>
                <a:solidFill>
                  <a:schemeClr val="tx1"/>
                </a:solidFill>
                <a:effectLst/>
                <a:latin typeface="Agency FB" panose="020B0503020202020204" pitchFamily="34" charset="0"/>
              </a:rPr>
              <a:t>Enhanced Security </a:t>
            </a:r>
            <a:r>
              <a:rPr kumimoji="0" lang="en-US" altLang="en-US" sz="2800" i="0" u="none" strike="noStrike" cap="none" normalizeH="0" baseline="0" dirty="0">
                <a:ln>
                  <a:noFill/>
                </a:ln>
                <a:solidFill>
                  <a:schemeClr val="tx1"/>
                </a:solidFill>
                <a:effectLst/>
                <a:latin typeface="Agency FB" panose="020B0503020202020204" pitchFamily="34" charset="0"/>
              </a:rPr>
              <a:t>– Unlike basic steganographic methods, this project integrates advanced encryption (e.g., AES or RSA) before embedding data, ensuring double-layer protection.</a:t>
            </a:r>
          </a:p>
          <a:p>
            <a:pPr defTabSz="914400" eaLnBrk="0" fontAlgn="base" hangingPunct="0">
              <a:lnSpc>
                <a:spcPct val="100000"/>
              </a:lnSpc>
              <a:spcBef>
                <a:spcPct val="0"/>
              </a:spcBef>
              <a:spcAft>
                <a:spcPct val="0"/>
              </a:spcAft>
              <a:buClrTx/>
              <a:buSzTx/>
            </a:pPr>
            <a:r>
              <a:rPr kumimoji="0" lang="en-US" altLang="en-US" sz="2800" b="1" i="0" u="sng" strike="noStrike" cap="none" normalizeH="0" baseline="0" dirty="0">
                <a:ln>
                  <a:noFill/>
                </a:ln>
                <a:solidFill>
                  <a:schemeClr val="tx1"/>
                </a:solidFill>
                <a:effectLst/>
                <a:latin typeface="Agency FB" panose="020B0503020202020204" pitchFamily="34" charset="0"/>
              </a:rPr>
              <a:t>Adaptive Techniques </a:t>
            </a:r>
            <a:r>
              <a:rPr kumimoji="0" lang="en-US" altLang="en-US" sz="2800" i="0" u="none" strike="noStrike" cap="none" normalizeH="0" baseline="0" dirty="0">
                <a:ln>
                  <a:noFill/>
                </a:ln>
                <a:solidFill>
                  <a:schemeClr val="tx1"/>
                </a:solidFill>
                <a:effectLst/>
                <a:latin typeface="Agency FB" panose="020B0503020202020204" pitchFamily="34" charset="0"/>
              </a:rPr>
              <a:t>– It utilizes hybrid approaches like LSB with DCT/DWT, making detection and extraction harder for unauthorized users.</a:t>
            </a:r>
          </a:p>
          <a:p>
            <a:pPr defTabSz="914400" eaLnBrk="0" fontAlgn="base" hangingPunct="0">
              <a:lnSpc>
                <a:spcPct val="100000"/>
              </a:lnSpc>
              <a:spcBef>
                <a:spcPct val="0"/>
              </a:spcBef>
              <a:spcAft>
                <a:spcPct val="0"/>
              </a:spcAft>
              <a:buClrTx/>
              <a:buSzTx/>
            </a:pPr>
            <a:r>
              <a:rPr kumimoji="0" lang="en-US" altLang="en-US" sz="2800" b="1" i="0" u="sng" strike="noStrike" cap="none" normalizeH="0" baseline="0" dirty="0">
                <a:ln>
                  <a:noFill/>
                </a:ln>
                <a:solidFill>
                  <a:schemeClr val="tx1"/>
                </a:solidFill>
                <a:effectLst/>
                <a:latin typeface="Agency FB" panose="020B0503020202020204" pitchFamily="34" charset="0"/>
              </a:rPr>
              <a:t>AI-Powered Steganalysis Resistance </a:t>
            </a:r>
            <a:r>
              <a:rPr kumimoji="0" lang="en-US" altLang="en-US" sz="2800" i="0" u="none" strike="noStrike" cap="none" normalizeH="0" baseline="0" dirty="0">
                <a:ln>
                  <a:noFill/>
                </a:ln>
                <a:solidFill>
                  <a:schemeClr val="tx1"/>
                </a:solidFill>
                <a:effectLst/>
                <a:latin typeface="Agency FB" panose="020B0503020202020204" pitchFamily="34" charset="0"/>
              </a:rPr>
              <a:t>– Machine learning models can be incorporated to analyze and improve the robustness of hidden data against steganalysis attacks.</a:t>
            </a:r>
          </a:p>
          <a:p>
            <a:pPr defTabSz="914400" eaLnBrk="0" fontAlgn="base" hangingPunct="0">
              <a:lnSpc>
                <a:spcPct val="100000"/>
              </a:lnSpc>
              <a:spcBef>
                <a:spcPct val="0"/>
              </a:spcBef>
              <a:spcAft>
                <a:spcPct val="0"/>
              </a:spcAft>
              <a:buClrTx/>
              <a:buSzTx/>
            </a:pPr>
            <a:r>
              <a:rPr kumimoji="0" lang="en-US" altLang="en-US" sz="2800" b="1" i="0" u="sng" strike="noStrike" cap="none" normalizeH="0" baseline="0" dirty="0">
                <a:ln>
                  <a:noFill/>
                </a:ln>
                <a:solidFill>
                  <a:schemeClr val="tx1"/>
                </a:solidFill>
                <a:effectLst/>
                <a:latin typeface="Agency FB" panose="020B0503020202020204" pitchFamily="34" charset="0"/>
              </a:rPr>
              <a:t>High Capacity with Minimal Distortion </a:t>
            </a:r>
            <a:r>
              <a:rPr kumimoji="0" lang="en-US" altLang="en-US" sz="2800" i="0" u="none" strike="noStrike" cap="none" normalizeH="0" baseline="0" dirty="0">
                <a:ln>
                  <a:noFill/>
                </a:ln>
                <a:solidFill>
                  <a:schemeClr val="tx1"/>
                </a:solidFill>
                <a:effectLst/>
                <a:latin typeface="Agency FB" panose="020B0503020202020204" pitchFamily="34" charset="0"/>
              </a:rPr>
              <a:t>– The project optimizes data embedding to ensure the host image maintains its quality while allowing a higher data payload.</a:t>
            </a:r>
          </a:p>
          <a:p>
            <a:pPr defTabSz="914400" eaLnBrk="0" fontAlgn="base" hangingPunct="0">
              <a:lnSpc>
                <a:spcPct val="100000"/>
              </a:lnSpc>
              <a:spcBef>
                <a:spcPct val="0"/>
              </a:spcBef>
              <a:spcAft>
                <a:spcPct val="0"/>
              </a:spcAft>
              <a:buClrTx/>
              <a:buSzTx/>
            </a:pPr>
            <a:r>
              <a:rPr kumimoji="0" lang="en-US" altLang="en-US" sz="2800" b="1" i="0" u="sng" strike="noStrike" cap="none" normalizeH="0" baseline="0" dirty="0">
                <a:ln>
                  <a:noFill/>
                </a:ln>
                <a:solidFill>
                  <a:schemeClr val="tx1"/>
                </a:solidFill>
                <a:effectLst/>
                <a:latin typeface="Agency FB" panose="020B0503020202020204" pitchFamily="34" charset="0"/>
              </a:rPr>
              <a:t>Cross-Platform and Cloud Integration </a:t>
            </a:r>
            <a:r>
              <a:rPr kumimoji="0" lang="en-US" altLang="en-US" sz="2800" i="0" u="none" strike="noStrike" cap="none" normalizeH="0" baseline="0" dirty="0">
                <a:ln>
                  <a:noFill/>
                </a:ln>
                <a:solidFill>
                  <a:schemeClr val="tx1"/>
                </a:solidFill>
                <a:effectLst/>
                <a:latin typeface="Agency FB" panose="020B0503020202020204" pitchFamily="34" charset="0"/>
              </a:rPr>
              <a:t>– It supports secure transmission and retrieval over networks with cloud-based encryption for remote access and protection.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2880852" y="128266"/>
            <a:ext cx="8610600" cy="1293028"/>
          </a:xfrm>
        </p:spPr>
        <p:txBody>
          <a:bodyPr/>
          <a:lstStyle/>
          <a:p>
            <a:r>
              <a:rPr lang="en-IN" b="1" u="sng" dirty="0">
                <a:solidFill>
                  <a:srgbClr val="FFFF00"/>
                </a:solidFill>
              </a:rPr>
              <a:t>End users</a:t>
            </a:r>
          </a:p>
        </p:txBody>
      </p:sp>
      <p:sp>
        <p:nvSpPr>
          <p:cNvPr id="4" name="Rectangle 1">
            <a:extLst>
              <a:ext uri="{FF2B5EF4-FFF2-40B4-BE49-F238E27FC236}">
                <a16:creationId xmlns:a16="http://schemas.microsoft.com/office/drawing/2014/main" id="{20E45C42-E866-07A2-A436-8D52476C23F5}"/>
              </a:ext>
            </a:extLst>
          </p:cNvPr>
          <p:cNvSpPr>
            <a:spLocks noGrp="1" noChangeArrowheads="1"/>
          </p:cNvSpPr>
          <p:nvPr>
            <p:ph idx="1"/>
          </p:nvPr>
        </p:nvSpPr>
        <p:spPr bwMode="auto">
          <a:xfrm>
            <a:off x="581192" y="1421294"/>
            <a:ext cx="11029616"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3100" b="1" i="0" u="sng" strike="noStrike" cap="none" normalizeH="0" baseline="0" dirty="0">
                <a:ln>
                  <a:noFill/>
                </a:ln>
                <a:solidFill>
                  <a:schemeClr val="tx1"/>
                </a:solidFill>
                <a:effectLst/>
                <a:latin typeface="Agency FB" panose="020B0503020202020204" pitchFamily="34" charset="0"/>
              </a:rPr>
              <a:t>Cybersecurity Professionals </a:t>
            </a:r>
            <a:r>
              <a:rPr kumimoji="0" lang="en-US" altLang="en-US" sz="3100" i="0" u="none" strike="noStrike" cap="none" normalizeH="0" baseline="0" dirty="0">
                <a:ln>
                  <a:noFill/>
                </a:ln>
                <a:solidFill>
                  <a:schemeClr val="tx1"/>
                </a:solidFill>
                <a:effectLst/>
                <a:latin typeface="Agency FB" panose="020B0503020202020204" pitchFamily="34" charset="0"/>
              </a:rPr>
              <a:t>– They use steganography for secure communication and data protection.</a:t>
            </a:r>
          </a:p>
          <a:p>
            <a:pPr defTabSz="914400" eaLnBrk="0" fontAlgn="base" hangingPunct="0">
              <a:lnSpc>
                <a:spcPct val="100000"/>
              </a:lnSpc>
              <a:spcBef>
                <a:spcPct val="0"/>
              </a:spcBef>
              <a:spcAft>
                <a:spcPct val="0"/>
              </a:spcAft>
              <a:buClrTx/>
              <a:buSzTx/>
            </a:pPr>
            <a:r>
              <a:rPr kumimoji="0" lang="en-US" altLang="en-US" sz="3100" b="1" i="0" u="sng" strike="noStrike" cap="none" normalizeH="0" baseline="0" dirty="0">
                <a:ln>
                  <a:noFill/>
                </a:ln>
                <a:solidFill>
                  <a:schemeClr val="tx1"/>
                </a:solidFill>
                <a:effectLst/>
                <a:latin typeface="Agency FB" panose="020B0503020202020204" pitchFamily="34" charset="0"/>
              </a:rPr>
              <a:t>Government &amp; Military Agencies </a:t>
            </a:r>
            <a:r>
              <a:rPr kumimoji="0" lang="en-US" altLang="en-US" sz="3100" i="0" u="none" strike="noStrike" cap="none" normalizeH="0" baseline="0" dirty="0">
                <a:ln>
                  <a:noFill/>
                </a:ln>
                <a:solidFill>
                  <a:schemeClr val="tx1"/>
                </a:solidFill>
                <a:effectLst/>
                <a:latin typeface="Agency FB" panose="020B0503020202020204" pitchFamily="34" charset="0"/>
              </a:rPr>
              <a:t>– For covert communication and secure intelligence transmission.</a:t>
            </a:r>
          </a:p>
          <a:p>
            <a:pPr defTabSz="914400" eaLnBrk="0" fontAlgn="base" hangingPunct="0">
              <a:lnSpc>
                <a:spcPct val="100000"/>
              </a:lnSpc>
              <a:spcBef>
                <a:spcPct val="0"/>
              </a:spcBef>
              <a:spcAft>
                <a:spcPct val="0"/>
              </a:spcAft>
              <a:buClrTx/>
              <a:buSzTx/>
            </a:pPr>
            <a:r>
              <a:rPr kumimoji="0" lang="en-US" altLang="en-US" sz="3100" b="1" i="0" u="sng" strike="noStrike" cap="none" normalizeH="0" baseline="0" dirty="0">
                <a:ln>
                  <a:noFill/>
                </a:ln>
                <a:solidFill>
                  <a:schemeClr val="tx1"/>
                </a:solidFill>
                <a:effectLst/>
                <a:latin typeface="Agency FB" panose="020B0503020202020204" pitchFamily="34" charset="0"/>
              </a:rPr>
              <a:t>Journalists &amp; Whistleblowers </a:t>
            </a:r>
            <a:r>
              <a:rPr kumimoji="0" lang="en-US" altLang="en-US" sz="3100" i="0" u="none" strike="noStrike" cap="none" normalizeH="0" baseline="0" dirty="0">
                <a:ln>
                  <a:noFill/>
                </a:ln>
                <a:solidFill>
                  <a:schemeClr val="tx1"/>
                </a:solidFill>
                <a:effectLst/>
                <a:latin typeface="Agency FB" panose="020B0503020202020204" pitchFamily="34" charset="0"/>
              </a:rPr>
              <a:t>– To safely share sensitive information while avoiding surveillance.</a:t>
            </a:r>
          </a:p>
          <a:p>
            <a:pPr defTabSz="914400" eaLnBrk="0" fontAlgn="base" hangingPunct="0">
              <a:lnSpc>
                <a:spcPct val="100000"/>
              </a:lnSpc>
              <a:spcBef>
                <a:spcPct val="0"/>
              </a:spcBef>
              <a:spcAft>
                <a:spcPct val="0"/>
              </a:spcAft>
              <a:buClrTx/>
              <a:buSzTx/>
            </a:pPr>
            <a:r>
              <a:rPr kumimoji="0" lang="en-US" altLang="en-US" sz="3100" b="1" i="0" u="sng" strike="noStrike" cap="none" normalizeH="0" baseline="0" dirty="0">
                <a:ln>
                  <a:noFill/>
                </a:ln>
                <a:solidFill>
                  <a:schemeClr val="tx1"/>
                </a:solidFill>
                <a:effectLst/>
                <a:latin typeface="Agency FB" panose="020B0503020202020204" pitchFamily="34" charset="0"/>
              </a:rPr>
              <a:t>Corporate &amp; Financial Institutions </a:t>
            </a:r>
            <a:r>
              <a:rPr kumimoji="0" lang="en-US" altLang="en-US" sz="3100" i="0" u="none" strike="noStrike" cap="none" normalizeH="0" baseline="0" dirty="0">
                <a:ln>
                  <a:noFill/>
                </a:ln>
                <a:solidFill>
                  <a:schemeClr val="tx1"/>
                </a:solidFill>
                <a:effectLst/>
                <a:latin typeface="Agency FB" panose="020B0503020202020204" pitchFamily="34" charset="0"/>
              </a:rPr>
              <a:t>– To protect confidential business data from cyber threats.</a:t>
            </a:r>
          </a:p>
          <a:p>
            <a:pPr defTabSz="914400" eaLnBrk="0" fontAlgn="base" hangingPunct="0">
              <a:lnSpc>
                <a:spcPct val="100000"/>
              </a:lnSpc>
              <a:spcBef>
                <a:spcPct val="0"/>
              </a:spcBef>
              <a:spcAft>
                <a:spcPct val="0"/>
              </a:spcAft>
              <a:buClrTx/>
              <a:buSzTx/>
            </a:pPr>
            <a:r>
              <a:rPr kumimoji="0" lang="en-US" altLang="en-US" sz="3100" b="1" i="0" u="sng" strike="noStrike" cap="none" normalizeH="0" baseline="0" dirty="0">
                <a:ln>
                  <a:noFill/>
                </a:ln>
                <a:solidFill>
                  <a:schemeClr val="tx1"/>
                </a:solidFill>
                <a:effectLst/>
                <a:latin typeface="Agency FB" panose="020B0503020202020204" pitchFamily="34" charset="0"/>
              </a:rPr>
              <a:t>General Users &amp; Privacy Enthusiasts </a:t>
            </a:r>
            <a:r>
              <a:rPr kumimoji="0" lang="en-US" altLang="en-US" sz="3100" i="0" u="none" strike="noStrike" cap="none" normalizeH="0" baseline="0" dirty="0">
                <a:ln>
                  <a:noFill/>
                </a:ln>
                <a:solidFill>
                  <a:schemeClr val="tx1"/>
                </a:solidFill>
                <a:effectLst/>
                <a:latin typeface="Agency FB" panose="020B0503020202020204" pitchFamily="34" charset="0"/>
              </a:rPr>
              <a:t>– Individuals who need secure personal data storage and communication.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159078" y="436940"/>
            <a:ext cx="11029616" cy="530296"/>
          </a:xfrm>
        </p:spPr>
        <p:txBody>
          <a:bodyPr>
            <a:normAutofit fontScale="90000"/>
          </a:bodyPr>
          <a:lstStyle/>
          <a:p>
            <a:r>
              <a:rPr lang="en-IN" b="1" u="sng" dirty="0">
                <a:solidFill>
                  <a:srgbClr val="FFFF00"/>
                </a:solidFill>
              </a:rPr>
              <a:t>Results (OUTPUT)</a:t>
            </a:r>
          </a:p>
        </p:txBody>
      </p:sp>
      <p:pic>
        <p:nvPicPr>
          <p:cNvPr id="12" name="Content Placeholder 11" descr="A computer screen shot of a path in a forest">
            <a:extLst>
              <a:ext uri="{FF2B5EF4-FFF2-40B4-BE49-F238E27FC236}">
                <a16:creationId xmlns:a16="http://schemas.microsoft.com/office/drawing/2014/main" id="{7AB0CAEF-DAA9-CBDC-3367-A68AA4D25FFB}"/>
              </a:ext>
            </a:extLst>
          </p:cNvPr>
          <p:cNvPicPr>
            <a:picLocks noGrp="1" noChangeAspect="1"/>
          </p:cNvPicPr>
          <p:nvPr>
            <p:ph idx="1"/>
          </p:nvPr>
        </p:nvPicPr>
        <p:blipFill>
          <a:blip r:embed="rId2"/>
          <a:stretch>
            <a:fillRect/>
          </a:stretch>
        </p:blipFill>
        <p:spPr>
          <a:xfrm>
            <a:off x="714187" y="1232452"/>
            <a:ext cx="9919399" cy="5188608"/>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3E88C-AF5E-6C3D-F152-8ACC0009C81E}"/>
              </a:ext>
            </a:extLst>
          </p:cNvPr>
          <p:cNvSpPr>
            <a:spLocks noGrp="1"/>
          </p:cNvSpPr>
          <p:nvPr>
            <p:ph type="title"/>
          </p:nvPr>
        </p:nvSpPr>
        <p:spPr/>
        <p:txBody>
          <a:bodyPr/>
          <a:lstStyle/>
          <a:p>
            <a:endParaRPr lang="en-IN"/>
          </a:p>
        </p:txBody>
      </p:sp>
      <p:pic>
        <p:nvPicPr>
          <p:cNvPr id="5" name="Content Placeholder 4" descr="A screenshot of a computer&#10;&#10;AI-generated content may be incorrect.">
            <a:extLst>
              <a:ext uri="{FF2B5EF4-FFF2-40B4-BE49-F238E27FC236}">
                <a16:creationId xmlns:a16="http://schemas.microsoft.com/office/drawing/2014/main" id="{ADB16DB2-6C0C-B9CE-D8D6-0BB9ED92C3F6}"/>
              </a:ext>
            </a:extLst>
          </p:cNvPr>
          <p:cNvPicPr>
            <a:picLocks noGrp="1" noChangeAspect="1"/>
          </p:cNvPicPr>
          <p:nvPr>
            <p:ph idx="1"/>
          </p:nvPr>
        </p:nvPicPr>
        <p:blipFill>
          <a:blip r:embed="rId2"/>
          <a:stretch>
            <a:fillRect/>
          </a:stretch>
        </p:blipFill>
        <p:spPr>
          <a:xfrm>
            <a:off x="1010809" y="702156"/>
            <a:ext cx="10170382" cy="5357147"/>
          </a:xfrm>
        </p:spPr>
      </p:pic>
    </p:spTree>
    <p:extLst>
      <p:ext uri="{BB962C8B-B14F-4D97-AF65-F5344CB8AC3E}">
        <p14:creationId xmlns:p14="http://schemas.microsoft.com/office/powerpoint/2010/main" val="323114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79CD6-B033-8C61-EC52-78D401104072}"/>
              </a:ext>
            </a:extLst>
          </p:cNvPr>
          <p:cNvSpPr>
            <a:spLocks noGrp="1"/>
          </p:cNvSpPr>
          <p:nvPr>
            <p:ph type="title"/>
          </p:nvPr>
        </p:nvSpPr>
        <p:spPr/>
        <p:txBody>
          <a:bodyPr/>
          <a:lstStyle/>
          <a:p>
            <a:endParaRPr lang="en-IN"/>
          </a:p>
        </p:txBody>
      </p:sp>
      <p:pic>
        <p:nvPicPr>
          <p:cNvPr id="5" name="Content Placeholder 4" descr="A screenshot of a computer&#10;&#10;AI-generated content may be incorrect.">
            <a:extLst>
              <a:ext uri="{FF2B5EF4-FFF2-40B4-BE49-F238E27FC236}">
                <a16:creationId xmlns:a16="http://schemas.microsoft.com/office/drawing/2014/main" id="{EC92564F-4A0D-7543-D7BD-734B4F1D2D77}"/>
              </a:ext>
            </a:extLst>
          </p:cNvPr>
          <p:cNvPicPr>
            <a:picLocks noGrp="1" noChangeAspect="1"/>
          </p:cNvPicPr>
          <p:nvPr>
            <p:ph idx="1"/>
          </p:nvPr>
        </p:nvPicPr>
        <p:blipFill>
          <a:blip r:embed="rId2"/>
          <a:stretch>
            <a:fillRect/>
          </a:stretch>
        </p:blipFill>
        <p:spPr>
          <a:xfrm>
            <a:off x="930146" y="702156"/>
            <a:ext cx="10331708" cy="5453688"/>
          </a:xfrm>
        </p:spPr>
      </p:pic>
    </p:spTree>
    <p:extLst>
      <p:ext uri="{BB962C8B-B14F-4D97-AF65-F5344CB8AC3E}">
        <p14:creationId xmlns:p14="http://schemas.microsoft.com/office/powerpoint/2010/main" val="308458458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896</TotalTime>
  <Words>721</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Agency FB</vt:lpstr>
      <vt:lpstr>Arial</vt:lpstr>
      <vt:lpstr>Calibri</vt:lpstr>
      <vt:lpstr>Calibri Light</vt:lpstr>
      <vt:lpstr>Century Gothic</vt:lpstr>
      <vt:lpstr>Chiller</vt:lpstr>
      <vt:lpstr>Vapor Trail</vt:lpstr>
      <vt:lpstr> Secure Data Hiding in Image Using Steganography</vt:lpstr>
      <vt:lpstr>CONTENTS</vt:lpstr>
      <vt:lpstr>Problem Statement</vt:lpstr>
      <vt:lpstr>Technology  used</vt:lpstr>
      <vt:lpstr>Wow factors</vt:lpstr>
      <vt:lpstr>End users</vt:lpstr>
      <vt:lpstr>Results (OUTPUT)</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Naema Mohamed Rafiq</cp:lastModifiedBy>
  <cp:revision>29</cp:revision>
  <dcterms:created xsi:type="dcterms:W3CDTF">2021-05-26T16:50:10Z</dcterms:created>
  <dcterms:modified xsi:type="dcterms:W3CDTF">2025-02-26T08:01:20Z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