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5715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4BBA2D1F-E88D-431A-877F-97C11ED6EE09}" styleName="Light Style 3 - Body/Background 3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dk1"/>
              </a:solidFill>
              <a:prstDash val="dash"/>
            </a:ln>
          </a:left>
          <a:right>
            <a:ln w="32700" cmpd="sng">
              <a:solidFill>
                <a:schemeClr val="dk1"/>
              </a:solidFill>
              <a:prstDash val="dash"/>
            </a:ln>
          </a:right>
          <a:top>
            <a:ln w="32700" cmpd="sng">
              <a:solidFill>
                <a:schemeClr val="dk1"/>
              </a:solidFill>
              <a:prstDash val="dash"/>
            </a:ln>
          </a:top>
          <a:bottom>
            <a:ln w="32700" cmpd="sng">
              <a:solidFill>
                <a:schemeClr val="dk1"/>
              </a:solidFill>
              <a:prstDash val="dash"/>
            </a:ln>
          </a:bottom>
          <a:insideH>
            <a:ln w="22700" cmpd="sng">
              <a:solidFill>
                <a:schemeClr val="dk1"/>
              </a:solidFill>
              <a:prstDash val="sysDot"/>
            </a:ln>
          </a:insideH>
          <a:insideV>
            <a:ln w="22700" cmpd="sng">
              <a:solidFill>
                <a:schemeClr val="dk1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138F972D-3A02-497A-9D08-DF27CF173CB4}" styleName="Generic Style 1- Body/Background Dark Color 1">
    <a:tblBg>
      <a:fillRef idx="2">
        <a:schemeClr val="dk1"/>
      </a:fillRef>
      <a:effectRef idx="2">
        <a:schemeClr val="dk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dk1">
                  <a:shade val="61000"/>
                  <a:satMod val="130000"/>
                </a:schemeClr>
              </a:gs>
              <a:gs pos="5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001D2234-3B2B-4C97-8814-56B6165219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8D88D6A-5F01-457D-8EC9-7B5F63248C40}" styleName="Normal Style 1 - Body/Background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B76CA6B-5DA6-45C4-B833-132EAC621518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3"/>
              </a:solidFill>
              <a:prstDash val="dash"/>
            </a:ln>
          </a:left>
          <a:right>
            <a:ln w="32700" cmpd="sng">
              <a:solidFill>
                <a:schemeClr val="accent3"/>
              </a:solidFill>
              <a:prstDash val="dash"/>
            </a:ln>
          </a:right>
          <a:top>
            <a:ln w="32700" cmpd="sng">
              <a:solidFill>
                <a:schemeClr val="accent3"/>
              </a:solidFill>
              <a:prstDash val="dash"/>
            </a:ln>
          </a:top>
          <a:bottom>
            <a:ln w="32700" cmpd="sng">
              <a:solidFill>
                <a:schemeClr val="accent3"/>
              </a:solidFill>
              <a:prstDash val="dash"/>
            </a:ln>
          </a:bottom>
          <a:insideH>
            <a:ln w="22700" cmpd="sng">
              <a:solidFill>
                <a:schemeClr val="accent3"/>
              </a:solidFill>
              <a:prstDash val="sysDot"/>
            </a:ln>
          </a:insideH>
          <a:insideV>
            <a:ln w="22700" cmpd="sng">
              <a:solidFill>
                <a:schemeClr val="accent3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8861"/>
    <p:restoredTop sz="99595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79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30" d="100"/>
          <a:sy n="130" d="100"/>
        </p:scale>
        <p:origin x="0" y="0"/>
      </p:cViewPr>
      <p:guideLst>
        <p:guide orient="horz" pos="2877"/>
        <p:guide pos="2157"/>
      </p:guideLst>
    </p:cSldViewPr>
  </p:notes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제목 뭘로 하지..? 먼지귀엽짛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" name="Google Shape;43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f3fe628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회귀 분석</a:t>
            </a:r>
            <a:endParaRPr/>
          </a:p>
        </p:txBody>
      </p:sp>
      <p:sp>
        <p:nvSpPr>
          <p:cNvPr id="102" name="Google Shape;102;g63f3fe6284_0_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f3fe628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회귀 분석</a:t>
            </a:r>
            <a:endParaRPr/>
          </a:p>
        </p:txBody>
      </p:sp>
      <p:sp>
        <p:nvSpPr>
          <p:cNvPr id="102" name="Google Shape;102;g63f3fe6284_0_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f3fe628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회귀 분석</a:t>
            </a:r>
            <a:endParaRPr/>
          </a:p>
        </p:txBody>
      </p:sp>
      <p:sp>
        <p:nvSpPr>
          <p:cNvPr id="102" name="Google Shape;102;g63f3fe6284_0_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f3fe628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회귀 분석</a:t>
            </a:r>
            <a:endParaRPr/>
          </a:p>
        </p:txBody>
      </p:sp>
      <p:sp>
        <p:nvSpPr>
          <p:cNvPr id="102" name="Google Shape;102;g63f3fe6284_0_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f3fe628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회귀 분석</a:t>
            </a:r>
            <a:endParaRPr/>
          </a:p>
        </p:txBody>
      </p:sp>
      <p:sp>
        <p:nvSpPr>
          <p:cNvPr id="102" name="Google Shape;102;g63f3fe6284_0_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f3fe628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회귀 분석</a:t>
            </a:r>
            <a:endParaRPr/>
          </a:p>
        </p:txBody>
      </p:sp>
      <p:sp>
        <p:nvSpPr>
          <p:cNvPr id="102" name="Google Shape;102;g63f3fe6284_0_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0" name="Google Shape;50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f3fe628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회귀 분석</a:t>
            </a:r>
            <a:endParaRPr/>
          </a:p>
        </p:txBody>
      </p:sp>
      <p:sp>
        <p:nvSpPr>
          <p:cNvPr id="102" name="Google Shape;102;g63f3fe6284_0_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f3fe628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회귀 분석</a:t>
            </a:r>
            <a:endParaRPr/>
          </a:p>
        </p:txBody>
      </p:sp>
      <p:sp>
        <p:nvSpPr>
          <p:cNvPr id="102" name="Google Shape;102;g63f3fe6284_0_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f3fe628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회귀 분석</a:t>
            </a:r>
            <a:endParaRPr/>
          </a:p>
        </p:txBody>
      </p:sp>
      <p:sp>
        <p:nvSpPr>
          <p:cNvPr id="102" name="Google Shape;102;g63f3fe6284_0_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0" name="Google Shape;50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f454d6f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7" name="Google Shape;127;g63f454d6fc_0_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f454d6f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7" name="Google Shape;127;g63f454d6fc_0_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0" name="Google Shape;50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f454d6f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7" name="Google Shape;127;g63f454d6fc_0_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f3fe628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회귀 분석</a:t>
            </a:r>
            <a:endParaRPr/>
          </a:p>
        </p:txBody>
      </p:sp>
      <p:sp>
        <p:nvSpPr>
          <p:cNvPr id="102" name="Google Shape;102;g63f3fe6284_0_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f3fe628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독립변수들 중에서 통계적으로 유의한 변수들을 선별하는</a:t>
            </a:r>
            <a:r>
              <a:rPr lang="ko-KR" altLang="en-US"/>
              <a:t> 추정 과정을 거쳐야합니다</a:t>
            </a:r>
            <a:r>
              <a:rPr lang="en-US"/>
              <a:t>.</a:t>
            </a:r>
            <a:r>
              <a:rPr lang="ko-KR" altLang="en-US"/>
              <a:t> </a:t>
            </a:r>
            <a:r>
              <a:rPr lang="en-US"/>
              <a:t>추정 방법에는</a:t>
            </a:r>
            <a:r>
              <a:rPr lang="ko-KR" altLang="en-US"/>
              <a:t> 여러가지가 있지만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/>
              <a:t>이 중에서 Backward 방법을 채택</a:t>
            </a:r>
            <a:r>
              <a:rPr lang="ko-KR" altLang="en-US"/>
              <a:t>하였습니다</a:t>
            </a:r>
            <a:r>
              <a:rPr lang="en-US"/>
              <a:t>. Backward란 모든 독립변수를 포함한 상태에서</a:t>
            </a:r>
            <a:r>
              <a:rPr lang="ko-KR" altLang="en-US"/>
              <a:t> </a:t>
            </a:r>
            <a:r>
              <a:rPr lang="en-US"/>
              <a:t>기여도가 적은</a:t>
            </a:r>
            <a:r>
              <a:rPr lang="en-US" altLang="ko-KR"/>
              <a:t>,</a:t>
            </a:r>
            <a:r>
              <a:rPr lang="ko-KR" altLang="en-US"/>
              <a:t> 즉 </a:t>
            </a:r>
            <a:r>
              <a:rPr lang="en-US"/>
              <a:t>p-value가 큰 변수부터 하나씩 빼기 시작하여 모델에 남아있는 변수들의 p-value가 0.05 이하가 될 때까지 삭제하는 방법</a:t>
            </a:r>
            <a:r>
              <a:rPr lang="ko-KR" altLang="en-US"/>
              <a:t>입니다</a:t>
            </a:r>
            <a:r>
              <a:rPr lang="en-US"/>
              <a:t>. </a:t>
            </a:r>
            <a:r>
              <a:rPr lang="ko-KR" altLang="en-US"/>
              <a:t>이에따라 오존과 초미세먼지를 삭제하였습니다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102" name="Google Shape;102;g63f3fe6284_0_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f3fe628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독립변수들 중에서 통계적으로 유의한 변수들을 선별하는</a:t>
            </a:r>
            <a:r>
              <a:rPr lang="ko-KR" altLang="en-US"/>
              <a:t> 추정 과정을 거쳐야합니다</a:t>
            </a:r>
            <a:r>
              <a:rPr lang="en-US"/>
              <a:t>.</a:t>
            </a:r>
            <a:r>
              <a:rPr lang="ko-KR" altLang="en-US"/>
              <a:t> </a:t>
            </a:r>
            <a:r>
              <a:rPr lang="en-US"/>
              <a:t>추정 방법에는</a:t>
            </a:r>
            <a:r>
              <a:rPr lang="ko-KR" altLang="en-US"/>
              <a:t> 여러가지가 있지만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/>
              <a:t>이 중에서 Backward 방법을 채택</a:t>
            </a:r>
            <a:r>
              <a:rPr lang="ko-KR" altLang="en-US"/>
              <a:t>하였습니다</a:t>
            </a:r>
            <a:r>
              <a:rPr lang="en-US"/>
              <a:t>. Backward란 모든 독립변수를 포함한 상태에서</a:t>
            </a:r>
            <a:r>
              <a:rPr lang="ko-KR" altLang="en-US"/>
              <a:t> </a:t>
            </a:r>
            <a:r>
              <a:rPr lang="en-US"/>
              <a:t>기여도가 적은</a:t>
            </a:r>
            <a:r>
              <a:rPr lang="en-US" altLang="ko-KR"/>
              <a:t>,</a:t>
            </a:r>
            <a:r>
              <a:rPr lang="ko-KR" altLang="en-US"/>
              <a:t> 즉 </a:t>
            </a:r>
            <a:r>
              <a:rPr lang="en-US"/>
              <a:t>p-value가 큰 변수부터 하나씩 빼기 시작하여 모델에 남아있는 변수들의 p-value가 0.05 이하가 될 때까지 삭제하는 방법</a:t>
            </a:r>
            <a:r>
              <a:rPr lang="ko-KR" altLang="en-US"/>
              <a:t>입니다</a:t>
            </a:r>
            <a:r>
              <a:rPr lang="en-US"/>
              <a:t>. </a:t>
            </a:r>
            <a:r>
              <a:rPr lang="ko-KR" altLang="en-US"/>
              <a:t>이에따라 오존과 초미세먼지를 삭제하였습니다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102" name="Google Shape;102;g63f3fe6284_0_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0" name="Google Shape;50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f3fe628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회귀 분석</a:t>
            </a:r>
            <a:endParaRPr/>
          </a:p>
        </p:txBody>
      </p:sp>
      <p:sp>
        <p:nvSpPr>
          <p:cNvPr id="102" name="Google Shape;102;g63f3fe6284_0_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>
  <p:cSld name="제목 슬라이드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3F3F3F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>
            <p:ph idx="1" type="subTitle"/>
          </p:nvPr>
        </p:nvSpPr>
        <p:spPr>
          <a:xfrm>
            <a:off x="3060700" y="3894421"/>
            <a:ext cx="3022600" cy="482502"/>
          </a:xfrm>
          <a:prstGeom prst="bracketPair">
            <a:avLst/>
          </a:prstGeom>
          <a:solidFill>
            <a:srgbClr val="F2F2F2">
              <a:alpha val="11764"/>
            </a:srgbClr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180000" spcFirstLastPara="1" rIns="180000" wrap="square" tIns="45700">
            <a:noAutofit/>
          </a:bodyPr>
          <a:lstStyle>
            <a:lvl1pPr lv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 rot="8100000">
            <a:off x="3849698" y="1621789"/>
            <a:ext cx="1444606" cy="1435000"/>
          </a:xfrm>
          <a:custGeom>
            <a:rect b="b" l="l" r="r" t="t"/>
            <a:pathLst>
              <a:path extrusionOk="0" h="2686528" w="2704510">
                <a:moveTo>
                  <a:pt x="1352255" y="2686528"/>
                </a:moveTo>
                <a:cubicBezTo>
                  <a:pt x="605425" y="2686528"/>
                  <a:pt x="0" y="2081103"/>
                  <a:pt x="0" y="1334273"/>
                </a:cubicBezTo>
                <a:lnTo>
                  <a:pt x="3137" y="1272159"/>
                </a:lnTo>
                <a:lnTo>
                  <a:pt x="3742" y="1278162"/>
                </a:lnTo>
                <a:lnTo>
                  <a:pt x="6984" y="1213995"/>
                </a:lnTo>
                <a:cubicBezTo>
                  <a:pt x="76260" y="532112"/>
                  <a:pt x="652357" y="0"/>
                  <a:pt x="1352783" y="0"/>
                </a:cubicBezTo>
                <a:lnTo>
                  <a:pt x="2704510" y="0"/>
                </a:lnTo>
                <a:lnTo>
                  <a:pt x="2704510" y="1334273"/>
                </a:lnTo>
                <a:cubicBezTo>
                  <a:pt x="2704510" y="2081103"/>
                  <a:pt x="2099085" y="2686528"/>
                  <a:pt x="1352255" y="2686528"/>
                </a:cubicBezTo>
                <a:close/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 rot="8100000">
            <a:off x="3521099" y="1286030"/>
            <a:ext cx="2101802" cy="2087828"/>
          </a:xfrm>
          <a:custGeom>
            <a:rect b="b" l="l" r="r" t="t"/>
            <a:pathLst>
              <a:path extrusionOk="0" h="2598872" w="2616266">
                <a:moveTo>
                  <a:pt x="2336839" y="277505"/>
                </a:moveTo>
                <a:lnTo>
                  <a:pt x="1317951" y="277505"/>
                </a:lnTo>
                <a:cubicBezTo>
                  <a:pt x="789993" y="277505"/>
                  <a:pt x="355749" y="678594"/>
                  <a:pt x="303531" y="1192576"/>
                </a:cubicBezTo>
                <a:lnTo>
                  <a:pt x="301088" y="1240943"/>
                </a:lnTo>
                <a:lnTo>
                  <a:pt x="300632" y="1236418"/>
                </a:lnTo>
                <a:lnTo>
                  <a:pt x="298267" y="1283237"/>
                </a:lnTo>
                <a:cubicBezTo>
                  <a:pt x="298267" y="1846174"/>
                  <a:pt x="754617" y="2302524"/>
                  <a:pt x="1317553" y="2302524"/>
                </a:cubicBezTo>
                <a:cubicBezTo>
                  <a:pt x="1880489" y="2302524"/>
                  <a:pt x="2336839" y="1846174"/>
                  <a:pt x="2336839" y="1283237"/>
                </a:cubicBezTo>
                <a:close/>
                <a:moveTo>
                  <a:pt x="2616266" y="0"/>
                </a:moveTo>
                <a:lnTo>
                  <a:pt x="2616266" y="1290738"/>
                </a:lnTo>
                <a:cubicBezTo>
                  <a:pt x="2616266" y="2013201"/>
                  <a:pt x="2030595" y="2598872"/>
                  <a:pt x="1308133" y="2598872"/>
                </a:cubicBezTo>
                <a:cubicBezTo>
                  <a:pt x="585671" y="2598872"/>
                  <a:pt x="0" y="2013201"/>
                  <a:pt x="0" y="1290738"/>
                </a:cubicBezTo>
                <a:lnTo>
                  <a:pt x="3035" y="1230651"/>
                </a:lnTo>
                <a:lnTo>
                  <a:pt x="3620" y="1236458"/>
                </a:lnTo>
                <a:lnTo>
                  <a:pt x="6756" y="1174385"/>
                </a:lnTo>
                <a:cubicBezTo>
                  <a:pt x="73772" y="514750"/>
                  <a:pt x="631072" y="0"/>
                  <a:pt x="1308644" y="0"/>
                </a:cubicBezTo>
                <a:close/>
              </a:path>
            </a:pathLst>
          </a:custGeom>
          <a:solidFill>
            <a:srgbClr val="F2F2F2">
              <a:alpha val="84705"/>
            </a:srgbClr>
          </a:solidFill>
          <a:ln cap="flat" cmpd="sng" w="254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body"/>
          </p:nvPr>
        </p:nvSpPr>
        <p:spPr>
          <a:xfrm>
            <a:off x="3259007" y="4460142"/>
            <a:ext cx="2824293" cy="324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8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>
  <p:cSld name="제목 및 내용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lt1">
              <a:alpha val="8588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2416217" y="2451100"/>
            <a:ext cx="1693740" cy="8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4533706" y="1358898"/>
            <a:ext cx="4430782" cy="2997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62626"/>
              </a:buClr>
              <a:buSzPts val="2100"/>
              <a:buChar char="•"/>
              <a:defRPr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>
                <a:solidFill>
                  <a:srgbClr val="262626"/>
                </a:solidFill>
              </a:defRPr>
            </a:lvl2pPr>
            <a:lvl3pPr indent="-323850" lvl="2" marL="137160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262626"/>
              </a:buClr>
              <a:buSzPts val="1500"/>
              <a:buChar char="•"/>
              <a:defRPr>
                <a:solidFill>
                  <a:srgbClr val="262626"/>
                </a:solidFill>
              </a:defRPr>
            </a:lvl3pPr>
            <a:lvl4pPr indent="-314325" lvl="3" marL="182880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262626"/>
              </a:buClr>
              <a:buSzPts val="1350"/>
              <a:buChar char="•"/>
              <a:defRPr>
                <a:solidFill>
                  <a:srgbClr val="262626"/>
                </a:solidFill>
              </a:defRPr>
            </a:lvl4pPr>
            <a:lvl5pPr indent="-314325" lvl="4" marL="228600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262626"/>
              </a:buClr>
              <a:buSzPts val="1350"/>
              <a:buChar char="•"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973357" y="5233764"/>
            <a:ext cx="991131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3"/>
          <p:cNvSpPr/>
          <p:nvPr/>
        </p:nvSpPr>
        <p:spPr>
          <a:xfrm rot="10800000">
            <a:off x="991608" y="3984246"/>
            <a:ext cx="1812" cy="17972"/>
          </a:xfrm>
          <a:custGeom>
            <a:rect b="b" l="l" r="r" t="t"/>
            <a:pathLst>
              <a:path extrusionOk="0" h="17972" w="1812">
                <a:moveTo>
                  <a:pt x="1812" y="17972"/>
                </a:moveTo>
                <a:lnTo>
                  <a:pt x="0" y="0"/>
                </a:lnTo>
                <a:lnTo>
                  <a:pt x="1812" y="0"/>
                </a:lnTo>
                <a:lnTo>
                  <a:pt x="1812" y="17972"/>
                </a:lnTo>
                <a:close/>
              </a:path>
            </a:pathLst>
          </a:cu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4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p3"/>
          <p:cNvGrpSpPr/>
          <p:nvPr/>
        </p:nvGrpSpPr>
        <p:grpSpPr>
          <a:xfrm flipH="1">
            <a:off x="-1723992" y="247032"/>
            <a:ext cx="4607270" cy="4607267"/>
            <a:chOff x="846708" y="697260"/>
            <a:chExt cx="2962516" cy="2962516"/>
          </a:xfrm>
        </p:grpSpPr>
        <p:sp>
          <p:nvSpPr>
            <p:cNvPr id="24" name="Google Shape;24;p3"/>
            <p:cNvSpPr/>
            <p:nvPr/>
          </p:nvSpPr>
          <p:spPr>
            <a:xfrm rot="8100000">
              <a:off x="1571213" y="1436142"/>
              <a:ext cx="1513507" cy="1503443"/>
            </a:xfrm>
            <a:custGeom>
              <a:rect b="b" l="l" r="r" t="t"/>
              <a:pathLst>
                <a:path extrusionOk="0" h="2686528" w="2704510">
                  <a:moveTo>
                    <a:pt x="1352255" y="2686528"/>
                  </a:moveTo>
                  <a:cubicBezTo>
                    <a:pt x="605425" y="2686528"/>
                    <a:pt x="0" y="2081103"/>
                    <a:pt x="0" y="1334273"/>
                  </a:cubicBezTo>
                  <a:lnTo>
                    <a:pt x="3137" y="1272159"/>
                  </a:lnTo>
                  <a:lnTo>
                    <a:pt x="3742" y="1278162"/>
                  </a:lnTo>
                  <a:lnTo>
                    <a:pt x="6984" y="1213995"/>
                  </a:lnTo>
                  <a:cubicBezTo>
                    <a:pt x="76260" y="532112"/>
                    <a:pt x="652357" y="0"/>
                    <a:pt x="1352783" y="0"/>
                  </a:cubicBezTo>
                  <a:lnTo>
                    <a:pt x="2704510" y="0"/>
                  </a:lnTo>
                  <a:lnTo>
                    <a:pt x="2704510" y="1334273"/>
                  </a:lnTo>
                  <a:cubicBezTo>
                    <a:pt x="2704510" y="2081103"/>
                    <a:pt x="2099085" y="2686528"/>
                    <a:pt x="1352255" y="2686528"/>
                  </a:cubicBezTo>
                  <a:close/>
                </a:path>
              </a:pathLst>
            </a:custGeom>
            <a:noFill/>
            <a:ln cap="flat" cmpd="sng" w="6350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4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8100000">
              <a:off x="1277065" y="1134604"/>
              <a:ext cx="2101802" cy="2087828"/>
            </a:xfrm>
            <a:custGeom>
              <a:rect b="b" l="l" r="r" t="t"/>
              <a:pathLst>
                <a:path extrusionOk="0" h="2598872" w="2616266">
                  <a:moveTo>
                    <a:pt x="2336839" y="277505"/>
                  </a:moveTo>
                  <a:lnTo>
                    <a:pt x="1317951" y="277505"/>
                  </a:lnTo>
                  <a:cubicBezTo>
                    <a:pt x="789993" y="277505"/>
                    <a:pt x="355749" y="678594"/>
                    <a:pt x="303531" y="1192576"/>
                  </a:cubicBezTo>
                  <a:lnTo>
                    <a:pt x="301088" y="1240943"/>
                  </a:lnTo>
                  <a:lnTo>
                    <a:pt x="300632" y="1236418"/>
                  </a:lnTo>
                  <a:lnTo>
                    <a:pt x="298267" y="1283237"/>
                  </a:lnTo>
                  <a:cubicBezTo>
                    <a:pt x="298267" y="1846174"/>
                    <a:pt x="754617" y="2302524"/>
                    <a:pt x="1317553" y="2302524"/>
                  </a:cubicBezTo>
                  <a:cubicBezTo>
                    <a:pt x="1880489" y="2302524"/>
                    <a:pt x="2336839" y="1846174"/>
                    <a:pt x="2336839" y="1283237"/>
                  </a:cubicBezTo>
                  <a:close/>
                  <a:moveTo>
                    <a:pt x="2616266" y="0"/>
                  </a:moveTo>
                  <a:lnTo>
                    <a:pt x="2616266" y="1290738"/>
                  </a:lnTo>
                  <a:cubicBezTo>
                    <a:pt x="2616266" y="2013201"/>
                    <a:pt x="2030595" y="2598872"/>
                    <a:pt x="1308133" y="2598872"/>
                  </a:cubicBezTo>
                  <a:cubicBezTo>
                    <a:pt x="585671" y="2598872"/>
                    <a:pt x="0" y="2013201"/>
                    <a:pt x="0" y="1290738"/>
                  </a:cubicBezTo>
                  <a:lnTo>
                    <a:pt x="3035" y="1230651"/>
                  </a:lnTo>
                  <a:lnTo>
                    <a:pt x="3620" y="1236458"/>
                  </a:lnTo>
                  <a:lnTo>
                    <a:pt x="6756" y="1174385"/>
                  </a:lnTo>
                  <a:cubicBezTo>
                    <a:pt x="73772" y="514750"/>
                    <a:pt x="631072" y="0"/>
                    <a:pt x="1308644" y="0"/>
                  </a:cubicBezTo>
                  <a:close/>
                </a:path>
              </a:pathLst>
            </a:custGeom>
            <a:solidFill>
              <a:srgbClr val="262626">
                <a:alpha val="84705"/>
              </a:srgbClr>
            </a:solidFill>
            <a:ln cap="flat" cmpd="sng" w="5080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4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" name="Google Shape;26;p3"/>
          <p:cNvCxnSpPr/>
          <p:nvPr/>
        </p:nvCxnSpPr>
        <p:spPr>
          <a:xfrm>
            <a:off x="4355976" y="2524325"/>
            <a:ext cx="0" cy="666349"/>
          </a:xfrm>
          <a:prstGeom prst="straightConnector1">
            <a:avLst/>
          </a:prstGeom>
          <a:noFill/>
          <a:ln cap="rnd" cmpd="sng" w="508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8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사용자 지정 레이아웃">
  <p:cSld name="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lt1">
              <a:alpha val="9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-108520" y="0"/>
            <a:ext cx="9433048" cy="409228"/>
          </a:xfrm>
          <a:custGeom>
            <a:rect b="b" l="l" r="r" t="t"/>
            <a:pathLst>
              <a:path extrusionOk="0" h="409228" w="9433048">
                <a:moveTo>
                  <a:pt x="192633" y="38584"/>
                </a:moveTo>
                <a:cubicBezTo>
                  <a:pt x="235123" y="38584"/>
                  <a:pt x="277615" y="54794"/>
                  <a:pt x="310033" y="87213"/>
                </a:cubicBezTo>
                <a:lnTo>
                  <a:pt x="427434" y="204613"/>
                </a:lnTo>
                <a:lnTo>
                  <a:pt x="310033" y="322013"/>
                </a:lnTo>
                <a:cubicBezTo>
                  <a:pt x="245195" y="386851"/>
                  <a:pt x="140071" y="386851"/>
                  <a:pt x="75233" y="322013"/>
                </a:cubicBezTo>
                <a:cubicBezTo>
                  <a:pt x="10395" y="257175"/>
                  <a:pt x="10395" y="152051"/>
                  <a:pt x="75233" y="87213"/>
                </a:cubicBezTo>
                <a:cubicBezTo>
                  <a:pt x="107652" y="54794"/>
                  <a:pt x="150143" y="38584"/>
                  <a:pt x="192633" y="38584"/>
                </a:cubicBezTo>
                <a:close/>
                <a:moveTo>
                  <a:pt x="192633" y="13905"/>
                </a:moveTo>
                <a:cubicBezTo>
                  <a:pt x="143827" y="13906"/>
                  <a:pt x="95020" y="32524"/>
                  <a:pt x="57782" y="69762"/>
                </a:cubicBezTo>
                <a:cubicBezTo>
                  <a:pt x="-16694" y="144238"/>
                  <a:pt x="-16694" y="264988"/>
                  <a:pt x="57782" y="339464"/>
                </a:cubicBezTo>
                <a:cubicBezTo>
                  <a:pt x="132258" y="413940"/>
                  <a:pt x="253008" y="413940"/>
                  <a:pt x="327484" y="339464"/>
                </a:cubicBezTo>
                <a:lnTo>
                  <a:pt x="462335" y="204613"/>
                </a:lnTo>
                <a:lnTo>
                  <a:pt x="327484" y="69762"/>
                </a:lnTo>
                <a:cubicBezTo>
                  <a:pt x="290246" y="32524"/>
                  <a:pt x="241440" y="13906"/>
                  <a:pt x="192633" y="13905"/>
                </a:cubicBezTo>
                <a:close/>
                <a:moveTo>
                  <a:pt x="0" y="0"/>
                </a:moveTo>
                <a:lnTo>
                  <a:pt x="9433048" y="0"/>
                </a:lnTo>
                <a:lnTo>
                  <a:pt x="9433048" y="409228"/>
                </a:lnTo>
                <a:lnTo>
                  <a:pt x="0" y="409228"/>
                </a:lnTo>
                <a:close/>
              </a:path>
            </a:pathLst>
          </a:custGeom>
          <a:solidFill>
            <a:srgbClr val="0C0C0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0" y="-6043"/>
            <a:ext cx="3571775" cy="415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142875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876256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146745" y="1078260"/>
            <a:ext cx="8721030" cy="0"/>
          </a:xfrm>
          <a:prstGeom prst="straightConnector1">
            <a:avLst/>
          </a:prstGeom>
          <a:noFill/>
          <a:ln cap="flat" cmpd="sng" w="12700">
            <a:solidFill>
              <a:srgbClr val="FFD966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사용자 지정 레이아웃">
  <p:cSld name="1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-108520" y="0"/>
            <a:ext cx="9433048" cy="409228"/>
          </a:xfrm>
          <a:custGeom>
            <a:rect b="b" l="l" r="r" t="t"/>
            <a:pathLst>
              <a:path extrusionOk="0" h="409228" w="9433048">
                <a:moveTo>
                  <a:pt x="192633" y="38584"/>
                </a:moveTo>
                <a:cubicBezTo>
                  <a:pt x="235123" y="38584"/>
                  <a:pt x="277615" y="54794"/>
                  <a:pt x="310033" y="87213"/>
                </a:cubicBezTo>
                <a:lnTo>
                  <a:pt x="427434" y="204613"/>
                </a:lnTo>
                <a:lnTo>
                  <a:pt x="310033" y="322013"/>
                </a:lnTo>
                <a:cubicBezTo>
                  <a:pt x="245195" y="386851"/>
                  <a:pt x="140071" y="386851"/>
                  <a:pt x="75233" y="322013"/>
                </a:cubicBezTo>
                <a:cubicBezTo>
                  <a:pt x="10395" y="257175"/>
                  <a:pt x="10395" y="152051"/>
                  <a:pt x="75233" y="87213"/>
                </a:cubicBezTo>
                <a:cubicBezTo>
                  <a:pt x="107652" y="54794"/>
                  <a:pt x="150143" y="38584"/>
                  <a:pt x="192633" y="38584"/>
                </a:cubicBezTo>
                <a:close/>
                <a:moveTo>
                  <a:pt x="192633" y="13905"/>
                </a:moveTo>
                <a:cubicBezTo>
                  <a:pt x="143827" y="13906"/>
                  <a:pt x="95020" y="32524"/>
                  <a:pt x="57782" y="69762"/>
                </a:cubicBezTo>
                <a:cubicBezTo>
                  <a:pt x="-16694" y="144238"/>
                  <a:pt x="-16694" y="264988"/>
                  <a:pt x="57782" y="339464"/>
                </a:cubicBezTo>
                <a:cubicBezTo>
                  <a:pt x="132258" y="413940"/>
                  <a:pt x="253008" y="413940"/>
                  <a:pt x="327484" y="339464"/>
                </a:cubicBezTo>
                <a:lnTo>
                  <a:pt x="462335" y="204613"/>
                </a:lnTo>
                <a:lnTo>
                  <a:pt x="327484" y="69762"/>
                </a:lnTo>
                <a:cubicBezTo>
                  <a:pt x="290246" y="32524"/>
                  <a:pt x="241440" y="13906"/>
                  <a:pt x="192633" y="13905"/>
                </a:cubicBezTo>
                <a:close/>
                <a:moveTo>
                  <a:pt x="0" y="0"/>
                </a:moveTo>
                <a:lnTo>
                  <a:pt x="9433048" y="0"/>
                </a:lnTo>
                <a:lnTo>
                  <a:pt x="9433048" y="409228"/>
                </a:lnTo>
                <a:lnTo>
                  <a:pt x="0" y="409228"/>
                </a:lnTo>
                <a:close/>
              </a:path>
            </a:pathLst>
          </a:custGeom>
          <a:solidFill>
            <a:schemeClr val="lt1">
              <a:alpha val="9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0" y="-6043"/>
            <a:ext cx="3571775" cy="415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142875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876256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146745" y="1078260"/>
            <a:ext cx="8721030" cy="0"/>
          </a:xfrm>
          <a:prstGeom prst="straightConnector1">
            <a:avLst/>
          </a:prstGeom>
          <a:noFill/>
          <a:ln cap="flat" cmpd="sng" w="12700">
            <a:solidFill>
              <a:srgbClr val="FFD966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4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6.jpeg"  /><Relationship Id="rId4" Type="http://schemas.openxmlformats.org/officeDocument/2006/relationships/image" Target="../media/image17.jpeg"  /><Relationship Id="rId5" Type="http://schemas.openxmlformats.org/officeDocument/2006/relationships/image" Target="../media/image18.jpeg"  /><Relationship Id="rId6" Type="http://schemas.openxmlformats.org/officeDocument/2006/relationships/image" Target="../media/image19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0.jpeg"  /><Relationship Id="rId4" Type="http://schemas.openxmlformats.org/officeDocument/2006/relationships/image" Target="../media/image21.jpeg"  /><Relationship Id="rId5" Type="http://schemas.openxmlformats.org/officeDocument/2006/relationships/image" Target="../media/image22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3.jpeg"  /><Relationship Id="rId4" Type="http://schemas.openxmlformats.org/officeDocument/2006/relationships/image" Target="../media/image2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5.jpe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8.jpeg"  /><Relationship Id="rId4" Type="http://schemas.openxmlformats.org/officeDocument/2006/relationships/image" Target="../media/image2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30.jpeg"  /><Relationship Id="rId4" Type="http://schemas.openxmlformats.org/officeDocument/2006/relationships/image" Target="../media/image3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4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5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6.jpeg"  /><Relationship Id="rId4" Type="http://schemas.openxmlformats.org/officeDocument/2006/relationships/image" Target="../media/image7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8.jpeg"  /><Relationship Id="rId4" Type="http://schemas.openxmlformats.org/officeDocument/2006/relationships/image" Target="../media/image9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0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3">
            <a:alphaModFix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>
            <a:spLocks noGrp="1"/>
          </p:cNvSpPr>
          <p:nvPr>
            <p:ph type="subTitle" idx="1"/>
          </p:nvPr>
        </p:nvSpPr>
        <p:spPr>
          <a:xfrm>
            <a:off x="1444275" y="3873500"/>
            <a:ext cx="6646800" cy="524400"/>
          </a:xfrm>
          <a:prstGeom prst="bracketPair">
            <a:avLst>
              <a:gd name="adj" fmla="val 16667"/>
            </a:avLst>
          </a:prstGeom>
          <a:solidFill>
            <a:srgbClr val="f2f2f2">
              <a:alpha val="11760"/>
            </a:srgbClr>
          </a:solidFill>
          <a:ln w="38100" cap="flat" cmpd="sng">
            <a:solidFill>
              <a:schemeClr val="lt1"/>
            </a:solidFill>
            <a:prstDash val="solid"/>
            <a:round/>
          </a:ln>
        </p:spPr>
        <p:txBody>
          <a:bodyPr wrap="square" lIns="179999" tIns="45700" rIns="179999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한컴 윤고딕 250"/>
                <a:ea typeface="한컴 윤고딕 250"/>
              </a:rPr>
              <a:t>대기오염과 기상조건에 따른 영화 관객수 변화</a:t>
            </a:r>
            <a:r>
              <a:rPr lang="en-US">
                <a:latin typeface="한컴 솔잎 M"/>
                <a:ea typeface="한컴 솔잎 M"/>
              </a:rPr>
              <a:t> </a:t>
            </a:r>
            <a:endParaRPr lang="en-US">
              <a:latin typeface="한컴 솔잎 M"/>
              <a:ea typeface="한컴 솔잎 M"/>
            </a:endParaRPr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1486961" y="4513684"/>
            <a:ext cx="6566954" cy="2695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None/>
              <a:defRPr/>
            </a:pPr>
            <a:r>
              <a:rPr lang="en-US" altLang="ko-KR">
                <a:latin typeface="한컴 윤고딕 250"/>
                <a:ea typeface="한컴 윤고딕 250"/>
              </a:rPr>
              <a:t>9</a:t>
            </a:r>
            <a:r>
              <a:rPr lang="ko-KR" altLang="en-US">
                <a:latin typeface="한컴 윤고딕 250"/>
                <a:ea typeface="한컴 윤고딕 250"/>
              </a:rPr>
              <a:t>조 </a:t>
            </a:r>
            <a:r>
              <a:rPr lang="en-US" altLang="ko-KR">
                <a:latin typeface="한컴 윤고딕 250"/>
                <a:ea typeface="한컴 윤고딕 250"/>
              </a:rPr>
              <a:t>▼</a:t>
            </a:r>
            <a:r>
              <a:rPr lang="ko-KR" altLang="en-US">
                <a:latin typeface="한컴 윤고딕 250"/>
                <a:ea typeface="한컴 윤고딕 250"/>
              </a:rPr>
              <a:t> </a:t>
            </a:r>
            <a:r>
              <a:rPr lang="en-US" altLang="ko-KR">
                <a:latin typeface="한컴 윤고딕 250"/>
                <a:ea typeface="한컴 윤고딕 250"/>
              </a:rPr>
              <a:t>20160283</a:t>
            </a:r>
            <a:r>
              <a:rPr lang="ko-KR" altLang="en-US">
                <a:latin typeface="한컴 윤고딕 250"/>
                <a:ea typeface="한컴 윤고딕 250"/>
              </a:rPr>
              <a:t> </a:t>
            </a:r>
            <a:r>
              <a:rPr lang="en-US">
                <a:latin typeface="한컴 윤고딕 250"/>
                <a:ea typeface="한컴 윤고딕 250"/>
              </a:rPr>
              <a:t>남현우</a:t>
            </a:r>
            <a:r>
              <a:rPr lang="ko-KR" altLang="en-US">
                <a:latin typeface="한컴 윤고딕 250"/>
                <a:ea typeface="한컴 윤고딕 250"/>
              </a:rPr>
              <a:t>  </a:t>
            </a:r>
            <a:r>
              <a:rPr lang="en-US" altLang="ko-KR">
                <a:latin typeface="한컴 윤고딕 250"/>
                <a:ea typeface="한컴 윤고딕 250"/>
              </a:rPr>
              <a:t>20180291</a:t>
            </a:r>
            <a:r>
              <a:rPr lang="ko-KR" altLang="en-US">
                <a:latin typeface="한컴 윤고딕 250"/>
                <a:ea typeface="한컴 윤고딕 250"/>
              </a:rPr>
              <a:t> </a:t>
            </a:r>
            <a:r>
              <a:rPr lang="en-US">
                <a:latin typeface="한컴 윤고딕 250"/>
                <a:ea typeface="한컴 윤고딕 250"/>
              </a:rPr>
              <a:t>박재희</a:t>
            </a:r>
            <a:r>
              <a:rPr lang="ko-KR" altLang="en-US">
                <a:latin typeface="한컴 윤고딕 250"/>
                <a:ea typeface="한컴 윤고딕 250"/>
              </a:rPr>
              <a:t> </a:t>
            </a:r>
            <a:r>
              <a:rPr lang="en-US">
                <a:latin typeface="한컴 윤고딕 250"/>
                <a:ea typeface="한컴 윤고딕 250"/>
              </a:rPr>
              <a:t> </a:t>
            </a:r>
            <a:r>
              <a:rPr lang="en-US" altLang="ko-KR">
                <a:latin typeface="한컴 윤고딕 250"/>
                <a:ea typeface="한컴 윤고딕 250"/>
              </a:rPr>
              <a:t>20180339</a:t>
            </a:r>
            <a:r>
              <a:rPr lang="ko-KR" altLang="en-US">
                <a:latin typeface="한컴 윤고딕 250"/>
                <a:ea typeface="한컴 윤고딕 250"/>
              </a:rPr>
              <a:t> </a:t>
            </a:r>
            <a:r>
              <a:rPr lang="en-US">
                <a:latin typeface="한컴 윤고딕 250"/>
                <a:ea typeface="한컴 윤고딕 250"/>
              </a:rPr>
              <a:t>채예진</a:t>
            </a:r>
            <a:endParaRPr lang="en-US">
              <a:latin typeface="한컴 윤고딕 250"/>
              <a:ea typeface="한컴 윤고딕 250"/>
            </a:endParaRPr>
          </a:p>
        </p:txBody>
      </p:sp>
      <p:sp>
        <p:nvSpPr>
          <p:cNvPr id="47" name="Google Shape;47;p6"/>
          <p:cNvSpPr/>
          <p:nvPr/>
        </p:nvSpPr>
        <p:spPr>
          <a:xfrm rot="1284397">
            <a:off x="4067284" y="1910197"/>
            <a:ext cx="995418" cy="947366"/>
          </a:xfrm>
          <a:prstGeom prst="cloud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title" idx="0"/>
          </p:nvPr>
        </p:nvSpPr>
        <p:spPr>
          <a:xfrm>
            <a:off x="-3175" y="-6043"/>
            <a:ext cx="4941600" cy="415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  <a:defRPr/>
            </a:pPr>
            <a:r>
              <a:rPr lang="en-US" sz="1400">
                <a:latin typeface="한컴 윤고딕 250"/>
                <a:ea typeface="한컴 윤고딕 250"/>
              </a:rPr>
              <a:t>2     </a:t>
            </a:r>
            <a:r>
              <a:rPr lang="en-US" sz="1800">
                <a:latin typeface="한컴 윤고딕 250"/>
                <a:ea typeface="한컴 윤고딕 250"/>
              </a:rPr>
              <a:t> Body</a:t>
            </a:r>
            <a:endParaRPr sz="1800">
              <a:latin typeface="한컴 윤고딕 250"/>
              <a:ea typeface="한컴 윤고딕 250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142874" y="549219"/>
            <a:ext cx="8533500" cy="415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ct val="25000"/>
              <a:buFont typeface="Arial"/>
              <a:buNone/>
              <a:defRPr/>
            </a:pPr>
            <a:r>
              <a:rPr lang="en-US" sz="1100" b="0" i="0" u="none" strike="noStrike" cap="none">
                <a:solidFill>
                  <a:srgbClr val="ffd966"/>
                </a:solidFill>
                <a:latin typeface="한컴 윤고딕 250"/>
                <a:ea typeface="한컴 윤고딕 250"/>
              </a:rPr>
              <a:t>◆  </a:t>
            </a:r>
            <a:r>
              <a:rPr lang="ko-KR" altLang="en-US" sz="2200">
                <a:solidFill>
                  <a:srgbClr val="262626"/>
                </a:solidFill>
                <a:latin typeface="한컴 윤고딕 250"/>
                <a:ea typeface="한컴 윤고딕 250"/>
              </a:rPr>
              <a:t>커널트릭</a:t>
            </a:r>
            <a:endParaRPr lang="ko-KR" altLang="en-US" sz="2200">
              <a:solidFill>
                <a:srgbClr val="262626"/>
              </a:solidFill>
              <a:latin typeface="한컴 윤고딕 250"/>
              <a:ea typeface="한컴 윤고딕 250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47625" y="2542221"/>
            <a:ext cx="4252912" cy="1580199"/>
          </a:xfrm>
          <a:prstGeom prst="rect">
            <a:avLst/>
          </a:prstGeom>
        </p:spPr>
        <p:txBody>
          <a:bodyPr wrap="square">
            <a:spAutoFit/>
          </a:bodyPr>
          <a:p>
            <a:pPr marL="381000" algn="ctr">
              <a:lnSpc>
                <a:spcPct val="14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latin typeface="한컴 윤고딕 760"/>
                <a:ea typeface="한컴 윤고딕 760"/>
              </a:rPr>
              <a:t>커널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latin typeface="한컴 윤고딕 760"/>
                <a:ea typeface="한컴 윤고딕 760"/>
              </a:rPr>
              <a:t>함수를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latin typeface="한컴 윤고딕 760"/>
                <a:ea typeface="한컴 윤고딕 760"/>
              </a:rPr>
              <a:t> 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latin typeface="한컴 윤고딕 760"/>
                <a:ea typeface="한컴 윤고딕 760"/>
              </a:rPr>
              <a:t>이용하여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latin typeface="한컴 윤고딕 760"/>
                <a:ea typeface="한컴 윤고딕 760"/>
              </a:rPr>
              <a:t> 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latin typeface="한컴 윤고딕 760"/>
                <a:ea typeface="한컴 윤고딕 760"/>
              </a:rPr>
              <a:t>비선형의 저차원 데이터를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latin typeface="한컴 윤고딕 760"/>
                <a:ea typeface="한컴 윤고딕 760"/>
              </a:rPr>
              <a:t> </a:t>
            </a:r>
            <a:endParaRPr xmlns:mc="http://schemas.openxmlformats.org/markup-compatibility/2006" xmlns:hp="http://schemas.haansoft.com/office/presentation/8.0" lang="en-US" altLang="ko-KR" b="0" i="0" u="none" strike="noStrike" mc:Ignorable="hp" hp:hslEmbossed="0">
              <a:latin typeface="한컴 윤고딕 760"/>
              <a:ea typeface="한컴 윤고딕 760"/>
            </a:endParaRPr>
          </a:p>
          <a:p>
            <a:pPr marL="381000" algn="ctr">
              <a:lnSpc>
                <a:spcPct val="14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ff0000"/>
                </a:solidFill>
                <a:latin typeface="한컴 윤고딕 760"/>
                <a:ea typeface="한컴 윤고딕 760"/>
              </a:rPr>
              <a:t>고차원 공간으로 매핑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latin typeface="한컴 윤고딕 760"/>
                <a:ea typeface="한컴 윤고딕 760"/>
              </a:rPr>
              <a:t>하여 회귀를 진행한다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latin typeface="한컴 윤고딕 760"/>
                <a:ea typeface="한컴 윤고딕 760"/>
              </a:rPr>
              <a:t>.</a:t>
            </a:r>
            <a:endParaRPr xmlns:mc="http://schemas.openxmlformats.org/markup-compatibility/2006" xmlns:hp="http://schemas.haansoft.com/office/presentation/8.0" lang="en-US" altLang="ko-KR" b="0" i="0" u="none" strike="noStrike" mc:Ignorable="hp" hp:hslEmbossed="0">
              <a:latin typeface="한컴 윤고딕 760"/>
              <a:ea typeface="한컴 윤고딕 760"/>
            </a:endParaRPr>
          </a:p>
          <a:p>
            <a:pPr marL="381000" algn="ctr">
              <a:lnSpc>
                <a:spcPct val="14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latin typeface="한컴 윤고딕 760"/>
                <a:ea typeface="한컴 윤고딕 760"/>
              </a:rPr>
              <a:t>문제에 따라 최적의 커널함수를 </a:t>
            </a:r>
            <a:endParaRPr xmlns:mc="http://schemas.openxmlformats.org/markup-compatibility/2006" xmlns:hp="http://schemas.haansoft.com/office/presentation/8.0" lang="en-US" altLang="ko-KR" b="0" i="0" u="none" strike="noStrike" mc:Ignorable="hp" hp:hslEmbossed="0">
              <a:latin typeface="한컴 윤고딕 760"/>
              <a:ea typeface="한컴 윤고딕 760"/>
            </a:endParaRPr>
          </a:p>
          <a:p>
            <a:pPr marL="381000" algn="ctr">
              <a:lnSpc>
                <a:spcPct val="14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latin typeface="한컴 윤고딕 760"/>
                <a:ea typeface="한컴 윤고딕 760"/>
              </a:rPr>
              <a:t>직접 학습&amp;테스트하여 찾아야 한다.</a:t>
            </a:r>
            <a:endParaRPr xmlns:mc="http://schemas.openxmlformats.org/markup-compatibility/2006" xmlns:hp="http://schemas.haansoft.com/office/presentation/8.0" lang="en-US" altLang="ko-KR" b="0" i="0" u="none" strike="noStrike" mc:Ignorable="hp" hp:hslEmbossed="0">
              <a:latin typeface="한컴 윤고딕 760"/>
              <a:ea typeface="한컴 윤고딕 760"/>
            </a:endParaRPr>
          </a:p>
          <a:p>
            <a:pPr marL="381000">
              <a:lnSpc>
                <a:spcPct val="140000"/>
              </a:lnSpc>
              <a:defRPr/>
            </a:pPr>
            <a:endParaRPr xmlns:mc="http://schemas.openxmlformats.org/markup-compatibility/2006" xmlns:hp="http://schemas.haansoft.com/office/presentation/8.0" lang="en-US" altLang="ko-KR" b="0" i="0" u="none" strike="noStrike" mc:Ignorable="hp" hp:hslEmbossed="0">
              <a:latin typeface="한컴 윤고딕 760"/>
              <a:ea typeface="한컴 윤고딕 760"/>
            </a:endParaRPr>
          </a:p>
        </p:txBody>
      </p:sp>
      <p:pic>
        <p:nvPicPr>
          <p:cNvPr id="1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24375" y="1301365"/>
            <a:ext cx="4244886" cy="4035809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title" idx="0"/>
          </p:nvPr>
        </p:nvSpPr>
        <p:spPr>
          <a:xfrm>
            <a:off x="-3175" y="-6043"/>
            <a:ext cx="4941600" cy="415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  <a:defRPr/>
            </a:pPr>
            <a:r>
              <a:rPr lang="en-US" sz="1400">
                <a:latin typeface="한컴 윤고딕 250"/>
                <a:ea typeface="한컴 윤고딕 250"/>
              </a:rPr>
              <a:t>2     </a:t>
            </a:r>
            <a:r>
              <a:rPr lang="en-US" sz="1800">
                <a:latin typeface="한컴 윤고딕 250"/>
                <a:ea typeface="한컴 윤고딕 250"/>
              </a:rPr>
              <a:t> Body</a:t>
            </a:r>
            <a:endParaRPr sz="1800">
              <a:latin typeface="한컴 윤고딕 250"/>
              <a:ea typeface="한컴 윤고딕 250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142874" y="549219"/>
            <a:ext cx="8533500" cy="415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ct val="25000"/>
              <a:buFont typeface="Arial"/>
              <a:buNone/>
              <a:defRPr/>
            </a:pPr>
            <a:r>
              <a:rPr lang="en-US" sz="1100" b="0" i="0" u="none" strike="noStrike" cap="none">
                <a:solidFill>
                  <a:srgbClr val="ffd966"/>
                </a:solidFill>
                <a:latin typeface="한컴 윤고딕 250"/>
                <a:ea typeface="한컴 윤고딕 250"/>
              </a:rPr>
              <a:t>◆  </a:t>
            </a:r>
            <a:r>
              <a:rPr lang="ko-KR" altLang="en-US" sz="2200">
                <a:solidFill>
                  <a:srgbClr val="262626"/>
                </a:solidFill>
                <a:latin typeface="한컴 윤고딕 250"/>
                <a:ea typeface="한컴 윤고딕 250"/>
              </a:rPr>
              <a:t>커널 함수 선택</a:t>
            </a:r>
            <a:endParaRPr lang="ko-KR" altLang="en-US" sz="2200">
              <a:solidFill>
                <a:srgbClr val="262626"/>
              </a:solidFill>
              <a:latin typeface="한컴 윤고딕 250"/>
              <a:ea typeface="한컴 윤고딕 250"/>
            </a:endParaRPr>
          </a:p>
        </p:txBody>
      </p:sp>
      <p:pic>
        <p:nvPicPr>
          <p:cNvPr id="1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4142" y="2282782"/>
            <a:ext cx="8735714" cy="11494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title" idx="0"/>
          </p:nvPr>
        </p:nvSpPr>
        <p:spPr>
          <a:xfrm>
            <a:off x="-3175" y="-6043"/>
            <a:ext cx="4941600" cy="415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  <a:defRPr/>
            </a:pPr>
            <a:r>
              <a:rPr lang="en-US" sz="1400">
                <a:latin typeface="한컴 윤고딕 250"/>
                <a:ea typeface="한컴 윤고딕 250"/>
              </a:rPr>
              <a:t>2     </a:t>
            </a:r>
            <a:r>
              <a:rPr lang="en-US" sz="1800">
                <a:latin typeface="한컴 윤고딕 250"/>
                <a:ea typeface="한컴 윤고딕 250"/>
              </a:rPr>
              <a:t> Body</a:t>
            </a:r>
            <a:endParaRPr sz="1800">
              <a:latin typeface="한컴 윤고딕 250"/>
              <a:ea typeface="한컴 윤고딕 250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142874" y="549219"/>
            <a:ext cx="8533500" cy="415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ct val="25000"/>
              <a:buFont typeface="Arial"/>
              <a:buNone/>
              <a:defRPr/>
            </a:pPr>
            <a:r>
              <a:rPr lang="en-US" sz="1100" b="0" i="0" u="none" strike="noStrike" cap="none">
                <a:solidFill>
                  <a:srgbClr val="ffd966"/>
                </a:solidFill>
                <a:latin typeface="한컴 윤고딕 250"/>
                <a:ea typeface="한컴 윤고딕 250"/>
              </a:rPr>
              <a:t>◆  </a:t>
            </a:r>
            <a:r>
              <a:rPr lang="en-US" altLang="ko-KR" sz="2200">
                <a:solidFill>
                  <a:srgbClr val="262626"/>
                </a:solidFill>
                <a:latin typeface="한컴 윤고딕 250"/>
                <a:ea typeface="한컴 윤고딕 250"/>
              </a:rPr>
              <a:t>K–fold cross validation</a:t>
            </a:r>
            <a:r>
              <a:rPr lang="ko-KR" altLang="en-US" sz="2200">
                <a:solidFill>
                  <a:srgbClr val="262626"/>
                </a:solidFill>
                <a:latin typeface="한컴 윤고딕 250"/>
                <a:ea typeface="한컴 윤고딕 250"/>
              </a:rPr>
              <a:t> </a:t>
            </a:r>
            <a:r>
              <a:rPr lang="en-US" altLang="ko-KR" sz="2200">
                <a:solidFill>
                  <a:srgbClr val="262626"/>
                </a:solidFill>
                <a:latin typeface="한컴 윤고딕 250"/>
                <a:ea typeface="한컴 윤고딕 250"/>
              </a:rPr>
              <a:t>(K</a:t>
            </a:r>
            <a:r>
              <a:rPr lang="ko-KR" altLang="en-US" sz="2200">
                <a:solidFill>
                  <a:srgbClr val="262626"/>
                </a:solidFill>
                <a:latin typeface="한컴 윤고딕 250"/>
                <a:ea typeface="한컴 윤고딕 250"/>
              </a:rPr>
              <a:t>겹 교차검증</a:t>
            </a:r>
            <a:r>
              <a:rPr lang="en-US" altLang="ko-KR" sz="2200">
                <a:solidFill>
                  <a:srgbClr val="262626"/>
                </a:solidFill>
                <a:latin typeface="한컴 윤고딕 250"/>
                <a:ea typeface="한컴 윤고딕 250"/>
              </a:rPr>
              <a:t>)</a:t>
            </a:r>
            <a:endParaRPr lang="en-US" altLang="ko-KR" sz="2200">
              <a:solidFill>
                <a:srgbClr val="262626"/>
              </a:solidFill>
              <a:latin typeface="한컴 윤고딕 250"/>
              <a:ea typeface="한컴 윤고딕 250"/>
            </a:endParaRPr>
          </a:p>
        </p:txBody>
      </p:sp>
      <p:pic>
        <p:nvPicPr>
          <p:cNvPr id="1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43075" y="1558841"/>
            <a:ext cx="5657850" cy="2597316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16" name=""/>
          <p:cNvSpPr txBox="1"/>
          <p:nvPr/>
        </p:nvSpPr>
        <p:spPr>
          <a:xfrm>
            <a:off x="438150" y="4706302"/>
            <a:ext cx="8267700" cy="29241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한컴 윤고딕 760"/>
                <a:ea typeface="한컴 윤고딕 760"/>
              </a:rPr>
              <a:t>데이터를 K번 분할하여, 테스트 데이터를 각기 다르게 하여 오차를 내고, 평균을 계산하는 방법</a:t>
            </a:r>
            <a:endParaRPr lang="ko-KR" altLang="en-US">
              <a:latin typeface="한컴 윤고딕 760"/>
              <a:ea typeface="한컴 윤고딕 76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title" idx="0"/>
          </p:nvPr>
        </p:nvSpPr>
        <p:spPr>
          <a:xfrm>
            <a:off x="-3175" y="-6043"/>
            <a:ext cx="4941600" cy="415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  <a:defRPr/>
            </a:pPr>
            <a:r>
              <a:rPr lang="en-US" sz="1400">
                <a:latin typeface="한컴 윤고딕 250"/>
                <a:ea typeface="한컴 윤고딕 250"/>
              </a:rPr>
              <a:t>2     </a:t>
            </a:r>
            <a:r>
              <a:rPr lang="en-US" sz="1800">
                <a:latin typeface="한컴 윤고딕 250"/>
                <a:ea typeface="한컴 윤고딕 250"/>
              </a:rPr>
              <a:t> Body</a:t>
            </a:r>
            <a:endParaRPr sz="1800">
              <a:latin typeface="한컴 윤고딕 250"/>
              <a:ea typeface="한컴 윤고딕 250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142874" y="549219"/>
            <a:ext cx="8533500" cy="415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ct val="25000"/>
              <a:buFont typeface="Arial"/>
              <a:buNone/>
              <a:defRPr/>
            </a:pPr>
            <a:r>
              <a:rPr lang="en-US" sz="1100" b="0" i="0" u="none" strike="noStrike" cap="none">
                <a:solidFill>
                  <a:srgbClr val="ffd966"/>
                </a:solidFill>
                <a:latin typeface="한컴 윤고딕 250"/>
                <a:ea typeface="한컴 윤고딕 250"/>
              </a:rPr>
              <a:t>◆  </a:t>
            </a:r>
            <a:r>
              <a:rPr lang="ko-KR" altLang="en-US" sz="2200">
                <a:solidFill>
                  <a:srgbClr val="262626"/>
                </a:solidFill>
                <a:latin typeface="한컴 윤고딕 250"/>
                <a:ea typeface="한컴 윤고딕 250"/>
              </a:rPr>
              <a:t>커널 함수 선택</a:t>
            </a:r>
            <a:endParaRPr lang="ko-KR" altLang="en-US" sz="2200">
              <a:solidFill>
                <a:srgbClr val="262626"/>
              </a:solidFill>
              <a:latin typeface="한컴 윤고딕 250"/>
              <a:ea typeface="한컴 윤고딕 250"/>
            </a:endParaRPr>
          </a:p>
        </p:txBody>
      </p:sp>
      <p:pic>
        <p:nvPicPr>
          <p:cNvPr id="1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5977" y="2127788"/>
            <a:ext cx="1594436" cy="922083"/>
          </a:xfrm>
          <a:prstGeom prst="rect">
            <a:avLst/>
          </a:prstGeom>
        </p:spPr>
      </p:pic>
      <p:pic>
        <p:nvPicPr>
          <p:cNvPr id="1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4429" y="3501296"/>
            <a:ext cx="6650027" cy="819206"/>
          </a:xfrm>
          <a:prstGeom prst="rect">
            <a:avLst/>
          </a:prstGeom>
        </p:spPr>
      </p:pic>
      <p:pic>
        <p:nvPicPr>
          <p:cNvPr id="11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030339" y="2857500"/>
            <a:ext cx="1807971" cy="2167672"/>
          </a:xfrm>
          <a:prstGeom prst="rect">
            <a:avLst/>
          </a:prstGeom>
        </p:spPr>
      </p:pic>
      <p:sp>
        <p:nvSpPr>
          <p:cNvPr id="117" name=""/>
          <p:cNvSpPr/>
          <p:nvPr/>
        </p:nvSpPr>
        <p:spPr>
          <a:xfrm>
            <a:off x="7237881" y="4625274"/>
            <a:ext cx="1015239" cy="285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8" name=""/>
          <p:cNvSpPr txBox="1"/>
          <p:nvPr/>
        </p:nvSpPr>
        <p:spPr>
          <a:xfrm>
            <a:off x="8241714" y="3376188"/>
            <a:ext cx="570358" cy="2890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300">
                <a:solidFill>
                  <a:srgbClr val="ff0000"/>
                </a:solidFill>
                <a:latin typeface="한컴 윤고딕 760"/>
                <a:ea typeface="한컴 윤고딕 760"/>
              </a:rPr>
              <a:t>선형</a:t>
            </a:r>
            <a:endParaRPr lang="ko-KR" altLang="en-US" sz="1300">
              <a:solidFill>
                <a:srgbClr val="ff0000"/>
              </a:solidFill>
              <a:latin typeface="한컴 윤고딕 760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8241715" y="4630978"/>
            <a:ext cx="902285" cy="2820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300">
                <a:solidFill>
                  <a:srgbClr val="ff0000"/>
                </a:solidFill>
                <a:latin typeface="한컴 윤고딕 760"/>
                <a:ea typeface="한컴 윤고딕 760"/>
              </a:rPr>
              <a:t>가우스</a:t>
            </a:r>
            <a:endParaRPr lang="ko-KR" altLang="en-US" sz="1300">
              <a:solidFill>
                <a:srgbClr val="ff0000"/>
              </a:solidFill>
              <a:latin typeface="한컴 윤고딕 760"/>
              <a:ea typeface="한컴 윤고딕 760"/>
            </a:endParaRPr>
          </a:p>
        </p:txBody>
      </p:sp>
      <p:pic>
        <p:nvPicPr>
          <p:cNvPr id="12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143255" y="1768742"/>
            <a:ext cx="3711261" cy="15317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title" idx="0"/>
          </p:nvPr>
        </p:nvSpPr>
        <p:spPr>
          <a:xfrm>
            <a:off x="-3175" y="-6043"/>
            <a:ext cx="4941600" cy="415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  <a:defRPr/>
            </a:pPr>
            <a:r>
              <a:rPr lang="en-US" sz="1400">
                <a:latin typeface="한컴 윤고딕 250"/>
                <a:ea typeface="한컴 윤고딕 250"/>
              </a:rPr>
              <a:t>2     </a:t>
            </a:r>
            <a:r>
              <a:rPr lang="en-US" sz="1800">
                <a:latin typeface="한컴 윤고딕 250"/>
                <a:ea typeface="한컴 윤고딕 250"/>
              </a:rPr>
              <a:t> Body</a:t>
            </a:r>
            <a:endParaRPr sz="1800">
              <a:latin typeface="한컴 윤고딕 250"/>
              <a:ea typeface="한컴 윤고딕 250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142874" y="549219"/>
            <a:ext cx="8533500" cy="415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ct val="25000"/>
              <a:buFont typeface="Arial"/>
              <a:buNone/>
              <a:defRPr/>
            </a:pPr>
            <a:r>
              <a:rPr lang="en-US" sz="1100" b="0" i="0" u="none" strike="noStrike" cap="none">
                <a:solidFill>
                  <a:srgbClr val="ffd966"/>
                </a:solidFill>
                <a:latin typeface="한컴 윤고딕 250"/>
                <a:ea typeface="한컴 윤고딕 250"/>
              </a:rPr>
              <a:t>◆  </a:t>
            </a:r>
            <a:r>
              <a:rPr lang="ko-KR" altLang="en-US" sz="2200">
                <a:solidFill>
                  <a:srgbClr val="262626"/>
                </a:solidFill>
                <a:latin typeface="한컴 윤고딕 250"/>
                <a:ea typeface="한컴 윤고딕 250"/>
              </a:rPr>
              <a:t>커널 함수 선택</a:t>
            </a:r>
            <a:endParaRPr lang="ko-KR" altLang="en-US" sz="2200">
              <a:solidFill>
                <a:srgbClr val="262626"/>
              </a:solidFill>
              <a:latin typeface="한컴 윤고딕 250"/>
              <a:ea typeface="한컴 윤고딕 250"/>
            </a:endParaRPr>
          </a:p>
        </p:txBody>
      </p:sp>
      <p:pic>
        <p:nvPicPr>
          <p:cNvPr id="1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27460" y="1151721"/>
            <a:ext cx="6889077" cy="1455546"/>
          </a:xfrm>
          <a:prstGeom prst="rect">
            <a:avLst/>
          </a:prstGeom>
        </p:spPr>
      </p:pic>
      <p:pic>
        <p:nvPicPr>
          <p:cNvPr id="11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71816" y="2644457"/>
            <a:ext cx="5954233" cy="2760486"/>
          </a:xfrm>
          <a:prstGeom prst="rect">
            <a:avLst/>
          </a:prstGeom>
        </p:spPr>
      </p:pic>
      <p:pic>
        <p:nvPicPr>
          <p:cNvPr id="11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5219" y="2666001"/>
            <a:ext cx="1982385" cy="2691678"/>
          </a:xfrm>
          <a:prstGeom prst="rect">
            <a:avLst/>
          </a:prstGeom>
        </p:spPr>
      </p:pic>
      <p:sp>
        <p:nvSpPr>
          <p:cNvPr id="116" name=""/>
          <p:cNvSpPr txBox="1"/>
          <p:nvPr/>
        </p:nvSpPr>
        <p:spPr>
          <a:xfrm>
            <a:off x="1332054" y="4372673"/>
            <a:ext cx="902285" cy="283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>
                <a:solidFill>
                  <a:srgbClr val="ff0000"/>
                </a:solidFill>
                <a:latin typeface="한컴 윤고딕 760"/>
                <a:ea typeface="한컴 윤고딕 760"/>
              </a:rPr>
              <a:t>학습횟수</a:t>
            </a:r>
            <a:endParaRPr lang="ko-KR" altLang="en-US" sz="1300">
              <a:solidFill>
                <a:srgbClr val="ff0000"/>
              </a:solidFill>
              <a:latin typeface="한컴 윤고딕 760"/>
              <a:ea typeface="한컴 윤고딕 760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1332054" y="2763551"/>
            <a:ext cx="902285" cy="283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>
                <a:solidFill>
                  <a:srgbClr val="ff0000"/>
                </a:solidFill>
                <a:latin typeface="한컴 윤고딕 760"/>
                <a:ea typeface="한컴 윤고딕 760"/>
              </a:rPr>
              <a:t>수렴여부</a:t>
            </a:r>
            <a:endParaRPr lang="ko-KR" altLang="en-US" sz="1300">
              <a:solidFill>
                <a:srgbClr val="ff0000"/>
              </a:solidFill>
              <a:latin typeface="한컴 윤고딕 760"/>
              <a:ea typeface="한컴 윤고딕 76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title" idx="0"/>
          </p:nvPr>
        </p:nvSpPr>
        <p:spPr>
          <a:xfrm>
            <a:off x="-3175" y="-6043"/>
            <a:ext cx="4941600" cy="415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  <a:defRPr/>
            </a:pPr>
            <a:r>
              <a:rPr lang="en-US" sz="1400">
                <a:latin typeface="한컴 윤고딕 250"/>
                <a:ea typeface="한컴 윤고딕 250"/>
              </a:rPr>
              <a:t>2     </a:t>
            </a:r>
            <a:r>
              <a:rPr lang="en-US" sz="1800">
                <a:latin typeface="한컴 윤고딕 250"/>
                <a:ea typeface="한컴 윤고딕 250"/>
              </a:rPr>
              <a:t> Body</a:t>
            </a:r>
            <a:endParaRPr sz="1800">
              <a:latin typeface="한컴 윤고딕 250"/>
              <a:ea typeface="한컴 윤고딕 250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142874" y="549219"/>
            <a:ext cx="8533500" cy="415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ct val="25000"/>
              <a:buFont typeface="Arial"/>
              <a:buNone/>
              <a:defRPr/>
            </a:pPr>
            <a:r>
              <a:rPr lang="en-US" sz="1100" b="0" i="0" u="none" strike="noStrike" cap="none">
                <a:solidFill>
                  <a:srgbClr val="ffd966"/>
                </a:solidFill>
                <a:latin typeface="한컴 윤고딕 250"/>
                <a:ea typeface="한컴 윤고딕 250"/>
              </a:rPr>
              <a:t>◆  </a:t>
            </a:r>
            <a:r>
              <a:rPr lang="ko-KR" altLang="en-US" sz="2200">
                <a:solidFill>
                  <a:srgbClr val="262626"/>
                </a:solidFill>
                <a:latin typeface="한컴 윤고딕 250"/>
                <a:ea typeface="한컴 윤고딕 250"/>
              </a:rPr>
              <a:t>예측 및 결과</a:t>
            </a:r>
            <a:endParaRPr lang="ko-KR" altLang="en-US" sz="2200">
              <a:solidFill>
                <a:srgbClr val="262626"/>
              </a:solidFill>
              <a:latin typeface="한컴 윤고딕 250"/>
              <a:ea typeface="한컴 윤고딕 250"/>
            </a:endParaRPr>
          </a:p>
        </p:txBody>
      </p:sp>
      <p:pic>
        <p:nvPicPr>
          <p:cNvPr id="1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79462" y="1923548"/>
            <a:ext cx="2898822" cy="1867903"/>
          </a:xfrm>
          <a:prstGeom prst="rect">
            <a:avLst/>
          </a:prstGeom>
        </p:spPr>
      </p:pic>
      <p:pic>
        <p:nvPicPr>
          <p:cNvPr id="117" name="그림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54973" y="1383632"/>
            <a:ext cx="4419600" cy="3724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 idx="0"/>
          </p:nvPr>
        </p:nvSpPr>
        <p:spPr>
          <a:xfrm>
            <a:off x="4495747" y="2508426"/>
            <a:ext cx="4648253" cy="69814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25000"/>
              <a:buFont typeface="Arial"/>
              <a:buNone/>
              <a:defRPr/>
            </a:pPr>
            <a:r>
              <a:rPr lang="en-US" altLang="ko-KR">
                <a:solidFill>
                  <a:srgbClr val="7030a0"/>
                </a:solidFill>
                <a:latin typeface="한컴 윤고딕 250"/>
                <a:ea typeface="한컴 윤고딕 250"/>
              </a:rPr>
              <a:t>C</a:t>
            </a:r>
            <a:r>
              <a:rPr lang="en-US" altLang="ko-KR">
                <a:latin typeface="한컴 윤고딕 250"/>
                <a:ea typeface="한컴 윤고딕 250"/>
              </a:rPr>
              <a:t>ONCLUSION</a:t>
            </a:r>
            <a:endParaRPr lang="en-US" altLang="ko-KR">
              <a:latin typeface="한컴 윤고딕 250"/>
              <a:ea typeface="한컴 윤고딕 250"/>
            </a:endParaRPr>
          </a:p>
        </p:txBody>
      </p:sp>
      <p:sp>
        <p:nvSpPr>
          <p:cNvPr id="54" name="Google Shape;54;p7"/>
          <p:cNvSpPr/>
          <p:nvPr/>
        </p:nvSpPr>
        <p:spPr>
          <a:xfrm rot="1284283">
            <a:off x="-174222" y="1951322"/>
            <a:ext cx="1477274" cy="1400260"/>
          </a:xfrm>
          <a:prstGeom prst="cloud">
            <a:avLst/>
          </a:prstGeom>
          <a:solidFill>
            <a:srgbClr val="0c0c0c">
              <a:alpha val="69800"/>
            </a:srgbClr>
          </a:solidFill>
          <a:ln w="28575" cap="flat" cmpd="sng">
            <a:solidFill>
              <a:srgbClr val="262626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" name=""/>
          <p:cNvSpPr txBox="1"/>
          <p:nvPr/>
        </p:nvSpPr>
        <p:spPr>
          <a:xfrm>
            <a:off x="4572000" y="3048246"/>
            <a:ext cx="3249436" cy="293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>
                <a:latin typeface="한컴 윤고딕 760"/>
                <a:ea typeface="한컴 윤고딕 760"/>
              </a:rPr>
              <a:t>결과 분석 및 결론</a:t>
            </a:r>
            <a:endParaRPr lang="ko-KR" altLang="en-US">
              <a:latin typeface="한컴 윤고딕 760"/>
              <a:ea typeface="한컴 윤고딕 76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/>
        </p:nvSpPr>
        <p:spPr>
          <a:xfrm>
            <a:off x="142874" y="549219"/>
            <a:ext cx="8533500" cy="415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ct val="25000"/>
              <a:buFont typeface="Arial"/>
              <a:buNone/>
              <a:defRPr/>
            </a:pPr>
            <a:r>
              <a:rPr lang="en-US" sz="1100" b="0" i="0" u="none" strike="noStrike" cap="none">
                <a:solidFill>
                  <a:srgbClr val="ffd966"/>
                </a:solidFill>
                <a:latin typeface="한컴 윤고딕 250"/>
                <a:ea typeface="한컴 윤고딕 250"/>
              </a:rPr>
              <a:t>◆  </a:t>
            </a:r>
            <a:r>
              <a:rPr lang="ko-KR" altLang="en-US" sz="2200">
                <a:solidFill>
                  <a:srgbClr val="262626"/>
                </a:solidFill>
                <a:latin typeface="한컴 윤고딕 250"/>
                <a:ea typeface="한컴 윤고딕 250"/>
              </a:rPr>
              <a:t>결과 그래프</a:t>
            </a:r>
            <a:endParaRPr lang="ko-KR" altLang="en-US" sz="2200">
              <a:solidFill>
                <a:srgbClr val="262626"/>
              </a:solidFill>
              <a:latin typeface="한컴 윤고딕 250"/>
              <a:ea typeface="한컴 윤고딕 250"/>
            </a:endParaRPr>
          </a:p>
        </p:txBody>
      </p:sp>
      <p:pic>
        <p:nvPicPr>
          <p:cNvPr id="1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18" y="1387305"/>
            <a:ext cx="4871519" cy="3802709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7"/>
              <p:cNvSpPr txBox="1"/>
              <p:nvPr/>
            </p:nvSpPr>
            <p:spPr>
              <a:xfrm>
                <a:off x="5691370" y="1714500"/>
                <a:ext cx="3238500" cy="1143000"/>
              </a:xfrm>
              <a:prstGeom prst="rect">
                <a:avLst/>
              </a:prstGeom>
              <a:noFill/>
            </p:spPr>
            <p:txBody>
              <a:bodyPr/>
              <a:lstStyle/>
              <a:p>
                <a:pPr algn="ctr"/>
                <a14:m xmlns:m="http://schemas.openxmlformats.org/officeDocument/2006/math">
                  <m:oMathPara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1800" b="0" i="0">
                          <a:latin typeface="Cambria Math"/>
                          <a:sym typeface="Cambria Math"/>
                        </a:rPr>
                        <m:t>평균 절대 비율 오차(</m:t>
                      </m:r>
                      <m:r>
                        <a:rPr sz="1800" b="0" i="0">
                          <a:latin typeface="Cambria Math"/>
                          <a:sym typeface="Cambria Math"/>
                        </a:rPr>
                        <m:t>M</m:t>
                      </m:r>
                      <m:r>
                        <a:rPr sz="1800" b="0" i="0">
                          <a:latin typeface="Cambria Math"/>
                          <a:sym typeface="Cambria Math"/>
                        </a:rPr>
                        <m:t>A</m:t>
                      </m:r>
                      <m:r>
                        <a:rPr sz="1800" b="0" i="0">
                          <a:latin typeface="Cambria Math"/>
                          <a:sym typeface="Cambria Math"/>
                        </a:rPr>
                        <m:t>P</m:t>
                      </m:r>
                      <m:r>
                        <a:rPr sz="1800" b="0" i="0">
                          <a:latin typeface="Cambria Math"/>
                          <a:sym typeface="Cambria Math"/>
                        </a:rPr>
                        <m:t>E</m:t>
                      </m:r>
                      <m:r>
                        <a:rPr sz="1800" b="0" i="0">
                          <a:latin typeface="Cambria Math"/>
                          <a:sym typeface="Cambria Math"/>
                        </a:rPr>
                        <m:t xml:space="preserve">) </m:t>
                      </m:r>
                    </m:oMath>
                  </m:oMathPara>
                </a14:m>
              </a:p>
              <a:p>
                <a:pPr algn="ctr"/>
                <a14:m xmlns:m="http://schemas.openxmlformats.org/officeDocument/2006/math">
                  <m:oMathPara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2000" b="0" i="1">
                          <a:latin typeface="Cambria Math"/>
                          <a:sym typeface="Cambria Math"/>
                        </a:rPr>
                        <m:t xml:space="preserve"> </m:t>
                      </m:r>
                      <m:f>
                        <m:fPr>
                          <m:ctrlPr>
                            <a:rPr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sz="2000" b="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sz="2000" b="0" i="1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sz="20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sz="2000" b="0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sz="2000" b="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 b="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sz="2000" b="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sz="2000" b="0" i="1">
                                  <a:latin typeface="Cambria Math"/>
                                </a:rPr>
                                <m:t xml:space="preserve"> − </m:t>
                              </m:r>
                              <m:sSub>
                                <m:sSubPr>
                                  <m:ctrlPr>
                                    <a:rPr sz="2000" b="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 b="0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sz="2000" b="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sz="2000" b="0" i="1">
                                  <a:latin typeface="Cambria Math"/>
                                </a:rPr>
                                <m:t>|</m:t>
                              </m:r>
                            </m:num>
                            <m:den>
                              <m:r>
                                <a:rPr sz="2000" b="0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sz="2000" b="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 b="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sz="2000" b="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sz="2000" b="0" i="1">
                                  <a:latin typeface="Cambria Math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</a:p>
            </p:txBody>
          </p:sp>
        </mc:Choice>
        <mc:Fallback>
          <p:sp>
            <p:nvSpPr>
              <p:cNvPr id="115" name=""/>
              <p:cNvSpPr txBox="1"/>
              <p:nvPr/>
            </p:nvSpPr>
            <p:spPr>
              <a:xfrm>
                <a:off x="5691370" y="1714500"/>
                <a:ext cx="3238500" cy="11430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pic>
        <p:nvPicPr>
          <p:cNvPr id="116" name="그림 2"/>
          <p:cNvPicPr>
            <a:picLocks noChangeAspect="1"/>
          </p:cNvPicPr>
          <p:nvPr/>
        </p:nvPicPr>
        <p:blipFill rotWithShape="1">
          <a:blip r:embed="rId5"/>
          <a:srcRect l="4250" t="59290" r="33520"/>
          <a:stretch>
            <a:fillRect/>
          </a:stretch>
        </p:blipFill>
        <p:spPr>
          <a:xfrm>
            <a:off x="6569084" y="3016410"/>
            <a:ext cx="1383301" cy="1240849"/>
          </a:xfrm>
          <a:prstGeom prst="rect">
            <a:avLst/>
          </a:prstGeom>
        </p:spPr>
      </p:pic>
      <p:sp>
        <p:nvSpPr>
          <p:cNvPr id="118" name="Google Shape;104;p13"/>
          <p:cNvSpPr txBox="1">
            <a:spLocks noGrp="1"/>
          </p:cNvSpPr>
          <p:nvPr>
            <p:ph type="title" idx="0"/>
          </p:nvPr>
        </p:nvSpPr>
        <p:spPr>
          <a:xfrm>
            <a:off x="-3175" y="-6043"/>
            <a:ext cx="4941600" cy="415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  <a:defRPr/>
            </a:pPr>
            <a:r>
              <a:rPr lang="en-US" altLang="ko-KR" sz="1400">
                <a:latin typeface="한컴 윤고딕 250"/>
                <a:ea typeface="한컴 윤고딕 250"/>
              </a:rPr>
              <a:t>3</a:t>
            </a:r>
            <a:r>
              <a:rPr lang="en-US" sz="1400">
                <a:latin typeface="한컴 윤고딕 250"/>
                <a:ea typeface="한컴 윤고딕 250"/>
              </a:rPr>
              <a:t>     </a:t>
            </a:r>
            <a:r>
              <a:rPr lang="en-US" sz="1800">
                <a:latin typeface="한컴 윤고딕 250"/>
                <a:ea typeface="한컴 윤고딕 250"/>
              </a:rPr>
              <a:t> </a:t>
            </a:r>
            <a:r>
              <a:rPr lang="en-US" altLang="ko-KR" sz="1800">
                <a:latin typeface="한컴 윤고딕 250"/>
                <a:ea typeface="한컴 윤고딕 250"/>
              </a:rPr>
              <a:t>Conclusion</a:t>
            </a:r>
            <a:endParaRPr lang="en-US" altLang="ko-KR" sz="1800">
              <a:latin typeface="한컴 윤고딕 250"/>
              <a:ea typeface="한컴 윤고딕 25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05;p13"/>
          <p:cNvSpPr txBox="1"/>
          <p:nvPr/>
        </p:nvSpPr>
        <p:spPr>
          <a:xfrm>
            <a:off x="142874" y="549219"/>
            <a:ext cx="8533500" cy="415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ct val="25000"/>
              <a:buFont typeface="Arial"/>
              <a:buNone/>
              <a:defRPr/>
            </a:pPr>
            <a:r>
              <a:rPr lang="en-US" sz="1100" b="0" i="0" u="none" strike="noStrike" cap="none">
                <a:solidFill>
                  <a:srgbClr val="ffd966"/>
                </a:solidFill>
                <a:latin typeface="한컴 윤고딕 250"/>
                <a:ea typeface="한컴 윤고딕 250"/>
              </a:rPr>
              <a:t>◆  </a:t>
            </a:r>
            <a:r>
              <a:rPr lang="ko-KR" altLang="en-US" sz="2200">
                <a:solidFill>
                  <a:srgbClr val="262626"/>
                </a:solidFill>
                <a:latin typeface="한컴 윤고딕 250"/>
                <a:ea typeface="한컴 윤고딕 250"/>
              </a:rPr>
              <a:t>미세먼지 예보에 따른 영화 관객수</a:t>
            </a:r>
            <a:endParaRPr lang="ko-KR" altLang="en-US" sz="2200">
              <a:solidFill>
                <a:srgbClr val="262626"/>
              </a:solidFill>
              <a:latin typeface="한컴 윤고딕 250"/>
              <a:ea typeface="한컴 윤고딕 250"/>
            </a:endParaRPr>
          </a:p>
        </p:txBody>
      </p:sp>
      <p:pic>
        <p:nvPicPr>
          <p:cNvPr id="1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2109" y="1492460"/>
            <a:ext cx="5509737" cy="3574089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1" name="그림 7"/>
          <p:cNvPicPr>
            <a:picLocks noChangeAspect="1"/>
          </p:cNvPicPr>
          <p:nvPr/>
        </p:nvPicPr>
        <p:blipFill rotWithShape="1">
          <a:blip r:embed="rId4"/>
          <a:srcRect t="58990" r="30280"/>
          <a:stretch>
            <a:fillRect/>
          </a:stretch>
        </p:blipFill>
        <p:spPr>
          <a:xfrm>
            <a:off x="6924606" y="2344515"/>
            <a:ext cx="1292312" cy="1025969"/>
          </a:xfrm>
          <a:prstGeom prst="rect">
            <a:avLst/>
          </a:prstGeom>
        </p:spPr>
      </p:pic>
      <p:cxnSp>
        <p:nvCxnSpPr>
          <p:cNvPr id="122" name=""/>
          <p:cNvCxnSpPr/>
          <p:nvPr/>
        </p:nvCxnSpPr>
        <p:spPr>
          <a:xfrm>
            <a:off x="1066050" y="3971749"/>
            <a:ext cx="53536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"/>
          <p:cNvCxnSpPr/>
          <p:nvPr/>
        </p:nvCxnSpPr>
        <p:spPr>
          <a:xfrm>
            <a:off x="1163191" y="3793949"/>
            <a:ext cx="5212398" cy="0"/>
          </a:xfrm>
          <a:prstGeom prst="line">
            <a:avLst/>
          </a:prstGeom>
          <a:ln>
            <a:solidFill>
              <a:srgbClr val="289b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"/>
          <p:cNvSpPr txBox="1"/>
          <p:nvPr/>
        </p:nvSpPr>
        <p:spPr>
          <a:xfrm>
            <a:off x="6403234" y="3857161"/>
            <a:ext cx="902285" cy="286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>
                <a:solidFill>
                  <a:srgbClr val="ff0000"/>
                </a:solidFill>
                <a:latin typeface="한컴 윤고딕 760"/>
                <a:ea typeface="한컴 윤고딕 760"/>
              </a:rPr>
              <a:t>나쁨</a:t>
            </a:r>
            <a:endParaRPr lang="ko-KR" altLang="en-US" sz="1300">
              <a:solidFill>
                <a:srgbClr val="ff0000"/>
              </a:solidFill>
              <a:latin typeface="한컴 윤고딕 760"/>
              <a:ea typeface="한컴 윤고딕 760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6403234" y="3645494"/>
            <a:ext cx="902285" cy="286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>
                <a:solidFill>
                  <a:srgbClr val="289b6e"/>
                </a:solidFill>
                <a:latin typeface="한컴 윤고딕 760"/>
                <a:ea typeface="한컴 윤고딕 760"/>
              </a:rPr>
              <a:t>좋음</a:t>
            </a:r>
            <a:endParaRPr lang="ko-KR" altLang="en-US" sz="1300">
              <a:solidFill>
                <a:srgbClr val="289b6e"/>
              </a:solidFill>
              <a:latin typeface="한컴 윤고딕 760"/>
              <a:ea typeface="한컴 윤고딕 760"/>
            </a:endParaRPr>
          </a:p>
        </p:txBody>
      </p:sp>
      <p:sp>
        <p:nvSpPr>
          <p:cNvPr id="130" name="Google Shape;104;p13"/>
          <p:cNvSpPr txBox="1">
            <a:spLocks noGrp="1"/>
          </p:cNvSpPr>
          <p:nvPr>
            <p:ph type="title" idx="0"/>
          </p:nvPr>
        </p:nvSpPr>
        <p:spPr>
          <a:xfrm>
            <a:off x="-3175" y="-6043"/>
            <a:ext cx="4941600" cy="415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  <a:defRPr/>
            </a:pPr>
            <a:r>
              <a:rPr lang="en-US" altLang="ko-KR" sz="1400">
                <a:latin typeface="한컴 윤고딕 250"/>
                <a:ea typeface="한컴 윤고딕 250"/>
              </a:rPr>
              <a:t>3</a:t>
            </a:r>
            <a:r>
              <a:rPr lang="en-US" sz="1400">
                <a:latin typeface="한컴 윤고딕 250"/>
                <a:ea typeface="한컴 윤고딕 250"/>
              </a:rPr>
              <a:t>     </a:t>
            </a:r>
            <a:r>
              <a:rPr lang="en-US" sz="1800">
                <a:latin typeface="한컴 윤고딕 250"/>
                <a:ea typeface="한컴 윤고딕 250"/>
              </a:rPr>
              <a:t> </a:t>
            </a:r>
            <a:r>
              <a:rPr lang="en-US" altLang="ko-KR" sz="1800">
                <a:latin typeface="한컴 윤고딕 250"/>
                <a:ea typeface="한컴 윤고딕 250"/>
              </a:rPr>
              <a:t>Conclusion</a:t>
            </a:r>
            <a:endParaRPr lang="en-US" altLang="ko-KR" sz="1800">
              <a:latin typeface="한컴 윤고딕 250"/>
              <a:ea typeface="한컴 윤고딕 25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1" animBg="1"/>
      <p:bldP spid="124" grpId="2" animBg="1"/>
      <p:bldP spid="125" grpId="3" animBg="1"/>
    </p:bld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title" idx="0"/>
          </p:nvPr>
        </p:nvSpPr>
        <p:spPr>
          <a:xfrm>
            <a:off x="-3175" y="-6043"/>
            <a:ext cx="4941600" cy="415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  <a:defRPr/>
            </a:pPr>
            <a:r>
              <a:rPr lang="en-US" altLang="ko-KR" sz="1400">
                <a:latin typeface="한컴 윤고딕 250"/>
                <a:ea typeface="한컴 윤고딕 250"/>
              </a:rPr>
              <a:t>3</a:t>
            </a:r>
            <a:r>
              <a:rPr lang="en-US" sz="1400">
                <a:latin typeface="한컴 윤고딕 250"/>
                <a:ea typeface="한컴 윤고딕 250"/>
              </a:rPr>
              <a:t>     </a:t>
            </a:r>
            <a:r>
              <a:rPr lang="en-US" sz="1800">
                <a:latin typeface="한컴 윤고딕 250"/>
                <a:ea typeface="한컴 윤고딕 250"/>
              </a:rPr>
              <a:t> </a:t>
            </a:r>
            <a:r>
              <a:rPr lang="en-US" altLang="ko-KR" sz="1800">
                <a:latin typeface="한컴 윤고딕 250"/>
                <a:ea typeface="한컴 윤고딕 250"/>
              </a:rPr>
              <a:t>Conclusion</a:t>
            </a:r>
            <a:endParaRPr lang="en-US" altLang="ko-KR" sz="1800">
              <a:latin typeface="한컴 윤고딕 250"/>
              <a:ea typeface="한컴 윤고딕 250"/>
            </a:endParaRPr>
          </a:p>
        </p:txBody>
      </p:sp>
      <p:sp>
        <p:nvSpPr>
          <p:cNvPr id="119" name="Google Shape;105;p13"/>
          <p:cNvSpPr txBox="1"/>
          <p:nvPr/>
        </p:nvSpPr>
        <p:spPr>
          <a:xfrm>
            <a:off x="142874" y="549219"/>
            <a:ext cx="8533500" cy="415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ct val="25000"/>
              <a:buFont typeface="Arial"/>
              <a:buNone/>
              <a:defRPr/>
            </a:pPr>
            <a:r>
              <a:rPr lang="en-US" sz="1100" b="0" i="0" u="none" strike="noStrike" cap="none">
                <a:solidFill>
                  <a:srgbClr val="ffd966"/>
                </a:solidFill>
                <a:latin typeface="한컴 윤고딕 250"/>
                <a:ea typeface="한컴 윤고딕 250"/>
              </a:rPr>
              <a:t>◆  </a:t>
            </a:r>
            <a:r>
              <a:rPr lang="ko-KR" altLang="en-US" sz="2200">
                <a:solidFill>
                  <a:srgbClr val="262626"/>
                </a:solidFill>
                <a:latin typeface="한컴 윤고딕 250"/>
                <a:ea typeface="한컴 윤고딕 250"/>
              </a:rPr>
              <a:t>문화의 날 영화 관객수</a:t>
            </a:r>
            <a:endParaRPr lang="ko-KR" altLang="en-US" sz="2200">
              <a:solidFill>
                <a:srgbClr val="262626"/>
              </a:solidFill>
              <a:latin typeface="한컴 윤고딕 250"/>
              <a:ea typeface="한컴 윤고딕 250"/>
            </a:endParaRPr>
          </a:p>
        </p:txBody>
      </p:sp>
      <p:pic>
        <p:nvPicPr>
          <p:cNvPr id="1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3900" y="1490651"/>
            <a:ext cx="5486875" cy="3589331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55551" y="2289205"/>
            <a:ext cx="1659420" cy="1136589"/>
          </a:xfrm>
          <a:prstGeom prst="rect">
            <a:avLst/>
          </a:prstGeom>
        </p:spPr>
      </p:pic>
      <p:cxnSp>
        <p:nvCxnSpPr>
          <p:cNvPr id="124" name=""/>
          <p:cNvCxnSpPr/>
          <p:nvPr/>
        </p:nvCxnSpPr>
        <p:spPr>
          <a:xfrm>
            <a:off x="1066050" y="3857096"/>
            <a:ext cx="53536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"/>
          <p:cNvCxnSpPr/>
          <p:nvPr/>
        </p:nvCxnSpPr>
        <p:spPr>
          <a:xfrm>
            <a:off x="1163191" y="3538891"/>
            <a:ext cx="5212398" cy="0"/>
          </a:xfrm>
          <a:prstGeom prst="line">
            <a:avLst/>
          </a:prstGeom>
          <a:ln>
            <a:solidFill>
              <a:srgbClr val="289b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"/>
          <p:cNvSpPr txBox="1"/>
          <p:nvPr/>
        </p:nvSpPr>
        <p:spPr>
          <a:xfrm>
            <a:off x="6403234" y="3742508"/>
            <a:ext cx="902285" cy="286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>
                <a:solidFill>
                  <a:srgbClr val="ff0000"/>
                </a:solidFill>
                <a:latin typeface="한컴 윤고딕 760"/>
                <a:ea typeface="한컴 윤고딕 760"/>
              </a:rPr>
              <a:t>평일</a:t>
            </a:r>
            <a:endParaRPr lang="ko-KR" altLang="en-US" sz="1300">
              <a:solidFill>
                <a:srgbClr val="ff0000"/>
              </a:solidFill>
              <a:latin typeface="한컴 윤고딕 760"/>
              <a:ea typeface="한컴 윤고딕 760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6403234" y="3390435"/>
            <a:ext cx="902285" cy="286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>
                <a:solidFill>
                  <a:srgbClr val="289b6e"/>
                </a:solidFill>
                <a:latin typeface="한컴 윤고딕 760"/>
                <a:ea typeface="한컴 윤고딕 760"/>
              </a:rPr>
              <a:t>문화의날</a:t>
            </a:r>
            <a:endParaRPr lang="ko-KR" altLang="en-US" sz="1300">
              <a:solidFill>
                <a:srgbClr val="289b6e"/>
              </a:solidFill>
              <a:latin typeface="한컴 윤고딕 760"/>
              <a:ea typeface="한컴 윤고딕 76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1" animBg="1"/>
      <p:bldP spid="126" grpId="2" animBg="1"/>
      <p:bldP spid="127" grpId="3" animBg="1"/>
    </p:bld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 idx="0"/>
          </p:nvPr>
        </p:nvSpPr>
        <p:spPr>
          <a:xfrm>
            <a:off x="2416217" y="2451100"/>
            <a:ext cx="1693740" cy="812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25000"/>
              <a:buFont typeface="Arial"/>
              <a:buNone/>
              <a:defRPr/>
            </a:pPr>
            <a:r>
              <a:rPr lang="en-US">
                <a:solidFill>
                  <a:srgbClr val="7030a0"/>
                </a:solidFill>
                <a:latin typeface="한컴 윤고딕 250"/>
                <a:ea typeface="한컴 윤고딕 250"/>
              </a:rPr>
              <a:t>I</a:t>
            </a:r>
            <a:r>
              <a:rPr lang="en-US">
                <a:latin typeface="한컴 윤고딕 250"/>
                <a:ea typeface="한컴 윤고딕 250"/>
              </a:rPr>
              <a:t>NDEX</a:t>
            </a:r>
            <a:endParaRPr>
              <a:latin typeface="한컴 윤고딕 250"/>
              <a:ea typeface="한컴 윤고딕 250"/>
            </a:endParaRPr>
          </a:p>
        </p:txBody>
      </p:sp>
      <p:sp>
        <p:nvSpPr>
          <p:cNvPr id="58" name=""/>
          <p:cNvSpPr/>
          <p:nvPr/>
        </p:nvSpPr>
        <p:spPr>
          <a:xfrm>
            <a:off x="4723605" y="793750"/>
            <a:ext cx="3545416" cy="4127500"/>
          </a:xfrm>
          <a:prstGeom prst="roundRect">
            <a:avLst>
              <a:gd name="adj" fmla="val 16667"/>
            </a:avLst>
          </a:prstGeom>
          <a:ln>
            <a:solidFill>
              <a:srgbClr val="474747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4769419" y="549852"/>
            <a:ext cx="4027800" cy="4962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171450" marR="0" lvl="0" indent="-184467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rial"/>
              <a:buChar char="•"/>
              <a:defRPr/>
            </a:pPr>
            <a:r>
              <a:rPr lang="en-US" sz="1700">
                <a:latin typeface="한컴 윤고딕 250"/>
                <a:ea typeface="한컴 윤고딕 250"/>
              </a:rPr>
              <a:t>▼</a:t>
            </a:r>
            <a:r>
              <a:rPr lang="ko-KR" altLang="en-US" sz="1700">
                <a:latin typeface="한컴 윤고딕 250"/>
                <a:ea typeface="한컴 윤고딕 250"/>
              </a:rPr>
              <a:t> </a:t>
            </a:r>
            <a:r>
              <a:rPr lang="en-US" sz="1700">
                <a:latin typeface="한컴 윤고딕 250"/>
                <a:ea typeface="한컴 윤고딕 250"/>
              </a:rPr>
              <a:t>INTRODUCTION</a:t>
            </a:r>
            <a:endParaRPr lang="en-US" sz="1700">
              <a:latin typeface="한컴 윤고딕 250"/>
              <a:ea typeface="한컴 윤고딕 250"/>
            </a:endParaRPr>
          </a:p>
          <a:p>
            <a:pPr marL="457200" marR="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rial"/>
              <a:buChar char="-"/>
              <a:defRPr/>
            </a:pPr>
            <a:r>
              <a:rPr lang="en-US" altLang="ko-KR" sz="1500">
                <a:latin typeface="한컴 윤고딕 250"/>
                <a:ea typeface="한컴 윤고딕 250"/>
              </a:rPr>
              <a:t>-</a:t>
            </a:r>
            <a:r>
              <a:rPr lang="ko-KR" altLang="en-US" sz="1500">
                <a:latin typeface="한컴 윤고딕 250"/>
                <a:ea typeface="한컴 윤고딕 250"/>
              </a:rPr>
              <a:t> 변수 설정</a:t>
            </a:r>
            <a:endParaRPr lang="ko-KR" altLang="en-US" sz="1500">
              <a:latin typeface="한컴 윤고딕 250"/>
              <a:ea typeface="한컴 윤고딕 250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500">
              <a:latin typeface="한컴 윤고딕 250"/>
              <a:ea typeface="한컴 윤고딕 250"/>
            </a:endParaRPr>
          </a:p>
          <a:p>
            <a:pPr marL="171450" marR="0" lvl="0" indent="-184467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rial"/>
              <a:buChar char="•"/>
              <a:defRPr/>
            </a:pPr>
            <a:r>
              <a:rPr lang="en-US" sz="1700">
                <a:latin typeface="한컴 윤고딕 250"/>
                <a:ea typeface="한컴 윤고딕 250"/>
              </a:rPr>
              <a:t>▼</a:t>
            </a:r>
            <a:r>
              <a:rPr lang="ko-KR" altLang="en-US" sz="1700">
                <a:latin typeface="한컴 윤고딕 250"/>
                <a:ea typeface="한컴 윤고딕 250"/>
              </a:rPr>
              <a:t>  </a:t>
            </a:r>
            <a:r>
              <a:rPr lang="en-US" sz="1700">
                <a:latin typeface="한컴 윤고딕 250"/>
                <a:ea typeface="한컴 윤고딕 250"/>
              </a:rPr>
              <a:t>BODY</a:t>
            </a:r>
            <a:endParaRPr lang="en-US" sz="1700">
              <a:latin typeface="한컴 윤고딕 250"/>
              <a:ea typeface="한컴 윤고딕 250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Char char="-"/>
              <a:defRPr/>
            </a:pPr>
            <a:r>
              <a:rPr lang="en-US" altLang="ko-KR" sz="1500">
                <a:latin typeface="한컴 윤고딕 250"/>
                <a:ea typeface="한컴 윤고딕 250"/>
              </a:rPr>
              <a:t>-</a:t>
            </a:r>
            <a:r>
              <a:rPr lang="ko-KR" altLang="en-US" sz="1500">
                <a:latin typeface="한컴 윤고딕 250"/>
                <a:ea typeface="한컴 윤고딕 250"/>
              </a:rPr>
              <a:t> </a:t>
            </a:r>
            <a:r>
              <a:rPr lang="en-US" sz="1500">
                <a:latin typeface="한컴 윤고딕 250"/>
                <a:ea typeface="한컴 윤고딕 250"/>
              </a:rPr>
              <a:t>데이터 분석 방법</a:t>
            </a:r>
            <a:endParaRPr lang="en-US" sz="1500">
              <a:latin typeface="한컴 윤고딕 250"/>
              <a:ea typeface="한컴 윤고딕 250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None/>
              <a:defRPr/>
            </a:pPr>
            <a:endParaRPr sz="1500">
              <a:latin typeface="한컴 윤고딕 250"/>
              <a:ea typeface="한컴 윤고딕 250"/>
            </a:endParaRPr>
          </a:p>
          <a:p>
            <a:pPr marL="171450" marR="0" lvl="0" indent="-184467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rial"/>
              <a:buChar char="•"/>
              <a:defRPr/>
            </a:pPr>
            <a:r>
              <a:rPr lang="en-US" sz="1700">
                <a:latin typeface="한컴 윤고딕 250"/>
                <a:ea typeface="한컴 윤고딕 250"/>
              </a:rPr>
              <a:t>▼</a:t>
            </a:r>
            <a:r>
              <a:rPr lang="ko-KR" altLang="en-US" sz="1700">
                <a:latin typeface="한컴 윤고딕 250"/>
                <a:ea typeface="한컴 윤고딕 250"/>
              </a:rPr>
              <a:t>  </a:t>
            </a:r>
            <a:r>
              <a:rPr lang="en-US" sz="1700">
                <a:latin typeface="한컴 윤고딕 250"/>
                <a:ea typeface="한컴 윤고딕 250"/>
              </a:rPr>
              <a:t>CONCLUSION</a:t>
            </a:r>
            <a:endParaRPr lang="en-US" sz="1700">
              <a:latin typeface="한컴 윤고딕 250"/>
              <a:ea typeface="한컴 윤고딕 250"/>
            </a:endParaRPr>
          </a:p>
          <a:p>
            <a:pPr marL="444183" lvl="1" indent="0" algn="just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62626"/>
              </a:buClr>
              <a:buSzPct val="25000"/>
              <a:buNone/>
              <a:defRPr/>
            </a:pPr>
            <a:r>
              <a:rPr lang="en-US" altLang="ko-KR" sz="1500">
                <a:latin typeface="한컴 윤고딕 250"/>
                <a:ea typeface="한컴 윤고딕 250"/>
              </a:rPr>
              <a:t>-</a:t>
            </a:r>
            <a:r>
              <a:rPr lang="ko-KR" altLang="en-US" sz="1500">
                <a:latin typeface="한컴 윤고딕 250"/>
                <a:ea typeface="한컴 윤고딕 250"/>
              </a:rPr>
              <a:t> 결과 분석 및 결론</a:t>
            </a:r>
            <a:endParaRPr lang="ko-KR" altLang="en-US" sz="1500">
              <a:latin typeface="한컴 윤고딕 250"/>
              <a:ea typeface="한컴 윤고딕 250"/>
            </a:endParaRPr>
          </a:p>
        </p:txBody>
      </p:sp>
      <p:sp>
        <p:nvSpPr>
          <p:cNvPr id="54" name="Google Shape;54;p7"/>
          <p:cNvSpPr/>
          <p:nvPr/>
        </p:nvSpPr>
        <p:spPr>
          <a:xfrm rot="1284283">
            <a:off x="-174222" y="1951322"/>
            <a:ext cx="1477274" cy="1400260"/>
          </a:xfrm>
          <a:prstGeom prst="cloud">
            <a:avLst/>
          </a:prstGeom>
          <a:solidFill>
            <a:srgbClr val="0c0c0c">
              <a:alpha val="69800"/>
            </a:srgbClr>
          </a:solidFill>
          <a:ln w="28575" cap="flat" cmpd="sng">
            <a:solidFill>
              <a:srgbClr val="262626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>
            <a:spLocks noGrp="1"/>
          </p:cNvSpPr>
          <p:nvPr>
            <p:ph type="title" idx="0"/>
          </p:nvPr>
        </p:nvSpPr>
        <p:spPr>
          <a:xfrm>
            <a:off x="-107150" y="21950"/>
            <a:ext cx="4005600" cy="415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rial"/>
              <a:buNone/>
              <a:defRPr/>
            </a:pPr>
            <a:r>
              <a:rPr lang="en-US" sz="2000">
                <a:latin typeface="한컴 윤고딕 250"/>
                <a:ea typeface="한컴 윤고딕 250"/>
              </a:rPr>
              <a:t> 3    Conclusion</a:t>
            </a:r>
            <a:endParaRPr sz="2000">
              <a:latin typeface="한컴 윤고딕 250"/>
              <a:ea typeface="한컴 윤고딕 250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13853" y="604589"/>
            <a:ext cx="9118200" cy="387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ct val="25000"/>
              <a:buFont typeface="Arial"/>
              <a:buNone/>
              <a:defRPr/>
            </a:pPr>
            <a:r>
              <a:rPr lang="en-US" sz="1100" b="0" i="0" u="none" strike="noStrike" cap="none">
                <a:solidFill>
                  <a:srgbClr val="ffd966"/>
                </a:solidFill>
                <a:latin typeface="한컴 윤고딕 250"/>
                <a:ea typeface="한컴 윤고딕 250"/>
              </a:rPr>
              <a:t>◆</a:t>
            </a:r>
            <a:r>
              <a:rPr lang="ko-KR" altLang="en-US" sz="1100" b="0" i="0" u="none" strike="noStrike" cap="none">
                <a:solidFill>
                  <a:srgbClr val="ffd966"/>
                </a:solidFill>
                <a:latin typeface="한컴 윤고딕 250"/>
                <a:ea typeface="한컴 윤고딕 250"/>
              </a:rPr>
              <a:t>  </a:t>
            </a:r>
            <a:r>
              <a:rPr lang="ko-KR" altLang="en-US" sz="2220" b="0" i="0" u="none" strike="noStrike" cap="none">
                <a:solidFill>
                  <a:schemeClr val="lt1"/>
                </a:solidFill>
                <a:latin typeface="한컴 윤고딕 250"/>
                <a:ea typeface="한컴 윤고딕 250"/>
              </a:rPr>
              <a:t>한계점</a:t>
            </a:r>
            <a:endParaRPr lang="ko-KR" altLang="en-US" sz="2220" b="0" i="0" u="none" strike="noStrike" cap="none">
              <a:solidFill>
                <a:schemeClr val="lt1"/>
              </a:solidFill>
              <a:latin typeface="한컴 윤고딕 250"/>
              <a:ea typeface="한컴 윤고딕 250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1176513" y="2447394"/>
            <a:ext cx="6790974" cy="14146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  <a:defRPr/>
            </a:pPr>
            <a:r>
              <a:rPr lang="ko-KR" altLang="en-US" sz="2000" u="sng">
                <a:solidFill>
                  <a:schemeClr val="lt1"/>
                </a:solidFill>
                <a:latin typeface="한컴 윤고딕 760"/>
                <a:ea typeface="한컴 윤고딕 760"/>
              </a:rPr>
              <a:t>한계점</a:t>
            </a:r>
            <a:endParaRPr lang="ko-KR" altLang="en-US" sz="2000" u="sng">
              <a:solidFill>
                <a:schemeClr val="lt1"/>
              </a:solidFill>
              <a:latin typeface="한컴 윤고딕 760"/>
              <a:ea typeface="한컴 윤고딕 760"/>
            </a:endParaRPr>
          </a:p>
          <a:p>
            <a:pPr lvl="2">
              <a:lnSpc>
                <a:spcPct val="130000"/>
              </a:lnSpc>
              <a:defRPr/>
            </a:pPr>
            <a:r>
              <a:rPr lang="ko-KR" altLang="en-US" sz="1800">
                <a:solidFill>
                  <a:schemeClr val="lt1"/>
                </a:solidFill>
                <a:latin typeface="한컴 윤고딕 760"/>
                <a:ea typeface="한컴 윤고딕 760"/>
              </a:rPr>
              <a:t>  </a:t>
            </a:r>
            <a:r>
              <a:rPr lang="en-US" altLang="ko-KR" sz="1800">
                <a:solidFill>
                  <a:schemeClr val="lt1"/>
                </a:solidFill>
                <a:latin typeface="한컴 윤고딕 760"/>
                <a:ea typeface="한컴 윤고딕 760"/>
              </a:rPr>
              <a:t>1.</a:t>
            </a:r>
            <a:r>
              <a:rPr lang="ko-KR" altLang="en-US" sz="1800">
                <a:solidFill>
                  <a:schemeClr val="lt1"/>
                </a:solidFill>
                <a:latin typeface="한컴 윤고딕 760"/>
                <a:ea typeface="한컴 윤고딕 760"/>
              </a:rPr>
              <a:t> 평일에 비해 휴일의 데이터가 매우 적다</a:t>
            </a:r>
            <a:r>
              <a:rPr lang="en-US" altLang="ko-KR" sz="1800">
                <a:solidFill>
                  <a:schemeClr val="lt1"/>
                </a:solidFill>
                <a:latin typeface="한컴 윤고딕 760"/>
                <a:ea typeface="한컴 윤고딕 760"/>
              </a:rPr>
              <a:t>.</a:t>
            </a:r>
            <a:r>
              <a:rPr lang="ko-KR" altLang="en-US" sz="1800">
                <a:solidFill>
                  <a:schemeClr val="lt1"/>
                </a:solidFill>
                <a:latin typeface="한컴 윤고딕 760"/>
                <a:ea typeface="한컴 윤고딕 760"/>
              </a:rPr>
              <a:t> </a:t>
            </a:r>
            <a:r>
              <a:rPr lang="en-US" altLang="ko-KR" sz="1800">
                <a:solidFill>
                  <a:schemeClr val="lt1"/>
                </a:solidFill>
                <a:latin typeface="한컴 윤고딕 760"/>
                <a:ea typeface="한컴 윤고딕 760"/>
              </a:rPr>
              <a:t>-&gt;</a:t>
            </a:r>
            <a:r>
              <a:rPr lang="ko-KR" altLang="en-US" sz="1800">
                <a:solidFill>
                  <a:schemeClr val="lt1"/>
                </a:solidFill>
                <a:latin typeface="한컴 윤고딕 760"/>
                <a:ea typeface="한컴 윤고딕 760"/>
              </a:rPr>
              <a:t> 학습데이터 부족</a:t>
            </a:r>
            <a:endParaRPr lang="ko-KR" altLang="en-US" sz="1800">
              <a:solidFill>
                <a:schemeClr val="lt1"/>
              </a:solidFill>
              <a:latin typeface="한컴 윤고딕 760"/>
              <a:ea typeface="한컴 윤고딕 760"/>
            </a:endParaRPr>
          </a:p>
          <a:p>
            <a:pPr lvl="2">
              <a:lnSpc>
                <a:spcPct val="130000"/>
              </a:lnSpc>
              <a:defRPr/>
            </a:pPr>
            <a:r>
              <a:rPr lang="ko-KR" altLang="en-US" sz="1800">
                <a:solidFill>
                  <a:schemeClr val="lt1"/>
                </a:solidFill>
                <a:latin typeface="한컴 윤고딕 760"/>
                <a:ea typeface="한컴 윤고딕 760"/>
              </a:rPr>
              <a:t>  </a:t>
            </a:r>
            <a:r>
              <a:rPr lang="en-US" altLang="ko-KR" sz="1800">
                <a:solidFill>
                  <a:schemeClr val="lt1"/>
                </a:solidFill>
                <a:latin typeface="한컴 윤고딕 760"/>
                <a:ea typeface="한컴 윤고딕 760"/>
              </a:rPr>
              <a:t>2.</a:t>
            </a:r>
            <a:r>
              <a:rPr lang="ko-KR" altLang="en-US" sz="1800">
                <a:solidFill>
                  <a:schemeClr val="lt1"/>
                </a:solidFill>
                <a:latin typeface="한컴 윤고딕 760"/>
                <a:ea typeface="한컴 윤고딕 760"/>
              </a:rPr>
              <a:t> 흥행 영화의 개봉 여부 </a:t>
            </a:r>
            <a:r>
              <a:rPr lang="en-US" altLang="ko-KR" sz="1800">
                <a:solidFill>
                  <a:schemeClr val="lt1"/>
                </a:solidFill>
                <a:latin typeface="한컴 윤고딕 760"/>
                <a:ea typeface="한컴 윤고딕 760"/>
              </a:rPr>
              <a:t>&amp;</a:t>
            </a:r>
            <a:r>
              <a:rPr lang="ko-KR" altLang="en-US" sz="1800">
                <a:solidFill>
                  <a:schemeClr val="lt1"/>
                </a:solidFill>
                <a:latin typeface="한컴 윤고딕 760"/>
                <a:ea typeface="한컴 윤고딕 760"/>
              </a:rPr>
              <a:t> 영화관 혜택 등 고려하지 못한 변수</a:t>
            </a:r>
            <a:endParaRPr lang="ko-KR" altLang="en-US" sz="1800">
              <a:solidFill>
                <a:schemeClr val="lt1"/>
              </a:solidFill>
              <a:latin typeface="한컴 윤고딕 760"/>
              <a:ea typeface="한컴 윤고딕 760"/>
            </a:endParaRPr>
          </a:p>
          <a:p>
            <a:pPr>
              <a:defRPr/>
            </a:pPr>
            <a:endParaRPr lang="ko-KR" altLang="en-US">
              <a:solidFill>
                <a:schemeClr val="lt1"/>
              </a:solidFill>
              <a:latin typeface="한컴 윤고딕 760"/>
              <a:ea typeface="한컴 윤고딕 76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>
            <a:spLocks noGrp="1"/>
          </p:cNvSpPr>
          <p:nvPr>
            <p:ph type="title" idx="0"/>
          </p:nvPr>
        </p:nvSpPr>
        <p:spPr>
          <a:xfrm>
            <a:off x="-107150" y="21950"/>
            <a:ext cx="4005600" cy="415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rial"/>
              <a:buNone/>
              <a:defRPr/>
            </a:pPr>
            <a:r>
              <a:rPr lang="en-US" sz="2000">
                <a:latin typeface="한컴 윤고딕 250"/>
                <a:ea typeface="한컴 윤고딕 250"/>
              </a:rPr>
              <a:t> 3    Conclusion</a:t>
            </a:r>
            <a:endParaRPr sz="2000">
              <a:latin typeface="한컴 윤고딕 250"/>
              <a:ea typeface="한컴 윤고딕 250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13853" y="604589"/>
            <a:ext cx="9118200" cy="387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ct val="25000"/>
              <a:buFont typeface="Arial"/>
              <a:buNone/>
              <a:defRPr/>
            </a:pPr>
            <a:r>
              <a:rPr lang="en-US" sz="1100" b="0" i="0" u="none" strike="noStrike" cap="none">
                <a:solidFill>
                  <a:srgbClr val="ffd966"/>
                </a:solidFill>
                <a:latin typeface="한컴 윤고딕 250"/>
                <a:ea typeface="한컴 윤고딕 250"/>
              </a:rPr>
              <a:t>◆</a:t>
            </a:r>
            <a:r>
              <a:rPr lang="ko-KR" altLang="en-US" sz="1100" b="0" i="0" u="none" strike="noStrike" cap="none">
                <a:solidFill>
                  <a:srgbClr val="ffd966"/>
                </a:solidFill>
                <a:latin typeface="한컴 윤고딕 250"/>
                <a:ea typeface="한컴 윤고딕 250"/>
              </a:rPr>
              <a:t>  </a:t>
            </a:r>
            <a:r>
              <a:rPr lang="ko-KR" altLang="en-US" sz="2220" b="0" i="0" u="none" strike="noStrike" cap="none">
                <a:solidFill>
                  <a:schemeClr val="lt1"/>
                </a:solidFill>
                <a:latin typeface="한컴 윤고딕 250"/>
                <a:ea typeface="한컴 윤고딕 250"/>
              </a:rPr>
              <a:t>결론</a:t>
            </a:r>
            <a:endParaRPr lang="ko-KR" altLang="en-US" sz="2220" b="0" i="0" u="none" strike="noStrike" cap="none">
              <a:solidFill>
                <a:schemeClr val="lt1"/>
              </a:solidFill>
              <a:latin typeface="한컴 윤고딕 250"/>
              <a:ea typeface="한컴 윤고딕 250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814915" y="2602230"/>
            <a:ext cx="7972780" cy="1501140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algn="ctr">
              <a:lnSpc>
                <a:spcPct val="130000"/>
              </a:lnSpc>
              <a:defRPr/>
            </a:pPr>
            <a:r>
              <a:rPr lang="ko-KR" altLang="en-US" sz="2200" b="1">
                <a:solidFill>
                  <a:schemeClr val="lt1"/>
                </a:solidFill>
                <a:latin typeface="한컴 윤고딕 760"/>
                <a:ea typeface="한컴 윤고딕 760"/>
              </a:rPr>
              <a:t> </a:t>
            </a:r>
            <a:r>
              <a:rPr lang="en-US" altLang="ko-KR" sz="2700" b="1">
                <a:solidFill>
                  <a:schemeClr val="lt1"/>
                </a:solidFill>
                <a:latin typeface="한컴 윤고딕 760"/>
                <a:ea typeface="한컴 윤고딕 760"/>
              </a:rPr>
              <a:t>“ </a:t>
            </a:r>
            <a:r>
              <a:rPr lang="en-US" altLang="ko-KR" sz="2200" b="1">
                <a:solidFill>
                  <a:schemeClr val="lt1"/>
                </a:solidFill>
                <a:latin typeface="한컴 윤고딕 760"/>
                <a:ea typeface="한컴 윤고딕 760"/>
              </a:rPr>
              <a:t>대기오염 및 기상조건</a:t>
            </a:r>
            <a:r>
              <a:rPr lang="ko-KR" altLang="en-US" sz="2200" b="1">
                <a:solidFill>
                  <a:schemeClr val="lt1"/>
                </a:solidFill>
                <a:latin typeface="한컴 윤고딕 760"/>
                <a:ea typeface="한컴 윤고딕 760"/>
              </a:rPr>
              <a:t>은 영화 관객수에</a:t>
            </a:r>
            <a:endParaRPr lang="ko-KR" altLang="en-US" sz="2200" b="1">
              <a:solidFill>
                <a:schemeClr val="lt1"/>
              </a:solidFill>
              <a:latin typeface="한컴 윤고딕 760"/>
              <a:ea typeface="한컴 윤고딕 760"/>
            </a:endParaRPr>
          </a:p>
          <a:p>
            <a:pPr algn="ctr">
              <a:lnSpc>
                <a:spcPct val="130000"/>
              </a:lnSpc>
              <a:defRPr/>
            </a:pPr>
            <a:r>
              <a:rPr lang="ko-KR" altLang="en-US" sz="2200" b="1">
                <a:solidFill>
                  <a:schemeClr val="lt1"/>
                </a:solidFill>
                <a:latin typeface="한컴 윤고딕 760"/>
                <a:ea typeface="한컴 윤고딕 760"/>
              </a:rPr>
              <a:t> 유의미한 영향을 미친다 </a:t>
            </a:r>
            <a:r>
              <a:rPr lang="en-US" altLang="ko-KR" sz="2700" b="1">
                <a:solidFill>
                  <a:schemeClr val="lt1"/>
                </a:solidFill>
                <a:latin typeface="한컴 윤고딕 760"/>
                <a:ea typeface="한컴 윤고딕 760"/>
              </a:rPr>
              <a:t>”</a:t>
            </a:r>
            <a:endParaRPr lang="en-US" altLang="ko-KR" sz="2700" b="1">
              <a:solidFill>
                <a:schemeClr val="lt1"/>
              </a:solidFill>
              <a:latin typeface="한컴 윤고딕 760"/>
              <a:ea typeface="한컴 윤고딕 760"/>
            </a:endParaRPr>
          </a:p>
          <a:p>
            <a:pPr>
              <a:defRPr/>
            </a:pPr>
            <a:endParaRPr lang="ko-KR" altLang="en-US" sz="2200">
              <a:solidFill>
                <a:schemeClr val="lt1"/>
              </a:solidFill>
              <a:latin typeface="한컴 윤고딕 760"/>
              <a:ea typeface="한컴 윤고딕 76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 idx="0"/>
          </p:nvPr>
        </p:nvSpPr>
        <p:spPr>
          <a:xfrm>
            <a:off x="4495747" y="2508426"/>
            <a:ext cx="4648253" cy="69814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25000"/>
              <a:buFont typeface="Arial"/>
              <a:buNone/>
              <a:defRPr/>
            </a:pPr>
            <a:r>
              <a:rPr lang="en-US">
                <a:solidFill>
                  <a:srgbClr val="7030a0"/>
                </a:solidFill>
                <a:latin typeface="한컴 윤고딕 250"/>
                <a:ea typeface="한컴 윤고딕 250"/>
              </a:rPr>
              <a:t>I</a:t>
            </a:r>
            <a:r>
              <a:rPr lang="en-US">
                <a:latin typeface="한컴 윤고딕 250"/>
                <a:ea typeface="한컴 윤고딕 250"/>
              </a:rPr>
              <a:t>N</a:t>
            </a:r>
            <a:r>
              <a:rPr lang="en-US" altLang="ko-KR">
                <a:latin typeface="한컴 윤고딕 250"/>
                <a:ea typeface="한컴 윤고딕 250"/>
              </a:rPr>
              <a:t>TRODUCTION</a:t>
            </a:r>
            <a:endParaRPr lang="en-US" altLang="ko-KR">
              <a:latin typeface="한컴 윤고딕 250"/>
              <a:ea typeface="한컴 윤고딕 250"/>
            </a:endParaRPr>
          </a:p>
        </p:txBody>
      </p:sp>
      <p:sp>
        <p:nvSpPr>
          <p:cNvPr id="54" name="Google Shape;54;p7"/>
          <p:cNvSpPr/>
          <p:nvPr/>
        </p:nvSpPr>
        <p:spPr>
          <a:xfrm rot="1284283">
            <a:off x="-174222" y="1951322"/>
            <a:ext cx="1477274" cy="1400260"/>
          </a:xfrm>
          <a:prstGeom prst="cloud">
            <a:avLst/>
          </a:prstGeom>
          <a:solidFill>
            <a:srgbClr val="0c0c0c">
              <a:alpha val="69800"/>
            </a:srgbClr>
          </a:solidFill>
          <a:ln w="28575" cap="flat" cmpd="sng">
            <a:solidFill>
              <a:srgbClr val="262626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" name=""/>
          <p:cNvSpPr txBox="1"/>
          <p:nvPr/>
        </p:nvSpPr>
        <p:spPr>
          <a:xfrm>
            <a:off x="4572000" y="3048246"/>
            <a:ext cx="3249436" cy="293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>
                <a:latin typeface="한컴 윤고딕 760"/>
                <a:ea typeface="한컴 윤고딕 760"/>
              </a:rPr>
              <a:t>변수 설정</a:t>
            </a:r>
            <a:endParaRPr lang="ko-KR" altLang="en-US">
              <a:latin typeface="한컴 윤고딕 760"/>
              <a:ea typeface="한컴 윤고딕 76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>
            <a:spLocks noGrp="1"/>
          </p:cNvSpPr>
          <p:nvPr>
            <p:ph type="title" idx="0"/>
          </p:nvPr>
        </p:nvSpPr>
        <p:spPr>
          <a:xfrm>
            <a:off x="-107150" y="21950"/>
            <a:ext cx="4005600" cy="415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  <a:defRPr/>
            </a:pPr>
            <a:r>
              <a:rPr lang="en-US" sz="2000">
                <a:latin typeface="한컴 윤고딕 250"/>
                <a:ea typeface="한컴 윤고딕 250"/>
              </a:rPr>
              <a:t> </a:t>
            </a:r>
            <a:r>
              <a:rPr lang="en-US" altLang="ko-KR" sz="2000">
                <a:latin typeface="한컴 윤고딕 250"/>
                <a:ea typeface="한컴 윤고딕 250"/>
              </a:rPr>
              <a:t>1</a:t>
            </a:r>
            <a:r>
              <a:rPr lang="en-US" sz="2000">
                <a:latin typeface="한컴 윤고딕 250"/>
                <a:ea typeface="한컴 윤고딕 250"/>
              </a:rPr>
              <a:t>    </a:t>
            </a:r>
            <a:r>
              <a:rPr lang="en-US" altLang="ko-KR" sz="2000">
                <a:latin typeface="한컴 윤고딕 250"/>
                <a:ea typeface="한컴 윤고딕 250"/>
              </a:rPr>
              <a:t>Introduction</a:t>
            </a:r>
            <a:endParaRPr lang="en-US" altLang="ko-KR" sz="2000">
              <a:latin typeface="한컴 윤고딕 250"/>
              <a:ea typeface="한컴 윤고딕 250"/>
            </a:endParaRPr>
          </a:p>
        </p:txBody>
      </p:sp>
      <p:sp>
        <p:nvSpPr>
          <p:cNvPr id="146" name="Google Shape;105;p13"/>
          <p:cNvSpPr txBox="1"/>
          <p:nvPr/>
        </p:nvSpPr>
        <p:spPr>
          <a:xfrm>
            <a:off x="142874" y="549219"/>
            <a:ext cx="8533500" cy="415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ct val="25000"/>
              <a:buFont typeface="Arial"/>
              <a:buNone/>
              <a:defRPr/>
            </a:pPr>
            <a:r>
              <a:rPr lang="en-US" sz="1100" b="0" i="0" u="none" strike="noStrike" cap="none">
                <a:solidFill>
                  <a:srgbClr val="ffd966"/>
                </a:solidFill>
                <a:latin typeface="한컴 윤고딕 250"/>
                <a:ea typeface="한컴 윤고딕 250"/>
              </a:rPr>
              <a:t>◆  </a:t>
            </a:r>
            <a:r>
              <a:rPr lang="ko-KR" altLang="en-US" sz="2200">
                <a:solidFill>
                  <a:schemeClr val="lt1"/>
                </a:solidFill>
                <a:latin typeface="한컴 윤고딕 250"/>
                <a:ea typeface="한컴 윤고딕 250"/>
              </a:rPr>
              <a:t>독립변수</a:t>
            </a:r>
            <a:endParaRPr lang="ko-KR" altLang="en-US" sz="2200">
              <a:solidFill>
                <a:schemeClr val="lt1"/>
              </a:solidFill>
              <a:latin typeface="한컴 윤고딕 250"/>
              <a:ea typeface="한컴 윤고딕 250"/>
            </a:endParaRPr>
          </a:p>
        </p:txBody>
      </p:sp>
      <p:pic>
        <p:nvPicPr>
          <p:cNvPr id="14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9717" y="1319763"/>
            <a:ext cx="7311225" cy="39442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title" idx="0"/>
          </p:nvPr>
        </p:nvSpPr>
        <p:spPr>
          <a:xfrm>
            <a:off x="-3175" y="-6043"/>
            <a:ext cx="4941600" cy="415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  <a:defRPr/>
            </a:pPr>
            <a:r>
              <a:rPr lang="en-US" altLang="ko-KR" sz="1400">
                <a:latin typeface="한컴 윤고딕 250"/>
                <a:ea typeface="한컴 윤고딕 250"/>
              </a:rPr>
              <a:t>1</a:t>
            </a:r>
            <a:r>
              <a:rPr lang="en-US" sz="1400">
                <a:latin typeface="한컴 윤고딕 250"/>
                <a:ea typeface="한컴 윤고딕 250"/>
              </a:rPr>
              <a:t>     </a:t>
            </a:r>
            <a:r>
              <a:rPr lang="en-US" sz="1800">
                <a:latin typeface="한컴 윤고딕 250"/>
                <a:ea typeface="한컴 윤고딕 250"/>
              </a:rPr>
              <a:t> </a:t>
            </a:r>
            <a:r>
              <a:rPr lang="en-US" altLang="ko-KR" sz="1800">
                <a:latin typeface="한컴 윤고딕 250"/>
                <a:ea typeface="한컴 윤고딕 250"/>
              </a:rPr>
              <a:t>Introduction</a:t>
            </a:r>
            <a:endParaRPr lang="en-US" altLang="ko-KR" sz="1800">
              <a:latin typeface="한컴 윤고딕 250"/>
              <a:ea typeface="한컴 윤고딕 250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142874" y="549219"/>
            <a:ext cx="8533500" cy="415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ct val="25000"/>
              <a:buFont typeface="Arial"/>
              <a:buNone/>
              <a:defRPr/>
            </a:pPr>
            <a:r>
              <a:rPr lang="en-US" sz="1100" b="0" i="0" u="none" strike="noStrike" cap="none">
                <a:solidFill>
                  <a:srgbClr val="ffd966"/>
                </a:solidFill>
                <a:latin typeface="한컴 윤고딕 250"/>
                <a:ea typeface="한컴 윤고딕 250"/>
              </a:rPr>
              <a:t>◆  </a:t>
            </a:r>
            <a:r>
              <a:rPr lang="ko-KR" altLang="en-US" sz="2200">
                <a:solidFill>
                  <a:srgbClr val="262626"/>
                </a:solidFill>
                <a:latin typeface="한컴 윤고딕 250"/>
                <a:ea typeface="한컴 윤고딕 250"/>
              </a:rPr>
              <a:t>변수 간 상관관계 분석</a:t>
            </a:r>
            <a:endParaRPr lang="ko-KR" altLang="en-US" sz="2200">
              <a:solidFill>
                <a:srgbClr val="262626"/>
              </a:solidFill>
              <a:latin typeface="한컴 윤고딕 250"/>
              <a:ea typeface="한컴 윤고딕 250"/>
            </a:endParaRPr>
          </a:p>
        </p:txBody>
      </p:sp>
      <p:pic>
        <p:nvPicPr>
          <p:cNvPr id="1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3505" y="1149019"/>
            <a:ext cx="6593889" cy="4565980"/>
          </a:xfrm>
          <a:prstGeom prst="rect">
            <a:avLst/>
          </a:prstGeom>
        </p:spPr>
      </p:pic>
      <p:sp>
        <p:nvSpPr>
          <p:cNvPr id="120" name=""/>
          <p:cNvSpPr/>
          <p:nvPr/>
        </p:nvSpPr>
        <p:spPr>
          <a:xfrm>
            <a:off x="2728412" y="2949038"/>
            <a:ext cx="561974" cy="380998"/>
          </a:xfrm>
          <a:prstGeom prst="clou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5" name=""/>
          <p:cNvSpPr/>
          <p:nvPr/>
        </p:nvSpPr>
        <p:spPr>
          <a:xfrm>
            <a:off x="1040550" y="2000251"/>
            <a:ext cx="561974" cy="380998"/>
          </a:xfrm>
          <a:prstGeom prst="clou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26" name=""/>
          <p:cNvPicPr>
            <a:picLocks noChangeAspect="1"/>
          </p:cNvPicPr>
          <p:nvPr/>
        </p:nvPicPr>
        <p:blipFill rotWithShape="1">
          <a:blip r:embed="rId4"/>
          <a:srcRect b="50600"/>
          <a:stretch>
            <a:fillRect/>
          </a:stretch>
        </p:blipFill>
        <p:spPr>
          <a:xfrm>
            <a:off x="6939877" y="2782293"/>
            <a:ext cx="2156498" cy="10015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title" idx="0"/>
          </p:nvPr>
        </p:nvSpPr>
        <p:spPr>
          <a:xfrm>
            <a:off x="-3175" y="-6043"/>
            <a:ext cx="4941600" cy="415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  <a:defRPr/>
            </a:pPr>
            <a:r>
              <a:rPr lang="en-US" altLang="ko-KR" sz="1400">
                <a:latin typeface="한컴 윤고딕 250"/>
                <a:ea typeface="한컴 윤고딕 250"/>
              </a:rPr>
              <a:t>1</a:t>
            </a:r>
            <a:r>
              <a:rPr lang="en-US" sz="1400">
                <a:latin typeface="한컴 윤고딕 250"/>
                <a:ea typeface="한컴 윤고딕 250"/>
              </a:rPr>
              <a:t>     </a:t>
            </a:r>
            <a:r>
              <a:rPr lang="en-US" sz="1800">
                <a:latin typeface="한컴 윤고딕 250"/>
                <a:ea typeface="한컴 윤고딕 250"/>
              </a:rPr>
              <a:t> </a:t>
            </a:r>
            <a:r>
              <a:rPr lang="en-US" altLang="ko-KR" sz="1800">
                <a:latin typeface="한컴 윤고딕 250"/>
                <a:ea typeface="한컴 윤고딕 250"/>
              </a:rPr>
              <a:t>Introduction</a:t>
            </a:r>
            <a:endParaRPr lang="en-US" altLang="ko-KR" sz="1800">
              <a:latin typeface="한컴 윤고딕 250"/>
              <a:ea typeface="한컴 윤고딕 250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142874" y="549219"/>
            <a:ext cx="8533500" cy="415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ct val="25000"/>
              <a:buFont typeface="Arial"/>
              <a:buNone/>
              <a:defRPr/>
            </a:pPr>
            <a:r>
              <a:rPr lang="en-US" sz="1100" b="0" i="0" u="none" strike="noStrike" cap="none">
                <a:solidFill>
                  <a:srgbClr val="ffd966"/>
                </a:solidFill>
                <a:latin typeface="한컴 윤고딕 250"/>
                <a:ea typeface="한컴 윤고딕 250"/>
              </a:rPr>
              <a:t>◆  </a:t>
            </a:r>
            <a:r>
              <a:rPr lang="ko-KR" altLang="en-US" sz="2200">
                <a:solidFill>
                  <a:srgbClr val="262626"/>
                </a:solidFill>
                <a:latin typeface="한컴 윤고딕 250"/>
                <a:ea typeface="한컴 윤고딕 250"/>
              </a:rPr>
              <a:t>유의확률(P-Value)</a:t>
            </a:r>
            <a:endParaRPr lang="ko-KR" altLang="en-US" sz="2200">
              <a:solidFill>
                <a:srgbClr val="262626"/>
              </a:solidFill>
              <a:latin typeface="한컴 윤고딕 250"/>
              <a:ea typeface="한컴 윤고딕 250"/>
            </a:endParaRPr>
          </a:p>
        </p:txBody>
      </p:sp>
      <p:pic>
        <p:nvPicPr>
          <p:cNvPr id="13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71432" y="1318682"/>
            <a:ext cx="7001134" cy="4396317"/>
          </a:xfrm>
          <a:prstGeom prst="rect">
            <a:avLst/>
          </a:prstGeom>
        </p:spPr>
      </p:pic>
      <p:sp>
        <p:nvSpPr>
          <p:cNvPr id="123" name=""/>
          <p:cNvSpPr/>
          <p:nvPr/>
        </p:nvSpPr>
        <p:spPr>
          <a:xfrm>
            <a:off x="2558363" y="4829176"/>
            <a:ext cx="561974" cy="380998"/>
          </a:xfrm>
          <a:prstGeom prst="clou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134" name=""/>
          <p:cNvPicPr>
            <a:picLocks noChangeAspect="1"/>
          </p:cNvPicPr>
          <p:nvPr/>
        </p:nvPicPr>
        <p:blipFill rotWithShape="1">
          <a:blip r:embed="rId4"/>
          <a:srcRect b="59810"/>
          <a:stretch>
            <a:fillRect/>
          </a:stretch>
        </p:blipFill>
        <p:spPr>
          <a:xfrm>
            <a:off x="4705552" y="676275"/>
            <a:ext cx="2865097" cy="8173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title" idx="0"/>
          </p:nvPr>
        </p:nvSpPr>
        <p:spPr>
          <a:xfrm>
            <a:off x="-3175" y="-6043"/>
            <a:ext cx="4941600" cy="415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  <a:defRPr/>
            </a:pPr>
            <a:r>
              <a:rPr lang="en-US" altLang="ko-KR" sz="1400">
                <a:latin typeface="한컴 윤고딕 250"/>
                <a:ea typeface="한컴 윤고딕 250"/>
              </a:rPr>
              <a:t>1</a:t>
            </a:r>
            <a:r>
              <a:rPr lang="en-US" sz="1400">
                <a:latin typeface="한컴 윤고딕 250"/>
                <a:ea typeface="한컴 윤고딕 250"/>
              </a:rPr>
              <a:t>     </a:t>
            </a:r>
            <a:r>
              <a:rPr lang="en-US" sz="1800">
                <a:latin typeface="한컴 윤고딕 250"/>
                <a:ea typeface="한컴 윤고딕 250"/>
              </a:rPr>
              <a:t> </a:t>
            </a:r>
            <a:r>
              <a:rPr lang="en-US" altLang="ko-KR" sz="1800">
                <a:latin typeface="한컴 윤고딕 250"/>
                <a:ea typeface="한컴 윤고딕 250"/>
              </a:rPr>
              <a:t>Introduction</a:t>
            </a:r>
            <a:endParaRPr lang="en-US" altLang="ko-KR" sz="1800">
              <a:latin typeface="한컴 윤고딕 250"/>
              <a:ea typeface="한컴 윤고딕 250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142874" y="549219"/>
            <a:ext cx="8533500" cy="415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ct val="25000"/>
              <a:buFont typeface="Arial"/>
              <a:buNone/>
              <a:defRPr/>
            </a:pPr>
            <a:r>
              <a:rPr lang="en-US" sz="1100" b="0" i="0" u="none" strike="noStrike" cap="none">
                <a:solidFill>
                  <a:srgbClr val="ffd966"/>
                </a:solidFill>
                <a:latin typeface="한컴 윤고딕 250"/>
                <a:ea typeface="한컴 윤고딕 250"/>
              </a:rPr>
              <a:t>◆  </a:t>
            </a:r>
            <a:r>
              <a:rPr lang="ko-KR" altLang="en-US" sz="2200">
                <a:solidFill>
                  <a:srgbClr val="262626"/>
                </a:solidFill>
                <a:latin typeface="한컴 윤고딕 250"/>
                <a:ea typeface="한컴 윤고딕 250"/>
              </a:rPr>
              <a:t>유의확률(P-Value)</a:t>
            </a:r>
            <a:endParaRPr lang="ko-KR" altLang="en-US" sz="2200">
              <a:solidFill>
                <a:srgbClr val="262626"/>
              </a:solidFill>
              <a:latin typeface="한컴 윤고딕 250"/>
              <a:ea typeface="한컴 윤고딕 250"/>
            </a:endParaRPr>
          </a:p>
        </p:txBody>
      </p:sp>
      <p:sp>
        <p:nvSpPr>
          <p:cNvPr id="123" name=""/>
          <p:cNvSpPr/>
          <p:nvPr/>
        </p:nvSpPr>
        <p:spPr>
          <a:xfrm>
            <a:off x="2210830" y="4943476"/>
            <a:ext cx="752474" cy="400048"/>
          </a:xfrm>
          <a:prstGeom prst="clou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6" name=""/>
          <p:cNvSpPr/>
          <p:nvPr/>
        </p:nvSpPr>
        <p:spPr>
          <a:xfrm>
            <a:off x="4195762" y="4943476"/>
            <a:ext cx="752474" cy="400048"/>
          </a:xfrm>
          <a:prstGeom prst="clou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1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22691" y="1208957"/>
            <a:ext cx="6498618" cy="44774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 idx="0"/>
          </p:nvPr>
        </p:nvSpPr>
        <p:spPr>
          <a:xfrm>
            <a:off x="4495747" y="2508426"/>
            <a:ext cx="4648253" cy="69814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25000"/>
              <a:buFont typeface="Arial"/>
              <a:buNone/>
              <a:defRPr/>
            </a:pPr>
            <a:r>
              <a:rPr lang="en-US" altLang="ko-KR">
                <a:solidFill>
                  <a:srgbClr val="7030a0"/>
                </a:solidFill>
                <a:latin typeface="한컴 윤고딕 250"/>
                <a:ea typeface="한컴 윤고딕 250"/>
              </a:rPr>
              <a:t>B</a:t>
            </a:r>
            <a:r>
              <a:rPr lang="en-US" altLang="ko-KR">
                <a:latin typeface="한컴 윤고딕 250"/>
                <a:ea typeface="한컴 윤고딕 250"/>
              </a:rPr>
              <a:t>ODY</a:t>
            </a:r>
            <a:endParaRPr lang="en-US" altLang="ko-KR">
              <a:latin typeface="한컴 윤고딕 250"/>
              <a:ea typeface="한컴 윤고딕 250"/>
            </a:endParaRPr>
          </a:p>
        </p:txBody>
      </p:sp>
      <p:sp>
        <p:nvSpPr>
          <p:cNvPr id="54" name="Google Shape;54;p7"/>
          <p:cNvSpPr/>
          <p:nvPr/>
        </p:nvSpPr>
        <p:spPr>
          <a:xfrm rot="1284283">
            <a:off x="-174222" y="1951322"/>
            <a:ext cx="1477274" cy="1400260"/>
          </a:xfrm>
          <a:prstGeom prst="cloud">
            <a:avLst/>
          </a:prstGeom>
          <a:solidFill>
            <a:srgbClr val="0c0c0c">
              <a:alpha val="69800"/>
            </a:srgbClr>
          </a:solidFill>
          <a:ln w="28575" cap="flat" cmpd="sng">
            <a:solidFill>
              <a:srgbClr val="262626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" name=""/>
          <p:cNvSpPr txBox="1"/>
          <p:nvPr/>
        </p:nvSpPr>
        <p:spPr>
          <a:xfrm>
            <a:off x="4572000" y="3048246"/>
            <a:ext cx="3249436" cy="293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>
                <a:latin typeface="한컴 윤고딕 760"/>
                <a:ea typeface="한컴 윤고딕 760"/>
              </a:rPr>
              <a:t>데이터 분석 방법</a:t>
            </a:r>
            <a:endParaRPr lang="ko-KR" altLang="en-US">
              <a:latin typeface="한컴 윤고딕 760"/>
              <a:ea typeface="한컴 윤고딕 76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title" idx="0"/>
          </p:nvPr>
        </p:nvSpPr>
        <p:spPr>
          <a:xfrm>
            <a:off x="-3175" y="-6043"/>
            <a:ext cx="4941600" cy="415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  <a:defRPr/>
            </a:pPr>
            <a:r>
              <a:rPr lang="en-US" sz="1400">
                <a:latin typeface="한컴 윤고딕 250"/>
                <a:ea typeface="한컴 윤고딕 250"/>
              </a:rPr>
              <a:t>2     </a:t>
            </a:r>
            <a:r>
              <a:rPr lang="en-US" sz="1800">
                <a:latin typeface="한컴 윤고딕 250"/>
                <a:ea typeface="한컴 윤고딕 250"/>
              </a:rPr>
              <a:t> Body</a:t>
            </a:r>
            <a:endParaRPr sz="1800">
              <a:latin typeface="한컴 윤고딕 250"/>
              <a:ea typeface="한컴 윤고딕 250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142874" y="549219"/>
            <a:ext cx="8533500" cy="415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ct val="25000"/>
              <a:buFont typeface="Arial"/>
              <a:buNone/>
              <a:defRPr/>
            </a:pPr>
            <a:r>
              <a:rPr lang="en-US" sz="1100" b="0" i="0" u="none" strike="noStrike" cap="none">
                <a:solidFill>
                  <a:srgbClr val="ffd966"/>
                </a:solidFill>
                <a:latin typeface="한컴 윤고딕 250"/>
                <a:ea typeface="한컴 윤고딕 250"/>
              </a:rPr>
              <a:t>◆  </a:t>
            </a:r>
            <a:r>
              <a:rPr lang="en-US" altLang="ko-KR" sz="2200">
                <a:solidFill>
                  <a:srgbClr val="262626"/>
                </a:solidFill>
                <a:latin typeface="한컴 윤고딕 250"/>
                <a:ea typeface="한컴 윤고딕 250"/>
              </a:rPr>
              <a:t>Support Vector Machine (SVM)</a:t>
            </a:r>
            <a:endParaRPr lang="en-US" altLang="ko-KR" sz="2200">
              <a:solidFill>
                <a:srgbClr val="262626"/>
              </a:solidFill>
              <a:latin typeface="한컴 윤고딕 250"/>
              <a:ea typeface="한컴 윤고딕 250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0" y="1372548"/>
            <a:ext cx="5505450" cy="4064322"/>
          </a:xfrm>
          <a:prstGeom prst="rect">
            <a:avLst/>
          </a:prstGeom>
        </p:spPr>
        <p:txBody>
          <a:bodyPr wrap="square">
            <a:spAutoFit/>
          </a:bodyPr>
          <a:p>
            <a:pPr marL="381000">
              <a:lnSpc>
                <a:spcPct val="1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1600" b="1" i="0" u="sng" strike="noStrike" mc:Ignorable="hp" hp:hslEmbossed="0">
                <a:latin typeface="한컴 윤고딕 760"/>
                <a:ea typeface="한컴 윤고딕 760"/>
              </a:rPr>
              <a:t>SVM</a:t>
            </a:r>
            <a:r>
              <a:rPr xmlns:mc="http://schemas.openxmlformats.org/markup-compatibility/2006" xmlns:hp="http://schemas.haansoft.com/office/presentation/8.0" lang="ko-KR" altLang="en-US" sz="1600" b="1" i="0" u="sng" strike="noStrike" mc:Ignorable="hp" hp:hslEmbossed="0">
                <a:latin typeface="한컴 윤고딕 760"/>
                <a:ea typeface="한컴 윤고딕 760"/>
              </a:rPr>
              <a:t>이란 </a:t>
            </a:r>
            <a:r>
              <a:rPr xmlns:mc="http://schemas.openxmlformats.org/markup-compatibility/2006" xmlns:hp="http://schemas.haansoft.com/office/presentation/8.0" lang="en-US" altLang="ko-KR" sz="1600" b="1" i="0" u="sng" strike="noStrike" mc:Ignorable="hp" hp:hslEmbossed="0">
                <a:latin typeface="한컴 윤고딕 760"/>
                <a:ea typeface="한컴 윤고딕 760"/>
              </a:rPr>
              <a:t>?</a:t>
            </a:r>
            <a:endParaRPr xmlns:mc="http://schemas.openxmlformats.org/markup-compatibility/2006" xmlns:hp="http://schemas.haansoft.com/office/presentation/8.0" lang="en-US" altLang="ko-KR" b="0" i="0" u="none" strike="noStrike" mc:Ignorable="hp" hp:hslEmbossed="0">
              <a:latin typeface="한컴 윤고딕 760"/>
            </a:endParaRPr>
          </a:p>
          <a:p>
            <a:pPr marL="381000">
              <a:lnSpc>
                <a:spcPct val="1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latin typeface="한컴 윤고딕 760"/>
                <a:ea typeface="한컴 윤고딕 760"/>
              </a:rPr>
              <a:t>머신러닝의 학습 방법 중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latin typeface="한컴 윤고딕 760"/>
                <a:ea typeface="한컴 윤고딕 760"/>
              </a:rPr>
              <a:t> 하나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latin typeface="한컴 윤고딕 760"/>
                <a:ea typeface="한컴 윤고딕 760"/>
              </a:rPr>
              <a:t>. </a:t>
            </a:r>
            <a:endParaRPr xmlns:mc="http://schemas.openxmlformats.org/markup-compatibility/2006" xmlns:hp="http://schemas.haansoft.com/office/presentation/8.0" lang="en-US" altLang="ko-KR" b="0" i="0" u="none" strike="noStrike" mc:Ignorable="hp" hp:hslEmbossed="0">
              <a:latin typeface="한컴 윤고딕 760"/>
            </a:endParaRPr>
          </a:p>
          <a:p>
            <a:pPr marL="381000">
              <a:lnSpc>
                <a:spcPct val="1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latin typeface="한컴 윤고딕 760"/>
                <a:ea typeface="한컴 윤고딕 760"/>
              </a:rPr>
              <a:t>Support Vector Machine의 약어로 분류(Classfication)과 회귀(Regression)에서 주로 사용한다. </a:t>
            </a:r>
            <a:endParaRPr xmlns:mc="http://schemas.openxmlformats.org/markup-compatibility/2006" xmlns:hp="http://schemas.haansoft.com/office/presentation/8.0" lang="en-US" altLang="ko-KR" b="0" i="0" u="none" strike="noStrike" mc:Ignorable="hp" hp:hslEmbossed="0">
              <a:latin typeface="한컴 윤고딕 760"/>
            </a:endParaRPr>
          </a:p>
          <a:p>
            <a:pPr marL="381000">
              <a:lnSpc>
                <a:spcPct val="1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latin typeface="한컴 윤고딕 760"/>
                <a:ea typeface="한컴 윤고딕 760"/>
              </a:rPr>
              <a:t>데이터를 분리하는 최적의 경계를 찾는 알고리즘이다.</a:t>
            </a:r>
            <a:endParaRPr xmlns:mc="http://schemas.openxmlformats.org/markup-compatibility/2006" xmlns:hp="http://schemas.haansoft.com/office/presentation/8.0" lang="en-US" altLang="ko-KR" b="0" i="0" u="none" strike="noStrike" mc:Ignorable="hp" hp:hslEmbossed="0">
              <a:latin typeface="한컴 윤고딕 760"/>
            </a:endParaRPr>
          </a:p>
          <a:p>
            <a:pPr marL="381000">
              <a:lnSpc>
                <a:spcPct val="130000"/>
              </a:lnSpc>
              <a:defRPr/>
            </a:pPr>
            <a:endParaRPr xmlns:mc="http://schemas.openxmlformats.org/markup-compatibility/2006" xmlns:hp="http://schemas.haansoft.com/office/presentation/8.0" lang="en-US" altLang="ko-KR" b="0" i="0" u="none" strike="noStrike" mc:Ignorable="hp" hp:hslEmbossed="0">
              <a:latin typeface="한컴 윤고딕 760"/>
            </a:endParaRPr>
          </a:p>
          <a:p>
            <a:pPr marL="381000">
              <a:lnSpc>
                <a:spcPct val="1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1500" b="1" i="0" u="sng" strike="noStrike" mc:Ignorable="hp" hp:hslEmbossed="0">
                <a:latin typeface="한컴 윤고딕 760"/>
                <a:ea typeface="한컴 윤고딕 760"/>
              </a:rPr>
              <a:t>SVR(Support Vector Regression)</a:t>
            </a:r>
            <a:endParaRPr xmlns:mc="http://schemas.openxmlformats.org/markup-compatibility/2006" xmlns:hp="http://schemas.haansoft.com/office/presentation/8.0" lang="en-US" altLang="ko-KR" sz="1500" b="1" i="0" u="sng" strike="noStrike" mc:Ignorable="hp" hp:hslEmbossed="0">
              <a:latin typeface="한컴 윤고딕 760"/>
              <a:ea typeface="한컴 윤고딕 760"/>
            </a:endParaRPr>
          </a:p>
          <a:p>
            <a:pPr marL="381000">
              <a:lnSpc>
                <a:spcPct val="130000"/>
              </a:lnSpc>
              <a:defRPr/>
            </a:pPr>
            <a:r>
              <a:rPr lang="ko-KR" altLang="en-US">
                <a:latin typeface="한컴 윤고딕 760"/>
                <a:ea typeface="한컴 윤고딕 760"/>
              </a:rPr>
              <a:t>마진 </a:t>
            </a:r>
            <a:r>
              <a:rPr lang="en-US" altLang="ko-KR">
                <a:latin typeface="한컴 윤고딕 760"/>
                <a:ea typeface="한컴 윤고딕 760"/>
              </a:rPr>
              <a:t>안에 들어오는</a:t>
            </a:r>
            <a:r>
              <a:rPr lang="ko-KR" altLang="en-US">
                <a:latin typeface="한컴 윤고딕 760"/>
                <a:ea typeface="한컴 윤고딕 760"/>
              </a:rPr>
              <a:t> </a:t>
            </a:r>
            <a:r>
              <a:rPr lang="en-US" altLang="ko-KR">
                <a:latin typeface="한컴 윤고딕 760"/>
                <a:ea typeface="한컴 윤고딕 760"/>
              </a:rPr>
              <a:t>패턴에 대해서는 학습오류를 </a:t>
            </a:r>
            <a:endParaRPr lang="en-US" altLang="ko-KR">
              <a:latin typeface="한컴 윤고딕 760"/>
              <a:ea typeface="한컴 윤고딕 760"/>
            </a:endParaRPr>
          </a:p>
          <a:p>
            <a:pPr marL="381000">
              <a:lnSpc>
                <a:spcPct val="130000"/>
              </a:lnSpc>
              <a:defRPr/>
            </a:pPr>
            <a:r>
              <a:rPr lang="en-US" altLang="ko-KR">
                <a:latin typeface="한컴 윤고딕 760"/>
                <a:ea typeface="한컴 윤고딕 760"/>
              </a:rPr>
              <a:t>계산하지 않기</a:t>
            </a:r>
            <a:r>
              <a:rPr lang="ko-KR" altLang="en-US">
                <a:latin typeface="한컴 윤고딕 760"/>
                <a:ea typeface="한컴 윤고딕 760"/>
              </a:rPr>
              <a:t> </a:t>
            </a:r>
            <a:r>
              <a:rPr lang="en-US" altLang="ko-KR">
                <a:latin typeface="한컴 윤고딕 760"/>
                <a:ea typeface="한컴 윤고딕 760"/>
              </a:rPr>
              <a:t>때문에, 될 수 있는 한 많은 패턴을 </a:t>
            </a:r>
            <a:r>
              <a:rPr lang="ko-KR" altLang="en-US">
                <a:latin typeface="한컴 윤고딕 760"/>
                <a:ea typeface="한컴 윤고딕 760"/>
              </a:rPr>
              <a:t>마진 </a:t>
            </a:r>
            <a:r>
              <a:rPr lang="en-US" altLang="ko-KR">
                <a:latin typeface="한컴 윤고딕 760"/>
                <a:ea typeface="한컴 윤고딕 760"/>
              </a:rPr>
              <a:t>안에 넣으려는 특징을 갖는다. </a:t>
            </a:r>
            <a:endParaRPr lang="en-US" altLang="ko-KR">
              <a:latin typeface="한컴 윤고딕 760"/>
              <a:ea typeface="한컴 윤고딕 760"/>
            </a:endParaRPr>
          </a:p>
          <a:p>
            <a:pPr marL="381000">
              <a:lnSpc>
                <a:spcPct val="130000"/>
              </a:lnSpc>
              <a:defRPr/>
            </a:pPr>
            <a:endParaRPr lang="en-US" altLang="ko-KR">
              <a:latin typeface="한컴 윤고딕 760"/>
              <a:ea typeface="한컴 윤고딕 760"/>
            </a:endParaRPr>
          </a:p>
          <a:p>
            <a:pPr marL="381000">
              <a:lnSpc>
                <a:spcPct val="130000"/>
              </a:lnSpc>
              <a:defRPr/>
            </a:pPr>
            <a:r>
              <a:rPr lang="en-US" altLang="ko-KR">
                <a:latin typeface="한컴 윤고딕 760"/>
                <a:ea typeface="한컴 윤고딕 760"/>
              </a:rPr>
              <a:t>-&gt;</a:t>
            </a:r>
            <a:r>
              <a:rPr lang="ko-KR" altLang="en-US">
                <a:latin typeface="한컴 윤고딕 760"/>
                <a:ea typeface="한컴 윤고딕 760"/>
              </a:rPr>
              <a:t> </a:t>
            </a:r>
            <a:r>
              <a:rPr lang="ko-KR" altLang="en-US" sz="1500" u="sng">
                <a:latin typeface="한컴 윤고딕 760"/>
                <a:ea typeface="한컴 윤고딕 760"/>
              </a:rPr>
              <a:t>단순회귀분석보다 예측의 정확도가 높다</a:t>
            </a:r>
            <a:r>
              <a:rPr lang="en-US" altLang="ko-KR" sz="1500" u="sng">
                <a:latin typeface="한컴 윤고딕 760"/>
                <a:ea typeface="한컴 윤고딕 760"/>
              </a:rPr>
              <a:t>.</a:t>
            </a:r>
            <a:endParaRPr lang="en-US" altLang="ko-KR" sz="1500" u="sng">
              <a:latin typeface="한컴 윤고딕 760"/>
              <a:ea typeface="한컴 윤고딕 760"/>
            </a:endParaRPr>
          </a:p>
          <a:p>
            <a:pPr marL="381000">
              <a:lnSpc>
                <a:spcPct val="130000"/>
              </a:lnSpc>
              <a:defRPr/>
            </a:pPr>
            <a:r>
              <a:rPr lang="ko-KR" altLang="en-US" sz="1500">
                <a:latin typeface="한컴 윤고딕 760"/>
                <a:ea typeface="한컴 윤고딕 760"/>
              </a:rPr>
              <a:t>    </a:t>
            </a:r>
            <a:r>
              <a:rPr lang="ko-KR" altLang="en-US" sz="1500" u="sng">
                <a:latin typeface="한컴 윤고딕 760"/>
                <a:ea typeface="한컴 윤고딕 760"/>
              </a:rPr>
              <a:t> 오버피팅이 발생할 가능성이 적다</a:t>
            </a:r>
            <a:r>
              <a:rPr lang="en-US" altLang="ko-KR" sz="1500" u="sng">
                <a:latin typeface="한컴 윤고딕 760"/>
                <a:ea typeface="한컴 윤고딕 760"/>
              </a:rPr>
              <a:t>.</a:t>
            </a:r>
            <a:endParaRPr lang="en-US" altLang="ko-KR" sz="1500" u="sng">
              <a:latin typeface="한컴 윤고딕 760"/>
              <a:ea typeface="한컴 윤고딕 760"/>
            </a:endParaRPr>
          </a:p>
          <a:p>
            <a:pPr marL="381000">
              <a:lnSpc>
                <a:spcPct val="130000"/>
              </a:lnSpc>
              <a:defRPr/>
            </a:pPr>
            <a:endParaRPr xmlns:mc="http://schemas.openxmlformats.org/markup-compatibility/2006" xmlns:hp="http://schemas.haansoft.com/office/presentation/8.0" lang="en-US" altLang="ko-KR" b="0" i="0" u="none" strike="noStrike" mc:Ignorable="hp" hp:hslEmbossed="0">
              <a:latin typeface="한컴 윤고딕 760"/>
              <a:ea typeface="한컴 윤고딕 760"/>
            </a:endParaRPr>
          </a:p>
        </p:txBody>
      </p:sp>
      <p:pic>
        <p:nvPicPr>
          <p:cNvPr id="119" name=""/>
          <p:cNvPicPr/>
          <p:nvPr/>
        </p:nvPicPr>
        <p:blipFill rotWithShape="1">
          <a:blip r:embed="rId3">
            <a:lum/>
          </a:blip>
          <a:srcRect b="10510"/>
          <a:stretch>
            <a:fillRect/>
          </a:stretch>
        </p:blipFill>
        <p:spPr>
          <a:xfrm>
            <a:off x="5601272" y="1440434"/>
            <a:ext cx="3218306" cy="3215132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0" name=""/>
          <p:cNvPicPr>
            <a:picLocks noChangeAspect="1"/>
          </p:cNvPicPr>
          <p:nvPr/>
        </p:nvPicPr>
        <p:blipFill rotWithShape="1">
          <a:blip r:embed="rId4"/>
          <a:srcRect l="7220"/>
          <a:stretch>
            <a:fillRect/>
          </a:stretch>
        </p:blipFill>
        <p:spPr>
          <a:xfrm>
            <a:off x="5356237" y="1374775"/>
            <a:ext cx="3529740" cy="3717925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541</ep:Words>
  <ep:PresentationFormat/>
  <ep:Paragraphs>129</ep:Paragraphs>
  <ep:Slides>21</ep:Slides>
  <ep:Notes>37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Office 테마</vt:lpstr>
      <vt:lpstr>슬라이드 1</vt:lpstr>
      <vt:lpstr>INDEX</vt:lpstr>
      <vt:lpstr>INTRODUCTION</vt:lpstr>
      <vt:lpstr>1    Introduction</vt:lpstr>
      <vt:lpstr>1    Introduction</vt:lpstr>
      <vt:lpstr>1      Introduction</vt:lpstr>
      <vt:lpstr>2      Body</vt:lpstr>
      <vt:lpstr>BODY</vt:lpstr>
      <vt:lpstr>2      Body</vt:lpstr>
      <vt:lpstr>2      Body</vt:lpstr>
      <vt:lpstr>2      Body</vt:lpstr>
      <vt:lpstr>2      Body</vt:lpstr>
      <vt:lpstr>2      Body</vt:lpstr>
      <vt:lpstr>2      Body</vt:lpstr>
      <vt:lpstr>2      Body</vt:lpstr>
      <vt:lpstr>CONCLUSION</vt:lpstr>
      <vt:lpstr>3      Conclusion</vt:lpstr>
      <vt:lpstr>3      Conclusion</vt:lpstr>
      <vt:lpstr>3      Conclusion</vt:lpstr>
      <vt:lpstr>슬라이드 20</vt:lpstr>
      <vt:lpstr>3    Conclusion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82103</cp:lastModifiedBy>
  <dcterms:modified xsi:type="dcterms:W3CDTF">2019-11-26T06:29:22.218</dcterms:modified>
  <cp:revision>175</cp:revision>
  <cp:version>1000.0000.01</cp:version>
</cp:coreProperties>
</file>