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2"/>
    <p:sldId id="260" r:id="rId3"/>
    <p:sldId id="267" r:id="rId4"/>
    <p:sldId id="269" r:id="rId5"/>
    <p:sldId id="268" r:id="rId6"/>
    <p:sldId id="261" r:id="rId7"/>
    <p:sldId id="286" r:id="rId8"/>
    <p:sldId id="259" r:id="rId9"/>
    <p:sldId id="272" r:id="rId10"/>
    <p:sldId id="274" r:id="rId11"/>
    <p:sldId id="275" r:id="rId12"/>
    <p:sldId id="277" r:id="rId13"/>
    <p:sldId id="278" r:id="rId14"/>
    <p:sldId id="280" r:id="rId15"/>
    <p:sldId id="279" r:id="rId16"/>
    <p:sldId id="276" r:id="rId17"/>
    <p:sldId id="283" r:id="rId18"/>
    <p:sldId id="282" r:id="rId19"/>
    <p:sldId id="284" r:id="rId20"/>
    <p:sldId id="285" r:id="rId21"/>
    <p:sldId id="281" r:id="rId22"/>
  </p:sldIdLst>
  <p:sldSz cx="12192000" cy="6858000"/>
  <p:notesSz cx="6858000" cy="9144000"/>
  <p:embeddedFontLst>
    <p:embeddedFont>
      <p:font typeface="맑은 고딕" panose="020B0503020000020004" pitchFamily="50" charset="-127"/>
      <p:regular r:id="rId23"/>
      <p:bold r:id="rId24"/>
    </p:embeddedFont>
    <p:embeddedFont>
      <p:font typeface="나눔스퀘어_ac Bold" panose="020B0600000101010101" pitchFamily="50" charset="-127"/>
      <p:bold r:id="rId25"/>
    </p:embeddedFont>
    <p:embeddedFont>
      <p:font typeface="나눔스퀘어_ac ExtraBold" panose="020B0600000101010101" pitchFamily="50" charset="-127"/>
      <p:bold r:id="rId26"/>
    </p:embeddedFont>
    <p:embeddedFont>
      <p:font typeface="함초롬돋움" panose="020B0604000101010101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F3F"/>
    <a:srgbClr val="F3EEED"/>
    <a:srgbClr val="59BB6C"/>
    <a:srgbClr val="FA5C5C"/>
    <a:srgbClr val="FC8C8C"/>
    <a:srgbClr val="FBE1E1"/>
    <a:srgbClr val="3C8632"/>
    <a:srgbClr val="FF7A3F"/>
    <a:srgbClr val="F68648"/>
    <a:srgbClr val="FF2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4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BEF8-9268-4DDF-B889-4171FE7C46D3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1655-D3DD-485C-AB7C-E57AE6EA7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64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BEF8-9268-4DDF-B889-4171FE7C46D3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1655-D3DD-485C-AB7C-E57AE6EA7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405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BEF8-9268-4DDF-B889-4171FE7C46D3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1655-D3DD-485C-AB7C-E57AE6EA7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2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BEF8-9268-4DDF-B889-4171FE7C46D3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1655-D3DD-485C-AB7C-E57AE6EA7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687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BEF8-9268-4DDF-B889-4171FE7C46D3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1655-D3DD-485C-AB7C-E57AE6EA7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561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BEF8-9268-4DDF-B889-4171FE7C46D3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1655-D3DD-485C-AB7C-E57AE6EA7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299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BEF8-9268-4DDF-B889-4171FE7C46D3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1655-D3DD-485C-AB7C-E57AE6EA7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327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BEF8-9268-4DDF-B889-4171FE7C46D3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1655-D3DD-485C-AB7C-E57AE6EA7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00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BEF8-9268-4DDF-B889-4171FE7C46D3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1655-D3DD-485C-AB7C-E57AE6EA7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427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BEF8-9268-4DDF-B889-4171FE7C46D3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1655-D3DD-485C-AB7C-E57AE6EA7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72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BEF8-9268-4DDF-B889-4171FE7C46D3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1655-D3DD-485C-AB7C-E57AE6EA7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640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8BEF8-9268-4DDF-B889-4171FE7C46D3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91655-D3DD-485C-AB7C-E57AE6EA7E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47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083295" y="1051908"/>
            <a:ext cx="6446478" cy="3774332"/>
            <a:chOff x="1083295" y="1051908"/>
            <a:chExt cx="6446478" cy="3774332"/>
          </a:xfrm>
        </p:grpSpPr>
        <p:sp>
          <p:nvSpPr>
            <p:cNvPr id="5" name="TextBox 4"/>
            <p:cNvSpPr txBox="1"/>
            <p:nvPr/>
          </p:nvSpPr>
          <p:spPr>
            <a:xfrm>
              <a:off x="1585768" y="2061911"/>
              <a:ext cx="594400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dirty="0" smtClean="0">
                  <a:solidFill>
                    <a:srgbClr val="F3EEED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소방서비스는</a:t>
              </a:r>
              <a:endParaRPr lang="en-US" altLang="ko-KR" sz="3600" dirty="0" smtClean="0">
                <a:solidFill>
                  <a:srgbClr val="F3EEED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  <a:p>
              <a:r>
                <a:rPr lang="ko-KR" altLang="en-US" sz="3600" dirty="0" smtClean="0">
                  <a:solidFill>
                    <a:srgbClr val="F3EEED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균등하게</a:t>
              </a:r>
              <a:endParaRPr lang="en-US" altLang="ko-KR" sz="3600" dirty="0" smtClean="0">
                <a:solidFill>
                  <a:srgbClr val="F3EEED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  <a:p>
              <a:r>
                <a:rPr lang="ko-KR" altLang="en-US" sz="3600" dirty="0" smtClean="0">
                  <a:solidFill>
                    <a:srgbClr val="F3EEED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제공되고 있을까</a:t>
              </a:r>
              <a:r>
                <a:rPr lang="en-US" altLang="ko-KR" sz="3600" dirty="0" smtClean="0">
                  <a:solidFill>
                    <a:srgbClr val="F3EEED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?</a:t>
              </a:r>
              <a:endParaRPr lang="ko-KR" altLang="en-US" sz="3600" dirty="0">
                <a:solidFill>
                  <a:srgbClr val="F3EEED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083295" y="1051908"/>
              <a:ext cx="5836595" cy="3774332"/>
            </a:xfrm>
            <a:prstGeom prst="rect">
              <a:avLst/>
            </a:prstGeom>
            <a:noFill/>
            <a:ln w="76200">
              <a:solidFill>
                <a:srgbClr val="F3EE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각 삼각형 2"/>
          <p:cNvSpPr/>
          <p:nvPr/>
        </p:nvSpPr>
        <p:spPr>
          <a:xfrm rot="16200000">
            <a:off x="7303674" y="1969674"/>
            <a:ext cx="4504545" cy="5272108"/>
          </a:xfrm>
          <a:prstGeom prst="rtTriangle">
            <a:avLst/>
          </a:prstGeom>
          <a:solidFill>
            <a:srgbClr val="F3EE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936181" y="5094376"/>
            <a:ext cx="32558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srgbClr val="FF3F3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빅데이터 </a:t>
            </a:r>
            <a:r>
              <a:rPr lang="en-US" altLang="ko-KR" sz="2400" dirty="0">
                <a:solidFill>
                  <a:srgbClr val="FF3F3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UI </a:t>
            </a:r>
            <a:r>
              <a:rPr lang="ko-KR" altLang="en-US" sz="2400" dirty="0">
                <a:solidFill>
                  <a:srgbClr val="FF3F3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전문가 </a:t>
            </a:r>
            <a:r>
              <a:rPr lang="ko-KR" altLang="en-US" sz="2400" dirty="0" smtClean="0">
                <a:solidFill>
                  <a:srgbClr val="FF3F3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양성</a:t>
            </a:r>
            <a:r>
              <a:rPr lang="en-US" altLang="ko-KR" sz="2400" dirty="0" smtClean="0">
                <a:solidFill>
                  <a:srgbClr val="FF3F3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ko-KR" altLang="en-US" sz="2400" dirty="0" err="1">
                <a:solidFill>
                  <a:srgbClr val="FF3F3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파이썬</a:t>
            </a:r>
            <a:r>
              <a:rPr lang="en-US" altLang="ko-KR" sz="2400" dirty="0">
                <a:solidFill>
                  <a:srgbClr val="FF3F3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R)</a:t>
            </a:r>
          </a:p>
          <a:p>
            <a:pPr algn="r"/>
            <a:r>
              <a:rPr lang="ko-KR" altLang="en-US" sz="2400" dirty="0" smtClean="0">
                <a:solidFill>
                  <a:srgbClr val="FF3F3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endParaRPr lang="en-US" altLang="ko-KR" sz="2400" dirty="0" smtClean="0">
              <a:solidFill>
                <a:srgbClr val="FF3F3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r"/>
            <a:r>
              <a:rPr lang="ko-KR" altLang="en-US" sz="2400" dirty="0" err="1" smtClean="0">
                <a:solidFill>
                  <a:srgbClr val="FF3F3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탁나은</a:t>
            </a:r>
            <a:endParaRPr lang="ko-KR" altLang="en-US" sz="2400" dirty="0">
              <a:solidFill>
                <a:srgbClr val="FF3F3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808947" y="321695"/>
            <a:ext cx="2221885" cy="1837796"/>
          </a:xfrm>
          <a:prstGeom prst="rect">
            <a:avLst/>
          </a:prstGeom>
          <a:noFill/>
          <a:ln w="76200">
            <a:solidFill>
              <a:srgbClr val="F3EE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732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E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940904"/>
          </a:xfrm>
          <a:prstGeom prst="rect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3EEED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	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3EEED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데이터 분석 및 시각화 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3EEED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_ </a:t>
            </a:r>
            <a:r>
              <a:rPr lang="ko-KR" altLang="en-US" sz="2800" dirty="0">
                <a:solidFill>
                  <a:srgbClr val="F3EEED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인구대비 피해액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3EEED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43736"/>
            <a:ext cx="12192000" cy="226863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8019"/>
            <a:ext cx="12192000" cy="21749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15609" y="3530277"/>
            <a:ext cx="981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2019 </a:t>
            </a:r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중구 평화시장 화재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피해액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716</a:t>
            </a:r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억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</a:t>
            </a:r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다른 자치구의 비율을 알기 어려워 제외하고 비교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10116274" y="1242902"/>
            <a:ext cx="567159" cy="578734"/>
          </a:xfrm>
          <a:prstGeom prst="ellipse">
            <a:avLst/>
          </a:prstGeom>
          <a:noFill/>
          <a:ln w="38100">
            <a:solidFill>
              <a:srgbClr val="F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6539696" y="4201609"/>
            <a:ext cx="567159" cy="567159"/>
          </a:xfrm>
          <a:prstGeom prst="ellipse">
            <a:avLst/>
          </a:prstGeom>
          <a:noFill/>
          <a:ln w="38100">
            <a:solidFill>
              <a:srgbClr val="F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454551" y="4768768"/>
            <a:ext cx="567159" cy="578734"/>
          </a:xfrm>
          <a:prstGeom prst="ellipse">
            <a:avLst/>
          </a:prstGeom>
          <a:noFill/>
          <a:ln w="38100">
            <a:solidFill>
              <a:srgbClr val="F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116273" y="4595150"/>
            <a:ext cx="567159" cy="578734"/>
          </a:xfrm>
          <a:prstGeom prst="ellipse">
            <a:avLst/>
          </a:prstGeom>
          <a:noFill/>
          <a:ln w="38100">
            <a:solidFill>
              <a:srgbClr val="F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08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E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940904"/>
          </a:xfrm>
          <a:prstGeom prst="rect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3EEED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	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3EEED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데이터 분석 및 시각화 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3EEED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_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3EEED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안전센터 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3EEED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1</a:t>
            </a:r>
            <a:r>
              <a:rPr kumimoji="0" lang="ko-KR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3EEED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개소당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3EEED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3EEED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담당인구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3EEED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60279" y="1452106"/>
            <a:ext cx="9060467" cy="4848334"/>
            <a:chOff x="567158" y="976269"/>
            <a:chExt cx="10417217" cy="5574343"/>
          </a:xfrm>
        </p:grpSpPr>
        <p:sp>
          <p:nvSpPr>
            <p:cNvPr id="25" name="직사각형 24"/>
            <p:cNvSpPr/>
            <p:nvPr/>
          </p:nvSpPr>
          <p:spPr>
            <a:xfrm>
              <a:off x="8520515" y="976269"/>
              <a:ext cx="1540588" cy="644266"/>
            </a:xfrm>
            <a:prstGeom prst="rect">
              <a:avLst/>
            </a:prstGeom>
            <a:solidFill>
              <a:srgbClr val="FF7A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노원구</a:t>
              </a:r>
              <a:r>
                <a:rPr lang="en-US" altLang="ko-KR" sz="1600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/</a:t>
              </a:r>
              <a:r>
                <a:rPr lang="ko-KR" altLang="en-US" sz="1600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중랑구</a:t>
              </a:r>
              <a:endPara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567158" y="1019404"/>
              <a:ext cx="10417217" cy="5531208"/>
              <a:chOff x="567158" y="1019404"/>
              <a:chExt cx="10417217" cy="5531208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82838" y="1663072"/>
                <a:ext cx="7426324" cy="4598832"/>
              </a:xfrm>
              <a:prstGeom prst="rect">
                <a:avLst/>
              </a:prstGeom>
            </p:spPr>
          </p:pic>
          <p:cxnSp>
            <p:nvCxnSpPr>
              <p:cNvPr id="5" name="꺾인 연결선 4"/>
              <p:cNvCxnSpPr/>
              <p:nvPr/>
            </p:nvCxnSpPr>
            <p:spPr>
              <a:xfrm rot="16200000" flipH="1">
                <a:off x="4195823" y="2019781"/>
                <a:ext cx="1539433" cy="416689"/>
              </a:xfrm>
              <a:prstGeom prst="bentConnector3">
                <a:avLst/>
              </a:prstGeom>
              <a:ln w="38100">
                <a:solidFill>
                  <a:srgbClr val="FF3F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/>
              <p:cNvSpPr/>
              <p:nvPr/>
            </p:nvSpPr>
            <p:spPr>
              <a:xfrm>
                <a:off x="4268244" y="1019404"/>
                <a:ext cx="977903" cy="601131"/>
              </a:xfrm>
              <a:prstGeom prst="rect">
                <a:avLst/>
              </a:prstGeom>
              <a:solidFill>
                <a:srgbClr val="FF3F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은평구</a:t>
                </a:r>
                <a:endParaRPr lang="ko-KR" altLang="en-US" sz="16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cxnSp>
            <p:nvCxnSpPr>
              <p:cNvPr id="11" name="꺾인 연결선 10"/>
              <p:cNvCxnSpPr/>
              <p:nvPr/>
            </p:nvCxnSpPr>
            <p:spPr>
              <a:xfrm>
                <a:off x="7338349" y="4676172"/>
                <a:ext cx="2905246" cy="810228"/>
              </a:xfrm>
              <a:prstGeom prst="bentConnector3">
                <a:avLst/>
              </a:prstGeom>
              <a:ln w="38100">
                <a:solidFill>
                  <a:srgbClr val="FF3F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직사각형 11"/>
              <p:cNvSpPr/>
              <p:nvPr/>
            </p:nvSpPr>
            <p:spPr>
              <a:xfrm>
                <a:off x="10061103" y="5129424"/>
                <a:ext cx="923272" cy="632926"/>
              </a:xfrm>
              <a:prstGeom prst="rect">
                <a:avLst/>
              </a:prstGeom>
              <a:solidFill>
                <a:srgbClr val="FF3F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광진구</a:t>
                </a:r>
                <a:r>
                  <a:rPr lang="en-US" altLang="ko-KR" sz="1600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/</a:t>
                </a:r>
                <a:r>
                  <a:rPr lang="ko-KR" altLang="en-US" sz="1600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송파구</a:t>
                </a:r>
                <a:endParaRPr lang="ko-KR" altLang="en-US" sz="16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cxnSp>
            <p:nvCxnSpPr>
              <p:cNvPr id="14" name="꺾인 연결선 13"/>
              <p:cNvCxnSpPr/>
              <p:nvPr/>
            </p:nvCxnSpPr>
            <p:spPr>
              <a:xfrm rot="10800000" flipV="1">
                <a:off x="1701480" y="5486400"/>
                <a:ext cx="3431892" cy="480614"/>
              </a:xfrm>
              <a:prstGeom prst="bentConnector3">
                <a:avLst/>
              </a:prstGeom>
              <a:ln w="38100">
                <a:solidFill>
                  <a:srgbClr val="FF3F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직사각형 14"/>
              <p:cNvSpPr/>
              <p:nvPr/>
            </p:nvSpPr>
            <p:spPr>
              <a:xfrm>
                <a:off x="567158" y="5762351"/>
                <a:ext cx="1524002" cy="630762"/>
              </a:xfrm>
              <a:prstGeom prst="rect">
                <a:avLst/>
              </a:prstGeom>
              <a:solidFill>
                <a:srgbClr val="FF3F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금천구</a:t>
                </a:r>
                <a:r>
                  <a:rPr lang="en-US" altLang="ko-KR" sz="1600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/</a:t>
                </a:r>
                <a:r>
                  <a:rPr lang="ko-KR" altLang="en-US" sz="1600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관악구</a:t>
                </a:r>
                <a:endParaRPr lang="ko-KR" altLang="en-US" sz="16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cxnSp>
            <p:nvCxnSpPr>
              <p:cNvPr id="19" name="꺾인 연결선 18"/>
              <p:cNvCxnSpPr/>
              <p:nvPr/>
            </p:nvCxnSpPr>
            <p:spPr>
              <a:xfrm flipV="1">
                <a:off x="6771190" y="2581154"/>
                <a:ext cx="3472405" cy="729205"/>
              </a:xfrm>
              <a:prstGeom prst="bentConnector3">
                <a:avLst/>
              </a:prstGeom>
              <a:ln w="38100">
                <a:solidFill>
                  <a:srgbClr val="FF3F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직사각형 19"/>
              <p:cNvSpPr/>
              <p:nvPr/>
            </p:nvSpPr>
            <p:spPr>
              <a:xfrm>
                <a:off x="10061103" y="2305203"/>
                <a:ext cx="849584" cy="551902"/>
              </a:xfrm>
              <a:prstGeom prst="rect">
                <a:avLst/>
              </a:prstGeom>
              <a:solidFill>
                <a:srgbClr val="FF3F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성북구</a:t>
                </a:r>
                <a:endParaRPr lang="ko-KR" altLang="en-US" sz="16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cxnSp>
            <p:nvCxnSpPr>
              <p:cNvPr id="24" name="꺾인 연결선 23"/>
              <p:cNvCxnSpPr/>
              <p:nvPr/>
            </p:nvCxnSpPr>
            <p:spPr>
              <a:xfrm flipV="1">
                <a:off x="7153154" y="1244328"/>
                <a:ext cx="1367360" cy="874264"/>
              </a:xfrm>
              <a:prstGeom prst="bentConnector3">
                <a:avLst/>
              </a:prstGeom>
              <a:ln w="28575">
                <a:solidFill>
                  <a:srgbClr val="FF7A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직사각형 25"/>
              <p:cNvSpPr/>
              <p:nvPr/>
            </p:nvSpPr>
            <p:spPr>
              <a:xfrm>
                <a:off x="567160" y="2997842"/>
                <a:ext cx="1017027" cy="588468"/>
              </a:xfrm>
              <a:prstGeom prst="rect">
                <a:avLst/>
              </a:prstGeom>
              <a:solidFill>
                <a:srgbClr val="FF7A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강서구</a:t>
                </a:r>
                <a:endParaRPr lang="ko-KR" altLang="en-US" sz="16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cxnSp>
            <p:nvCxnSpPr>
              <p:cNvPr id="27" name="꺾인 연결선 26"/>
              <p:cNvCxnSpPr/>
              <p:nvPr/>
            </p:nvCxnSpPr>
            <p:spPr>
              <a:xfrm>
                <a:off x="1456286" y="3310359"/>
                <a:ext cx="1961140" cy="874264"/>
              </a:xfrm>
              <a:prstGeom prst="bentConnector3">
                <a:avLst/>
              </a:prstGeom>
              <a:ln w="28575">
                <a:solidFill>
                  <a:srgbClr val="FF7A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꺾인 연결선 28"/>
              <p:cNvCxnSpPr>
                <a:endCxn id="31" idx="1"/>
              </p:cNvCxnSpPr>
              <p:nvPr/>
            </p:nvCxnSpPr>
            <p:spPr>
              <a:xfrm>
                <a:off x="5790619" y="5150075"/>
                <a:ext cx="2247024" cy="1108738"/>
              </a:xfrm>
              <a:prstGeom prst="bentConnector3">
                <a:avLst/>
              </a:prstGeom>
              <a:ln w="28575">
                <a:solidFill>
                  <a:srgbClr val="FF7A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직사각형 30"/>
              <p:cNvSpPr/>
              <p:nvPr/>
            </p:nvSpPr>
            <p:spPr>
              <a:xfrm>
                <a:off x="8037643" y="5967015"/>
                <a:ext cx="842062" cy="583597"/>
              </a:xfrm>
              <a:prstGeom prst="rect">
                <a:avLst/>
              </a:prstGeom>
              <a:solidFill>
                <a:srgbClr val="FF7A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동작구</a:t>
                </a:r>
                <a:endParaRPr lang="ko-KR" altLang="en-US" sz="16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8787188" y="3095553"/>
            <a:ext cx="3391537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FF3F3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안전센터 </a:t>
            </a:r>
            <a:r>
              <a:rPr lang="ko-KR" altLang="en-US" sz="2400" dirty="0" err="1" smtClean="0">
                <a:solidFill>
                  <a:srgbClr val="FF3F3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담당인구가</a:t>
            </a:r>
            <a:r>
              <a:rPr lang="ko-KR" altLang="en-US" sz="2400" dirty="0" smtClean="0">
                <a:solidFill>
                  <a:srgbClr val="FF3F3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많다</a:t>
            </a:r>
            <a:endParaRPr lang="en-US" altLang="ko-KR" sz="2400" dirty="0" smtClean="0">
              <a:solidFill>
                <a:srgbClr val="FF3F3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서비스 제공에 한계가 발생</a:t>
            </a:r>
            <a:endParaRPr lang="en-US" altLang="ko-KR" sz="20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화재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사고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재난에 신속한 대응을 하기 어려워진다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607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E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940904"/>
          </a:xfrm>
          <a:prstGeom prst="rect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3EEED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	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3EEED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데이터 분석 및 시각화 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3EEED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_ </a:t>
            </a:r>
            <a:r>
              <a:rPr lang="ko-KR" altLang="en-US" sz="2800" dirty="0" smtClean="0">
                <a:solidFill>
                  <a:srgbClr val="F3EEED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비상소화장치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3EEED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172" y="1175702"/>
            <a:ext cx="9887005" cy="197740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172" y="3980727"/>
            <a:ext cx="9887005" cy="1977401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7709740" y="1419022"/>
            <a:ext cx="567159" cy="578734"/>
          </a:xfrm>
          <a:prstGeom prst="ellipse">
            <a:avLst/>
          </a:prstGeom>
          <a:noFill/>
          <a:ln w="38100">
            <a:solidFill>
              <a:srgbClr val="F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8003894" y="1275510"/>
            <a:ext cx="567159" cy="578734"/>
          </a:xfrm>
          <a:prstGeom prst="ellipse">
            <a:avLst/>
          </a:prstGeom>
          <a:noFill/>
          <a:ln w="38100">
            <a:solidFill>
              <a:srgbClr val="F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988670" y="5194016"/>
            <a:ext cx="567159" cy="578734"/>
          </a:xfrm>
          <a:prstGeom prst="ellipse">
            <a:avLst/>
          </a:prstGeom>
          <a:noFill/>
          <a:ln w="38100">
            <a:solidFill>
              <a:srgbClr val="F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618331" y="5379394"/>
            <a:ext cx="567159" cy="578734"/>
          </a:xfrm>
          <a:prstGeom prst="ellipse">
            <a:avLst/>
          </a:prstGeom>
          <a:noFill/>
          <a:ln w="38100">
            <a:solidFill>
              <a:srgbClr val="F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965768" y="5232678"/>
            <a:ext cx="567159" cy="578734"/>
          </a:xfrm>
          <a:prstGeom prst="ellipse">
            <a:avLst/>
          </a:prstGeom>
          <a:noFill/>
          <a:ln w="38100">
            <a:solidFill>
              <a:srgbClr val="F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704413" y="5261706"/>
            <a:ext cx="567159" cy="578734"/>
          </a:xfrm>
          <a:prstGeom prst="ellipse">
            <a:avLst/>
          </a:prstGeom>
          <a:noFill/>
          <a:ln w="38100">
            <a:solidFill>
              <a:srgbClr val="F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84162" y="3382249"/>
            <a:ext cx="981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다른 자치구의 비율을 파악하기 쉽게 하기 위해 종로구와 중구 제외 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아래 그래프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787188" y="3095553"/>
            <a:ext cx="3391537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FF3F3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비상소화장치가 적다</a:t>
            </a:r>
            <a:r>
              <a:rPr lang="en-US" altLang="ko-KR" sz="2400" dirty="0" smtClean="0">
                <a:solidFill>
                  <a:srgbClr val="FF3F3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초기 진화에 어려움을 겪는다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특히 소방차 진입이 힘든 지역에</a:t>
            </a:r>
            <a:endParaRPr lang="en-US" altLang="ko-KR" sz="20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매우 중요하다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180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E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940904"/>
          </a:xfrm>
          <a:prstGeom prst="rect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3EEED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	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3EEED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데이터 분석 및 시각화 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3EEED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_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3EEED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소방용수시설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3EEED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2707"/>
            <a:ext cx="12192000" cy="24384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2910"/>
            <a:ext cx="12192000" cy="243840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10104700" y="1278808"/>
            <a:ext cx="567159" cy="578734"/>
          </a:xfrm>
          <a:prstGeom prst="ellipse">
            <a:avLst/>
          </a:prstGeom>
          <a:noFill/>
          <a:ln w="38100">
            <a:solidFill>
              <a:srgbClr val="F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9716948" y="1530810"/>
            <a:ext cx="567159" cy="578734"/>
          </a:xfrm>
          <a:prstGeom prst="ellipse">
            <a:avLst/>
          </a:prstGeom>
          <a:noFill/>
          <a:ln w="38100">
            <a:solidFill>
              <a:srgbClr val="F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53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E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940904"/>
          </a:xfrm>
          <a:prstGeom prst="rect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3EEED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	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3EEED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데이터 분석 및 시각화 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3EEED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_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3EEED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고령자 비율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3EEED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79190" y="1678626"/>
            <a:ext cx="8439141" cy="4501457"/>
            <a:chOff x="578735" y="1284488"/>
            <a:chExt cx="10488592" cy="519185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6362" y="1284488"/>
              <a:ext cx="8059275" cy="5191850"/>
            </a:xfrm>
            <a:prstGeom prst="rect">
              <a:avLst/>
            </a:prstGeom>
          </p:spPr>
        </p:pic>
        <p:cxnSp>
          <p:nvCxnSpPr>
            <p:cNvPr id="5" name="꺾인 연결선 4"/>
            <p:cNvCxnSpPr/>
            <p:nvPr/>
          </p:nvCxnSpPr>
          <p:spPr>
            <a:xfrm rot="10800000">
              <a:off x="1527858" y="1632031"/>
              <a:ext cx="4132162" cy="763929"/>
            </a:xfrm>
            <a:prstGeom prst="bentConnector3">
              <a:avLst/>
            </a:prstGeom>
            <a:ln w="28575">
              <a:solidFill>
                <a:srgbClr val="F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798654" y="1356079"/>
              <a:ext cx="908613" cy="551901"/>
            </a:xfrm>
            <a:prstGeom prst="rect">
              <a:avLst/>
            </a:prstGeom>
            <a:solidFill>
              <a:srgbClr val="F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강북구</a:t>
              </a:r>
              <a:endPara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cxnSp>
          <p:nvCxnSpPr>
            <p:cNvPr id="7" name="꺾인 연결선 6"/>
            <p:cNvCxnSpPr/>
            <p:nvPr/>
          </p:nvCxnSpPr>
          <p:spPr>
            <a:xfrm rot="10800000" flipV="1">
              <a:off x="1124673" y="4054184"/>
              <a:ext cx="4132162" cy="763929"/>
            </a:xfrm>
            <a:prstGeom prst="bentConnector3">
              <a:avLst/>
            </a:prstGeom>
            <a:ln w="28575">
              <a:solidFill>
                <a:srgbClr val="F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578735" y="4542162"/>
              <a:ext cx="949123" cy="534047"/>
            </a:xfrm>
            <a:prstGeom prst="rect">
              <a:avLst/>
            </a:prstGeom>
            <a:solidFill>
              <a:srgbClr val="F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중구</a:t>
              </a:r>
              <a:endPara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cxnSp>
          <p:nvCxnSpPr>
            <p:cNvPr id="10" name="꺾인 연결선 9"/>
            <p:cNvCxnSpPr/>
            <p:nvPr/>
          </p:nvCxnSpPr>
          <p:spPr>
            <a:xfrm>
              <a:off x="6389225" y="2395960"/>
              <a:ext cx="4109013" cy="868101"/>
            </a:xfrm>
            <a:prstGeom prst="bentConnector3">
              <a:avLst/>
            </a:prstGeom>
            <a:ln w="19050">
              <a:solidFill>
                <a:srgbClr val="F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/>
            <p:nvPr/>
          </p:nvSpPr>
          <p:spPr>
            <a:xfrm>
              <a:off x="10125638" y="2930557"/>
              <a:ext cx="941689" cy="609455"/>
            </a:xfrm>
            <a:prstGeom prst="rect">
              <a:avLst/>
            </a:prstGeom>
            <a:solidFill>
              <a:srgbClr val="F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도봉구</a:t>
              </a:r>
              <a:endPara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339488" y="4135141"/>
            <a:ext cx="339153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FF3F3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고령자</a:t>
            </a:r>
            <a:endParaRPr lang="en-US" altLang="ko-KR" sz="2400" dirty="0" smtClean="0">
              <a:solidFill>
                <a:srgbClr val="FF3F3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화재 발생 시 자력에 의해 대피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대응하기 어렵기 때문에 피해가 크다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473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E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940904"/>
          </a:xfrm>
          <a:prstGeom prst="rect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3EEED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	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3EEED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데이터 분석 및 시각화 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3EEED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_ </a:t>
            </a:r>
            <a:r>
              <a:rPr lang="ko-KR" altLang="en-US" sz="2800" dirty="0" smtClean="0">
                <a:solidFill>
                  <a:srgbClr val="F3EEED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노후시설</a:t>
            </a:r>
            <a:r>
              <a:rPr lang="en-US" altLang="ko-KR" sz="2800" dirty="0" smtClean="0">
                <a:solidFill>
                  <a:srgbClr val="F3EEED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(30</a:t>
            </a:r>
            <a:r>
              <a:rPr lang="ko-KR" altLang="en-US" sz="2800" dirty="0" smtClean="0">
                <a:solidFill>
                  <a:srgbClr val="F3EEED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년 이상</a:t>
            </a:r>
            <a:r>
              <a:rPr lang="en-US" altLang="ko-KR" sz="2800" dirty="0" smtClean="0">
                <a:solidFill>
                  <a:srgbClr val="F3EEED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3EEED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775" y="1072727"/>
            <a:ext cx="5085508" cy="334687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66" y="4419600"/>
            <a:ext cx="12192000" cy="243840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5374846" y="4606568"/>
            <a:ext cx="567159" cy="578734"/>
          </a:xfrm>
          <a:prstGeom prst="ellipse">
            <a:avLst/>
          </a:prstGeom>
          <a:noFill/>
          <a:ln w="38100">
            <a:solidFill>
              <a:srgbClr val="F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9078745" y="4895935"/>
            <a:ext cx="567159" cy="578734"/>
          </a:xfrm>
          <a:prstGeom prst="ellipse">
            <a:avLst/>
          </a:prstGeom>
          <a:noFill/>
          <a:ln w="38100">
            <a:solidFill>
              <a:srgbClr val="F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9898981" y="5022457"/>
            <a:ext cx="567159" cy="578734"/>
          </a:xfrm>
          <a:prstGeom prst="ellipse">
            <a:avLst/>
          </a:prstGeom>
          <a:noFill/>
          <a:ln w="38100">
            <a:solidFill>
              <a:srgbClr val="F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꺾인 연결선 14"/>
          <p:cNvCxnSpPr>
            <a:endCxn id="13" idx="0"/>
          </p:cNvCxnSpPr>
          <p:nvPr/>
        </p:nvCxnSpPr>
        <p:spPr>
          <a:xfrm>
            <a:off x="6821680" y="3184463"/>
            <a:ext cx="3360881" cy="1837994"/>
          </a:xfrm>
          <a:prstGeom prst="bentConnector2">
            <a:avLst/>
          </a:prstGeom>
          <a:ln w="28575">
            <a:solidFill>
              <a:srgbClr val="F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endCxn id="5" idx="0"/>
          </p:cNvCxnSpPr>
          <p:nvPr/>
        </p:nvCxnSpPr>
        <p:spPr>
          <a:xfrm flipH="1">
            <a:off x="5658426" y="2120896"/>
            <a:ext cx="1718839" cy="2485672"/>
          </a:xfrm>
          <a:prstGeom prst="line">
            <a:avLst/>
          </a:prstGeom>
          <a:ln w="28575">
            <a:solidFill>
              <a:srgbClr val="F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endCxn id="6" idx="1"/>
          </p:cNvCxnSpPr>
          <p:nvPr/>
        </p:nvCxnSpPr>
        <p:spPr>
          <a:xfrm>
            <a:off x="5658425" y="3363732"/>
            <a:ext cx="3503379" cy="1616957"/>
          </a:xfrm>
          <a:prstGeom prst="line">
            <a:avLst/>
          </a:prstGeom>
          <a:ln w="28575">
            <a:solidFill>
              <a:srgbClr val="F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7725290" y="1261519"/>
            <a:ext cx="752354" cy="551902"/>
          </a:xfrm>
          <a:prstGeom prst="rect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노원구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409450" y="2648549"/>
            <a:ext cx="752354" cy="551902"/>
          </a:xfrm>
          <a:prstGeom prst="rect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용산구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186329" y="2957539"/>
            <a:ext cx="752354" cy="551902"/>
          </a:xfrm>
          <a:prstGeom prst="rect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양천구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0692" y="1915166"/>
            <a:ext cx="3391537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FF3F3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노후시설</a:t>
            </a:r>
            <a:endParaRPr lang="en-US" altLang="ko-KR" sz="2400" dirty="0" smtClean="0">
              <a:solidFill>
                <a:srgbClr val="FF3F3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소방시설이 제대로 설치되지 않은 곳이 많고 정상적으로 작동하지 않는 경우가 빈번하다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endParaRPr lang="en-US" altLang="ko-KR" sz="20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노후화되어 화재에 취약하다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712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E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940904"/>
          </a:xfrm>
          <a:prstGeom prst="rect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3EEED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	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3EEED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데이터 분석 및 시각화 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3EEED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_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3EEED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저소득층 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3EEED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(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3EEED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기초생활수급자 데이터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3EEED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)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3EEED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96" y="4281668"/>
            <a:ext cx="12192000" cy="2438400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466405" y="1106771"/>
            <a:ext cx="9537541" cy="4241777"/>
            <a:chOff x="1504709" y="1106771"/>
            <a:chExt cx="9537541" cy="424177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5998" y="1106771"/>
              <a:ext cx="4980004" cy="3330262"/>
            </a:xfrm>
            <a:prstGeom prst="rect">
              <a:avLst/>
            </a:prstGeom>
          </p:spPr>
        </p:pic>
        <p:sp>
          <p:nvSpPr>
            <p:cNvPr id="5" name="타원 4"/>
            <p:cNvSpPr/>
            <p:nvPr/>
          </p:nvSpPr>
          <p:spPr>
            <a:xfrm>
              <a:off x="2152892" y="4437033"/>
              <a:ext cx="567159" cy="578734"/>
            </a:xfrm>
            <a:prstGeom prst="ellipse">
              <a:avLst/>
            </a:prstGeom>
            <a:noFill/>
            <a:ln w="38100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10475091" y="4437033"/>
              <a:ext cx="567159" cy="578734"/>
            </a:xfrm>
            <a:prstGeom prst="ellipse">
              <a:avLst/>
            </a:prstGeom>
            <a:noFill/>
            <a:ln w="38100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4444680" y="4661713"/>
              <a:ext cx="567159" cy="578734"/>
            </a:xfrm>
            <a:prstGeom prst="ellipse">
              <a:avLst/>
            </a:prstGeom>
            <a:noFill/>
            <a:ln w="38100">
              <a:solidFill>
                <a:srgbClr val="F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9325341" y="4769814"/>
              <a:ext cx="567159" cy="578734"/>
            </a:xfrm>
            <a:prstGeom prst="ellipse">
              <a:avLst/>
            </a:prstGeom>
            <a:noFill/>
            <a:ln w="38100">
              <a:solidFill>
                <a:srgbClr val="FF7A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6712835" y="1701478"/>
              <a:ext cx="2847370" cy="0"/>
            </a:xfrm>
            <a:prstGeom prst="line">
              <a:avLst/>
            </a:prstGeom>
            <a:ln w="28575">
              <a:solidFill>
                <a:srgbClr val="F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/>
            <p:nvPr/>
          </p:nvSpPr>
          <p:spPr>
            <a:xfrm>
              <a:off x="9252038" y="1415092"/>
              <a:ext cx="752354" cy="551902"/>
            </a:xfrm>
            <a:prstGeom prst="rect">
              <a:avLst/>
            </a:prstGeom>
            <a:solidFill>
              <a:srgbClr val="F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노원구</a:t>
              </a:r>
              <a:endPara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325341" y="2705186"/>
              <a:ext cx="752354" cy="551902"/>
            </a:xfrm>
            <a:prstGeom prst="rect">
              <a:avLst/>
            </a:prstGeom>
            <a:solidFill>
              <a:srgbClr val="F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중랑구</a:t>
              </a:r>
              <a:endPara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cxnSp>
          <p:nvCxnSpPr>
            <p:cNvPr id="15" name="꺾인 연결선 14"/>
            <p:cNvCxnSpPr/>
            <p:nvPr/>
          </p:nvCxnSpPr>
          <p:spPr>
            <a:xfrm>
              <a:off x="6898511" y="2418269"/>
              <a:ext cx="2426830" cy="521701"/>
            </a:xfrm>
            <a:prstGeom prst="bentConnector3">
              <a:avLst/>
            </a:prstGeom>
            <a:ln w="28575">
              <a:solidFill>
                <a:srgbClr val="F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꺾인 연결선 16"/>
            <p:cNvCxnSpPr/>
            <p:nvPr/>
          </p:nvCxnSpPr>
          <p:spPr>
            <a:xfrm rot="10800000">
              <a:off x="2257063" y="1415093"/>
              <a:ext cx="3576578" cy="425283"/>
            </a:xfrm>
            <a:prstGeom prst="bentConnector3">
              <a:avLst/>
            </a:prstGeom>
            <a:ln w="28575">
              <a:solidFill>
                <a:srgbClr val="F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/>
            <p:cNvSpPr/>
            <p:nvPr/>
          </p:nvSpPr>
          <p:spPr>
            <a:xfrm>
              <a:off x="1504709" y="1127708"/>
              <a:ext cx="752354" cy="551902"/>
            </a:xfrm>
            <a:prstGeom prst="rect">
              <a:avLst/>
            </a:prstGeom>
            <a:solidFill>
              <a:srgbClr val="F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강북구</a:t>
              </a:r>
              <a:endPara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cxnSp>
          <p:nvCxnSpPr>
            <p:cNvPr id="20" name="꺾인 연결선 19"/>
            <p:cNvCxnSpPr>
              <a:endCxn id="21" idx="3"/>
            </p:cNvCxnSpPr>
            <p:nvPr/>
          </p:nvCxnSpPr>
          <p:spPr>
            <a:xfrm rot="10800000" flipV="1">
              <a:off x="3446578" y="2416281"/>
              <a:ext cx="1996633" cy="963928"/>
            </a:xfrm>
            <a:prstGeom prst="bentConnector3">
              <a:avLst/>
            </a:prstGeom>
            <a:ln w="28575">
              <a:solidFill>
                <a:srgbClr val="FF7A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/>
            <p:cNvSpPr/>
            <p:nvPr/>
          </p:nvSpPr>
          <p:spPr>
            <a:xfrm>
              <a:off x="2694223" y="3104258"/>
              <a:ext cx="752354" cy="551902"/>
            </a:xfrm>
            <a:prstGeom prst="rect">
              <a:avLst/>
            </a:prstGeom>
            <a:solidFill>
              <a:srgbClr val="FF7A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은평구</a:t>
              </a:r>
              <a:endPara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30789" y="1842363"/>
            <a:ext cx="339153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FF3F3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저소득층 </a:t>
            </a:r>
            <a:endParaRPr lang="en-US" altLang="ko-KR" sz="2400" dirty="0" smtClean="0">
              <a:solidFill>
                <a:srgbClr val="FF3F3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경제적으로 기본적인 안전 환경을 유지하는데 어려움을 겪는다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화재 발생시 그리고 화재 발생 후 피해에 취약하고 피해 복구가 어렵다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244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E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940904"/>
          </a:xfrm>
          <a:prstGeom prst="rect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2800" dirty="0">
                <a:solidFill>
                  <a:srgbClr val="F3EEED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	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3EEED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결론 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3EEED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_ </a:t>
            </a:r>
            <a:r>
              <a:rPr lang="ko-KR" altLang="en-US" sz="2800" dirty="0" err="1">
                <a:solidFill>
                  <a:srgbClr val="F3EEED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화재취약성</a:t>
            </a:r>
            <a:r>
              <a:rPr lang="ko-KR" altLang="en-US" sz="2800" dirty="0">
                <a:solidFill>
                  <a:srgbClr val="F3EEED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낮고 소방서비스 </a:t>
            </a:r>
            <a:r>
              <a:rPr lang="ko-KR" altLang="en-US" sz="2800" dirty="0" smtClean="0">
                <a:solidFill>
                  <a:srgbClr val="F3EEED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미흡한 지역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3EEED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15" y="1505590"/>
            <a:ext cx="6354062" cy="484890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14192" y="3958225"/>
            <a:ext cx="801666" cy="576197"/>
          </a:xfrm>
          <a:prstGeom prst="rect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강서구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94959" y="4874713"/>
            <a:ext cx="801666" cy="576197"/>
          </a:xfrm>
          <a:prstGeom prst="rect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송파구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97468" y="2344992"/>
            <a:ext cx="327616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FF3F3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안전센터 </a:t>
            </a:r>
            <a:r>
              <a:rPr lang="ko-KR" altLang="en-US" sz="2400" dirty="0" err="1" smtClean="0">
                <a:solidFill>
                  <a:srgbClr val="FF3F3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담당인구가</a:t>
            </a:r>
            <a:r>
              <a:rPr lang="ko-KR" altLang="en-US" sz="2400" dirty="0" smtClean="0">
                <a:solidFill>
                  <a:srgbClr val="FF3F3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많다</a:t>
            </a:r>
            <a:r>
              <a:rPr lang="en-US" altLang="ko-KR" sz="2400" dirty="0" smtClean="0">
                <a:solidFill>
                  <a:srgbClr val="FF3F3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</a:p>
          <a:p>
            <a:endParaRPr lang="en-US" altLang="ko-KR" sz="2000" dirty="0">
              <a:solidFill>
                <a:srgbClr val="FF3F3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소방서비스의 공급에 한계가 있을 수 있다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endParaRPr lang="en-US" altLang="ko-KR" sz="2000" dirty="0" smtClean="0">
              <a:solidFill>
                <a:srgbClr val="FF3F3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400" dirty="0" smtClean="0">
                <a:solidFill>
                  <a:srgbClr val="FF3F3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비상소화장치가 적다</a:t>
            </a:r>
            <a:r>
              <a:rPr lang="en-US" altLang="ko-KR" sz="2400" dirty="0" smtClean="0">
                <a:solidFill>
                  <a:srgbClr val="FF3F3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</a:p>
          <a:p>
            <a:endParaRPr lang="en-US" altLang="ko-KR" sz="2000" dirty="0" smtClean="0">
              <a:solidFill>
                <a:srgbClr val="FF3F3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화재에 대처하기에 상대적으로 어려울 수 있다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endParaRPr lang="ko-KR" altLang="en-US" sz="2000" dirty="0">
              <a:solidFill>
                <a:srgbClr val="FF3F3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948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E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940904"/>
          </a:xfrm>
          <a:prstGeom prst="rect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2800" dirty="0">
                <a:solidFill>
                  <a:srgbClr val="F3EEED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	</a:t>
            </a:r>
            <a:r>
              <a:rPr lang="ko-KR" altLang="en-US" sz="2800" dirty="0" smtClean="0">
                <a:solidFill>
                  <a:srgbClr val="F3EEED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결론 </a:t>
            </a:r>
            <a:r>
              <a:rPr lang="en-US" altLang="ko-KR" sz="2800" dirty="0" smtClean="0">
                <a:solidFill>
                  <a:srgbClr val="F3EEED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 </a:t>
            </a:r>
            <a:r>
              <a:rPr lang="ko-KR" altLang="en-US" sz="2800" dirty="0" err="1" smtClean="0">
                <a:solidFill>
                  <a:srgbClr val="F3EEED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화재취약성</a:t>
            </a:r>
            <a:r>
              <a:rPr lang="ko-KR" altLang="en-US" sz="2800" dirty="0" smtClean="0">
                <a:solidFill>
                  <a:srgbClr val="F3EEED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높고 </a:t>
            </a:r>
            <a:r>
              <a:rPr lang="ko-KR" altLang="en-US" sz="2800" dirty="0">
                <a:solidFill>
                  <a:srgbClr val="F3EEED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소방서비스 </a:t>
            </a:r>
            <a:r>
              <a:rPr lang="ko-KR" altLang="en-US" sz="2800" dirty="0" smtClean="0">
                <a:solidFill>
                  <a:srgbClr val="F3EEED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미흡한 지역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3EEED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15" y="1505590"/>
            <a:ext cx="6354062" cy="484890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047989" y="1791222"/>
            <a:ext cx="801666" cy="576197"/>
          </a:xfrm>
          <a:prstGeom prst="rect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노원구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97468" y="1505590"/>
            <a:ext cx="3526685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FF3F3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저소득층의 비율이 높다</a:t>
            </a:r>
            <a:r>
              <a:rPr lang="en-US" altLang="ko-KR" sz="2400" dirty="0" smtClean="0">
                <a:solidFill>
                  <a:srgbClr val="FF3F3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</a:p>
          <a:p>
            <a:endParaRPr lang="en-US" altLang="ko-KR" sz="2000" dirty="0">
              <a:solidFill>
                <a:srgbClr val="FF3F3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화재 발생시 대처가 어렵고 사망률이 높다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endParaRPr lang="en-US" altLang="ko-KR" sz="2000" dirty="0" smtClean="0">
              <a:solidFill>
                <a:srgbClr val="FF3F3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ko-KR" altLang="en-US" sz="2400" dirty="0" err="1" smtClean="0">
                <a:solidFill>
                  <a:srgbClr val="FF3F3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노후시설이</a:t>
            </a:r>
            <a:r>
              <a:rPr lang="ko-KR" altLang="en-US" sz="2400" dirty="0" smtClean="0">
                <a:solidFill>
                  <a:srgbClr val="FF3F3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많다</a:t>
            </a:r>
            <a:r>
              <a:rPr lang="en-US" altLang="ko-KR" sz="2400" dirty="0" smtClean="0">
                <a:solidFill>
                  <a:srgbClr val="FF3F3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</a:p>
          <a:p>
            <a:endParaRPr lang="en-US" altLang="ko-KR" sz="2000" dirty="0" smtClean="0">
              <a:solidFill>
                <a:srgbClr val="FF3F3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주택용 소방시설이 제대로 갖춰지지 않은 경우가 많아 화재 대처가 어렵다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</a:p>
          <a:p>
            <a:endParaRPr lang="en-US" altLang="ko-KR" sz="2000" dirty="0">
              <a:solidFill>
                <a:srgbClr val="FF3F3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400" dirty="0" smtClean="0">
                <a:solidFill>
                  <a:srgbClr val="FF3F3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안전센터 담당 인구가 많은 편이다</a:t>
            </a:r>
            <a:r>
              <a:rPr lang="en-US" altLang="ko-KR" sz="2400" dirty="0" smtClean="0">
                <a:solidFill>
                  <a:srgbClr val="FF3F3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</a:p>
          <a:p>
            <a:endParaRPr lang="en-US" altLang="ko-KR" sz="2000" dirty="0">
              <a:solidFill>
                <a:srgbClr val="FF3F3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400" dirty="0" smtClean="0">
                <a:solidFill>
                  <a:srgbClr val="FF3F3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비상소화장치가 적다</a:t>
            </a:r>
            <a:r>
              <a:rPr lang="en-US" altLang="ko-KR" sz="2400" dirty="0" smtClean="0">
                <a:solidFill>
                  <a:srgbClr val="FF3F3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</a:p>
          <a:p>
            <a:endParaRPr lang="ko-KR" altLang="en-US" sz="2400" dirty="0">
              <a:solidFill>
                <a:srgbClr val="FF3F3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405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E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05831" y="2430050"/>
            <a:ext cx="7478037" cy="3544865"/>
          </a:xfrm>
          <a:prstGeom prst="rect">
            <a:avLst/>
          </a:prstGeom>
          <a:gradFill flip="none" rotWithShape="1">
            <a:gsLst>
              <a:gs pos="0">
                <a:srgbClr val="FA5C5C">
                  <a:shade val="30000"/>
                  <a:satMod val="115000"/>
                </a:srgbClr>
              </a:gs>
              <a:gs pos="50000">
                <a:srgbClr val="FA5C5C">
                  <a:shade val="67500"/>
                  <a:satMod val="115000"/>
                </a:srgbClr>
              </a:gs>
              <a:gs pos="100000">
                <a:srgbClr val="FA5C5C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2192000" cy="940904"/>
          </a:xfrm>
          <a:prstGeom prst="rect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F3EEED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	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3EEED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결론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3EEED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06041" y="2059347"/>
            <a:ext cx="7379918" cy="3527262"/>
          </a:xfrm>
          <a:prstGeom prst="rect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 smtClean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400" dirty="0" smtClean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ko-KR" altLang="en-US" sz="2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소방서비스가 눈에 띄게 차별적으로 제공되고 있다고</a:t>
            </a:r>
            <a:endParaRPr lang="en-US" altLang="ko-KR" sz="2400" dirty="0" smtClean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ko-KR" altLang="en-US" sz="2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endParaRPr lang="en-US" altLang="ko-KR" sz="2400" dirty="0" smtClean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ko-KR" altLang="en-US" sz="2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볼 수 는 없으나</a:t>
            </a:r>
            <a:endParaRPr lang="en-US" altLang="ko-KR" sz="2400" dirty="0" smtClean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400" dirty="0" smtClean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ko-KR" altLang="en-US" sz="2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서비스 제공이 미흡한 지역이 있으며</a:t>
            </a:r>
            <a:r>
              <a:rPr lang="en-US" altLang="ko-KR" sz="2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</a:t>
            </a:r>
          </a:p>
          <a:p>
            <a:pPr algn="ctr"/>
            <a:endParaRPr lang="en-US" altLang="ko-KR" sz="2400" dirty="0" smtClean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ko-KR" altLang="en-US" sz="2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이에 주의할 필요가 있다</a:t>
            </a:r>
            <a:r>
              <a:rPr lang="en-US" altLang="ko-KR" sz="2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</a:p>
          <a:p>
            <a:pPr algn="ctr"/>
            <a:endParaRPr lang="en-US" altLang="ko-KR" sz="2400" dirty="0" smtClean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ko-KR" altLang="en-US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070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E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25373"/>
            <a:ext cx="3353331" cy="6858001"/>
          </a:xfrm>
          <a:prstGeom prst="rect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7199" y="967154"/>
            <a:ext cx="19167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rgbClr val="F3EEED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INDEX</a:t>
            </a:r>
            <a:endParaRPr lang="ko-KR" altLang="en-US" dirty="0">
              <a:solidFill>
                <a:srgbClr val="F3EEED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4131943" y="1566946"/>
            <a:ext cx="5512282" cy="3820493"/>
            <a:chOff x="3288320" y="1003621"/>
            <a:chExt cx="7845353" cy="2905073"/>
          </a:xfrm>
        </p:grpSpPr>
        <p:sp>
          <p:nvSpPr>
            <p:cNvPr id="8" name="TextBox 7"/>
            <p:cNvSpPr txBox="1"/>
            <p:nvPr/>
          </p:nvSpPr>
          <p:spPr>
            <a:xfrm>
              <a:off x="4768043" y="1044721"/>
              <a:ext cx="6365630" cy="2784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>
                  <a:solidFill>
                    <a:srgbClr val="FF3F3F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연구 배경 및 목적</a:t>
              </a:r>
              <a:endParaRPr lang="en-US" altLang="ko-KR" sz="2400" dirty="0" smtClean="0">
                <a:solidFill>
                  <a:srgbClr val="FF3F3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  <a:p>
              <a:r>
                <a:rPr lang="ko-KR" altLang="en-US" sz="2400" dirty="0" smtClean="0">
                  <a:solidFill>
                    <a:srgbClr val="FF3F3F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 </a:t>
              </a:r>
              <a:endParaRPr lang="en-US" altLang="ko-KR" sz="2000" dirty="0">
                <a:solidFill>
                  <a:srgbClr val="FF3F3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  <a:p>
              <a:r>
                <a:rPr lang="ko-KR" altLang="en-US" sz="2400" dirty="0" smtClean="0">
                  <a:solidFill>
                    <a:srgbClr val="FF3F3F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  </a:t>
              </a:r>
              <a:endParaRPr lang="en-US" altLang="ko-KR" sz="2400" dirty="0" smtClean="0">
                <a:solidFill>
                  <a:srgbClr val="FF3F3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  <a:p>
              <a:r>
                <a:rPr lang="ko-KR" altLang="en-US" sz="2400" dirty="0" smtClean="0">
                  <a:solidFill>
                    <a:srgbClr val="FF3F3F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연구 과정</a:t>
              </a:r>
              <a:endParaRPr lang="en-US" altLang="ko-KR" sz="2400" dirty="0" smtClean="0">
                <a:solidFill>
                  <a:srgbClr val="FF3F3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  <a:p>
              <a:endParaRPr lang="en-US" altLang="ko-KR" sz="2400" dirty="0" smtClean="0">
                <a:solidFill>
                  <a:srgbClr val="FF3F3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  <a:p>
              <a:r>
                <a:rPr lang="en-US" altLang="ko-KR" sz="2400" dirty="0" smtClean="0">
                  <a:solidFill>
                    <a:srgbClr val="FF3F3F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  </a:t>
              </a:r>
            </a:p>
            <a:p>
              <a:r>
                <a:rPr lang="ko-KR" altLang="en-US" sz="2400" dirty="0" smtClean="0">
                  <a:solidFill>
                    <a:srgbClr val="FF3F3F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데이터 분석 및 시각화</a:t>
              </a:r>
              <a:endParaRPr lang="en-US" altLang="ko-KR" sz="2400" dirty="0" smtClean="0">
                <a:solidFill>
                  <a:srgbClr val="FF3F3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  <a:p>
              <a:endParaRPr lang="en-US" altLang="ko-KR" sz="2000" dirty="0" smtClean="0">
                <a:solidFill>
                  <a:srgbClr val="FF3F3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  <a:p>
              <a:endParaRPr lang="en-US" altLang="ko-KR" sz="2000" dirty="0" smtClean="0">
                <a:solidFill>
                  <a:srgbClr val="FF3F3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  <a:p>
              <a:r>
                <a:rPr lang="ko-KR" altLang="en-US" sz="2400" dirty="0" smtClean="0">
                  <a:solidFill>
                    <a:srgbClr val="FF3F3F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결론</a:t>
              </a:r>
              <a:endParaRPr lang="en-US" altLang="ko-KR" sz="2400" dirty="0" smtClean="0">
                <a:solidFill>
                  <a:srgbClr val="FF3F3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3288320" y="1003621"/>
              <a:ext cx="936174" cy="2905073"/>
              <a:chOff x="3288320" y="1003621"/>
              <a:chExt cx="936174" cy="290507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3288320" y="1003621"/>
                <a:ext cx="936174" cy="497177"/>
              </a:xfrm>
              <a:prstGeom prst="rect">
                <a:avLst/>
              </a:prstGeom>
              <a:solidFill>
                <a:srgbClr val="FF3F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 smtClean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01</a:t>
                </a:r>
                <a:endParaRPr lang="ko-KR" altLang="en-US" sz="28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3288320" y="1851607"/>
                <a:ext cx="936174" cy="497177"/>
              </a:xfrm>
              <a:prstGeom prst="rect">
                <a:avLst/>
              </a:prstGeom>
              <a:solidFill>
                <a:srgbClr val="FF3F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 smtClean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02</a:t>
                </a:r>
                <a:endParaRPr lang="ko-KR" altLang="en-US" sz="28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3288320" y="2631562"/>
                <a:ext cx="936174" cy="497177"/>
              </a:xfrm>
              <a:prstGeom prst="rect">
                <a:avLst/>
              </a:prstGeom>
              <a:solidFill>
                <a:srgbClr val="FF3F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 smtClean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03</a:t>
                </a:r>
                <a:endParaRPr lang="ko-KR" altLang="en-US" sz="28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3288320" y="3411517"/>
                <a:ext cx="936174" cy="497177"/>
              </a:xfrm>
              <a:prstGeom prst="rect">
                <a:avLst/>
              </a:prstGeom>
              <a:solidFill>
                <a:srgbClr val="FF3F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 smtClean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04</a:t>
                </a:r>
                <a:endParaRPr lang="ko-KR" altLang="en-US" sz="2800" dirty="0"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endParaRPr>
              </a:p>
            </p:txBody>
          </p:sp>
        </p:grpSp>
      </p:grpSp>
      <p:sp>
        <p:nvSpPr>
          <p:cNvPr id="4" name="직각 삼각형 3"/>
          <p:cNvSpPr/>
          <p:nvPr/>
        </p:nvSpPr>
        <p:spPr>
          <a:xfrm rot="16200000">
            <a:off x="-2010989" y="1402292"/>
            <a:ext cx="7441326" cy="3419347"/>
          </a:xfrm>
          <a:prstGeom prst="rtTriangle">
            <a:avLst/>
          </a:prstGeom>
          <a:solidFill>
            <a:srgbClr val="F3EEED"/>
          </a:solidFill>
          <a:ln>
            <a:solidFill>
              <a:srgbClr val="F3EE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 rot="10800000">
            <a:off x="8838669" y="0"/>
            <a:ext cx="3353331" cy="6858000"/>
          </a:xfrm>
          <a:prstGeom prst="rect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/>
          <p:cNvSpPr/>
          <p:nvPr/>
        </p:nvSpPr>
        <p:spPr>
          <a:xfrm rot="5400000">
            <a:off x="6633172" y="1888540"/>
            <a:ext cx="7466699" cy="3638876"/>
          </a:xfrm>
          <a:prstGeom prst="rtTriangle">
            <a:avLst/>
          </a:prstGeom>
          <a:solidFill>
            <a:srgbClr val="F3EEED"/>
          </a:solidFill>
          <a:ln>
            <a:solidFill>
              <a:srgbClr val="F3EE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09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E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5041557"/>
            <a:ext cx="12192000" cy="1816443"/>
          </a:xfrm>
          <a:prstGeom prst="rect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2192000" cy="940904"/>
          </a:xfrm>
          <a:prstGeom prst="rect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F3EEED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	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3EEED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한계점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3EEED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14816" y="1954230"/>
            <a:ext cx="3127840" cy="3507119"/>
          </a:xfrm>
          <a:prstGeom prst="rect">
            <a:avLst/>
          </a:prstGeom>
          <a:solidFill>
            <a:srgbClr val="F3EEED"/>
          </a:solidFill>
          <a:ln w="76200">
            <a:solidFill>
              <a:srgbClr val="59BB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ko-KR" dirty="0" smtClean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/>
            <a:endParaRPr lang="en-US" altLang="ko-KR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/>
            <a:endParaRPr lang="en-US" altLang="ko-KR" dirty="0" smtClean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/>
            <a:r>
              <a:rPr lang="ko-KR" altLang="en-US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소방서비스의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요소 중 </a:t>
            </a:r>
            <a:r>
              <a:rPr lang="ko-KR" altLang="en-US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골든타임을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중요하게 생각했으나 </a:t>
            </a:r>
            <a:endParaRPr lang="en-US" altLang="ko-KR" dirty="0" smtClean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/>
            <a:endParaRPr lang="en-US" altLang="ko-KR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/>
            <a:r>
              <a:rPr lang="ko-KR" altLang="en-US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관련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데이터를 얻지 못하여 반영하지 못 하였다</a:t>
            </a:r>
            <a:r>
              <a:rPr lang="en-US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86151" y="1954229"/>
            <a:ext cx="3127840" cy="3507119"/>
          </a:xfrm>
          <a:prstGeom prst="rect">
            <a:avLst/>
          </a:prstGeom>
          <a:solidFill>
            <a:srgbClr val="F3EEED"/>
          </a:solidFill>
          <a:ln w="76200">
            <a:solidFill>
              <a:srgbClr val="59BB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ko-KR" dirty="0" smtClean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/>
            <a:endParaRPr lang="en-US" altLang="ko-KR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/>
            <a:endParaRPr lang="en-US" altLang="ko-KR" dirty="0" smtClean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/>
            <a:r>
              <a:rPr lang="ko-KR" altLang="en-US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안전센터와의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거리를 고려하여 거리가 먼 지역의 비율을 </a:t>
            </a:r>
            <a:r>
              <a:rPr lang="ko-KR" altLang="en-US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분석하면</a:t>
            </a:r>
            <a:endParaRPr lang="en-US" altLang="ko-KR" dirty="0" smtClean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/>
            <a:r>
              <a:rPr lang="ko-KR" altLang="en-US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dirty="0" smtClean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/>
            <a:r>
              <a:rPr lang="ko-KR" altLang="en-US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더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효과적인 분석이 가능했을 것이다</a:t>
            </a:r>
            <a:r>
              <a:rPr lang="en-US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857486" y="1954229"/>
            <a:ext cx="3127840" cy="3507119"/>
          </a:xfrm>
          <a:prstGeom prst="rect">
            <a:avLst/>
          </a:prstGeom>
          <a:solidFill>
            <a:srgbClr val="F3EEED"/>
          </a:solidFill>
          <a:ln w="76200">
            <a:solidFill>
              <a:srgbClr val="59BB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ko-KR" dirty="0" smtClean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/>
            <a:endParaRPr lang="en-US" altLang="ko-KR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/>
            <a:endParaRPr lang="en-US" altLang="ko-KR" dirty="0" smtClean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/>
            <a:r>
              <a:rPr lang="ko-KR" altLang="en-US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소방차의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진입이 힘든 지역이 존재하고 이로 인해 화재에 취약한 지역이 있으므로</a:t>
            </a:r>
            <a:r>
              <a:rPr lang="en-US" altLang="ko-KR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</a:p>
          <a:p>
            <a:pPr lvl="0"/>
            <a:endParaRPr lang="en-US" altLang="ko-KR" dirty="0" smtClean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/>
            <a:r>
              <a:rPr lang="ko-KR" altLang="en-US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이에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대한 정보를 분석하면 더 효과적이었을 것이다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14816" y="1954228"/>
            <a:ext cx="3127840" cy="1121325"/>
          </a:xfrm>
          <a:prstGeom prst="rect">
            <a:avLst/>
          </a:prstGeom>
          <a:solidFill>
            <a:srgbClr val="59BB6C"/>
          </a:solidFill>
          <a:ln>
            <a:solidFill>
              <a:srgbClr val="59BB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골든 </a:t>
            </a:r>
            <a:r>
              <a:rPr lang="ko-KR" altLang="en-US" sz="20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타임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486151" y="1954228"/>
            <a:ext cx="3127840" cy="1121325"/>
          </a:xfrm>
          <a:prstGeom prst="rect">
            <a:avLst/>
          </a:prstGeom>
          <a:solidFill>
            <a:srgbClr val="59BB6C"/>
          </a:solidFill>
          <a:ln>
            <a:solidFill>
              <a:srgbClr val="59BB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거리 </a:t>
            </a:r>
            <a:r>
              <a:rPr lang="ko-KR" altLang="en-US" sz="20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분석 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857486" y="1954228"/>
            <a:ext cx="3127840" cy="1121325"/>
          </a:xfrm>
          <a:prstGeom prst="rect">
            <a:avLst/>
          </a:prstGeom>
          <a:solidFill>
            <a:srgbClr val="59BB6C"/>
          </a:solidFill>
          <a:ln>
            <a:solidFill>
              <a:srgbClr val="59BB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공간 </a:t>
            </a:r>
            <a:r>
              <a:rPr lang="ko-KR" altLang="en-US" sz="20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정보 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697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E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천공 테이프 3"/>
          <p:cNvSpPr/>
          <p:nvPr/>
        </p:nvSpPr>
        <p:spPr>
          <a:xfrm>
            <a:off x="0" y="1458410"/>
            <a:ext cx="12192000" cy="3970117"/>
          </a:xfrm>
          <a:prstGeom prst="flowChartPunchedTape">
            <a:avLst/>
          </a:prstGeom>
          <a:gradFill flip="none" rotWithShape="1">
            <a:gsLst>
              <a:gs pos="0">
                <a:srgbClr val="FF3F3F">
                  <a:shade val="30000"/>
                  <a:satMod val="115000"/>
                </a:srgbClr>
              </a:gs>
              <a:gs pos="50000">
                <a:srgbClr val="FF3F3F">
                  <a:shade val="67500"/>
                  <a:satMod val="115000"/>
                </a:srgbClr>
              </a:gs>
              <a:gs pos="100000">
                <a:srgbClr val="FF3F3F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 smtClean="0">
                <a:solidFill>
                  <a:srgbClr val="F3EEED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THANK YOU</a:t>
            </a:r>
            <a:endParaRPr lang="ko-KR" altLang="en-US" sz="4800" dirty="0">
              <a:solidFill>
                <a:srgbClr val="F3EEED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888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E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940904"/>
          </a:xfrm>
          <a:prstGeom prst="rect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 smtClean="0">
                <a:solidFill>
                  <a:srgbClr val="F3EEED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	</a:t>
            </a:r>
            <a:r>
              <a:rPr lang="ko-KR" altLang="en-US" sz="2800" dirty="0" smtClean="0">
                <a:solidFill>
                  <a:srgbClr val="F3EEED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연구 배경 및 목적</a:t>
            </a:r>
            <a:endParaRPr lang="ko-KR" altLang="en-US" sz="2800" dirty="0">
              <a:solidFill>
                <a:srgbClr val="F3EEED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41639" y="1703491"/>
            <a:ext cx="4027715" cy="4027715"/>
          </a:xfrm>
          <a:prstGeom prst="ellipse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모든 사람이 균등하게 받아야 할 공공 서비스 중 하나</a:t>
            </a:r>
            <a:endParaRPr lang="en-US" altLang="ko-KR" sz="2400" dirty="0" smtClean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endParaRPr lang="en-US" altLang="ko-KR" sz="2400" dirty="0" smtClean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ko-KR" altLang="en-US" sz="2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소방 서비스</a:t>
            </a:r>
            <a:endParaRPr lang="ko-KR" altLang="en-US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" t="4580" b="11131"/>
          <a:stretch/>
        </p:blipFill>
        <p:spPr>
          <a:xfrm>
            <a:off x="5464629" y="2618479"/>
            <a:ext cx="6429899" cy="100148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31"/>
          <a:stretch/>
        </p:blipFill>
        <p:spPr>
          <a:xfrm>
            <a:off x="4469354" y="1244618"/>
            <a:ext cx="7425174" cy="10701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80426" y="4709786"/>
            <a:ext cx="74251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소외된 곳이 있다면</a:t>
            </a:r>
            <a:r>
              <a:rPr lang="en-US" altLang="ko-KR" sz="2400" dirty="0" smtClean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?</a:t>
            </a:r>
          </a:p>
          <a:p>
            <a:endParaRPr lang="en-US" altLang="ko-KR" sz="2400" dirty="0">
              <a:solidFill>
                <a:srgbClr val="FF000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ko-KR" sz="2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→ </a:t>
            </a:r>
            <a:r>
              <a:rPr lang="ko-KR" altLang="en-US" sz="2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서울시를 중심으로 소방 서비스 현황과 </a:t>
            </a:r>
            <a:endParaRPr lang="en-US" altLang="ko-KR" sz="2400" dirty="0" smtClean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ko-KR" sz="2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   </a:t>
            </a:r>
            <a:r>
              <a:rPr lang="ko-KR" altLang="en-US" sz="2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화재 발생 시 취약 지역 조사</a:t>
            </a:r>
            <a:endParaRPr lang="en-US" altLang="ko-KR" sz="2400" dirty="0" smtClean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endParaRPr lang="ko-KR" altLang="en-US" sz="2400" dirty="0">
              <a:solidFill>
                <a:srgbClr val="FF000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52711" y="1814563"/>
            <a:ext cx="3805570" cy="3805570"/>
          </a:xfrm>
          <a:prstGeom prst="ellipse">
            <a:avLst/>
          </a:prstGeom>
          <a:noFill/>
          <a:ln w="19050">
            <a:solidFill>
              <a:srgbClr val="F3EE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78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E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5041557"/>
            <a:ext cx="12192000" cy="1816443"/>
          </a:xfrm>
          <a:prstGeom prst="rect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2192000" cy="940904"/>
          </a:xfrm>
          <a:prstGeom prst="rect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3EEED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	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3EEED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연구 </a:t>
            </a:r>
            <a:r>
              <a:rPr lang="ko-KR" altLang="en-US" sz="2800" dirty="0" smtClean="0">
                <a:solidFill>
                  <a:srgbClr val="F3EEED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과정 </a:t>
            </a:r>
            <a:r>
              <a:rPr lang="en-US" altLang="ko-KR" sz="2800" dirty="0" smtClean="0">
                <a:solidFill>
                  <a:srgbClr val="F3EEED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 </a:t>
            </a:r>
            <a:r>
              <a:rPr lang="ko-KR" altLang="en-US" sz="2800" dirty="0" smtClean="0">
                <a:solidFill>
                  <a:srgbClr val="F3EEED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소방서비스에서 중요한 요소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3EEED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35676" y="1816443"/>
            <a:ext cx="3015048" cy="3632887"/>
          </a:xfrm>
          <a:prstGeom prst="rect">
            <a:avLst/>
          </a:prstGeom>
          <a:solidFill>
            <a:srgbClr val="F3EEED"/>
          </a:solidFill>
          <a:ln w="76200">
            <a:solidFill>
              <a:srgbClr val="59BB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607011" y="1816442"/>
            <a:ext cx="3015048" cy="3632887"/>
          </a:xfrm>
          <a:prstGeom prst="rect">
            <a:avLst/>
          </a:prstGeom>
          <a:solidFill>
            <a:srgbClr val="F3EEED"/>
          </a:solidFill>
          <a:ln w="76200">
            <a:solidFill>
              <a:srgbClr val="59BB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978346" y="1816442"/>
            <a:ext cx="3015048" cy="3632887"/>
          </a:xfrm>
          <a:prstGeom prst="rect">
            <a:avLst/>
          </a:prstGeom>
          <a:solidFill>
            <a:srgbClr val="F3EEED"/>
          </a:solidFill>
          <a:ln w="76200">
            <a:solidFill>
              <a:srgbClr val="59BB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014" y="3338690"/>
            <a:ext cx="1702867" cy="170286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235676" y="1816442"/>
            <a:ext cx="3015048" cy="1161536"/>
          </a:xfrm>
          <a:prstGeom prst="rect">
            <a:avLst/>
          </a:prstGeom>
          <a:solidFill>
            <a:srgbClr val="59BB6C"/>
          </a:solidFill>
          <a:ln>
            <a:solidFill>
              <a:srgbClr val="59BB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안전센터의</a:t>
            </a:r>
            <a:r>
              <a:rPr lang="ko-KR" altLang="en-US" sz="20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수 및 </a:t>
            </a:r>
            <a:r>
              <a:rPr lang="ko-KR" altLang="en-US" sz="2000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담당인구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07011" y="1816442"/>
            <a:ext cx="3015048" cy="1161536"/>
          </a:xfrm>
          <a:prstGeom prst="rect">
            <a:avLst/>
          </a:prstGeom>
          <a:solidFill>
            <a:srgbClr val="59BB6C"/>
          </a:solidFill>
          <a:ln>
            <a:solidFill>
              <a:srgbClr val="59BB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비상소화장치 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978346" y="1816442"/>
            <a:ext cx="3015048" cy="1161536"/>
          </a:xfrm>
          <a:prstGeom prst="rect">
            <a:avLst/>
          </a:prstGeom>
          <a:solidFill>
            <a:srgbClr val="59BB6C"/>
          </a:solidFill>
          <a:ln>
            <a:solidFill>
              <a:srgbClr val="59BB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소방용수시설 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281" y="3338690"/>
            <a:ext cx="1668249" cy="166824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854" y="3338691"/>
            <a:ext cx="1844826" cy="184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5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E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5041557"/>
            <a:ext cx="12192000" cy="1816443"/>
          </a:xfrm>
          <a:prstGeom prst="rect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2192000" cy="940904"/>
          </a:xfrm>
          <a:prstGeom prst="rect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 smtClean="0">
                <a:solidFill>
                  <a:srgbClr val="F3EEED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	</a:t>
            </a:r>
            <a:r>
              <a:rPr lang="ko-KR" altLang="en-US" sz="2800" dirty="0" smtClean="0">
                <a:solidFill>
                  <a:srgbClr val="F3EEED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연구 과정 </a:t>
            </a:r>
            <a:r>
              <a:rPr lang="en-US" altLang="ko-KR" sz="2800" dirty="0" smtClean="0">
                <a:solidFill>
                  <a:srgbClr val="F3EEED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_ </a:t>
            </a:r>
            <a:r>
              <a:rPr lang="ko-KR" altLang="en-US" sz="2800" dirty="0">
                <a:solidFill>
                  <a:srgbClr val="F3EEED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화재에 취약한 </a:t>
            </a:r>
            <a:r>
              <a:rPr lang="ko-KR" altLang="en-US" sz="2800" dirty="0" smtClean="0">
                <a:solidFill>
                  <a:srgbClr val="F3EEED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특성</a:t>
            </a:r>
            <a:r>
              <a:rPr lang="ko-KR" altLang="en-US" sz="2800" dirty="0">
                <a:solidFill>
                  <a:srgbClr val="F3EEED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2800" dirty="0" smtClean="0">
                <a:solidFill>
                  <a:srgbClr val="F3EEED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파악 </a:t>
            </a:r>
            <a:endParaRPr lang="ko-KR" altLang="en-US" sz="2800" dirty="0">
              <a:solidFill>
                <a:srgbClr val="F3EEED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35676" y="1816443"/>
            <a:ext cx="3015048" cy="3632887"/>
          </a:xfrm>
          <a:prstGeom prst="rect">
            <a:avLst/>
          </a:prstGeom>
          <a:solidFill>
            <a:srgbClr val="F3EEED"/>
          </a:solidFill>
          <a:ln w="76200">
            <a:solidFill>
              <a:srgbClr val="59BB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607011" y="1816442"/>
            <a:ext cx="3015048" cy="3632887"/>
          </a:xfrm>
          <a:prstGeom prst="rect">
            <a:avLst/>
          </a:prstGeom>
          <a:solidFill>
            <a:srgbClr val="F3EEED"/>
          </a:solidFill>
          <a:ln w="76200">
            <a:solidFill>
              <a:srgbClr val="59BB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978346" y="1816442"/>
            <a:ext cx="3015048" cy="3632887"/>
          </a:xfrm>
          <a:prstGeom prst="rect">
            <a:avLst/>
          </a:prstGeom>
          <a:solidFill>
            <a:srgbClr val="F3EEED"/>
          </a:solidFill>
          <a:ln w="76200">
            <a:solidFill>
              <a:srgbClr val="59BB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35676" y="1816442"/>
            <a:ext cx="3015048" cy="1161536"/>
          </a:xfrm>
          <a:prstGeom prst="rect">
            <a:avLst/>
          </a:prstGeom>
          <a:solidFill>
            <a:srgbClr val="59BB6C"/>
          </a:solidFill>
          <a:ln>
            <a:solidFill>
              <a:srgbClr val="59BB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고령자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07011" y="1816442"/>
            <a:ext cx="3015048" cy="1161536"/>
          </a:xfrm>
          <a:prstGeom prst="rect">
            <a:avLst/>
          </a:prstGeom>
          <a:solidFill>
            <a:srgbClr val="59BB6C"/>
          </a:solidFill>
          <a:ln>
            <a:solidFill>
              <a:srgbClr val="59BB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노후시설 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978346" y="1816442"/>
            <a:ext cx="3015048" cy="1161536"/>
          </a:xfrm>
          <a:prstGeom prst="rect">
            <a:avLst/>
          </a:prstGeom>
          <a:solidFill>
            <a:srgbClr val="59BB6C"/>
          </a:solidFill>
          <a:ln>
            <a:solidFill>
              <a:srgbClr val="59BB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저소득층 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104" y="3324558"/>
            <a:ext cx="1778191" cy="177819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255" y="3324558"/>
            <a:ext cx="2038560" cy="203856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673" y="3422821"/>
            <a:ext cx="1593430" cy="159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7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E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940904"/>
          </a:xfrm>
          <a:prstGeom prst="rect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 smtClean="0">
                <a:solidFill>
                  <a:srgbClr val="F3EEED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	</a:t>
            </a:r>
            <a:r>
              <a:rPr lang="ko-KR" altLang="en-US" sz="2800" dirty="0" smtClean="0">
                <a:solidFill>
                  <a:srgbClr val="F3EEED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활용 데이터 및 분석 환경</a:t>
            </a:r>
            <a:endParaRPr lang="ko-KR" altLang="en-US" sz="2800" dirty="0">
              <a:solidFill>
                <a:srgbClr val="F3EEED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72316" y="1598759"/>
            <a:ext cx="4679207" cy="4484254"/>
          </a:xfrm>
          <a:prstGeom prst="rect">
            <a:avLst/>
          </a:prstGeom>
          <a:noFill/>
          <a:ln w="38100">
            <a:solidFill>
              <a:srgbClr val="F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함초롬돋움" panose="020B0604000101010101" pitchFamily="50" charset="-127"/>
              </a:rPr>
              <a:t>‣</a:t>
            </a:r>
            <a:r>
              <a:rPr lang="ko-KR" altLang="en-US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함초롬돋움" panose="020B0604000101010101" pitchFamily="50" charset="-127"/>
              </a:rPr>
              <a:t>서울시 주민등록인구 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함초롬돋움" panose="020B0604000101010101" pitchFamily="50" charset="-127"/>
              </a:rPr>
              <a:t>구별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함초롬돋움" panose="020B0604000101010101" pitchFamily="50" charset="-127"/>
              </a:rPr>
              <a:t>)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함초롬돋움" panose="020B0604000101010101" pitchFamily="50" charset="-127"/>
              </a:rPr>
              <a:t>통계 </a:t>
            </a:r>
            <a:r>
              <a:rPr lang="en-US" altLang="ko-KR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함초롬돋움" panose="020B0604000101010101" pitchFamily="50" charset="-127"/>
              </a:rPr>
              <a:t>2019</a:t>
            </a:r>
          </a:p>
          <a:p>
            <a:endParaRPr lang="en-US" altLang="ko-KR" dirty="0" smtClean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함초롬돋움" panose="020B0604000101010101" pitchFamily="50" charset="-127"/>
              </a:rPr>
              <a:t>‣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함초롬돋움" panose="020B0604000101010101" pitchFamily="50" charset="-127"/>
              </a:rPr>
              <a:t>서울시 화재발생 현황 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함초롬돋움" panose="020B0604000101010101" pitchFamily="50" charset="-127"/>
              </a:rPr>
              <a:t>구별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함초롬돋움" panose="020B0604000101010101" pitchFamily="50" charset="-127"/>
              </a:rPr>
              <a:t>)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함초롬돋움" panose="020B0604000101010101" pitchFamily="50" charset="-127"/>
              </a:rPr>
              <a:t>통계</a:t>
            </a:r>
            <a:r>
              <a:rPr lang="en-US" altLang="ko-KR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함초롬돋움" panose="020B0604000101010101" pitchFamily="50" charset="-127"/>
              </a:rPr>
              <a:t>2015-2019</a:t>
            </a:r>
          </a:p>
          <a:p>
            <a:endParaRPr lang="en-US" altLang="ko-KR" dirty="0" smtClean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함초롬돋움" panose="020B0604000101010101" pitchFamily="50" charset="-127"/>
              </a:rPr>
              <a:t>‣ </a:t>
            </a:r>
            <a:r>
              <a:rPr lang="ko-KR" altLang="en-US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함초롬돋움" panose="020B0604000101010101" pitchFamily="50" charset="-127"/>
              </a:rPr>
              <a:t>서울시 </a:t>
            </a:r>
            <a:r>
              <a:rPr lang="en-US" altLang="ko-KR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함초롬돋움" panose="020B0604000101010101" pitchFamily="50" charset="-127"/>
              </a:rPr>
              <a:t>119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함초롬돋움" panose="020B0604000101010101" pitchFamily="50" charset="-127"/>
              </a:rPr>
              <a:t>안전센터 및 </a:t>
            </a:r>
            <a:r>
              <a:rPr lang="ko-KR" altLang="en-US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함초롬돋움" panose="020B0604000101010101" pitchFamily="50" charset="-127"/>
              </a:rPr>
              <a:t>소방공무원 수</a:t>
            </a:r>
            <a:endParaRPr lang="en-US" altLang="ko-KR" dirty="0" smtClean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함초롬돋움" panose="020B0604000101010101" pitchFamily="50" charset="-127"/>
              </a:rPr>
              <a:t> 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함초롬돋움" panose="020B0604000101010101" pitchFamily="50" charset="-127"/>
              </a:rPr>
              <a:t>‣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함초롬돋움" panose="020B0604000101010101" pitchFamily="50" charset="-127"/>
              </a:rPr>
              <a:t>서울시 </a:t>
            </a:r>
            <a:r>
              <a:rPr lang="ko-KR" altLang="en-US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함초롬돋움" panose="020B0604000101010101" pitchFamily="50" charset="-127"/>
              </a:rPr>
              <a:t>고령자현황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함초롬돋움" panose="020B0604000101010101" pitchFamily="50" charset="-127"/>
              </a:rPr>
              <a:t>구별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함초롬돋움" panose="020B0604000101010101" pitchFamily="50" charset="-127"/>
              </a:rPr>
              <a:t>) </a:t>
            </a:r>
            <a:r>
              <a:rPr lang="ko-KR" altLang="en-US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함초롬돋움" panose="020B0604000101010101" pitchFamily="50" charset="-127"/>
              </a:rPr>
              <a:t>통계</a:t>
            </a:r>
            <a:endParaRPr lang="en-US" altLang="ko-KR" dirty="0" smtClean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함초롬돋움" panose="020B0604000101010101" pitchFamily="50" charset="-127"/>
            </a:endParaRPr>
          </a:p>
          <a:p>
            <a:endParaRPr lang="en-US" altLang="ko-KR" dirty="0" smtClean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함초롬돋움" panose="020B0604000101010101" pitchFamily="50" charset="-127"/>
              </a:rPr>
              <a:t>‣</a:t>
            </a:r>
            <a:r>
              <a:rPr lang="ko-KR" altLang="en-US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함초롬돋움" panose="020B0604000101010101" pitchFamily="50" charset="-127"/>
              </a:rPr>
              <a:t>서울시 국민기초생활보장 </a:t>
            </a:r>
            <a:r>
              <a:rPr lang="ko-KR" altLang="en-US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함초롬돋움" panose="020B0604000101010101" pitchFamily="50" charset="-127"/>
              </a:rPr>
              <a:t>수급자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함초롬돋움" panose="020B0604000101010101" pitchFamily="50" charset="-127"/>
              </a:rPr>
              <a:t>구별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함초롬돋움" panose="020B0604000101010101" pitchFamily="50" charset="-127"/>
              </a:rPr>
              <a:t>)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함초롬돋움" panose="020B0604000101010101" pitchFamily="50" charset="-127"/>
              </a:rPr>
              <a:t>통계</a:t>
            </a:r>
            <a:endParaRPr lang="en-US" altLang="ko-KR" dirty="0" smtClean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함초롬돋움" panose="020B0604000101010101" pitchFamily="50" charset="-127"/>
            </a:endParaRPr>
          </a:p>
          <a:p>
            <a:endParaRPr lang="en-US" altLang="ko-KR" dirty="0" smtClean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함초롬돋움" panose="020B0604000101010101" pitchFamily="50" charset="-127"/>
              </a:rPr>
              <a:t>‣</a:t>
            </a:r>
            <a:r>
              <a:rPr lang="ko-KR" altLang="en-US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함초롬돋움" panose="020B0604000101010101" pitchFamily="50" charset="-127"/>
              </a:rPr>
              <a:t>서울시 </a:t>
            </a:r>
            <a:r>
              <a:rPr lang="ko-KR" altLang="en-US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함초롬돋움" panose="020B0604000101010101" pitchFamily="50" charset="-127"/>
              </a:rPr>
              <a:t>노후기간별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함초롬돋움" panose="020B0604000101010101" pitchFamily="50" charset="-127"/>
              </a:rPr>
              <a:t>주택현황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함초롬돋움" panose="020B0604000101010101" pitchFamily="50" charset="-127"/>
              </a:rPr>
              <a:t>통계</a:t>
            </a:r>
            <a:endParaRPr lang="en-US" altLang="ko-KR" dirty="0" smtClean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함초롬돋움" panose="020B0604000101010101" pitchFamily="50" charset="-127"/>
            </a:endParaRPr>
          </a:p>
          <a:p>
            <a:endParaRPr lang="en-US" altLang="ko-KR" dirty="0" smtClean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함초롬돋움" panose="020B0604000101010101" pitchFamily="50" charset="-127"/>
              </a:rPr>
              <a:t>‣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서울시 소방용수시설 통계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7912" y="6131952"/>
            <a:ext cx="2444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서울시 </a:t>
            </a:r>
            <a:r>
              <a:rPr lang="ko-KR" altLang="en-US" sz="16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열린데이터</a:t>
            </a:r>
            <a:r>
              <a:rPr lang="ko-KR" altLang="en-US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광장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6" name="그룹 19"/>
          <p:cNvGrpSpPr>
            <a:grpSpLocks/>
          </p:cNvGrpSpPr>
          <p:nvPr/>
        </p:nvGrpSpPr>
        <p:grpSpPr bwMode="auto">
          <a:xfrm>
            <a:off x="7170057" y="1968772"/>
            <a:ext cx="4304179" cy="656829"/>
            <a:chOff x="841375" y="1056480"/>
            <a:chExt cx="7344730" cy="432000"/>
          </a:xfrm>
          <a:solidFill>
            <a:srgbClr val="CDC1B6"/>
          </a:solidFill>
        </p:grpSpPr>
        <p:sp>
          <p:nvSpPr>
            <p:cNvPr id="7" name="직사각형 6"/>
            <p:cNvSpPr/>
            <p:nvPr/>
          </p:nvSpPr>
          <p:spPr>
            <a:xfrm>
              <a:off x="841375" y="1056481"/>
              <a:ext cx="1659417" cy="431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b="1" dirty="0">
                  <a:solidFill>
                    <a:schemeClr val="bg1"/>
                  </a:solidFill>
                  <a:latin typeface="+mn-ea"/>
                </a:rPr>
                <a:t>OS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500793" y="1056480"/>
              <a:ext cx="5685312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dirty="0">
                  <a:solidFill>
                    <a:srgbClr val="3F3F48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Windows </a:t>
              </a:r>
              <a:r>
                <a:rPr kumimoji="0" lang="en-US" altLang="ko-KR" dirty="0" smtClean="0">
                  <a:solidFill>
                    <a:srgbClr val="3F3F48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10</a:t>
              </a:r>
              <a:endParaRPr kumimoji="0" lang="en-US" altLang="ko-KR" dirty="0">
                <a:solidFill>
                  <a:srgbClr val="3F3F48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9" name="그룹 22"/>
          <p:cNvGrpSpPr>
            <a:grpSpLocks/>
          </p:cNvGrpSpPr>
          <p:nvPr/>
        </p:nvGrpSpPr>
        <p:grpSpPr bwMode="auto">
          <a:xfrm>
            <a:off x="7185715" y="2804595"/>
            <a:ext cx="4303172" cy="674719"/>
            <a:chOff x="827088" y="2964656"/>
            <a:chExt cx="7344728" cy="432002"/>
          </a:xfrm>
          <a:solidFill>
            <a:srgbClr val="CDC1B6"/>
          </a:solidFill>
        </p:grpSpPr>
        <p:sp>
          <p:nvSpPr>
            <p:cNvPr id="10" name="직사각형 9"/>
            <p:cNvSpPr/>
            <p:nvPr/>
          </p:nvSpPr>
          <p:spPr>
            <a:xfrm>
              <a:off x="827088" y="2964656"/>
              <a:ext cx="1658089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b="1" spc="-100" dirty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Language</a:t>
              </a:r>
              <a:endParaRPr kumimoji="0" lang="en-US" altLang="ko-KR" sz="1400" b="1" spc="-1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485177" y="2964658"/>
              <a:ext cx="5686639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dirty="0" smtClean="0">
                  <a:solidFill>
                    <a:srgbClr val="3F3F48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Python 3.8.5</a:t>
              </a:r>
              <a:endParaRPr kumimoji="0" lang="en-US" altLang="ko-KR" dirty="0">
                <a:solidFill>
                  <a:srgbClr val="3F3F48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2" name="그룹 26"/>
          <p:cNvGrpSpPr>
            <a:grpSpLocks/>
          </p:cNvGrpSpPr>
          <p:nvPr/>
        </p:nvGrpSpPr>
        <p:grpSpPr bwMode="auto">
          <a:xfrm>
            <a:off x="7184710" y="4685150"/>
            <a:ext cx="4304177" cy="895972"/>
            <a:chOff x="633637" y="5884022"/>
            <a:chExt cx="7598034" cy="310837"/>
          </a:xfrm>
          <a:solidFill>
            <a:srgbClr val="CDC1B6"/>
          </a:solidFill>
        </p:grpSpPr>
        <p:sp>
          <p:nvSpPr>
            <p:cNvPr id="13" name="직사각형 12"/>
            <p:cNvSpPr/>
            <p:nvPr/>
          </p:nvSpPr>
          <p:spPr>
            <a:xfrm>
              <a:off x="2301305" y="5884023"/>
              <a:ext cx="5930366" cy="3108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dirty="0" smtClean="0">
                  <a:solidFill>
                    <a:srgbClr val="3F3F48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Pandas, </a:t>
              </a:r>
              <a:r>
                <a:rPr lang="en-US" altLang="ko-KR" dirty="0" err="1" smtClean="0">
                  <a:solidFill>
                    <a:srgbClr val="3F3F48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numpy</a:t>
              </a:r>
              <a:r>
                <a:rPr lang="en-US" altLang="ko-KR" dirty="0" smtClean="0">
                  <a:solidFill>
                    <a:srgbClr val="3F3F48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, </a:t>
              </a:r>
              <a:r>
                <a:rPr lang="en-US" altLang="ko-KR" dirty="0" err="1" smtClean="0">
                  <a:solidFill>
                    <a:srgbClr val="3F3F48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matplotlib</a:t>
              </a:r>
              <a:r>
                <a:rPr lang="en-US" altLang="ko-KR" dirty="0" smtClean="0">
                  <a:solidFill>
                    <a:srgbClr val="3F3F48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, </a:t>
              </a:r>
              <a:r>
                <a:rPr lang="en-US" altLang="ko-KR" dirty="0" err="1" smtClean="0">
                  <a:solidFill>
                    <a:srgbClr val="3F3F48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seaborn</a:t>
              </a:r>
              <a:r>
                <a:rPr lang="en-US" altLang="ko-KR" dirty="0" smtClean="0">
                  <a:solidFill>
                    <a:srgbClr val="3F3F48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, folium, </a:t>
              </a:r>
              <a:r>
                <a:rPr lang="en-US" altLang="ko-KR" dirty="0" err="1" smtClean="0">
                  <a:solidFill>
                    <a:srgbClr val="3F3F48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json</a:t>
              </a:r>
              <a:endParaRPr kumimoji="0" lang="en-US" altLang="ko-KR" dirty="0">
                <a:solidFill>
                  <a:srgbClr val="3F3F48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33637" y="5884022"/>
              <a:ext cx="1667666" cy="3108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b="1" spc="-100" dirty="0" smtClean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Library</a:t>
              </a:r>
              <a:endParaRPr kumimoji="0" lang="en-US" altLang="ko-KR" b="1" spc="-1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5" name="그룹 25"/>
          <p:cNvGrpSpPr>
            <a:grpSpLocks/>
          </p:cNvGrpSpPr>
          <p:nvPr/>
        </p:nvGrpSpPr>
        <p:grpSpPr bwMode="auto">
          <a:xfrm>
            <a:off x="7170057" y="3684331"/>
            <a:ext cx="4304177" cy="738585"/>
            <a:chOff x="827088" y="4800600"/>
            <a:chExt cx="7344730" cy="384159"/>
          </a:xfrm>
          <a:solidFill>
            <a:srgbClr val="CDC1B6"/>
          </a:solidFill>
        </p:grpSpPr>
        <p:sp>
          <p:nvSpPr>
            <p:cNvPr id="16" name="직사각형 15"/>
            <p:cNvSpPr/>
            <p:nvPr/>
          </p:nvSpPr>
          <p:spPr>
            <a:xfrm>
              <a:off x="827088" y="4800600"/>
              <a:ext cx="1659419" cy="3841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b="1" spc="-100" dirty="0" smtClean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IDE</a:t>
              </a:r>
              <a:endParaRPr kumimoji="0" lang="en-US" altLang="ko-KR" b="1" spc="-1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486507" y="4800600"/>
              <a:ext cx="5685311" cy="3841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dirty="0" err="1" smtClean="0">
                  <a:solidFill>
                    <a:srgbClr val="3F3F48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Anacomda</a:t>
              </a:r>
              <a:r>
                <a:rPr lang="en-US" altLang="ko-KR" dirty="0" smtClean="0">
                  <a:solidFill>
                    <a:srgbClr val="3F3F48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</a:t>
              </a:r>
              <a:r>
                <a:rPr lang="en-US" altLang="ko-KR" dirty="0" err="1" smtClean="0">
                  <a:solidFill>
                    <a:srgbClr val="3F3F48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jyputer</a:t>
              </a:r>
              <a:r>
                <a:rPr lang="en-US" altLang="ko-KR" dirty="0" smtClean="0">
                  <a:solidFill>
                    <a:srgbClr val="3F3F48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notebook</a:t>
              </a:r>
              <a:endParaRPr kumimoji="0" lang="en-US" altLang="ko-KR" dirty="0">
                <a:solidFill>
                  <a:srgbClr val="3F3F48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6997196" y="1598759"/>
            <a:ext cx="4679207" cy="4484254"/>
          </a:xfrm>
          <a:prstGeom prst="rect">
            <a:avLst/>
          </a:prstGeom>
          <a:noFill/>
          <a:ln w="38100">
            <a:solidFill>
              <a:srgbClr val="F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542" y="4278629"/>
            <a:ext cx="2502916" cy="2502916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672316" y="1132114"/>
            <a:ext cx="2622427" cy="466645"/>
          </a:xfrm>
          <a:prstGeom prst="rect">
            <a:avLst/>
          </a:prstGeom>
          <a:solidFill>
            <a:srgbClr val="FF3F3F"/>
          </a:solidFill>
          <a:ln w="38100">
            <a:solidFill>
              <a:srgbClr val="F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</a:t>
            </a:r>
            <a:endParaRPr lang="ko-KR" altLang="en-US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997196" y="1119899"/>
            <a:ext cx="2622427" cy="466645"/>
          </a:xfrm>
          <a:prstGeom prst="rect">
            <a:avLst/>
          </a:prstGeom>
          <a:solidFill>
            <a:srgbClr val="FF3F3F"/>
          </a:solidFill>
          <a:ln w="38100">
            <a:solidFill>
              <a:srgbClr val="F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분석 환경</a:t>
            </a:r>
            <a:endParaRPr lang="ko-KR" altLang="en-US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482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E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940904"/>
          </a:xfrm>
          <a:prstGeom prst="rect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rgbClr val="F3EEED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	</a:t>
            </a:r>
            <a:r>
              <a:rPr lang="ko-KR" altLang="en-US" sz="2800" dirty="0" smtClean="0">
                <a:solidFill>
                  <a:srgbClr val="F3EEED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 전처리</a:t>
            </a:r>
            <a:endParaRPr lang="ko-KR" altLang="en-US" sz="2800" dirty="0">
              <a:solidFill>
                <a:srgbClr val="F3EEED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1390753"/>
            <a:ext cx="4124325" cy="20574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114" y="1362178"/>
            <a:ext cx="3419475" cy="20859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37" y="3926577"/>
            <a:ext cx="3581400" cy="22955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4569" y="3898002"/>
            <a:ext cx="3622862" cy="23241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4363" y="3898002"/>
            <a:ext cx="372318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67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E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940904"/>
          </a:xfrm>
          <a:prstGeom prst="rect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rgbClr val="F3EEED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	</a:t>
            </a:r>
            <a:r>
              <a:rPr lang="ko-KR" altLang="en-US" sz="2800" dirty="0" smtClean="0">
                <a:solidFill>
                  <a:srgbClr val="F3EEED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일정 관리</a:t>
            </a:r>
            <a:endParaRPr lang="ko-KR" altLang="en-US" sz="2800" dirty="0">
              <a:solidFill>
                <a:srgbClr val="F3EEED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146" y="943891"/>
            <a:ext cx="5905708" cy="591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32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E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940904"/>
          </a:xfrm>
          <a:prstGeom prst="rect">
            <a:avLst/>
          </a:prstGeom>
          <a:solidFill>
            <a:srgbClr val="F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3EEED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	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3EEED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데이터 분석 및 시각화</a:t>
            </a:r>
            <a:r>
              <a:rPr kumimoji="0" lang="ko-KR" alt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F3EEED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 </a:t>
            </a:r>
            <a:r>
              <a:rPr kumimoji="0" lang="en-US" altLang="ko-KR" sz="2800" b="0" i="0" u="none" strike="noStrike" kern="1200" cap="none" spc="0" normalizeH="0" noProof="0" dirty="0" smtClean="0">
                <a:ln>
                  <a:noFill/>
                </a:ln>
                <a:solidFill>
                  <a:srgbClr val="F3EEED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_ </a:t>
            </a:r>
            <a:r>
              <a:rPr kumimoji="0" lang="ko-KR" alt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F3EEED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인구대비 화재 발생 현황 </a:t>
            </a:r>
            <a:r>
              <a:rPr kumimoji="0" lang="en-US" altLang="ko-KR" sz="2800" b="0" i="0" u="none" strike="noStrike" kern="1200" cap="none" spc="0" normalizeH="0" noProof="0" dirty="0" smtClean="0">
                <a:ln>
                  <a:noFill/>
                </a:ln>
                <a:solidFill>
                  <a:srgbClr val="F3EEED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(2015-2019)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3EEED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9625" y="1988595"/>
            <a:ext cx="13811250" cy="3683000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5951316" y="2328441"/>
            <a:ext cx="567159" cy="578734"/>
          </a:xfrm>
          <a:prstGeom prst="ellipse">
            <a:avLst/>
          </a:prstGeom>
          <a:noFill/>
          <a:ln w="38100">
            <a:solidFill>
              <a:srgbClr val="F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284562" y="2490487"/>
            <a:ext cx="567159" cy="578734"/>
          </a:xfrm>
          <a:prstGeom prst="ellipse">
            <a:avLst/>
          </a:prstGeom>
          <a:noFill/>
          <a:ln w="38100">
            <a:solidFill>
              <a:srgbClr val="F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835307" y="3540728"/>
            <a:ext cx="567159" cy="578734"/>
          </a:xfrm>
          <a:prstGeom prst="ellipse">
            <a:avLst/>
          </a:prstGeom>
          <a:noFill/>
          <a:ln w="38100">
            <a:solidFill>
              <a:srgbClr val="FF3F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38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1282</TotalTime>
  <Words>424</Words>
  <Application>Microsoft Office PowerPoint</Application>
  <PresentationFormat>와이드스크린</PresentationFormat>
  <Paragraphs>171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맑은 고딕</vt:lpstr>
      <vt:lpstr>나눔스퀘어_ac Bold</vt:lpstr>
      <vt:lpstr>나눔스퀘어_ac ExtraBold</vt:lpstr>
      <vt:lpstr>Arial</vt:lpstr>
      <vt:lpstr>함초롬돋움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tjoeun</dc:creator>
  <cp:lastModifiedBy>tjoeun</cp:lastModifiedBy>
  <cp:revision>89</cp:revision>
  <dcterms:created xsi:type="dcterms:W3CDTF">2021-03-30T07:27:57Z</dcterms:created>
  <dcterms:modified xsi:type="dcterms:W3CDTF">2021-04-09T07:20:40Z</dcterms:modified>
</cp:coreProperties>
</file>