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 defTabSz="2438337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2_with image"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-2672728" y="8578915"/>
            <a:ext cx="2287553" cy="1208922"/>
          </a:xfrm>
          <a:prstGeom prst="rect">
            <a:avLst/>
          </a:prstGeom>
          <a:solidFill>
            <a:srgbClr val="ECB74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Rectangle 7"/>
          <p:cNvSpPr/>
          <p:nvPr/>
        </p:nvSpPr>
        <p:spPr>
          <a:xfrm>
            <a:off x="-2643810" y="553998"/>
            <a:ext cx="2258636" cy="1198248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Rectangle 8"/>
          <p:cNvSpPr/>
          <p:nvPr/>
        </p:nvSpPr>
        <p:spPr>
          <a:xfrm>
            <a:off x="-2672728" y="7186852"/>
            <a:ext cx="2287553" cy="1213556"/>
          </a:xfrm>
          <a:prstGeom prst="rect">
            <a:avLst/>
          </a:prstGeom>
          <a:solidFill>
            <a:srgbClr val="E0D5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Rectangle 9"/>
          <p:cNvSpPr/>
          <p:nvPr/>
        </p:nvSpPr>
        <p:spPr>
          <a:xfrm>
            <a:off x="-2672726" y="1883786"/>
            <a:ext cx="2258635" cy="1198248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Rectangle 10"/>
          <p:cNvSpPr/>
          <p:nvPr/>
        </p:nvSpPr>
        <p:spPr>
          <a:xfrm>
            <a:off x="-2672728" y="9966345"/>
            <a:ext cx="2258633" cy="1208922"/>
          </a:xfrm>
          <a:prstGeom prst="rect">
            <a:avLst/>
          </a:prstGeom>
          <a:solidFill>
            <a:srgbClr val="B3C9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Rectangle 11"/>
          <p:cNvSpPr/>
          <p:nvPr/>
        </p:nvSpPr>
        <p:spPr>
          <a:xfrm>
            <a:off x="-2672728" y="4537904"/>
            <a:ext cx="2258633" cy="1167731"/>
          </a:xfrm>
          <a:prstGeom prst="rect">
            <a:avLst/>
          </a:prstGeom>
          <a:solidFill>
            <a:srgbClr val="F5F3EF"/>
          </a:solidFill>
          <a:ln w="12700">
            <a:solidFill>
              <a:srgbClr val="1C1C1C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Straight Connector 12"/>
          <p:cNvSpPr/>
          <p:nvPr/>
        </p:nvSpPr>
        <p:spPr>
          <a:xfrm flipH="1">
            <a:off x="-458738" y="553997"/>
            <a:ext cx="2" cy="1198249"/>
          </a:xfrm>
          <a:prstGeom prst="line">
            <a:avLst/>
          </a:prstGeom>
          <a:ln w="165100">
            <a:solidFill>
              <a:srgbClr val="D9C07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TextBox 13"/>
          <p:cNvSpPr txBox="1"/>
          <p:nvPr/>
        </p:nvSpPr>
        <p:spPr>
          <a:xfrm>
            <a:off x="-2552369" y="553998"/>
            <a:ext cx="1159804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Black</a:t>
            </a:r>
            <a:br/>
            <a:r>
              <a:t>1c1c1c</a:t>
            </a:r>
          </a:p>
        </p:txBody>
      </p:sp>
      <p:sp>
        <p:nvSpPr>
          <p:cNvPr id="157" name="TextBox 14"/>
          <p:cNvSpPr txBox="1"/>
          <p:nvPr/>
        </p:nvSpPr>
        <p:spPr>
          <a:xfrm>
            <a:off x="-2581287" y="4537904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White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FFFFFF</a:t>
            </a:r>
          </a:p>
        </p:txBody>
      </p:sp>
      <p:sp>
        <p:nvSpPr>
          <p:cNvPr id="158" name="TextBox 15"/>
          <p:cNvSpPr txBox="1"/>
          <p:nvPr/>
        </p:nvSpPr>
        <p:spPr>
          <a:xfrm>
            <a:off x="-2552369" y="1873748"/>
            <a:ext cx="1441789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Light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E4E4E4</a:t>
            </a:r>
          </a:p>
        </p:txBody>
      </p:sp>
      <p:sp>
        <p:nvSpPr>
          <p:cNvPr id="159" name="Rectangle 16"/>
          <p:cNvSpPr/>
          <p:nvPr/>
        </p:nvSpPr>
        <p:spPr>
          <a:xfrm>
            <a:off x="-2672728" y="3210846"/>
            <a:ext cx="2258633" cy="1198248"/>
          </a:xfrm>
          <a:prstGeom prst="rect">
            <a:avLst/>
          </a:prstGeom>
          <a:solidFill>
            <a:srgbClr val="7777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TextBox 17"/>
          <p:cNvSpPr txBox="1"/>
          <p:nvPr/>
        </p:nvSpPr>
        <p:spPr>
          <a:xfrm>
            <a:off x="-2511729" y="3248692"/>
            <a:ext cx="1401148" cy="86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Dark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777777</a:t>
            </a:r>
          </a:p>
        </p:txBody>
      </p:sp>
      <p:sp>
        <p:nvSpPr>
          <p:cNvPr id="161" name="TextBox 18"/>
          <p:cNvSpPr txBox="1"/>
          <p:nvPr/>
        </p:nvSpPr>
        <p:spPr>
          <a:xfrm>
            <a:off x="-2581287" y="7176812"/>
            <a:ext cx="1188722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E0D5C0</a:t>
            </a:r>
          </a:p>
        </p:txBody>
      </p:sp>
      <p:sp>
        <p:nvSpPr>
          <p:cNvPr id="162" name="TextBox 19"/>
          <p:cNvSpPr txBox="1"/>
          <p:nvPr/>
        </p:nvSpPr>
        <p:spPr>
          <a:xfrm>
            <a:off x="-2581287" y="8578915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</a:t>
            </a:r>
            <a:br/>
            <a:r>
              <a:t>ECB748</a:t>
            </a:r>
          </a:p>
        </p:txBody>
      </p:sp>
      <p:sp>
        <p:nvSpPr>
          <p:cNvPr id="163" name="TextBox 20"/>
          <p:cNvSpPr txBox="1"/>
          <p:nvPr/>
        </p:nvSpPr>
        <p:spPr>
          <a:xfrm>
            <a:off x="-2581287" y="9966466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Sky</a:t>
            </a:r>
            <a:br/>
            <a:r>
              <a:t>B3C9CD</a:t>
            </a:r>
          </a:p>
        </p:txBody>
      </p:sp>
      <p:sp>
        <p:nvSpPr>
          <p:cNvPr id="164" name="Rectangle 21"/>
          <p:cNvSpPr/>
          <p:nvPr/>
        </p:nvSpPr>
        <p:spPr>
          <a:xfrm>
            <a:off x="-2672728" y="5834445"/>
            <a:ext cx="2287553" cy="1213556"/>
          </a:xfrm>
          <a:prstGeom prst="rect">
            <a:avLst/>
          </a:prstGeom>
          <a:solidFill>
            <a:srgbClr val="F5F3E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TextBox 22"/>
          <p:cNvSpPr txBox="1"/>
          <p:nvPr/>
        </p:nvSpPr>
        <p:spPr>
          <a:xfrm>
            <a:off x="-2581287" y="5867536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Cream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F5F3EF</a:t>
            </a:r>
          </a:p>
        </p:txBody>
      </p:sp>
      <p:sp>
        <p:nvSpPr>
          <p:cNvPr id="166" name="TextBox 25"/>
          <p:cNvSpPr txBox="1"/>
          <p:nvPr/>
        </p:nvSpPr>
        <p:spPr>
          <a:xfrm>
            <a:off x="-2665351" y="-2"/>
            <a:ext cx="2075750" cy="483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914400">
              <a:defRPr spc="200">
                <a:solidFill>
                  <a:srgbClr val="1C1C1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Colors:</a:t>
            </a:r>
          </a:p>
        </p:txBody>
      </p:sp>
      <p:sp>
        <p:nvSpPr>
          <p:cNvPr id="167" name="Title Text"/>
          <p:cNvSpPr txBox="1"/>
          <p:nvPr>
            <p:ph type="title"/>
          </p:nvPr>
        </p:nvSpPr>
        <p:spPr>
          <a:xfrm>
            <a:off x="1261853" y="9867014"/>
            <a:ext cx="10256046" cy="2611000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b="0" spc="0" sz="8000">
                <a:solidFill>
                  <a:srgbClr val="E0D5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6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853" y="1293693"/>
            <a:ext cx="4821795" cy="1047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traight Connector 9"/>
          <p:cNvSpPr/>
          <p:nvPr/>
        </p:nvSpPr>
        <p:spPr>
          <a:xfrm flipH="1">
            <a:off x="12212318" y="-115086"/>
            <a:ext cx="2" cy="13831087"/>
          </a:xfrm>
          <a:prstGeom prst="line">
            <a:avLst/>
          </a:prstGeom>
          <a:ln w="12700">
            <a:solidFill>
              <a:srgbClr val="D9C07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Picture 2" descr="Picture 2"/>
          <p:cNvPicPr>
            <a:picLocks noChangeAspect="1"/>
          </p:cNvPicPr>
          <p:nvPr/>
        </p:nvPicPr>
        <p:blipFill>
          <a:blip r:embed="rId3">
            <a:alphaModFix amt="57000"/>
            <a:extLst/>
          </a:blip>
          <a:srcRect l="33931" t="9698" r="21187" b="0"/>
          <a:stretch>
            <a:fillRect/>
          </a:stretch>
        </p:blipFill>
        <p:spPr>
          <a:xfrm>
            <a:off x="12227587" y="-2"/>
            <a:ext cx="12156410" cy="1367763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6940591" y="12448447"/>
            <a:ext cx="534610" cy="528507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914400">
              <a:defRPr sz="2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1"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6"/>
          <p:cNvSpPr/>
          <p:nvPr/>
        </p:nvSpPr>
        <p:spPr>
          <a:xfrm>
            <a:off x="-2672728" y="8578915"/>
            <a:ext cx="2287553" cy="1208922"/>
          </a:xfrm>
          <a:prstGeom prst="rect">
            <a:avLst/>
          </a:prstGeom>
          <a:solidFill>
            <a:srgbClr val="ECB74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Rectangle 7"/>
          <p:cNvSpPr/>
          <p:nvPr/>
        </p:nvSpPr>
        <p:spPr>
          <a:xfrm>
            <a:off x="-2643810" y="553998"/>
            <a:ext cx="2258636" cy="1198248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Rectangle 8"/>
          <p:cNvSpPr/>
          <p:nvPr/>
        </p:nvSpPr>
        <p:spPr>
          <a:xfrm>
            <a:off x="-2672728" y="7186852"/>
            <a:ext cx="2287553" cy="1213556"/>
          </a:xfrm>
          <a:prstGeom prst="rect">
            <a:avLst/>
          </a:prstGeom>
          <a:solidFill>
            <a:srgbClr val="E0D5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Rectangle 9"/>
          <p:cNvSpPr/>
          <p:nvPr/>
        </p:nvSpPr>
        <p:spPr>
          <a:xfrm>
            <a:off x="-2672726" y="1883786"/>
            <a:ext cx="2258635" cy="1198248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Rectangle 10"/>
          <p:cNvSpPr/>
          <p:nvPr/>
        </p:nvSpPr>
        <p:spPr>
          <a:xfrm>
            <a:off x="-2672728" y="9966345"/>
            <a:ext cx="2258633" cy="1208922"/>
          </a:xfrm>
          <a:prstGeom prst="rect">
            <a:avLst/>
          </a:prstGeom>
          <a:solidFill>
            <a:srgbClr val="B3C9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Rectangle 11"/>
          <p:cNvSpPr/>
          <p:nvPr/>
        </p:nvSpPr>
        <p:spPr>
          <a:xfrm>
            <a:off x="-2672728" y="4537904"/>
            <a:ext cx="2258633" cy="1167731"/>
          </a:xfrm>
          <a:prstGeom prst="rect">
            <a:avLst/>
          </a:prstGeom>
          <a:solidFill>
            <a:srgbClr val="F5F3EF"/>
          </a:solidFill>
          <a:ln w="12700">
            <a:solidFill>
              <a:srgbClr val="1C1C1C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" name="Straight Connector 12"/>
          <p:cNvSpPr/>
          <p:nvPr/>
        </p:nvSpPr>
        <p:spPr>
          <a:xfrm flipH="1">
            <a:off x="-458738" y="553997"/>
            <a:ext cx="2" cy="1198249"/>
          </a:xfrm>
          <a:prstGeom prst="line">
            <a:avLst/>
          </a:prstGeom>
          <a:ln w="165100">
            <a:solidFill>
              <a:srgbClr val="D9C07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TextBox 13"/>
          <p:cNvSpPr txBox="1"/>
          <p:nvPr/>
        </p:nvSpPr>
        <p:spPr>
          <a:xfrm>
            <a:off x="-2552369" y="553998"/>
            <a:ext cx="1159804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Black</a:t>
            </a:r>
            <a:br/>
            <a:r>
              <a:t>1c1c1c</a:t>
            </a:r>
          </a:p>
        </p:txBody>
      </p:sp>
      <p:sp>
        <p:nvSpPr>
          <p:cNvPr id="186" name="TextBox 14"/>
          <p:cNvSpPr txBox="1"/>
          <p:nvPr/>
        </p:nvSpPr>
        <p:spPr>
          <a:xfrm>
            <a:off x="-2581287" y="4537904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White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FFFFFF</a:t>
            </a:r>
          </a:p>
        </p:txBody>
      </p:sp>
      <p:sp>
        <p:nvSpPr>
          <p:cNvPr id="187" name="TextBox 15"/>
          <p:cNvSpPr txBox="1"/>
          <p:nvPr/>
        </p:nvSpPr>
        <p:spPr>
          <a:xfrm>
            <a:off x="-2552369" y="1873748"/>
            <a:ext cx="1441789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Light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E4E4E4</a:t>
            </a:r>
          </a:p>
        </p:txBody>
      </p:sp>
      <p:sp>
        <p:nvSpPr>
          <p:cNvPr id="188" name="Rectangle 16"/>
          <p:cNvSpPr/>
          <p:nvPr/>
        </p:nvSpPr>
        <p:spPr>
          <a:xfrm>
            <a:off x="-2672728" y="3210846"/>
            <a:ext cx="2258633" cy="1198248"/>
          </a:xfrm>
          <a:prstGeom prst="rect">
            <a:avLst/>
          </a:prstGeom>
          <a:solidFill>
            <a:srgbClr val="7777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TextBox 17"/>
          <p:cNvSpPr txBox="1"/>
          <p:nvPr/>
        </p:nvSpPr>
        <p:spPr>
          <a:xfrm>
            <a:off x="-2511729" y="3248692"/>
            <a:ext cx="1401148" cy="86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Dark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777777</a:t>
            </a:r>
          </a:p>
        </p:txBody>
      </p:sp>
      <p:sp>
        <p:nvSpPr>
          <p:cNvPr id="190" name="TextBox 18"/>
          <p:cNvSpPr txBox="1"/>
          <p:nvPr/>
        </p:nvSpPr>
        <p:spPr>
          <a:xfrm>
            <a:off x="-2581287" y="7176812"/>
            <a:ext cx="1188722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E0D5C0</a:t>
            </a:r>
          </a:p>
        </p:txBody>
      </p:sp>
      <p:sp>
        <p:nvSpPr>
          <p:cNvPr id="191" name="TextBox 19"/>
          <p:cNvSpPr txBox="1"/>
          <p:nvPr/>
        </p:nvSpPr>
        <p:spPr>
          <a:xfrm>
            <a:off x="-2581287" y="8578915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</a:t>
            </a:r>
            <a:br/>
            <a:r>
              <a:t>ECB748</a:t>
            </a:r>
          </a:p>
        </p:txBody>
      </p:sp>
      <p:sp>
        <p:nvSpPr>
          <p:cNvPr id="192" name="TextBox 20"/>
          <p:cNvSpPr txBox="1"/>
          <p:nvPr/>
        </p:nvSpPr>
        <p:spPr>
          <a:xfrm>
            <a:off x="-2581287" y="9966466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Sky</a:t>
            </a:r>
            <a:br/>
            <a:r>
              <a:t>B3C9CD</a:t>
            </a:r>
          </a:p>
        </p:txBody>
      </p:sp>
      <p:sp>
        <p:nvSpPr>
          <p:cNvPr id="193" name="Rectangle 21"/>
          <p:cNvSpPr/>
          <p:nvPr/>
        </p:nvSpPr>
        <p:spPr>
          <a:xfrm>
            <a:off x="-2672728" y="5834445"/>
            <a:ext cx="2287553" cy="1213556"/>
          </a:xfrm>
          <a:prstGeom prst="rect">
            <a:avLst/>
          </a:prstGeom>
          <a:solidFill>
            <a:srgbClr val="F5F3E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TextBox 22"/>
          <p:cNvSpPr txBox="1"/>
          <p:nvPr/>
        </p:nvSpPr>
        <p:spPr>
          <a:xfrm>
            <a:off x="-2581287" y="5867536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Cream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F5F3EF</a:t>
            </a:r>
          </a:p>
        </p:txBody>
      </p:sp>
      <p:sp>
        <p:nvSpPr>
          <p:cNvPr id="195" name="TextBox 25"/>
          <p:cNvSpPr txBox="1"/>
          <p:nvPr/>
        </p:nvSpPr>
        <p:spPr>
          <a:xfrm>
            <a:off x="-2665351" y="-2"/>
            <a:ext cx="2075750" cy="483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914400">
              <a:defRPr spc="200">
                <a:solidFill>
                  <a:srgbClr val="1C1C1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Colors:</a:t>
            </a:r>
          </a:p>
        </p:txBody>
      </p:sp>
      <p:sp>
        <p:nvSpPr>
          <p:cNvPr id="196" name="Title Text"/>
          <p:cNvSpPr txBox="1"/>
          <p:nvPr>
            <p:ph type="title"/>
          </p:nvPr>
        </p:nvSpPr>
        <p:spPr>
          <a:xfrm>
            <a:off x="1261852" y="8455187"/>
            <a:ext cx="16809954" cy="26110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b="0" spc="0" sz="8000">
                <a:solidFill>
                  <a:srgbClr val="E0D5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sz="quarter" idx="1" hasCustomPrompt="1"/>
          </p:nvPr>
        </p:nvSpPr>
        <p:spPr>
          <a:xfrm>
            <a:off x="1261853" y="11532196"/>
            <a:ext cx="16809954" cy="1180504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Edit Master Subtitle Style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9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853" y="1293693"/>
            <a:ext cx="4821795" cy="104704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6940591" y="12448447"/>
            <a:ext cx="534610" cy="528507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914400">
              <a:defRPr sz="2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0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20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 defTabSz="2438337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3"/>
          <p:cNvSpPr txBox="1"/>
          <p:nvPr>
            <p:ph type="title"/>
          </p:nvPr>
        </p:nvSpPr>
        <p:spPr>
          <a:xfrm>
            <a:off x="1261852" y="9867013"/>
            <a:ext cx="10256048" cy="2611003"/>
          </a:xfrm>
          <a:prstGeom prst="rect">
            <a:avLst/>
          </a:prstGeom>
        </p:spPr>
        <p:txBody>
          <a:bodyPr/>
          <a:lstStyle/>
          <a:p>
            <a:pPr/>
            <a:r>
              <a:t>Title Text Arial 40 pt</a:t>
            </a:r>
          </a:p>
        </p:txBody>
      </p:sp>
      <p:sp>
        <p:nvSpPr>
          <p:cNvPr id="219" name="Date Placeholder 4"/>
          <p:cNvSpPr txBox="1"/>
          <p:nvPr/>
        </p:nvSpPr>
        <p:spPr>
          <a:xfrm>
            <a:off x="1343834" y="9236867"/>
            <a:ext cx="3295515" cy="52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algn="l" defTabSz="9144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March 16,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hat is a container registr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container registry?</a:t>
            </a:r>
          </a:p>
        </p:txBody>
      </p:sp>
      <p:sp>
        <p:nvSpPr>
          <p:cNvPr id="249" name="Centralized Repository: Stores and manages container images, acting as a centralized location for distribution.…"/>
          <p:cNvSpPr txBox="1"/>
          <p:nvPr>
            <p:ph type="body" sz="half" idx="1"/>
          </p:nvPr>
        </p:nvSpPr>
        <p:spPr>
          <a:xfrm>
            <a:off x="1206500" y="4248504"/>
            <a:ext cx="11846602" cy="825601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Centralized Repository:</a:t>
            </a:r>
            <a:r>
              <a:t> Stores and manages container images, acting as a centralized location for distribution.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Version Control:</a:t>
            </a:r>
            <a:r>
              <a:t> Tracks and organizes different versions of container images, facilitating version control and rollback.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Access Control:</a:t>
            </a:r>
            <a:r>
              <a:t> Implements security measures to control and restrict access to container images based on permissions.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Integration:</a:t>
            </a:r>
            <a:r>
              <a:t> Integrates with other CICD tools, streamlining deployment and management of containerized applications.</a:t>
            </a:r>
            <a:br/>
          </a:p>
        </p:txBody>
      </p:sp>
      <p:pic>
        <p:nvPicPr>
          <p:cNvPr id="250" name="image4.tif" descr="image4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8945" y="4308940"/>
            <a:ext cx="7391401" cy="603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Load balancer Overview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 sz="7600"/>
            </a:lvl1pPr>
          </a:lstStyle>
          <a:p>
            <a:pPr/>
            <a:r>
              <a:t>Inherent Difficulties With Overloaded Servers</a:t>
            </a:r>
          </a:p>
        </p:txBody>
      </p:sp>
      <p:sp>
        <p:nvSpPr>
          <p:cNvPr id="253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767715">
              <a:lnSpc>
                <a:spcPct val="80000"/>
              </a:lnSpc>
              <a:defRPr sz="3069"/>
            </a:lvl1pPr>
          </a:lstStyle>
          <a:p>
            <a:pPr/>
            <a:r>
              <a:t>A server can be overloaded with clients easily so we can send millions of messages making one server work too hard.</a:t>
            </a:r>
          </a:p>
        </p:txBody>
      </p:sp>
      <p:pic>
        <p:nvPicPr>
          <p:cNvPr id="2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650" y="4601204"/>
            <a:ext cx="10877550" cy="725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oad balancer Overview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Solution</a:t>
            </a:r>
          </a:p>
        </p:txBody>
      </p:sp>
      <p:sp>
        <p:nvSpPr>
          <p:cNvPr id="257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 load balancer takes messages or data from clients and efficiently distributes the data to servers. </a:t>
            </a:r>
          </a:p>
        </p:txBody>
      </p:sp>
      <p:sp>
        <p:nvSpPr>
          <p:cNvPr id="258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3"/>
            <a:ext cx="19350029" cy="8256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62" name="Slide bullet text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Use the code we developed for the client health server implementation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Iterating over 1000 trials locally, we will collect a baseline of latency data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Make a replica set and use the Kubernetes default load balancer and record the latency data after 1000 more iterations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Using Linkerd’s Load Balancer we will be able to decrease latency and gather additional metrics after 1000 more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65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Kubernetes Load Balancer</a:t>
            </a:r>
          </a:p>
        </p:txBody>
      </p:sp>
      <p:sp>
        <p:nvSpPr>
          <p:cNvPr id="266" name="Slide bullet 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Randomly picks a pod to receive message.</a:t>
            </a:r>
          </a:p>
        </p:txBody>
      </p:sp>
      <p:pic>
        <p:nvPicPr>
          <p:cNvPr id="26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0472" y="5017030"/>
            <a:ext cx="11994541" cy="869897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ctangle 2"/>
          <p:cNvSpPr/>
          <p:nvPr/>
        </p:nvSpPr>
        <p:spPr>
          <a:xfrm>
            <a:off x="9758363" y="5557837"/>
            <a:ext cx="2971801" cy="4857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71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Linkerd Static Load Balancer</a:t>
            </a:r>
          </a:p>
        </p:txBody>
      </p:sp>
      <p:sp>
        <p:nvSpPr>
          <p:cNvPr id="272" name="Slide bullet 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Pods receive traffic in an incremental order.</a:t>
            </a:r>
          </a:p>
        </p:txBody>
      </p:sp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6961" y="5217564"/>
            <a:ext cx="12558089" cy="8227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76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oad Balancer Capabilitie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Capabilities </a:t>
            </a:r>
          </a:p>
        </p:txBody>
      </p:sp>
      <p:sp>
        <p:nvSpPr>
          <p:cNvPr id="280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Performance benefits - High load network scalability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Performance benefits - High load network scalability </a:t>
            </a:r>
          </a:p>
          <a:p>
            <a:pPr/>
            <a:r>
              <a:t>Hot swap images with no downtime seamlessly </a:t>
            </a:r>
          </a:p>
          <a:p>
            <a:pPr/>
            <a:r>
              <a:t>More robust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Expected conclusio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Expected conclusions </a:t>
            </a:r>
          </a:p>
        </p:txBody>
      </p:sp>
      <p:sp>
        <p:nvSpPr>
          <p:cNvPr id="284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A demo that will push to an ACR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demo that will push to an ACR </a:t>
            </a:r>
          </a:p>
          <a:p>
            <a:pPr/>
            <a:r>
              <a:t>Configuring a load balancer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3"/>
          <p:cNvSpPr txBox="1"/>
          <p:nvPr>
            <p:ph type="title"/>
          </p:nvPr>
        </p:nvSpPr>
        <p:spPr>
          <a:xfrm>
            <a:off x="1261852" y="8455186"/>
            <a:ext cx="16809954" cy="2611003"/>
          </a:xfrm>
          <a:prstGeom prst="rect">
            <a:avLst/>
          </a:prstGeom>
        </p:spPr>
        <p:txBody>
          <a:bodyPr/>
          <a:lstStyle/>
          <a:p>
            <a:pPr/>
            <a:r>
              <a:t>Title Text Arial 40 pt</a:t>
            </a:r>
          </a:p>
        </p:txBody>
      </p:sp>
      <p:sp>
        <p:nvSpPr>
          <p:cNvPr id="222" name="Subtitle 4"/>
          <p:cNvSpPr txBox="1"/>
          <p:nvPr>
            <p:ph type="body" sz="quarter" idx="1"/>
          </p:nvPr>
        </p:nvSpPr>
        <p:spPr>
          <a:xfrm>
            <a:off x="1261853" y="11532196"/>
            <a:ext cx="16809954" cy="1180504"/>
          </a:xfrm>
          <a:prstGeom prst="rect">
            <a:avLst/>
          </a:prstGeom>
        </p:spPr>
        <p:txBody>
          <a:bodyPr/>
          <a:lstStyle/>
          <a:p>
            <a:pPr/>
            <a:r>
              <a:t>Arial Subhead 16 pt</a:t>
            </a:r>
          </a:p>
        </p:txBody>
      </p:sp>
      <p:sp>
        <p:nvSpPr>
          <p:cNvPr id="223" name="Date Placeholder 2"/>
          <p:cNvSpPr txBox="1"/>
          <p:nvPr/>
        </p:nvSpPr>
        <p:spPr>
          <a:xfrm>
            <a:off x="20171250" y="935168"/>
            <a:ext cx="3295514" cy="52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algn="r" defTabSz="9144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March 16,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L Team 2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OL Team 2</a:t>
            </a:r>
          </a:p>
        </p:txBody>
      </p:sp>
      <p:sp>
        <p:nvSpPr>
          <p:cNvPr id="226" name="Automating Containerized Deployments with GitHub Actions Pipelines…"/>
          <p:cNvSpPr txBox="1"/>
          <p:nvPr>
            <p:ph type="title"/>
          </p:nvPr>
        </p:nvSpPr>
        <p:spPr>
          <a:xfrm>
            <a:off x="1206497" y="939911"/>
            <a:ext cx="21971006" cy="4648203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pc="0" sz="5000">
                <a:solidFill>
                  <a:srgbClr val="0F0F0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Automating Containerized Deployments with GitHub Actions Pipelines</a:t>
            </a:r>
          </a:p>
          <a:p>
            <a:pPr defTabSz="457200">
              <a:lnSpc>
                <a:spcPct val="100000"/>
              </a:lnSpc>
              <a:defRPr spc="0" sz="5000">
                <a:solidFill>
                  <a:srgbClr val="0F0F0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lnSpc>
                <a:spcPct val="100000"/>
              </a:lnSpc>
              <a:defRPr spc="0" sz="5000">
                <a:solidFill>
                  <a:srgbClr val="0F0F0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Load balancer implementation - Utilities </a:t>
            </a:r>
          </a:p>
        </p:txBody>
      </p:sp>
      <p:sp>
        <p:nvSpPr>
          <p:cNvPr id="227" name="Marcus Hilliard, David Maples, Adam Gibbons…"/>
          <p:cNvSpPr txBox="1"/>
          <p:nvPr/>
        </p:nvSpPr>
        <p:spPr>
          <a:xfrm>
            <a:off x="1206500" y="8174332"/>
            <a:ext cx="21971000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4200">
                <a:solidFill>
                  <a:srgbClr val="000000"/>
                </a:solidFill>
              </a:defRPr>
            </a:pPr>
            <a:r>
              <a:t>Marcus Hilliard, David Maples, Adam Gibbons</a:t>
            </a:r>
          </a:p>
          <a:p>
            <a:pPr algn="l" defTabSz="825500">
              <a:defRPr b="1" sz="4200">
                <a:solidFill>
                  <a:srgbClr val="000000"/>
                </a:solidFill>
              </a:defRPr>
            </a:pPr>
            <a:r>
              <a:t>ECE-4383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roject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Goals</a:t>
            </a:r>
          </a:p>
        </p:txBody>
      </p:sp>
      <p:sp>
        <p:nvSpPr>
          <p:cNvPr id="230" name="Automate building and deploying procedures using GitHub Actions, pushing the pipeline-created image to a container registry.…"/>
          <p:cNvSpPr txBox="1"/>
          <p:nvPr>
            <p:ph type="body" idx="1"/>
          </p:nvPr>
        </p:nvSpPr>
        <p:spPr>
          <a:xfrm>
            <a:off x="1206500" y="3767558"/>
            <a:ext cx="21971000" cy="8256011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300"/>
            </a:pPr>
          </a:p>
          <a:p>
            <a:pPr marL="609599" indent="-609599">
              <a:defRPr sz="4300"/>
            </a:pPr>
            <a:r>
              <a:t>Automate building and deploying procedures using GitHub Actions, pushing the pipeline-created image to a container registry.</a:t>
            </a:r>
          </a:p>
          <a:p>
            <a:pPr lvl="1">
              <a:defRPr sz="4300"/>
            </a:pPr>
            <a:r>
              <a:t>By creating custom yaml configuration files.</a:t>
            </a:r>
          </a:p>
          <a:p>
            <a:pPr marL="609599" indent="-609599">
              <a:defRPr sz="4300"/>
            </a:pPr>
            <a:r>
              <a:t>Implement and showcase the purpose and utility of a load balancer for traffic distribution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utting it all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 </a:t>
            </a:r>
          </a:p>
        </p:txBody>
      </p:sp>
      <p:sp>
        <p:nvSpPr>
          <p:cNvPr id="233" name="Set up the initial Github workflow structure in the repository…"/>
          <p:cNvSpPr txBox="1"/>
          <p:nvPr>
            <p:ph type="body" idx="1"/>
          </p:nvPr>
        </p:nvSpPr>
        <p:spPr>
          <a:xfrm>
            <a:off x="1206500" y="3320534"/>
            <a:ext cx="21971000" cy="9183982"/>
          </a:xfrm>
          <a:prstGeom prst="rect">
            <a:avLst/>
          </a:prstGeom>
        </p:spPr>
        <p:txBody>
          <a:bodyPr/>
          <a:lstStyle/>
          <a:p>
            <a:pPr/>
            <a:r>
              <a:t>Set up the initial Github workflow structure in the repository </a:t>
            </a:r>
          </a:p>
          <a:p>
            <a:pPr/>
            <a:r>
              <a:t>Develop a detailed pipeline.yaml configuration file that will build and push a docker image to a container registry </a:t>
            </a:r>
          </a:p>
          <a:p>
            <a:pPr/>
            <a:r>
              <a:t>Implement logging functionalities in the pipeline configuration to improve debugging and error transparency </a:t>
            </a:r>
          </a:p>
          <a:p>
            <a:pPr/>
            <a:r>
              <a:t>Deploy directly to our cluster from the container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y use a pipelin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a pipeline?</a:t>
            </a:r>
          </a:p>
        </p:txBody>
      </p:sp>
      <p:sp>
        <p:nvSpPr>
          <p:cNvPr id="236" name="Automation Streamlines Development: Automates intricate command-line inputs, simplifying code development for increased efficienc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Automation Streamlines Development:</a:t>
            </a:r>
            <a:r>
              <a:t> Automates intricate command-line inputs, simplifying code development for increased efficiency.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Error Reduction in Code Processes:</a:t>
            </a:r>
            <a:r>
              <a:t> Reduces labor and error risks in building, testing, and deploying code changes systematically.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Accelerates Development:</a:t>
            </a:r>
            <a:r>
              <a:t> Team members consistently integrate and test code, receiving immediate feedback for streamlined development.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Detailed Error Logs in Pipeline:</a:t>
            </a:r>
            <a:r>
              <a:t> Provides thorough feedback and logs, pinpointing potential errors throughout the build and deployment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What is CIC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CICD?</a:t>
            </a:r>
          </a:p>
        </p:txBody>
      </p:sp>
      <p:sp>
        <p:nvSpPr>
          <p:cNvPr id="239" name="Continuous integration…"/>
          <p:cNvSpPr txBox="1"/>
          <p:nvPr>
            <p:ph type="body" sz="quarter" idx="1"/>
          </p:nvPr>
        </p:nvSpPr>
        <p:spPr>
          <a:xfrm>
            <a:off x="1088016" y="3940446"/>
            <a:ext cx="7399787" cy="8375607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Continuous integration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Automatically integrating new code changes 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Continuous testing 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Automated unit testing to fail fast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Continuous delivery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Automatically deploying built and tested code changes</a:t>
            </a:r>
          </a:p>
        </p:txBody>
      </p:sp>
      <p:pic>
        <p:nvPicPr>
          <p:cNvPr id="240" name="image3.tif" descr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5053" y="5747512"/>
            <a:ext cx="13822624" cy="3405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ithub Actions Pipelines a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Actions Pipelines an overview </a:t>
            </a:r>
          </a:p>
        </p:txBody>
      </p:sp>
      <p:sp>
        <p:nvSpPr>
          <p:cNvPr id="243" name="GitHub Actions serves as an integrated CICD automation platform within the GitHub ecosystem.…"/>
          <p:cNvSpPr txBox="1"/>
          <p:nvPr>
            <p:ph type="body" idx="1"/>
          </p:nvPr>
        </p:nvSpPr>
        <p:spPr>
          <a:xfrm>
            <a:off x="1206500" y="3756795"/>
            <a:ext cx="21971000" cy="8747721"/>
          </a:xfrm>
          <a:prstGeom prst="rect">
            <a:avLst/>
          </a:prstGeom>
        </p:spPr>
        <p:txBody>
          <a:bodyPr/>
          <a:lstStyle/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GitHub Actions serves as an integrated CICD automation platform within the GitHub ecosystem.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It enables the automatic building, testing, and deployment of code stored within a repository.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The platform includes the capability to build code into an image and deploy it seamlessly to a Kubernetes cluster.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Setting up GitHub Actions for CICD is relatively straightforward.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utomating deployments with container registries &amp; action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365469">
              <a:defRPr spc="-95" sz="4760"/>
            </a:pPr>
            <a:r>
              <a:t>Automating deployments with container registries &amp; actions </a:t>
            </a:r>
          </a:p>
          <a:p>
            <a:pPr defTabSz="1365469">
              <a:defRPr spc="-95" sz="4760"/>
            </a:pPr>
            <a:r>
              <a:t>Opportune automated development solution </a:t>
            </a:r>
          </a:p>
        </p:txBody>
      </p:sp>
      <p:sp>
        <p:nvSpPr>
          <p:cNvPr id="246" name="A dev pushes code to the targeted repository, the devs contribution is then merged into the main branch after PR…"/>
          <p:cNvSpPr txBox="1"/>
          <p:nvPr>
            <p:ph type="body" idx="1"/>
          </p:nvPr>
        </p:nvSpPr>
        <p:spPr>
          <a:xfrm>
            <a:off x="1206500" y="3744167"/>
            <a:ext cx="21971000" cy="8760349"/>
          </a:xfrm>
          <a:prstGeom prst="rect">
            <a:avLst/>
          </a:prstGeom>
        </p:spPr>
        <p:txBody>
          <a:bodyPr/>
          <a:lstStyle/>
          <a:p>
            <a:pPr/>
            <a:r>
              <a:t>A dev pushes code to the targeted repository, the devs contribution is then merged into the main branch after PR </a:t>
            </a:r>
          </a:p>
          <a:p>
            <a:pPr/>
            <a:r>
              <a:t>After merging a pipeline build is kicked off where the code will be built, tested, and an image will be deployed to a container registry</a:t>
            </a:r>
          </a:p>
          <a:p>
            <a:pPr/>
            <a:r>
              <a:t>The cluster will pick up the latest version of the image from the container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