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82" r:id="rId7"/>
    <p:sldId id="283" r:id="rId8"/>
    <p:sldId id="258" r:id="rId9"/>
    <p:sldId id="259" r:id="rId10"/>
    <p:sldId id="267" r:id="rId11"/>
    <p:sldId id="268" r:id="rId12"/>
    <p:sldId id="263" r:id="rId13"/>
    <p:sldId id="264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1B4F3-8D70-441F-816C-4A0958333820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9C74C-C75F-4E36-B59F-D33CE73DC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703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9C74C-C75F-4E36-B59F-D33CE73DCD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40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31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986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1482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6741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0047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089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2646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15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92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82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69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430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08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05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095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5D1E-C16B-441B-BE55-1C2EB17A0EE4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3EE5F7-35F4-4AF2-8D75-19EBD88C88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81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2285999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Ke</a:t>
            </a:r>
            <a:r>
              <a:rPr lang="en-US" sz="8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-KOPRI-an</a:t>
            </a:r>
            <a:endParaRPr lang="en-US" sz="8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04664" y="4293096"/>
            <a:ext cx="5472608" cy="172670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YJGSYGkopkKO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Prinsip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Pilar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Aswaja</a:t>
            </a:r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85926"/>
            <a:ext cx="6347714" cy="4255437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Aswaja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prinsip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pilar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diperjuangkan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al-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Khuriyah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Pembebasan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kemerdekaan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al-‘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keadilan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al-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Musawwamah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kesetaraan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Aswaja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hadir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bukannya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berdimensi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nuansa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spiritual,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tampil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narasi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solusi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bangsa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6347713" cy="1930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Garis</a:t>
            </a:r>
            <a:r>
              <a:rPr lang="en-US" sz="4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Perjuangan</a:t>
            </a:r>
            <a:r>
              <a:rPr lang="en-US" sz="4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Politik</a:t>
            </a:r>
            <a:r>
              <a:rPr lang="en-US" sz="40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KOPRI</a:t>
            </a:r>
            <a:endParaRPr lang="en-US" sz="4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>
              <a:buNone/>
            </a:pPr>
            <a:r>
              <a:rPr lang="en-US" dirty="0" smtClean="0"/>
              <a:t>1.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Patriarki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menomorduakan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posisi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menempatkan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entitas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inferior. </a:t>
            </a:r>
          </a:p>
          <a:p>
            <a:pPr lvl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Kapitalisme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menghendaki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Riba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System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ekonomi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kapitalis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hidup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ekploitasi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sumberdaya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terus-menerus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demi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kepentingan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akumulasi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penghisapan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Imperialisme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Imperialisme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penjajahan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penjajahan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imperialisme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bergeraknya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menguasai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aset-aset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Fasisme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Religius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Struktur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KOPRI</a:t>
            </a:r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KOPRI PB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kepengurusan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Korps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Puteri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PB PMII.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KOPRI PKC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kepengurusan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Korps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Puteri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Pengurus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Koordinator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Cabang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(PKC).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KOPRI PC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kepengurusan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Korps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Puteri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cabang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KOPRI PK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kepengurusan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Korps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Puteri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komisariat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KOPRI PR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kepengurusan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Korps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Puteri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PMII rayon.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Keanggotaan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KOPRI</a:t>
            </a:r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Keanggotaan</a:t>
            </a:r>
            <a:r>
              <a:rPr lang="en-US" dirty="0" smtClean="0"/>
              <a:t> KOPRI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Mahasiswi</a:t>
            </a:r>
            <a:r>
              <a:rPr lang="en-US" dirty="0" smtClean="0"/>
              <a:t> Islam yang </a:t>
            </a:r>
            <a:r>
              <a:rPr lang="en-US" dirty="0" err="1" smtClean="0"/>
              <a:t>tercatat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sederajat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(</a:t>
            </a:r>
            <a:r>
              <a:rPr lang="en-US" dirty="0" err="1" smtClean="0"/>
              <a:t>Mapaba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Pengurus</a:t>
            </a:r>
            <a:r>
              <a:rPr lang="en-US" dirty="0" smtClean="0"/>
              <a:t> KOPRI minimal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,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sekretaris</a:t>
            </a:r>
            <a:r>
              <a:rPr lang="en-US" dirty="0" smtClean="0"/>
              <a:t>,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bendahara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biro-biro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Pengurus</a:t>
            </a:r>
            <a:r>
              <a:rPr lang="en-US" dirty="0" smtClean="0"/>
              <a:t> KOPRI </a:t>
            </a:r>
            <a:r>
              <a:rPr lang="en-US" dirty="0" err="1" smtClean="0"/>
              <a:t>disahkan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SK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level/</a:t>
            </a:r>
            <a:r>
              <a:rPr lang="en-US" dirty="0" err="1" smtClean="0"/>
              <a:t>jenjang</a:t>
            </a:r>
            <a:r>
              <a:rPr lang="en-US" dirty="0" smtClean="0"/>
              <a:t> </a:t>
            </a:r>
            <a:r>
              <a:rPr lang="en-US" dirty="0" err="1" smtClean="0"/>
              <a:t>kepengurusan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Pengurus</a:t>
            </a:r>
            <a:r>
              <a:rPr lang="en-US" dirty="0" smtClean="0"/>
              <a:t> KOPRI PB PMII, </a:t>
            </a:r>
            <a:r>
              <a:rPr lang="en-US" dirty="0" err="1" smtClean="0"/>
              <a:t>disahkan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PB PMII</a:t>
            </a:r>
          </a:p>
          <a:p>
            <a:r>
              <a:rPr lang="en-US" dirty="0" err="1" smtClean="0"/>
              <a:t>Pengurus</a:t>
            </a:r>
            <a:r>
              <a:rPr lang="en-US" dirty="0" smtClean="0"/>
              <a:t> KOPRI PKC PMII, </a:t>
            </a:r>
            <a:r>
              <a:rPr lang="en-US" dirty="0" err="1" smtClean="0"/>
              <a:t>disahkan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PKC PMII</a:t>
            </a:r>
          </a:p>
          <a:p>
            <a:r>
              <a:rPr lang="en-US" dirty="0" err="1" smtClean="0"/>
              <a:t>Pengurus</a:t>
            </a:r>
            <a:r>
              <a:rPr lang="en-US" dirty="0" smtClean="0"/>
              <a:t> KOPRI PC PMII, </a:t>
            </a:r>
            <a:r>
              <a:rPr lang="en-US" dirty="0" err="1" smtClean="0"/>
              <a:t>disahkan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PC PMII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haroni" pitchFamily="2" charset="-79"/>
                <a:cs typeface="Aharoni" pitchFamily="2" charset="-79"/>
              </a:rPr>
              <a:t>Sekian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Terimakasih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71612"/>
            <a:ext cx="6347714" cy="4469751"/>
          </a:xfrm>
        </p:spPr>
        <p:txBody>
          <a:bodyPr/>
          <a:lstStyle/>
          <a:p>
            <a:pPr marL="68580" indent="0">
              <a:buNone/>
              <a:defRPr/>
            </a:pPr>
            <a:endParaRPr lang="en-US" b="1" dirty="0" smtClean="0">
              <a:latin typeface="Baskerville Old Face" pitchFamily="18" charset="0"/>
            </a:endParaRPr>
          </a:p>
          <a:p>
            <a:pPr marL="68580" indent="0">
              <a:buNone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Lao Tzu</a:t>
            </a:r>
          </a:p>
          <a:p>
            <a:pPr algn="just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Pemimpin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meniadakan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kediriannya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melepaskan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egonya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kepentingan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pengikutnya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Langit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Bumi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mewakili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mewakili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keseluruhan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Sejarah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KOPRI</a:t>
            </a:r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43050"/>
            <a:ext cx="6347714" cy="439831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/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diwujudkan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pembentukan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wadah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Korps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Putri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selanjutnya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disingkat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KOPRI.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KOPRI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wadah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didirikan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putri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Kongres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PMII XIV.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KOPRI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didirikan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29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september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2003 di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asrama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haji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pondok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Jakarta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kelanjutan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sejarah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KOPRI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didirikan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25 November 1967.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PERKEMBANGAN GERAKAN KOPRI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9286748"/>
              </p:ext>
            </p:extLst>
          </p:nvPr>
        </p:nvGraphicFramePr>
        <p:xfrm>
          <a:off x="381000" y="1905000"/>
          <a:ext cx="8305800" cy="363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845733"/>
                <a:gridCol w="5075767"/>
              </a:tblGrid>
              <a:tr h="3718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1" dirty="0">
                          <a:latin typeface="Times New Roman"/>
                          <a:ea typeface="Calibri"/>
                          <a:cs typeface="Arial"/>
                        </a:rPr>
                        <a:t>Periodesasi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1" dirty="0">
                          <a:latin typeface="Times New Roman"/>
                          <a:ea typeface="Calibri"/>
                          <a:cs typeface="Arial"/>
                        </a:rPr>
                        <a:t>Bentuk </a:t>
                      </a:r>
                      <a:r>
                        <a:rPr lang="en-US" sz="1000" b="1" dirty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id-ID" sz="1000" b="1" dirty="0" smtClean="0">
                          <a:latin typeface="Times New Roman"/>
                          <a:ea typeface="Calibri"/>
                          <a:cs typeface="Arial"/>
                        </a:rPr>
                        <a:t>Gerakan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1000" b="1" dirty="0">
                          <a:latin typeface="Times New Roman"/>
                          <a:ea typeface="Calibri"/>
                          <a:cs typeface="Arial"/>
                        </a:rPr>
                        <a:t>Gagasan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5840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latin typeface="Times New Roman"/>
                          <a:ea typeface="Calibri"/>
                          <a:cs typeface="Arial"/>
                        </a:rPr>
                        <a:t>1960-1966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Divisi Keputrian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Gerakan perempuan PMII lebih fokus memusatkan perhatian menangani masalah-masalah perempuan dan sebatas menjahit, memasak dan mengenai masalah dapur.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5840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16 </a:t>
                      </a:r>
                      <a:r>
                        <a:rPr lang="id-ID" sz="1000" dirty="0" smtClean="0">
                          <a:latin typeface="Times New Roman"/>
                          <a:ea typeface="Calibri"/>
                          <a:cs typeface="Arial"/>
                        </a:rPr>
                        <a:t>Feb</a:t>
                      </a:r>
                      <a:r>
                        <a:rPr lang="en-US" sz="1000" baseline="0" dirty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id-ID" sz="1000" dirty="0" smtClean="0">
                          <a:latin typeface="Times New Roman"/>
                          <a:ea typeface="Calibri"/>
                          <a:cs typeface="Arial"/>
                        </a:rPr>
                        <a:t>1966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Training </a:t>
                      </a:r>
                      <a:endParaRPr lang="en-US" sz="1000" dirty="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 smtClean="0">
                          <a:latin typeface="Times New Roman"/>
                          <a:ea typeface="Calibri"/>
                          <a:cs typeface="Arial"/>
                        </a:rPr>
                        <a:t>Kursus </a:t>
                      </a: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Keputrian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Panca Norma KOPRI dan </a:t>
                      </a:r>
                      <a:r>
                        <a:rPr lang="id-ID" sz="1000" dirty="0" smtClean="0">
                          <a:latin typeface="Times New Roman"/>
                          <a:ea typeface="Calibri"/>
                          <a:cs typeface="Arial"/>
                        </a:rPr>
                        <a:t>men</a:t>
                      </a:r>
                      <a:r>
                        <a:rPr lang="en-US" sz="1000" dirty="0" smtClean="0">
                          <a:latin typeface="Times New Roman"/>
                          <a:ea typeface="Calibri"/>
                          <a:cs typeface="Arial"/>
                        </a:rPr>
                        <a:t>g</a:t>
                      </a:r>
                      <a:r>
                        <a:rPr lang="id-ID" sz="1000" dirty="0" smtClean="0">
                          <a:latin typeface="Times New Roman"/>
                          <a:ea typeface="Calibri"/>
                          <a:cs typeface="Arial"/>
                        </a:rPr>
                        <a:t>elurkan </a:t>
                      </a: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gagasan pembentukan badan Semi Otonom PMII (KOPRI)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687601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25 </a:t>
                      </a:r>
                      <a:r>
                        <a:rPr lang="id-ID" sz="1000" dirty="0" smtClean="0">
                          <a:latin typeface="Times New Roman"/>
                          <a:ea typeface="Calibri"/>
                          <a:cs typeface="Arial"/>
                        </a:rPr>
                        <a:t>Nov</a:t>
                      </a:r>
                      <a:r>
                        <a:rPr lang="en-US" sz="1000" baseline="0" dirty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id-ID" sz="1000" dirty="0" smtClean="0">
                          <a:latin typeface="Times New Roman"/>
                          <a:ea typeface="Calibri"/>
                          <a:cs typeface="Arial"/>
                        </a:rPr>
                        <a:t>1967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latin typeface="Times New Roman"/>
                          <a:ea typeface="Calibri"/>
                          <a:cs typeface="Arial"/>
                        </a:rPr>
                        <a:t>Dibentuk KOPRI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Mengorganisir kekuatan kader perempuan PMII serta menjadi ruang gerak dalam mengeluarkan pendapat dan beraktifitas sebatas emansipasi perempuan dalam bidang sosial dan masyarakat.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5840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1988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000" dirty="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Dibentuk sistem kaderisasi yang sistematis terdiri dari Kurikulum dan Pelaksanaan LKK (Latihan Kader KOPRI) dan LPKK (Latihan Pelatih Kader KOPRI).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1814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28 </a:t>
                      </a:r>
                      <a:r>
                        <a:rPr lang="en-US" sz="1000" dirty="0" err="1" smtClean="0">
                          <a:latin typeface="Times New Roman"/>
                          <a:ea typeface="Calibri"/>
                          <a:cs typeface="Arial"/>
                        </a:rPr>
                        <a:t>Okt</a:t>
                      </a:r>
                      <a:r>
                        <a:rPr lang="en-US" sz="1000" baseline="0" dirty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id-ID" sz="1000" dirty="0" smtClean="0">
                          <a:latin typeface="Times New Roman"/>
                          <a:ea typeface="Calibri"/>
                          <a:cs typeface="Arial"/>
                        </a:rPr>
                        <a:t>1991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Lahir NKK (Nilai Kader KOPRI)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181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2000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latin typeface="Times New Roman"/>
                          <a:ea typeface="Calibri"/>
                          <a:cs typeface="Arial"/>
                        </a:rPr>
                        <a:t>KOPRI dibubarkan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Pembubaran KOPRI pada Kongres XIII tahun 2000 di Medan.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5459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2003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latin typeface="Times New Roman"/>
                          <a:ea typeface="Calibri"/>
                          <a:cs typeface="Arial"/>
                        </a:rPr>
                        <a:t>Amanat Pertemuan POKJA Perempuan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1000" dirty="0">
                          <a:latin typeface="Times New Roman"/>
                          <a:ea typeface="Calibri"/>
                          <a:cs typeface="Arial"/>
                        </a:rPr>
                        <a:t>Kongres XIV di Kutai Kertanegara Kalimantan Timur mengamanatkan membuat pertemuan POKJA Perempuan </a:t>
                      </a:r>
                      <a:r>
                        <a:rPr lang="id-ID" sz="1000" dirty="0" smtClean="0">
                          <a:latin typeface="Times New Roman"/>
                          <a:ea typeface="Calibri"/>
                          <a:cs typeface="Arial"/>
                        </a:rPr>
                        <a:t>PMII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6949177"/>
              </p:ext>
            </p:extLst>
          </p:nvPr>
        </p:nvGraphicFramePr>
        <p:xfrm>
          <a:off x="457200" y="642920"/>
          <a:ext cx="8115328" cy="5074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5"/>
                <a:gridCol w="2015052"/>
                <a:gridCol w="4733941"/>
              </a:tblGrid>
              <a:tr h="4570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 b="1" dirty="0">
                          <a:latin typeface="Times New Roman"/>
                          <a:ea typeface="Calibri"/>
                          <a:cs typeface="Arial"/>
                        </a:rPr>
                        <a:t>Periodesasi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 b="1" dirty="0">
                          <a:latin typeface="Times New Roman"/>
                          <a:ea typeface="Calibri"/>
                          <a:cs typeface="Arial"/>
                        </a:rPr>
                        <a:t>Bentuk </a:t>
                      </a:r>
                      <a:r>
                        <a:rPr lang="en-US" sz="900" b="1" dirty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id-ID" sz="900" b="1" dirty="0" smtClean="0">
                          <a:latin typeface="Times New Roman"/>
                          <a:ea typeface="Calibri"/>
                          <a:cs typeface="Arial"/>
                        </a:rPr>
                        <a:t>Gerakan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900" b="1" dirty="0">
                          <a:latin typeface="Times New Roman"/>
                          <a:ea typeface="Calibri"/>
                          <a:cs typeface="Arial"/>
                        </a:rPr>
                        <a:t>Gagasan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</a:tr>
              <a:tr h="45706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latin typeface="Times New Roman"/>
                          <a:ea typeface="Calibri"/>
                          <a:cs typeface="Arial"/>
                        </a:rPr>
                        <a:t>26-29 </a:t>
                      </a:r>
                      <a:r>
                        <a:rPr lang="id-ID" sz="900" dirty="0" smtClean="0">
                          <a:latin typeface="Times New Roman"/>
                          <a:ea typeface="Calibri"/>
                          <a:cs typeface="Arial"/>
                        </a:rPr>
                        <a:t>Sept </a:t>
                      </a:r>
                      <a:r>
                        <a:rPr lang="id-ID" sz="900" dirty="0">
                          <a:latin typeface="Times New Roman"/>
                          <a:ea typeface="Calibri"/>
                          <a:cs typeface="Arial"/>
                        </a:rPr>
                        <a:t>2003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latin typeface="Times New Roman"/>
                          <a:ea typeface="Calibri"/>
                          <a:cs typeface="Arial"/>
                        </a:rPr>
                        <a:t>Pertemuan POKJA Perempuan</a:t>
                      </a:r>
                      <a:endParaRPr lang="en-US" sz="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900" dirty="0">
                          <a:latin typeface="Times New Roman"/>
                          <a:ea typeface="Calibri"/>
                          <a:cs typeface="Arial"/>
                        </a:rPr>
                        <a:t>Gagasan dilahirkan keorganisasian wadah perempuan.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</a:tr>
              <a:tr h="126787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latin typeface="Times New Roman"/>
                          <a:ea typeface="Calibri"/>
                          <a:cs typeface="Arial"/>
                        </a:rPr>
                        <a:t>29 </a:t>
                      </a:r>
                      <a:r>
                        <a:rPr lang="id-ID" sz="900" dirty="0" smtClean="0">
                          <a:latin typeface="Times New Roman"/>
                          <a:ea typeface="Calibri"/>
                          <a:cs typeface="Arial"/>
                        </a:rPr>
                        <a:t>Sept </a:t>
                      </a:r>
                      <a:r>
                        <a:rPr lang="id-ID" sz="900" dirty="0">
                          <a:latin typeface="Times New Roman"/>
                          <a:ea typeface="Calibri"/>
                          <a:cs typeface="Arial"/>
                        </a:rPr>
                        <a:t>2003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latin typeface="Times New Roman"/>
                          <a:ea typeface="Calibri"/>
                          <a:cs typeface="Arial"/>
                        </a:rPr>
                        <a:t>KOPRI</a:t>
                      </a:r>
                      <a:endParaRPr lang="en-US" sz="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900" dirty="0">
                          <a:latin typeface="Times New Roman"/>
                          <a:ea typeface="Calibri"/>
                          <a:cs typeface="Arial"/>
                        </a:rPr>
                        <a:t>Dibentuk kembali keorganisasian wadah perempuan yang bernama KOPRI (Korps PMII Putri) dengan Visi terciptanya masyarakat yang berkeadilan berlandaskan kesetaraan dan menjunjung tinggi nilai-nilai kemanusiaan dan Misinya adalah mengidiologisasikan gender dan mengkonsolidasikan gerakan perempuan di PMII untuk membangun masyarakat yang berkeadilan gender.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</a:tr>
              <a:tr h="50714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 dirty="0">
                          <a:latin typeface="Times New Roman"/>
                          <a:ea typeface="Calibri"/>
                          <a:cs typeface="Arial"/>
                        </a:rPr>
                        <a:t>2003-2014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>
                          <a:latin typeface="Times New Roman"/>
                          <a:ea typeface="Calibri"/>
                          <a:cs typeface="Arial"/>
                        </a:rPr>
                        <a:t>KOPRI</a:t>
                      </a:r>
                      <a:endParaRPr lang="en-US" sz="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900" dirty="0">
                          <a:latin typeface="Times New Roman"/>
                          <a:ea typeface="Calibri"/>
                          <a:cs typeface="Arial"/>
                        </a:rPr>
                        <a:t>KOPRI daerah masing-masing membuat sistem kaderisasi KOPRI (Tidak terkonsentra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si</a:t>
                      </a:r>
                      <a:r>
                        <a:rPr lang="id-ID" sz="900" dirty="0">
                          <a:latin typeface="Times New Roman"/>
                          <a:ea typeface="Calibri"/>
                          <a:cs typeface="Arial"/>
                        </a:rPr>
                        <a:t> pada modul tunggal kaderisasi KOPRI).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</a:tr>
              <a:tr h="45706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2014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Arial"/>
                        </a:rPr>
                        <a:t>Kongres XVII di Jambi</a:t>
                      </a:r>
                      <a:endParaRPr lang="en-US" sz="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Lahirnya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IPO (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Ideologi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Politik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Organisasi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)  KOPRI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</a:tr>
              <a:tr h="45706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2014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Arial"/>
                        </a:rPr>
                        <a:t>KOPRI</a:t>
                      </a:r>
                      <a:endParaRPr lang="en-US" sz="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KOPRI PB PMII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menyusun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panduan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smtClean="0">
                          <a:latin typeface="Times New Roman"/>
                          <a:ea typeface="Calibri"/>
                          <a:cs typeface="Arial"/>
                        </a:rPr>
                        <a:t>PPK (</a:t>
                      </a:r>
                      <a:r>
                        <a:rPr lang="en-US" sz="900" dirty="0" err="1" smtClean="0">
                          <a:latin typeface="Times New Roman"/>
                          <a:ea typeface="Calibri"/>
                          <a:cs typeface="Arial"/>
                        </a:rPr>
                        <a:t>Penyelenggaraan</a:t>
                      </a:r>
                      <a:r>
                        <a:rPr lang="en-US" sz="900" dirty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 smtClean="0">
                          <a:latin typeface="Times New Roman"/>
                          <a:ea typeface="Calibri"/>
                          <a:cs typeface="Arial"/>
                        </a:rPr>
                        <a:t>dan</a:t>
                      </a:r>
                      <a:r>
                        <a:rPr lang="en-US" sz="900" dirty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 smtClean="0">
                          <a:latin typeface="Times New Roman"/>
                          <a:ea typeface="Calibri"/>
                          <a:cs typeface="Arial"/>
                        </a:rPr>
                        <a:t>Pelaksanaan</a:t>
                      </a:r>
                      <a:r>
                        <a:rPr lang="en-US" sz="900" dirty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KOPRI)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</a:tr>
              <a:tr h="45706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2015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Arial"/>
                        </a:rPr>
                        <a:t>KOPRI</a:t>
                      </a:r>
                      <a:endParaRPr lang="en-US" sz="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KOPRI PB PMII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mensistematiskan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buku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tunggal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kaderisasi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nasional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KOPRI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</a:tr>
              <a:tr h="101429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Times New Roman"/>
                          <a:ea typeface="Calibri"/>
                          <a:cs typeface="Arial"/>
                        </a:rPr>
                        <a:t>2015</a:t>
                      </a:r>
                      <a:endParaRPr lang="en-US" sz="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Arial"/>
                        </a:rPr>
                        <a:t>KOPRI</a:t>
                      </a:r>
                      <a:endParaRPr lang="en-US" sz="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KOPRI PB PMII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membuat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buku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dakwah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KOPRI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sebagai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panduan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dalam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melakukan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gerakan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kultural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KOPRI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dalam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mengahadapi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kencangnya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islam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transnasional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dan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arus</a:t>
                      </a:r>
                      <a:r>
                        <a:rPr lang="en-US" sz="900" dirty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dirty="0" err="1">
                          <a:latin typeface="Times New Roman"/>
                          <a:ea typeface="Calibri"/>
                          <a:cs typeface="Arial"/>
                        </a:rPr>
                        <a:t>globalisasi</a:t>
                      </a:r>
                      <a:r>
                        <a:rPr lang="en-US" sz="900" dirty="0" smtClean="0">
                          <a:latin typeface="Times New Roman"/>
                          <a:ea typeface="Calibri"/>
                          <a:cs typeface="Arial"/>
                        </a:rPr>
                        <a:t>.</a:t>
                      </a:r>
                      <a:r>
                        <a:rPr lang="en-US" sz="900" baseline="0" dirty="0" smtClean="0">
                          <a:latin typeface="Calibri"/>
                          <a:ea typeface="Calibri"/>
                          <a:cs typeface="Arial"/>
                        </a:rPr>
                        <a:t> Dan </a:t>
                      </a:r>
                      <a:r>
                        <a:rPr lang="en-US" sz="900" baseline="0" dirty="0" err="1" smtClean="0">
                          <a:latin typeface="Calibri"/>
                          <a:ea typeface="Calibri"/>
                          <a:cs typeface="Arial"/>
                        </a:rPr>
                        <a:t>juga</a:t>
                      </a:r>
                      <a:r>
                        <a:rPr lang="en-US" sz="900" baseline="0" dirty="0" smtClean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baseline="0" dirty="0" err="1" smtClean="0">
                          <a:latin typeface="Calibri"/>
                          <a:ea typeface="Calibri"/>
                          <a:cs typeface="Arial"/>
                        </a:rPr>
                        <a:t>membuat</a:t>
                      </a:r>
                      <a:r>
                        <a:rPr lang="en-US" sz="900" baseline="0" dirty="0" smtClean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buku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panduan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advokasi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sekaligus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lembaga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LP3A (</a:t>
                      </a:r>
                      <a:r>
                        <a:rPr kumimoji="0" lang="en-US" sz="9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Lembaga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Perlindungan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Pemberdayaan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9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Perempuan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&amp; </a:t>
                      </a:r>
                      <a:r>
                        <a:rPr kumimoji="0" lang="en-US" sz="9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Anak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en-US" sz="9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2230" marR="6223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 smtClean="0"/>
              <a:t>Perubahan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Bentuk</a:t>
            </a:r>
            <a:r>
              <a:rPr lang="en-US" sz="3200" b="1" dirty="0" smtClean="0"/>
              <a:t> KOPRI Dari </a:t>
            </a:r>
            <a:r>
              <a:rPr lang="en-US" sz="3200" b="1" dirty="0" err="1" smtClean="0"/>
              <a:t>Masa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Masa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18357426"/>
              </p:ext>
            </p:extLst>
          </p:nvPr>
        </p:nvGraphicFramePr>
        <p:xfrm>
          <a:off x="533400" y="2133599"/>
          <a:ext cx="8110565" cy="386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06"/>
                <a:gridCol w="2529901"/>
                <a:gridCol w="4687758"/>
              </a:tblGrid>
              <a:tr h="634118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Periode</a:t>
                      </a:r>
                      <a:endParaRPr lang="en-US" sz="1000" dirty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1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Bentuk </a:t>
                      </a:r>
                      <a:r>
                        <a:rPr lang="en-US" sz="1000" b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&amp; </a:t>
                      </a:r>
                      <a:r>
                        <a:rPr lang="en-US" sz="1000" b="1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Kepemimpinan</a:t>
                      </a:r>
                      <a:r>
                        <a:rPr lang="en-US" sz="1000" b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KOPRI</a:t>
                      </a:r>
                      <a:endParaRPr lang="en-US" sz="1000" dirty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Keterangan</a:t>
                      </a:r>
                      <a:endParaRPr lang="en-US" sz="1000" b="1" dirty="0" smtClean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dirty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407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1).</a:t>
                      </a:r>
                      <a:r>
                        <a:rPr kumimoji="0" lang="en-US" sz="1000" b="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1960-1961 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Departemen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Keputrian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Mahmudah</a:t>
                      </a:r>
                      <a:r>
                        <a:rPr kumimoji="0" lang="en-US" sz="100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Nahrowi</a:t>
                      </a:r>
                      <a:endParaRPr kumimoji="0" lang="en-US" sz="1000" kern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Hasil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Musyawarah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Mahasiswa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Nahdliyin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 Surabaya 14-16 April 1960</a:t>
                      </a:r>
                      <a:endParaRPr lang="en-US" sz="100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259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2). 1961-1963 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Departemen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Keputrian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Enny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Suhaeni</a:t>
                      </a:r>
                      <a:endParaRPr kumimoji="0" lang="en-US" sz="1000" b="0" kern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 PMII di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Tawangmangu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Surakarta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Jateng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Desember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1961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8111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3). 1963-1967 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Departemen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Keputrian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Enny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Suhaeni</a:t>
                      </a:r>
                      <a:endParaRPr kumimoji="0" lang="en-US" sz="1000" b="0" kern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II PMII di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Kaliurang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Yogyakarta 25-29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Desember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1963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0836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4). 1967-1970 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Departemen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Keputrian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Tien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Hartini</a:t>
                      </a:r>
                      <a:endParaRPr kumimoji="0" lang="en-US" sz="1000" b="0" kern="12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kumimoji="0" lang="en-US" sz="100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PP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Badan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KOPRI:</a:t>
                      </a:r>
                      <a:r>
                        <a:rPr kumimoji="0" lang="en-US" sz="100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baseline="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Ketum</a:t>
                      </a:r>
                      <a:r>
                        <a:rPr kumimoji="0" lang="en-US" sz="100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Ismi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Maryam BA</a:t>
                      </a:r>
                      <a:endParaRPr kumimoji="0" lang="en-US" sz="1000" b="0" kern="12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id-ID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</a:t>
                      </a:r>
                      <a:r>
                        <a:rPr kumimoji="0" lang="en-US" sz="1000" b="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III PMII di Malang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Jawa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Timur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7-11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Februari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1967</a:t>
                      </a:r>
                    </a:p>
                    <a:p>
                      <a:pPr mar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kumimoji="0" lang="en-US" sz="100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Hasil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Mukernas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II PMII Semarang 25 </a:t>
                      </a:r>
                      <a:r>
                        <a:rPr kumimoji="0" lang="id-ID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November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1967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Kedudukan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di Jakarta,</a:t>
                      </a:r>
                      <a:r>
                        <a:rPr kumimoji="0" lang="en-US" sz="100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baseline="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kemudian</a:t>
                      </a:r>
                      <a:r>
                        <a:rPr kumimoji="0" lang="en-US" sz="100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berdasarkan</a:t>
                      </a:r>
                      <a:r>
                        <a:rPr kumimoji="0" lang="en-US" sz="1000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keputusan</a:t>
                      </a:r>
                      <a:r>
                        <a:rPr kumimoji="0" lang="en-US" sz="1000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Mubes</a:t>
                      </a:r>
                      <a:r>
                        <a:rPr kumimoji="0" lang="en-US" sz="1000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 PMII di </a:t>
                      </a:r>
                      <a:r>
                        <a:rPr kumimoji="0" lang="en-US" sz="1000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Leles</a:t>
                      </a:r>
                      <a:r>
                        <a:rPr kumimoji="0" lang="en-US" sz="1000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Garut</a:t>
                      </a:r>
                      <a:r>
                        <a:rPr kumimoji="0" lang="en-US" sz="1000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000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Jabar</a:t>
                      </a:r>
                      <a:r>
                        <a:rPr kumimoji="0" lang="en-US" sz="1000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20-27 </a:t>
                      </a:r>
                      <a:r>
                        <a:rPr kumimoji="0" lang="en-US" sz="1000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Januari</a:t>
                      </a:r>
                      <a:r>
                        <a:rPr kumimoji="0" lang="en-US" sz="1000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1969 KOPRI </a:t>
                      </a:r>
                      <a:r>
                        <a:rPr kumimoji="0" lang="en-US" sz="1000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berpindah</a:t>
                      </a:r>
                      <a:r>
                        <a:rPr kumimoji="0" lang="en-US" sz="1000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kedudukannya</a:t>
                      </a:r>
                      <a:r>
                        <a:rPr kumimoji="0" lang="en-US" sz="1000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 Surabaya </a:t>
                      </a:r>
                      <a:r>
                        <a:rPr kumimoji="0" lang="en-US" sz="1000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Jawa</a:t>
                      </a:r>
                      <a:r>
                        <a:rPr kumimoji="0" lang="en-US" sz="1000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Timur</a:t>
                      </a:r>
                      <a:r>
                        <a:rPr kumimoji="0" lang="en-US" sz="1000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</a:tr>
              <a:tr h="533127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5). 1970-1973</a:t>
                      </a:r>
                      <a:r>
                        <a:rPr kumimoji="0"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Departemen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Keputrian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Enny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Suhaeni</a:t>
                      </a:r>
                      <a:endParaRPr kumimoji="0" lang="en-US" sz="1000" b="0" kern="12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kumimoji="0" lang="en-US" sz="100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PP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Badan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KOPRI:</a:t>
                      </a:r>
                      <a:r>
                        <a:rPr kumimoji="0" lang="en-US" sz="100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baseline="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Ketum</a:t>
                      </a:r>
                      <a:r>
                        <a:rPr kumimoji="0" lang="en-US" sz="100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Adibah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Hamid</a:t>
                      </a:r>
                      <a:endParaRPr lang="id-ID" sz="100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IV PMII di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Makasar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Ujungpandang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25-30 April 1970,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berkedudukan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 Surabaya.</a:t>
                      </a:r>
                      <a:endParaRPr lang="en-US" sz="100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619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6). 1973-1977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Sekbid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Keputrian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: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Wus’ah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Suralaga</a:t>
                      </a:r>
                      <a:endParaRPr kumimoji="0" lang="en-US" sz="1000" b="0" kern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 PMII di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Ciloto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Jawa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Barat 23-28 </a:t>
                      </a:r>
                      <a:r>
                        <a:rPr kumimoji="0" lang="en-US" sz="1000" b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Desember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1973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9691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7). 1977-1981</a:t>
                      </a:r>
                      <a:endParaRPr lang="en-US" sz="100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kern="12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Sekbid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KOPRI: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Fadilah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Suralaga</a:t>
                      </a:r>
                      <a:endParaRPr kumimoji="0" lang="en-US" sz="1000" kern="12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VI PMII di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Wisma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Tanah Air Jakarta 8-12 </a:t>
                      </a:r>
                      <a:r>
                        <a:rPr kumimoji="0"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Oktober</a:t>
                      </a:r>
                      <a:r>
                        <a:rPr kumimoji="0"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1977</a:t>
                      </a:r>
                      <a:endParaRPr lang="en-US" sz="100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0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07562739"/>
              </p:ext>
            </p:extLst>
          </p:nvPr>
        </p:nvGraphicFramePr>
        <p:xfrm>
          <a:off x="533400" y="428604"/>
          <a:ext cx="8182003" cy="563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835"/>
                <a:gridCol w="2477120"/>
                <a:gridCol w="4729048"/>
              </a:tblGrid>
              <a:tr h="1435539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Periode</a:t>
                      </a:r>
                      <a:endParaRPr lang="en-US" sz="1000" dirty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1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Bentuk </a:t>
                      </a:r>
                      <a:r>
                        <a:rPr lang="en-US" sz="1000" b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&amp; </a:t>
                      </a:r>
                      <a:r>
                        <a:rPr lang="en-US" sz="1000" b="1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Kepemimpinan</a:t>
                      </a:r>
                      <a:r>
                        <a:rPr lang="en-US" sz="1000" b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KOPRI</a:t>
                      </a:r>
                      <a:endParaRPr lang="en-US" sz="1000" dirty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b="1" dirty="0" smtClean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Keterangan</a:t>
                      </a:r>
                      <a:endParaRPr lang="en-US" sz="1000" b="1" dirty="0" smtClean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dirty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1551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8).</a:t>
                      </a:r>
                      <a:r>
                        <a:rPr kumimoji="0" lang="en-US" sz="1000" b="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1981-1984 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Bidang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KOPRI: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Fadilah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Suralaga</a:t>
                      </a:r>
                      <a:endParaRPr kumimoji="0" lang="en-US" sz="10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VII PMII di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Pusdiklat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Pramuka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Cibubur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Jakarta 1-5 April 1981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78989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9).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1985-1988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IV PMII (Bid KOPRI):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Iis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Kholilah</a:t>
                      </a:r>
                      <a:endParaRPr kumimoji="0" lang="en-US" sz="1000" b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Hasil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Resuffle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IV PMII (Bid KOPRI):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Iriani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Suaidah</a:t>
                      </a:r>
                      <a:endParaRPr kumimoji="0" lang="en-US" sz="1000" b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VIII PMII di Bandung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Jawa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Barat 16-20 Mei 1985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9326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10). 1988-1991 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KOPRI: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Khofifah</a:t>
                      </a:r>
                      <a:endParaRPr kumimoji="0" lang="en-US" sz="10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kumimoji="0" lang="en-US" sz="1000" b="0" kern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IX PMII di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Wisma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Haji Surabaya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Jawa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Timur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November 1988</a:t>
                      </a:r>
                    </a:p>
                    <a:p>
                      <a:pPr mar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Pada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IX di Surabaya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ini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dibentuk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kembali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0" lang="en-US" sz="1000" i="0" kern="12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546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11). 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1991-1994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KOPRI: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Jauharoh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Haddad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 PMII di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Asrama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Haji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Pondok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Gede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Jakarta 21-27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Oktober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1991</a:t>
                      </a:r>
                      <a:endParaRPr kumimoji="0" lang="en-US" sz="1000" b="0" i="0" kern="12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9326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12). 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1994-1997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 : Diana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Mutiah</a:t>
                      </a:r>
                      <a:endParaRPr kumimoji="0" lang="en-US" sz="1000" b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XI PMII di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Samarinda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Kalimantan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Timur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29 Oktober-3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Nopember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1994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7754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13). 1977-2000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KOPRI: Lulu</a:t>
                      </a:r>
                      <a:r>
                        <a:rPr kumimoji="0" lang="id-ID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Nurhamidah</a:t>
                      </a:r>
                      <a:endParaRPr kumimoji="0" lang="en-US" sz="10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XII PMII di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Asrama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Haji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Sukolilo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Surabaya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Jawa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Timur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1997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70391"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14). 2000-2003</a:t>
                      </a:r>
                      <a:endParaRPr lang="en-US" sz="100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kern="12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XIII PMII di Medan Sumatera Utara 2000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(KOPRI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dibubarkan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pada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forum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ini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melalui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voting yang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hanya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beda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suara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antara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setuju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dibubarkan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dan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yang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menolak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dibubarkan</a:t>
                      </a:r>
                      <a:r>
                        <a:rPr kumimoji="0"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96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12150847"/>
              </p:ext>
            </p:extLst>
          </p:nvPr>
        </p:nvGraphicFramePr>
        <p:xfrm>
          <a:off x="357157" y="571480"/>
          <a:ext cx="8143933" cy="560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295"/>
                <a:gridCol w="2465594"/>
                <a:gridCol w="4707044"/>
              </a:tblGrid>
              <a:tr h="1143008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Periode</a:t>
                      </a:r>
                      <a:endParaRPr lang="en-US" sz="1000" dirty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1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Bentuk </a:t>
                      </a:r>
                      <a:r>
                        <a:rPr lang="en-US" sz="1000" b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&amp; </a:t>
                      </a:r>
                      <a:r>
                        <a:rPr lang="en-US" sz="1000" b="1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Kepemimpinan</a:t>
                      </a:r>
                      <a:r>
                        <a:rPr lang="en-US" sz="1000" b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KOPRI</a:t>
                      </a:r>
                      <a:endParaRPr lang="en-US" sz="1000" dirty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b="1" dirty="0" smtClean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 err="1" smtClean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Keterangan</a:t>
                      </a:r>
                      <a:endParaRPr lang="en-US" sz="1000" b="1" dirty="0" smtClean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dirty="0">
                        <a:solidFill>
                          <a:srgbClr val="FFFF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53784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15).</a:t>
                      </a:r>
                      <a:r>
                        <a:rPr kumimoji="0" lang="en-US" sz="1000" b="0" kern="1200" baseline="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2003-2005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KOPRI: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Wiwin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Winarti</a:t>
                      </a:r>
                      <a:endParaRPr kumimoji="0" lang="en-US" sz="10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XIV PMII di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Kutai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Kertanegara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Kalimantan 2003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Catatan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: KOPRI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dibentuk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kembali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dengan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status Semi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Otonom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berdasarkan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hasil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POKJA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amanat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XIV PMII 2003. Forum POKJA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Perempuan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PMII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dilaksanakan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oleh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PB PMII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pada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tanggal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26-29 September 2003 di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Asrama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Haji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Pondok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Gede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Jakarta.</a:t>
                      </a:r>
                    </a:p>
                  </a:txBody>
                  <a:tcPr marL="68580" marR="68580" marT="0" marB="0" anchor="ctr"/>
                </a:tc>
              </a:tr>
              <a:tr h="929939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16).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2005-2008 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KOPRI: Ai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Maryati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Sholihah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XV PMII di Bogor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Jawa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Barat 2005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9959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17). 2008-2011 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KOPRI: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Eem</a:t>
                      </a:r>
                      <a:r>
                        <a:rPr kumimoji="0"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Marhamah</a:t>
                      </a:r>
                      <a:r>
                        <a:rPr kumimoji="0"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Zulfa</a:t>
                      </a:r>
                      <a:r>
                        <a:rPr kumimoji="0"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Hiz</a:t>
                      </a:r>
                      <a:endParaRPr kumimoji="0" lang="en-US" sz="10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XVI di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Batam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Maret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2008</a:t>
                      </a:r>
                      <a:endParaRPr kumimoji="0" lang="en-US" sz="1000" i="0" kern="12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5338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18). 20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11-2014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KOPRI: 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Irma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Muthoharoh</a:t>
                      </a:r>
                      <a:endParaRPr kumimoji="0" lang="en-US" sz="10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PJS KOPRI: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Endang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Istianti</a:t>
                      </a:r>
                      <a:endParaRPr kumimoji="0" lang="en-US" sz="10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XVII di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Banjar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Baru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Kalsel</a:t>
                      </a:r>
                      <a:endParaRPr kumimoji="0" lang="en-US" sz="1000" b="0" i="0" kern="1200" dirty="0" smtClean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99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00" b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19)</a:t>
                      </a:r>
                      <a:r>
                        <a:rPr lang="id-ID" sz="1000" b="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.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14-2016</a:t>
                      </a:r>
                      <a:endParaRPr lang="en-US" sz="1000" b="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 : Ai </a:t>
                      </a: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Rahmayanti</a:t>
                      </a:r>
                      <a:endParaRPr kumimoji="0" lang="en-US" sz="1000" b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XVIII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Jambi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9959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id-ID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  <a:r>
                        <a:rPr kumimoji="0" lang="en-US" sz="1000" b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 20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kumimoji="0" lang="id-ID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-201</a:t>
                      </a:r>
                      <a:r>
                        <a:rPr kumimoji="0" lang="id-ID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Ketua</a:t>
                      </a:r>
                      <a:r>
                        <a:rPr kumimoji="0"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KOPRI : </a:t>
                      </a:r>
                      <a:r>
                        <a:rPr kumimoji="0" lang="id-ID" sz="1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Septi</a:t>
                      </a:r>
                      <a:r>
                        <a:rPr kumimoji="0" lang="id-ID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Rahmawati</a:t>
                      </a:r>
                      <a:endParaRPr kumimoji="0" lang="en-US" sz="1000" b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Kongres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  <a:r>
                        <a:rPr kumimoji="0" lang="id-ID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 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1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Palu</a:t>
                      </a:r>
                      <a:endParaRPr lang="en-US" sz="10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37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sas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ujuan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KOPRI</a:t>
            </a:r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24744"/>
            <a:ext cx="6347714" cy="4916619"/>
          </a:xfrm>
        </p:spPr>
        <p:txBody>
          <a:bodyPr>
            <a:noAutofit/>
          </a:bodyPr>
          <a:lstStyle/>
          <a:p>
            <a:pPr algn="just"/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Asas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KOPRI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Berasaskan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Pancasila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Status</a:t>
            </a:r>
          </a:p>
          <a:p>
            <a:pPr algn="ctr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KOPRI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badan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PMII</a:t>
            </a:r>
          </a:p>
          <a:p>
            <a:pPr algn="ctr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Sifat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KOPRI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semi-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otonom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level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kepengurusan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PMII.</a:t>
            </a:r>
          </a:p>
          <a:p>
            <a:pPr algn="just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Yang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dimaksud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badan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semi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otonom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badan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tersendiri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dibentuk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tingkatan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kepengurusan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PMII yang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menangani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persoalan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issu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bertanggung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jawab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pleno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PMII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level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kepengurusan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PMII.</a:t>
            </a:r>
          </a:p>
          <a:p>
            <a:pPr algn="ctr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Terbentuknya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pribadi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muslimah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Indonesia yang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bertaqwa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Allah SWT,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berbudi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luhur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berilmu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cakap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bertanggung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jawab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mengamalkan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ilmunya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komitmen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memperjuangkan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cita-cita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kemerdekaan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Indonesia.</a:t>
            </a:r>
          </a:p>
          <a:p>
            <a:pPr algn="just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Aswaja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Ideologi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Politik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Organisasi</a:t>
            </a:r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KOPRI</a:t>
            </a:r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KOPRI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instrument ideology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aswaja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hendaknya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mengurai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sistematis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aswaja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pembacaan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konteks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kekinian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terkait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mendasar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pembebasan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Kita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ketidakadilan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merajalela:kekerasan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marginalisasi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stereotype/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pelabelan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subordinasi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penomorduaan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beban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ganda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erat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progresif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berjuang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menolak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ketertundukan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menyebabkan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keterpurukan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kaumnya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perempuan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mandiri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dinamikanya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mendorong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tatanan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ekologis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makhluk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perjuangan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jelas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perjuangan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jihad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sistematis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perjuangan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merealisasikan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cita-cita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</TotalTime>
  <Words>1078</Words>
  <Application>Microsoft Office PowerPoint</Application>
  <PresentationFormat>On-screen Show (4:3)</PresentationFormat>
  <Paragraphs>193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Ke-KOPRI-an</vt:lpstr>
      <vt:lpstr>Sejarah KOPRI</vt:lpstr>
      <vt:lpstr>PERKEMBANGAN GERAKAN KOPRI</vt:lpstr>
      <vt:lpstr>Slide 4</vt:lpstr>
      <vt:lpstr>Perubahan Bentuk KOPRI Dari Masa ke Masa</vt:lpstr>
      <vt:lpstr>Slide 6</vt:lpstr>
      <vt:lpstr>Slide 7</vt:lpstr>
      <vt:lpstr>Asas dan Tujuan KOPRI</vt:lpstr>
      <vt:lpstr>Aswaja sebagai Ideologi Politik Organisasi KOPRI</vt:lpstr>
      <vt:lpstr>Prinsip dan Pilar Aswaja</vt:lpstr>
      <vt:lpstr>  Garis Perjuangan Politik KOPRI</vt:lpstr>
      <vt:lpstr>Struktur KOPRI</vt:lpstr>
      <vt:lpstr>Keanggotaan KOPRI</vt:lpstr>
      <vt:lpstr> </vt:lpstr>
      <vt:lpstr>Sekian dan Terimakasih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Ke-KOPRI-an</dc:title>
  <dc:creator>aira</dc:creator>
  <cp:lastModifiedBy>USER</cp:lastModifiedBy>
  <cp:revision>81</cp:revision>
  <dcterms:created xsi:type="dcterms:W3CDTF">2014-10-08T10:40:15Z</dcterms:created>
  <dcterms:modified xsi:type="dcterms:W3CDTF">2018-12-22T12:10:18Z</dcterms:modified>
</cp:coreProperties>
</file>