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Office_Excel_2007_Workbook222222112.xlsx" ContentType="application/kset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Office_Excel_2007_Workbook333333113.xlsx" ContentType="application/kse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4"/>
  </p:notesMasterIdLst>
  <p:sldIdLst>
    <p:sldId id="301" r:id="rId2"/>
    <p:sldId id="302" r:id="rId3"/>
    <p:sldId id="258" r:id="rId4"/>
    <p:sldId id="310" r:id="rId5"/>
    <p:sldId id="260" r:id="rId6"/>
    <p:sldId id="293" r:id="rId7"/>
    <p:sldId id="261" r:id="rId8"/>
    <p:sldId id="299" r:id="rId9"/>
    <p:sldId id="304" r:id="rId10"/>
    <p:sldId id="263" r:id="rId11"/>
    <p:sldId id="300" r:id="rId12"/>
    <p:sldId id="265" r:id="rId13"/>
    <p:sldId id="266" r:id="rId14"/>
    <p:sldId id="267" r:id="rId15"/>
    <p:sldId id="268" r:id="rId16"/>
    <p:sldId id="305" r:id="rId17"/>
    <p:sldId id="269" r:id="rId18"/>
    <p:sldId id="306" r:id="rId19"/>
    <p:sldId id="271" r:id="rId20"/>
    <p:sldId id="311" r:id="rId21"/>
    <p:sldId id="313" r:id="rId22"/>
    <p:sldId id="316" r:id="rId23"/>
    <p:sldId id="315" r:id="rId24"/>
    <p:sldId id="317" r:id="rId25"/>
    <p:sldId id="318" r:id="rId26"/>
    <p:sldId id="319" r:id="rId27"/>
    <p:sldId id="320" r:id="rId28"/>
    <p:sldId id="321" r:id="rId29"/>
    <p:sldId id="322" r:id="rId30"/>
    <p:sldId id="282" r:id="rId31"/>
    <p:sldId id="283" r:id="rId32"/>
    <p:sldId id="285" r:id="rId33"/>
    <p:sldId id="323" r:id="rId34"/>
    <p:sldId id="326" r:id="rId35"/>
    <p:sldId id="324" r:id="rId36"/>
    <p:sldId id="325" r:id="rId37"/>
    <p:sldId id="289" r:id="rId38"/>
    <p:sldId id="288" r:id="rId39"/>
    <p:sldId id="292" r:id="rId40"/>
    <p:sldId id="290" r:id="rId41"/>
    <p:sldId id="303" r:id="rId42"/>
    <p:sldId id="32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841B"/>
    <a:srgbClr val="99FF66"/>
    <a:srgbClr val="22B4A3"/>
    <a:srgbClr val="FF6600"/>
    <a:srgbClr val="AC1481"/>
    <a:srgbClr val="AADD2B"/>
    <a:srgbClr val="8FD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222221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3333311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comparison with Machine Learning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Score for Processed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Decision Tree Classifier</c:v>
                </c:pt>
                <c:pt idx="1">
                  <c:v>K-Nearest Neighbors Classifier</c:v>
                </c:pt>
                <c:pt idx="2">
                  <c:v>Logistic Regression Classifier</c:v>
                </c:pt>
                <c:pt idx="3">
                  <c:v>Naive Bayes Classifier</c:v>
                </c:pt>
                <c:pt idx="4">
                  <c:v>Random Forest Classifier </c:v>
                </c:pt>
                <c:pt idx="5">
                  <c:v>Support Vector Machine Classifier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0.68</c:v>
                </c:pt>
                <c:pt idx="1">
                  <c:v>0.7</c:v>
                </c:pt>
                <c:pt idx="2">
                  <c:v>0.75</c:v>
                </c:pt>
                <c:pt idx="3">
                  <c:v>0.57999999999999996</c:v>
                </c:pt>
                <c:pt idx="4">
                  <c:v>0.76</c:v>
                </c:pt>
                <c:pt idx="5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1-4FB6-8E2A-253C5C0F9E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 Score for Without Processed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Decision Tree Classifier</c:v>
                </c:pt>
                <c:pt idx="1">
                  <c:v>K-Nearest Neighbors Classifier</c:v>
                </c:pt>
                <c:pt idx="2">
                  <c:v>Logistic Regression Classifier</c:v>
                </c:pt>
                <c:pt idx="3">
                  <c:v>Naive Bayes Classifier</c:v>
                </c:pt>
                <c:pt idx="4">
                  <c:v>Random Forest Classifier </c:v>
                </c:pt>
                <c:pt idx="5">
                  <c:v>Support Vector Machine Classifier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0.65</c:v>
                </c:pt>
                <c:pt idx="1">
                  <c:v>0.65</c:v>
                </c:pt>
                <c:pt idx="2">
                  <c:v>0.71</c:v>
                </c:pt>
                <c:pt idx="3">
                  <c:v>0.6</c:v>
                </c:pt>
                <c:pt idx="4">
                  <c:v>0.73</c:v>
                </c:pt>
                <c:pt idx="5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1-4FB6-8E2A-253C5C0F9E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 Score for Vgg16 feature extraction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Decision Tree Classifier</c:v>
                </c:pt>
                <c:pt idx="1">
                  <c:v>K-Nearest Neighbors Classifier</c:v>
                </c:pt>
                <c:pt idx="2">
                  <c:v>Logistic Regression Classifier</c:v>
                </c:pt>
                <c:pt idx="3">
                  <c:v>Naive Bayes Classifier</c:v>
                </c:pt>
                <c:pt idx="4">
                  <c:v>Random Forest Classifier </c:v>
                </c:pt>
                <c:pt idx="5">
                  <c:v>Support Vector Machine Classifier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0.63</c:v>
                </c:pt>
                <c:pt idx="1">
                  <c:v>0.72</c:v>
                </c:pt>
                <c:pt idx="2">
                  <c:v>0.82</c:v>
                </c:pt>
                <c:pt idx="3">
                  <c:v>0.69</c:v>
                </c:pt>
                <c:pt idx="4">
                  <c:v>0.83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1-4FB6-8E2A-253C5C0F9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47703632"/>
        <c:axId val="1347699280"/>
      </c:barChart>
      <c:catAx>
        <c:axId val="134770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699280"/>
        <c:crosses val="autoZero"/>
        <c:auto val="1"/>
        <c:lblAlgn val="ctr"/>
        <c:lblOffset val="100"/>
        <c:noMultiLvlLbl val="0"/>
      </c:catAx>
      <c:valAx>
        <c:axId val="13476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70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 Comparisons of Processed Dataset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 Classifier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Sheet1!$A$3:$A$8</c:f>
              <c:strCache>
                <c:ptCount val="6"/>
                <c:pt idx="0">
                  <c:v>BENIGN CASE</c:v>
                </c:pt>
                <c:pt idx="2">
                  <c:v>MALIGNANT CASE</c:v>
                </c:pt>
                <c:pt idx="5">
                  <c:v>NORMAL CASE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0.51</c:v>
                </c:pt>
                <c:pt idx="2">
                  <c:v>0.83</c:v>
                </c:pt>
                <c:pt idx="5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C-4456-BD65-FCADF7DD1C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 Classifier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Sheet1!$A$3:$A$8</c:f>
              <c:strCache>
                <c:ptCount val="6"/>
                <c:pt idx="0">
                  <c:v>BENIGN CASE</c:v>
                </c:pt>
                <c:pt idx="2">
                  <c:v>MALIGNANT CASE</c:v>
                </c:pt>
                <c:pt idx="5">
                  <c:v>NORMAL CASE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0.54</c:v>
                </c:pt>
                <c:pt idx="2">
                  <c:v>0.82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EC-4456-BD65-FCADF7DD1C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 Vector Machine Classifier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Sheet1!$A$3:$A$8</c:f>
              <c:strCache>
                <c:ptCount val="6"/>
                <c:pt idx="0">
                  <c:v>BENIGN CASE</c:v>
                </c:pt>
                <c:pt idx="2">
                  <c:v>MALIGNANT CASE</c:v>
                </c:pt>
                <c:pt idx="5">
                  <c:v>NORMAL CASE</c:v>
                </c:pt>
              </c:strCache>
            </c: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0.46</c:v>
                </c:pt>
                <c:pt idx="2">
                  <c:v>0.87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EC-4456-BD65-FCADF7DD1C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CNN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Sheet1!$A$3:$A$8</c:f>
              <c:strCache>
                <c:ptCount val="6"/>
                <c:pt idx="0">
                  <c:v>BENIGN CASE</c:v>
                </c:pt>
                <c:pt idx="2">
                  <c:v>MALIGNANT CASE</c:v>
                </c:pt>
                <c:pt idx="5">
                  <c:v>NORMAL CASE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0.28999999999999998</c:v>
                </c:pt>
                <c:pt idx="2">
                  <c:v>0.91</c:v>
                </c:pt>
                <c:pt idx="5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EC-4456-BD65-FCADF7DD1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47691664"/>
        <c:axId val="1347699824"/>
      </c:barChart>
      <c:catAx>
        <c:axId val="134769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699824"/>
        <c:crosses val="autoZero"/>
        <c:auto val="1"/>
        <c:lblAlgn val="ctr"/>
        <c:lblOffset val="100"/>
        <c:noMultiLvlLbl val="0"/>
      </c:catAx>
      <c:valAx>
        <c:axId val="13476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69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 comparison for VGG16 Feature Extraction.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 Classifier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Sheet1!$A$3:$A$6</c:f>
              <c:strCache>
                <c:ptCount val="4"/>
                <c:pt idx="0">
                  <c:v>BENIGN CASE</c:v>
                </c:pt>
                <c:pt idx="2">
                  <c:v>MALIGNANT CASE</c:v>
                </c:pt>
                <c:pt idx="3">
                  <c:v>NORMAL CASE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0.43</c:v>
                </c:pt>
                <c:pt idx="2">
                  <c:v>0.97</c:v>
                </c:pt>
                <c:pt idx="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5-415F-933B-66ED708B5E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 Classifier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Sheet1!$A$3:$A$6</c:f>
              <c:strCache>
                <c:ptCount val="4"/>
                <c:pt idx="0">
                  <c:v>BENIGN CASE</c:v>
                </c:pt>
                <c:pt idx="2">
                  <c:v>MALIGNANT CASE</c:v>
                </c:pt>
                <c:pt idx="3">
                  <c:v>NORMAL CASE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0.23</c:v>
                </c:pt>
                <c:pt idx="2">
                  <c:v>0.97</c:v>
                </c:pt>
                <c:pt idx="3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C5-415F-933B-66ED708B5E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 Vector Machine Classifier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Sheet1!$A$3:$A$6</c:f>
              <c:strCache>
                <c:ptCount val="4"/>
                <c:pt idx="0">
                  <c:v>BENIGN CASE</c:v>
                </c:pt>
                <c:pt idx="2">
                  <c:v>MALIGNANT CASE</c:v>
                </c:pt>
                <c:pt idx="3">
                  <c:v>NORMAL CASE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2">
                  <c:v>0.99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C5-415F-933B-66ED708B5E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CNN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Sheet1!$A$3:$A$6</c:f>
              <c:strCache>
                <c:ptCount val="4"/>
                <c:pt idx="0">
                  <c:v>BENIGN CASE</c:v>
                </c:pt>
                <c:pt idx="2">
                  <c:v>MALIGNANT CASE</c:v>
                </c:pt>
                <c:pt idx="3">
                  <c:v>NORMAL CASE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0.19</c:v>
                </c:pt>
                <c:pt idx="2">
                  <c:v>0.96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C5-415F-933B-66ED708B5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9184048"/>
        <c:axId val="1649194384"/>
      </c:barChart>
      <c:catAx>
        <c:axId val="164918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194384"/>
        <c:crosses val="autoZero"/>
        <c:auto val="1"/>
        <c:lblAlgn val="ctr"/>
        <c:lblOffset val="100"/>
        <c:noMultiLvlLbl val="0"/>
      </c:catAx>
      <c:valAx>
        <c:axId val="164919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18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805DF-8248-42E5-8EC6-5651F8BF17C8}" type="doc">
      <dgm:prSet loTypeId="urn:microsoft.com/office/officeart/2005/8/layout/matrix3" loCatId="matrix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BC6A0B5-382C-4842-AE74-E56EFEB82F65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 in Classification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8E27B-99D0-431D-90DE-9DB3C30CE579}" type="parTrans" cxnId="{0A5A8E9D-8206-491E-AD05-EA4965A6DB07}">
      <dgm:prSet/>
      <dgm:spPr/>
      <dgm:t>
        <a:bodyPr/>
        <a:lstStyle/>
        <a:p>
          <a:endParaRPr lang="en-US"/>
        </a:p>
      </dgm:t>
    </dgm:pt>
    <dgm:pt modelId="{C4ABBA2E-4576-455A-B09F-9347352D3F3F}" type="sibTrans" cxnId="{0A5A8E9D-8206-491E-AD05-EA4965A6DB07}">
      <dgm:prSet/>
      <dgm:spPr/>
      <dgm:t>
        <a:bodyPr/>
        <a:lstStyle/>
        <a:p>
          <a:endParaRPr lang="en-US"/>
        </a:p>
      </dgm:t>
    </dgm:pt>
    <dgm:pt modelId="{2662E208-B63A-4F1F-8475-39C447A08E29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F4C764-864D-420D-A0AC-10042D4CC647}" type="parTrans" cxnId="{66BE90A9-3DA4-4B20-9068-BBD10845F565}">
      <dgm:prSet/>
      <dgm:spPr/>
      <dgm:t>
        <a:bodyPr/>
        <a:lstStyle/>
        <a:p>
          <a:endParaRPr lang="en-US"/>
        </a:p>
      </dgm:t>
    </dgm:pt>
    <dgm:pt modelId="{467C3217-4AE4-46F1-871D-DE342E1B1550}" type="sibTrans" cxnId="{66BE90A9-3DA4-4B20-9068-BBD10845F565}">
      <dgm:prSet/>
      <dgm:spPr/>
      <dgm:t>
        <a:bodyPr/>
        <a:lstStyle/>
        <a:p>
          <a:endParaRPr lang="en-US"/>
        </a:p>
      </dgm:t>
    </dgm:pt>
    <dgm:pt modelId="{85377685-9743-42EB-9348-50B9AA38BBBC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Recall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0E116D-1DCB-4270-BB38-BF29FC12080B}" type="parTrans" cxnId="{F778E9D0-B362-406B-9BCC-72A24674C726}">
      <dgm:prSet/>
      <dgm:spPr/>
      <dgm:t>
        <a:bodyPr/>
        <a:lstStyle/>
        <a:p>
          <a:endParaRPr lang="en-US"/>
        </a:p>
      </dgm:t>
    </dgm:pt>
    <dgm:pt modelId="{41E0288B-29AA-461B-8ACE-F09AE44B5ABB}" type="sibTrans" cxnId="{F778E9D0-B362-406B-9BCC-72A24674C726}">
      <dgm:prSet/>
      <dgm:spPr/>
      <dgm:t>
        <a:bodyPr/>
        <a:lstStyle/>
        <a:p>
          <a:endParaRPr lang="en-US"/>
        </a:p>
      </dgm:t>
    </dgm:pt>
    <dgm:pt modelId="{B406BDAA-B033-4ED6-96CA-2867ACB163BF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F1-score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1839B8-27F8-49F7-8C15-B7A98EF0BF1F}" type="parTrans" cxnId="{C8314972-959D-47D6-B248-7665DF758A84}">
      <dgm:prSet/>
      <dgm:spPr/>
      <dgm:t>
        <a:bodyPr/>
        <a:lstStyle/>
        <a:p>
          <a:endParaRPr lang="en-US"/>
        </a:p>
      </dgm:t>
    </dgm:pt>
    <dgm:pt modelId="{CD15F738-A783-4D72-B23B-DACB857ED867}" type="sibTrans" cxnId="{C8314972-959D-47D6-B248-7665DF758A84}">
      <dgm:prSet/>
      <dgm:spPr/>
      <dgm:t>
        <a:bodyPr/>
        <a:lstStyle/>
        <a:p>
          <a:endParaRPr lang="en-US"/>
        </a:p>
      </dgm:t>
    </dgm:pt>
    <dgm:pt modelId="{7B48C63A-8EF7-4DF8-8A76-81416FB38C5A}" type="pres">
      <dgm:prSet presAssocID="{D82805DF-8248-42E5-8EC6-5651F8BF17C8}" presName="matrix" presStyleCnt="0">
        <dgm:presLayoutVars>
          <dgm:chMax val="1"/>
          <dgm:dir/>
          <dgm:resizeHandles val="exact"/>
        </dgm:presLayoutVars>
      </dgm:prSet>
      <dgm:spPr/>
    </dgm:pt>
    <dgm:pt modelId="{18308FAB-AD71-47D6-8B53-507027F9306D}" type="pres">
      <dgm:prSet presAssocID="{D82805DF-8248-42E5-8EC6-5651F8BF17C8}" presName="diamond" presStyleLbl="bgShp" presStyleIdx="0" presStyleCnt="1"/>
      <dgm:spPr/>
    </dgm:pt>
    <dgm:pt modelId="{0DCC6C92-F23B-4677-B1C3-D87CB4BBC12F}" type="pres">
      <dgm:prSet presAssocID="{D82805DF-8248-42E5-8EC6-5651F8BF17C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91058E-5BF3-4AD3-9119-84B526F68282}" type="pres">
      <dgm:prSet presAssocID="{D82805DF-8248-42E5-8EC6-5651F8BF17C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88D2AE-0215-4CB8-97DA-34007D9307E5}" type="pres">
      <dgm:prSet presAssocID="{D82805DF-8248-42E5-8EC6-5651F8BF17C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56CBCB-6E1F-4105-8350-14D62090EEA1}" type="pres">
      <dgm:prSet presAssocID="{D82805DF-8248-42E5-8EC6-5651F8BF17C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89440D-CDEF-47CA-8C2B-2F9E5907FEF8}" type="presOf" srcId="{2662E208-B63A-4F1F-8475-39C447A08E29}" destId="{6491058E-5BF3-4AD3-9119-84B526F68282}" srcOrd="0" destOrd="0" presId="urn:microsoft.com/office/officeart/2005/8/layout/matrix3"/>
    <dgm:cxn modelId="{8DE0F130-4767-49CA-8C25-C09F73B89163}" type="presOf" srcId="{85377685-9743-42EB-9348-50B9AA38BBBC}" destId="{3988D2AE-0215-4CB8-97DA-34007D9307E5}" srcOrd="0" destOrd="0" presId="urn:microsoft.com/office/officeart/2005/8/layout/matrix3"/>
    <dgm:cxn modelId="{C8314972-959D-47D6-B248-7665DF758A84}" srcId="{D82805DF-8248-42E5-8EC6-5651F8BF17C8}" destId="{B406BDAA-B033-4ED6-96CA-2867ACB163BF}" srcOrd="3" destOrd="0" parTransId="{D31839B8-27F8-49F7-8C15-B7A98EF0BF1F}" sibTransId="{CD15F738-A783-4D72-B23B-DACB857ED867}"/>
    <dgm:cxn modelId="{0F7DBA72-9998-456F-A7FA-4A230AD05882}" type="presOf" srcId="{D82805DF-8248-42E5-8EC6-5651F8BF17C8}" destId="{7B48C63A-8EF7-4DF8-8A76-81416FB38C5A}" srcOrd="0" destOrd="0" presId="urn:microsoft.com/office/officeart/2005/8/layout/matrix3"/>
    <dgm:cxn modelId="{0A5A8E9D-8206-491E-AD05-EA4965A6DB07}" srcId="{D82805DF-8248-42E5-8EC6-5651F8BF17C8}" destId="{FBC6A0B5-382C-4842-AE74-E56EFEB82F65}" srcOrd="0" destOrd="0" parTransId="{A008E27B-99D0-431D-90DE-9DB3C30CE579}" sibTransId="{C4ABBA2E-4576-455A-B09F-9347352D3F3F}"/>
    <dgm:cxn modelId="{66BE90A9-3DA4-4B20-9068-BBD10845F565}" srcId="{D82805DF-8248-42E5-8EC6-5651F8BF17C8}" destId="{2662E208-B63A-4F1F-8475-39C447A08E29}" srcOrd="1" destOrd="0" parTransId="{70F4C764-864D-420D-A0AC-10042D4CC647}" sibTransId="{467C3217-4AE4-46F1-871D-DE342E1B1550}"/>
    <dgm:cxn modelId="{386F02AE-686F-458F-B601-EC82E0B40013}" type="presOf" srcId="{FBC6A0B5-382C-4842-AE74-E56EFEB82F65}" destId="{0DCC6C92-F23B-4677-B1C3-D87CB4BBC12F}" srcOrd="0" destOrd="0" presId="urn:microsoft.com/office/officeart/2005/8/layout/matrix3"/>
    <dgm:cxn modelId="{FA51DAAE-373E-4934-926C-8B6EE3AC27C4}" type="presOf" srcId="{B406BDAA-B033-4ED6-96CA-2867ACB163BF}" destId="{0356CBCB-6E1F-4105-8350-14D62090EEA1}" srcOrd="0" destOrd="0" presId="urn:microsoft.com/office/officeart/2005/8/layout/matrix3"/>
    <dgm:cxn modelId="{F778E9D0-B362-406B-9BCC-72A24674C726}" srcId="{D82805DF-8248-42E5-8EC6-5651F8BF17C8}" destId="{85377685-9743-42EB-9348-50B9AA38BBBC}" srcOrd="2" destOrd="0" parTransId="{9B0E116D-1DCB-4270-BB38-BF29FC12080B}" sibTransId="{41E0288B-29AA-461B-8ACE-F09AE44B5ABB}"/>
    <dgm:cxn modelId="{02690287-CC6B-4752-B2B1-F70643003255}" type="presParOf" srcId="{7B48C63A-8EF7-4DF8-8A76-81416FB38C5A}" destId="{18308FAB-AD71-47D6-8B53-507027F9306D}" srcOrd="0" destOrd="0" presId="urn:microsoft.com/office/officeart/2005/8/layout/matrix3"/>
    <dgm:cxn modelId="{0096E9D7-758D-4BF1-8D1F-0BEE04D9AD97}" type="presParOf" srcId="{7B48C63A-8EF7-4DF8-8A76-81416FB38C5A}" destId="{0DCC6C92-F23B-4677-B1C3-D87CB4BBC12F}" srcOrd="1" destOrd="0" presId="urn:microsoft.com/office/officeart/2005/8/layout/matrix3"/>
    <dgm:cxn modelId="{9A025D7C-BF1B-4EDF-8556-2B598330E477}" type="presParOf" srcId="{7B48C63A-8EF7-4DF8-8A76-81416FB38C5A}" destId="{6491058E-5BF3-4AD3-9119-84B526F68282}" srcOrd="2" destOrd="0" presId="urn:microsoft.com/office/officeart/2005/8/layout/matrix3"/>
    <dgm:cxn modelId="{DD917200-8294-4919-B4E2-B7EA59C453B6}" type="presParOf" srcId="{7B48C63A-8EF7-4DF8-8A76-81416FB38C5A}" destId="{3988D2AE-0215-4CB8-97DA-34007D9307E5}" srcOrd="3" destOrd="0" presId="urn:microsoft.com/office/officeart/2005/8/layout/matrix3"/>
    <dgm:cxn modelId="{7A2BF6B0-9210-43DC-A1A8-C70D2D8F9BBD}" type="presParOf" srcId="{7B48C63A-8EF7-4DF8-8A76-81416FB38C5A}" destId="{0356CBCB-6E1F-4105-8350-14D62090EEA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08FAB-AD71-47D6-8B53-507027F9306D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C6C92-F23B-4677-B1C3-D87CB4BBC12F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 in Classification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8350" y="496219"/>
        <a:ext cx="1531337" cy="1531337"/>
      </dsp:txXfrm>
    </dsp:sp>
    <dsp:sp modelId="{6491058E-5BF3-4AD3-9119-84B526F68282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12" y="496219"/>
        <a:ext cx="1531337" cy="1531337"/>
      </dsp:txXfrm>
    </dsp:sp>
    <dsp:sp modelId="{3988D2AE-0215-4CB8-97DA-34007D9307E5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Recall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8350" y="2323781"/>
        <a:ext cx="1531337" cy="1531337"/>
      </dsp:txXfrm>
    </dsp:sp>
    <dsp:sp modelId="{0356CBCB-6E1F-4105-8350-14D62090EEA1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F1-score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C100-11B6-4E7D-B1B6-DCA298C6AEF4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EE3D-C3B8-41BC-975E-FA866082CE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29392" cy="1656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6784" y="575080"/>
            <a:ext cx="10103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2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Ahsanullah</a:t>
            </a:r>
            <a:r>
              <a:rPr lang="en-US" sz="4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1954" y="2293813"/>
            <a:ext cx="1018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Electrical and Electronic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1526" y="3107012"/>
            <a:ext cx="719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              </a:t>
            </a:r>
            <a:r>
              <a:rPr lang="en-US" sz="2400" u="sng" dirty="0"/>
              <a:t>Undergraduate Thesis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7240" y="4381877"/>
            <a:ext cx="1076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Comprehensive Analysis of Lung Cancer Detection Using Machine learning and Deep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103227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2529468" y="534692"/>
            <a:ext cx="7431011" cy="417136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          </a:t>
            </a:r>
            <a:r>
              <a:rPr lang="en-SG" sz="4700" b="1" dirty="0">
                <a:latin typeface="+mn-lt"/>
              </a:rPr>
              <a:t>Image Pre-processing </a:t>
            </a:r>
          </a:p>
        </p:txBody>
      </p:sp>
      <p:pic>
        <p:nvPicPr>
          <p:cNvPr id="2097153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6652" y="1944308"/>
            <a:ext cx="3356912" cy="3685746"/>
          </a:xfrm>
        </p:spPr>
      </p:pic>
      <p:grpSp>
        <p:nvGrpSpPr>
          <p:cNvPr id="73" name="Group 10"/>
          <p:cNvGrpSpPr/>
          <p:nvPr/>
        </p:nvGrpSpPr>
        <p:grpSpPr>
          <a:xfrm>
            <a:off x="1288473" y="5755636"/>
            <a:ext cx="3325091" cy="502535"/>
            <a:chOff x="-3252970" y="4410739"/>
            <a:chExt cx="1918599" cy="502535"/>
          </a:xfrm>
        </p:grpSpPr>
        <p:sp>
          <p:nvSpPr>
            <p:cNvPr id="1048661" name="Rectangle 11"/>
            <p:cNvSpPr/>
            <p:nvPr/>
          </p:nvSpPr>
          <p:spPr>
            <a:xfrm>
              <a:off x="-3252970" y="4410739"/>
              <a:ext cx="1918599" cy="48552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8662" name="Rectangle 12"/>
            <p:cNvSpPr/>
            <p:nvPr/>
          </p:nvSpPr>
          <p:spPr>
            <a:xfrm>
              <a:off x="-2969234" y="4427747"/>
              <a:ext cx="1351126" cy="485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0" rIns="19050" bIns="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2400" b="1" dirty="0"/>
                <a:t>Original</a:t>
              </a:r>
              <a:r>
                <a:rPr lang="en-SG" sz="2800" dirty="0"/>
                <a:t> </a:t>
              </a:r>
              <a:r>
                <a:rPr lang="en-SG" sz="2400" b="1" dirty="0"/>
                <a:t>Image</a:t>
              </a:r>
              <a:endParaRPr lang="en-SG" sz="2400" b="1" kern="1200" dirty="0"/>
            </a:p>
          </p:txBody>
        </p:sp>
      </p:grpSp>
      <p:grpSp>
        <p:nvGrpSpPr>
          <p:cNvPr id="74" name="Group 13"/>
          <p:cNvGrpSpPr/>
          <p:nvPr/>
        </p:nvGrpSpPr>
        <p:grpSpPr>
          <a:xfrm>
            <a:off x="6919994" y="5824903"/>
            <a:ext cx="3637170" cy="485527"/>
            <a:chOff x="2521447" y="1910959"/>
            <a:chExt cx="2167515" cy="485527"/>
          </a:xfrm>
        </p:grpSpPr>
        <p:sp>
          <p:nvSpPr>
            <p:cNvPr id="1048663" name="Rectangle 14"/>
            <p:cNvSpPr/>
            <p:nvPr/>
          </p:nvSpPr>
          <p:spPr>
            <a:xfrm>
              <a:off x="2521447" y="1910959"/>
              <a:ext cx="2167515" cy="48552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8664" name="Rectangle 15"/>
            <p:cNvSpPr/>
            <p:nvPr/>
          </p:nvSpPr>
          <p:spPr>
            <a:xfrm>
              <a:off x="2769010" y="1910959"/>
              <a:ext cx="1657050" cy="485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0" rIns="19050" bIns="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2800" kern="1200" dirty="0"/>
                <a:t>      </a:t>
              </a:r>
              <a:r>
                <a:rPr lang="en-SG" sz="2400" b="1" dirty="0"/>
                <a:t>Resized Image</a:t>
              </a:r>
              <a:endParaRPr lang="en-SG" sz="2400" b="1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" y="0"/>
            <a:ext cx="1613212" cy="138527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94" y="1944308"/>
            <a:ext cx="3637170" cy="362869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31" y="633046"/>
            <a:ext cx="10476625" cy="481089"/>
          </a:xfrm>
        </p:spPr>
        <p:txBody>
          <a:bodyPr>
            <a:normAutofit fontScale="90000"/>
          </a:bodyPr>
          <a:lstStyle/>
          <a:p>
            <a:br>
              <a:rPr lang="en-SG" b="1" dirty="0"/>
            </a:br>
            <a:r>
              <a:rPr lang="en-SG" dirty="0"/>
              <a:t>                </a:t>
            </a:r>
            <a:r>
              <a:rPr lang="en-SG" sz="4700" b="1" dirty="0">
                <a:latin typeface="+mn-lt"/>
              </a:rPr>
              <a:t>Image Smoothing and Enhancement</a:t>
            </a:r>
            <a:br>
              <a:rPr lang="en-SG" b="1" dirty="0"/>
            </a:br>
            <a:r>
              <a:rPr lang="en-SG" dirty="0"/>
              <a:t>                   </a:t>
            </a:r>
            <a:endParaRPr lang="en-SG" sz="3600" dirty="0"/>
          </a:p>
        </p:txBody>
      </p:sp>
      <p:sp>
        <p:nvSpPr>
          <p:cNvPr id="6" name="Rectangle 5"/>
          <p:cNvSpPr/>
          <p:nvPr/>
        </p:nvSpPr>
        <p:spPr>
          <a:xfrm>
            <a:off x="1288473" y="5755636"/>
            <a:ext cx="3833717" cy="48552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400" b="1" dirty="0"/>
              <a:t>          Image Smoothing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3863" y="5807250"/>
            <a:ext cx="3667992" cy="48552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400" dirty="0"/>
              <a:t>      </a:t>
            </a:r>
            <a:r>
              <a:rPr lang="en-SG" sz="2400" b="1" dirty="0"/>
              <a:t>Image Enhancement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4111" cy="137746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4" y="1985068"/>
            <a:ext cx="3833716" cy="350537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3" y="1985068"/>
            <a:ext cx="3667992" cy="3495852"/>
          </a:xfrm>
        </p:spPr>
      </p:pic>
    </p:spTree>
    <p:extLst>
      <p:ext uri="{BB962C8B-B14F-4D97-AF65-F5344CB8AC3E}">
        <p14:creationId xmlns:p14="http://schemas.microsoft.com/office/powerpoint/2010/main" val="222241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/>
              <a:t>         </a:t>
            </a:r>
            <a:r>
              <a:rPr lang="en-SG" sz="4000" b="1" dirty="0">
                <a:latin typeface="+mn-lt"/>
              </a:rPr>
              <a:t>Histogram of Original and Enhanced Image</a:t>
            </a:r>
          </a:p>
        </p:txBody>
      </p:sp>
      <p:sp>
        <p:nvSpPr>
          <p:cNvPr id="1048669" name="Rectangle 6"/>
          <p:cNvSpPr/>
          <p:nvPr/>
        </p:nvSpPr>
        <p:spPr>
          <a:xfrm>
            <a:off x="665017" y="5378255"/>
            <a:ext cx="4946073" cy="49969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400" b="1" dirty="0"/>
              <a:t>    Histogram Plot of Original Image</a:t>
            </a:r>
          </a:p>
        </p:txBody>
      </p:sp>
      <p:sp>
        <p:nvSpPr>
          <p:cNvPr id="1048670" name="Rectangle 7"/>
          <p:cNvSpPr/>
          <p:nvPr/>
        </p:nvSpPr>
        <p:spPr>
          <a:xfrm>
            <a:off x="6172200" y="5378255"/>
            <a:ext cx="5278582" cy="48552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400" b="1" dirty="0"/>
              <a:t>      Histogram Plot of Enhanced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2198" cy="130712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797803"/>
            <a:ext cx="4946073" cy="321842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7803"/>
            <a:ext cx="5278582" cy="325369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61999" y="151534"/>
            <a:ext cx="10515600" cy="1325563"/>
          </a:xfrm>
        </p:spPr>
        <p:txBody>
          <a:bodyPr>
            <a:normAutofit/>
          </a:bodyPr>
          <a:lstStyle/>
          <a:p>
            <a:r>
              <a:rPr lang="en-SG" sz="4800" b="1" dirty="0"/>
              <a:t>                       </a:t>
            </a:r>
            <a:r>
              <a:rPr lang="en-SG" sz="4200" b="1" dirty="0">
                <a:latin typeface="+mn-lt"/>
              </a:rPr>
              <a:t>Image Segmentation</a:t>
            </a:r>
          </a:p>
        </p:txBody>
      </p:sp>
      <p:sp>
        <p:nvSpPr>
          <p:cNvPr id="1048672" name="Rectangle 5"/>
          <p:cNvSpPr/>
          <p:nvPr/>
        </p:nvSpPr>
        <p:spPr>
          <a:xfrm>
            <a:off x="3470213" y="5695308"/>
            <a:ext cx="4992300" cy="98153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SG" sz="2400" b="1" dirty="0"/>
              <a:t>Otsu’s Method for </a:t>
            </a:r>
            <a:r>
              <a:rPr lang="en-SG" sz="2400" b="1" dirty="0" err="1"/>
              <a:t>Thresholding</a:t>
            </a:r>
            <a:r>
              <a:rPr lang="en-SG" sz="2400" b="1" dirty="0"/>
              <a:t> and Converted in Binary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4416" cy="126609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13" y="1628631"/>
            <a:ext cx="4992300" cy="387769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3"/>
          <p:cNvSpPr>
            <a:spLocks noGrp="1"/>
          </p:cNvSpPr>
          <p:nvPr>
            <p:ph type="title"/>
          </p:nvPr>
        </p:nvSpPr>
        <p:spPr>
          <a:xfrm>
            <a:off x="4241909" y="452811"/>
            <a:ext cx="3624385" cy="798656"/>
          </a:xfrm>
        </p:spPr>
        <p:txBody>
          <a:bodyPr>
            <a:normAutofit/>
          </a:bodyPr>
          <a:lstStyle/>
          <a:p>
            <a:r>
              <a:rPr lang="en-SG" sz="4200" b="1" dirty="0">
                <a:latin typeface="+mn-lt"/>
              </a:rPr>
              <a:t>Edge Detection</a:t>
            </a:r>
          </a:p>
        </p:txBody>
      </p:sp>
      <p:sp>
        <p:nvSpPr>
          <p:cNvPr id="1048674" name="Rectangle 7"/>
          <p:cNvSpPr/>
          <p:nvPr/>
        </p:nvSpPr>
        <p:spPr>
          <a:xfrm>
            <a:off x="468572" y="5137314"/>
            <a:ext cx="3365673" cy="56442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400" b="1" dirty="0"/>
              <a:t>         Edge detection </a:t>
            </a:r>
          </a:p>
        </p:txBody>
      </p:sp>
      <p:sp>
        <p:nvSpPr>
          <p:cNvPr id="1048675" name="Rectangle 10"/>
          <p:cNvSpPr/>
          <p:nvPr/>
        </p:nvSpPr>
        <p:spPr>
          <a:xfrm>
            <a:off x="4385996" y="5061113"/>
            <a:ext cx="3193472" cy="872095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SG" sz="2400" b="1" dirty="0"/>
              <a:t>Subtraction of Edges from Binary Image </a:t>
            </a:r>
          </a:p>
        </p:txBody>
      </p:sp>
      <p:sp>
        <p:nvSpPr>
          <p:cNvPr id="1048676" name="Rectangle 11"/>
          <p:cNvSpPr/>
          <p:nvPr/>
        </p:nvSpPr>
        <p:spPr>
          <a:xfrm>
            <a:off x="8271162" y="5137314"/>
            <a:ext cx="3403775" cy="56442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400" b="1" dirty="0"/>
              <a:t>Detected Tumour (ROI)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6191" cy="146511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2" y="1573079"/>
            <a:ext cx="3365673" cy="326908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9" y="1573078"/>
            <a:ext cx="3209719" cy="32690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63" y="1573078"/>
            <a:ext cx="3403775" cy="32894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3383972" y="804838"/>
            <a:ext cx="5067301" cy="5789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200" b="1" dirty="0"/>
              <a:t>Feature Extraction</a:t>
            </a:r>
            <a:endParaRPr lang="en-SG" sz="4200" dirty="0"/>
          </a:p>
          <a:p>
            <a:pPr marL="0" indent="0">
              <a:buNone/>
            </a:pPr>
            <a:r>
              <a:rPr lang="en-SG" dirty="0"/>
              <a:t>       </a:t>
            </a:r>
          </a:p>
          <a:p>
            <a:pPr marL="0" indent="0">
              <a:buNone/>
            </a:pPr>
            <a:r>
              <a:rPr lang="en-SG" dirty="0"/>
              <a:t> 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70522" y="2728952"/>
            <a:ext cx="2014780" cy="54494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800" dirty="0">
                <a:solidFill>
                  <a:schemeClr val="tx1"/>
                </a:solidFill>
              </a:rPr>
              <a:t>Perimeter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0522" y="1766895"/>
            <a:ext cx="2014780" cy="5449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8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0522" y="3765268"/>
            <a:ext cx="2014780" cy="5449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800" dirty="0">
                <a:solidFill>
                  <a:schemeClr val="tx1"/>
                </a:solidFill>
              </a:rPr>
              <a:t>Eccentricity</a:t>
            </a:r>
            <a:r>
              <a:rPr lang="en-SG" sz="28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0522" y="4595446"/>
            <a:ext cx="2125918" cy="758899"/>
          </a:xfrm>
          <a:prstGeom prst="rect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800" dirty="0">
                <a:solidFill>
                  <a:schemeClr val="tx1"/>
                </a:solidFill>
              </a:rPr>
              <a:t>Compactness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0522" y="5827559"/>
            <a:ext cx="2014779" cy="544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800" dirty="0">
                <a:solidFill>
                  <a:schemeClr val="tx1"/>
                </a:solidFill>
              </a:rPr>
              <a:t>Circularity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" y="0"/>
            <a:ext cx="1383402" cy="11879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88" y="20001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200" b="1" dirty="0"/>
              <a:t>Implementation of Image Processing for Achieving Better Accuracy in Various Models</a:t>
            </a:r>
          </a:p>
        </p:txBody>
      </p:sp>
    </p:spTree>
    <p:extLst>
      <p:ext uri="{BB962C8B-B14F-4D97-AF65-F5344CB8AC3E}">
        <p14:creationId xmlns:p14="http://schemas.microsoft.com/office/powerpoint/2010/main" val="251789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838200" y="128100"/>
            <a:ext cx="10515600" cy="1325563"/>
          </a:xfrm>
        </p:spPr>
        <p:txBody>
          <a:bodyPr>
            <a:normAutofit/>
          </a:bodyPr>
          <a:lstStyle/>
          <a:p>
            <a:r>
              <a:rPr lang="en-SG" sz="2000" b="1" dirty="0"/>
              <a:t>                                            </a:t>
            </a:r>
            <a:r>
              <a:rPr lang="en-SG" sz="4200" b="1" dirty="0">
                <a:latin typeface="+mn-lt"/>
              </a:rPr>
              <a:t>Image Pre-Processing</a:t>
            </a:r>
            <a:endParaRPr lang="en-SG" sz="4200" b="1" u="sng" dirty="0">
              <a:latin typeface="+mn-lt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66" y="1511634"/>
            <a:ext cx="4602997" cy="3684434"/>
          </a:xfrm>
        </p:spPr>
      </p:pic>
      <p:sp>
        <p:nvSpPr>
          <p:cNvPr id="1048680" name="Rectangle 5"/>
          <p:cNvSpPr/>
          <p:nvPr/>
        </p:nvSpPr>
        <p:spPr>
          <a:xfrm>
            <a:off x="838200" y="5733673"/>
            <a:ext cx="4038808" cy="47428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800" dirty="0"/>
              <a:t>          </a:t>
            </a:r>
            <a:r>
              <a:rPr lang="en-SG" sz="2400" b="1" dirty="0"/>
              <a:t>Original Image</a:t>
            </a:r>
            <a:r>
              <a:rPr lang="en-SG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92848" cy="145366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634"/>
            <a:ext cx="4038809" cy="3905024"/>
          </a:xfrm>
        </p:spPr>
      </p:pic>
      <p:sp>
        <p:nvSpPr>
          <p:cNvPr id="16" name="Rectangle 15"/>
          <p:cNvSpPr/>
          <p:nvPr/>
        </p:nvSpPr>
        <p:spPr>
          <a:xfrm>
            <a:off x="6253566" y="5594888"/>
            <a:ext cx="4602997" cy="61307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/>
              <a:t>Image Enhancement After Median Filtering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200" b="1" dirty="0"/>
              <a:t>          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1" y="644553"/>
            <a:ext cx="10515600" cy="4455359"/>
          </a:xfrm>
        </p:spPr>
      </p:pic>
      <p:sp>
        <p:nvSpPr>
          <p:cNvPr id="11" name="Rectangle 5"/>
          <p:cNvSpPr/>
          <p:nvPr/>
        </p:nvSpPr>
        <p:spPr>
          <a:xfrm>
            <a:off x="729711" y="5516698"/>
            <a:ext cx="10515600" cy="58188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SG" sz="2800" dirty="0"/>
              <a:t>  </a:t>
            </a:r>
            <a:r>
              <a:rPr lang="en-SG" sz="2400" b="1" dirty="0"/>
              <a:t>Histogram Plot of Enhanced After Median Filtering Image </a:t>
            </a:r>
          </a:p>
        </p:txBody>
      </p:sp>
    </p:spTree>
    <p:extLst>
      <p:ext uri="{BB962C8B-B14F-4D97-AF65-F5344CB8AC3E}">
        <p14:creationId xmlns:p14="http://schemas.microsoft.com/office/powerpoint/2010/main" val="224335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477162" y="-45458"/>
            <a:ext cx="9527722" cy="1296805"/>
          </a:xfrm>
        </p:spPr>
        <p:txBody>
          <a:bodyPr/>
          <a:lstStyle/>
          <a:p>
            <a:r>
              <a:rPr lang="en-SG" b="1" dirty="0"/>
              <a:t>                   </a:t>
            </a:r>
            <a:r>
              <a:rPr lang="en-SG" sz="4200" b="1" dirty="0">
                <a:latin typeface="+mn-lt"/>
              </a:rPr>
              <a:t>Image Segmentation</a:t>
            </a:r>
          </a:p>
        </p:txBody>
      </p:sp>
      <p:sp>
        <p:nvSpPr>
          <p:cNvPr id="1048686" name="Content Placeholder 7"/>
          <p:cNvSpPr>
            <a:spLocks noGrp="1"/>
          </p:cNvSpPr>
          <p:nvPr>
            <p:ph sz="half" idx="2"/>
          </p:nvPr>
        </p:nvSpPr>
        <p:spPr>
          <a:xfrm>
            <a:off x="6569243" y="923275"/>
            <a:ext cx="5181600" cy="4351338"/>
          </a:xfrm>
        </p:spPr>
        <p:txBody>
          <a:bodyPr>
            <a:normAutofit/>
          </a:bodyPr>
          <a:lstStyle/>
          <a:p>
            <a:endParaRPr lang="en-SG" sz="3600" dirty="0"/>
          </a:p>
          <a:p>
            <a:endParaRPr lang="en-SG" sz="3600" dirty="0"/>
          </a:p>
          <a:p>
            <a:pPr marL="0" indent="0">
              <a:buNone/>
            </a:pPr>
            <a:r>
              <a:rPr lang="en-SG" sz="3600" dirty="0"/>
              <a:t>             </a:t>
            </a:r>
            <a:r>
              <a:rPr lang="en-SG" sz="2400" dirty="0"/>
              <a:t>Processed Dataset</a:t>
            </a:r>
          </a:p>
        </p:txBody>
      </p:sp>
      <p:sp>
        <p:nvSpPr>
          <p:cNvPr id="1048687" name="Rectangle 6"/>
          <p:cNvSpPr/>
          <p:nvPr/>
        </p:nvSpPr>
        <p:spPr>
          <a:xfrm>
            <a:off x="565484" y="5735054"/>
            <a:ext cx="4886410" cy="95041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SG" sz="2000" dirty="0"/>
              <a:t>The image has been segmented based on a threshold level and then converted into binary image </a:t>
            </a:r>
          </a:p>
        </p:txBody>
      </p:sp>
      <p:pic>
        <p:nvPicPr>
          <p:cNvPr id="2097168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8985" y="2410843"/>
            <a:ext cx="3022115" cy="2669044"/>
          </a:xfrm>
          <a:prstGeom prst="rect">
            <a:avLst/>
          </a:prstGeom>
        </p:spPr>
      </p:pic>
      <p:sp>
        <p:nvSpPr>
          <p:cNvPr id="1048688" name="Notched Right Arrow 24"/>
          <p:cNvSpPr/>
          <p:nvPr/>
        </p:nvSpPr>
        <p:spPr>
          <a:xfrm>
            <a:off x="6096000" y="3400460"/>
            <a:ext cx="946487" cy="5454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" y="-45458"/>
            <a:ext cx="1476691" cy="126804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1397593"/>
            <a:ext cx="4800847" cy="419121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74761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062" y="2376605"/>
            <a:ext cx="429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</a:t>
            </a:r>
            <a:r>
              <a:rPr lang="en-US" sz="2800" b="1" u="sng" dirty="0"/>
              <a:t>Supervised By</a:t>
            </a:r>
          </a:p>
          <a:p>
            <a:pPr algn="ctr"/>
            <a:r>
              <a:rPr lang="en-US" sz="2400" dirty="0"/>
              <a:t>Dr. </a:t>
            </a:r>
            <a:r>
              <a:rPr lang="en-US" sz="2400" dirty="0" err="1"/>
              <a:t>Umma</a:t>
            </a:r>
            <a:r>
              <a:rPr lang="en-US" sz="2400" dirty="0"/>
              <a:t> </a:t>
            </a:r>
            <a:r>
              <a:rPr lang="en-US" sz="2400" dirty="0" err="1"/>
              <a:t>Hany</a:t>
            </a:r>
            <a:endParaRPr lang="en-US" sz="2400" dirty="0"/>
          </a:p>
          <a:p>
            <a:pPr algn="ctr"/>
            <a:r>
              <a:rPr lang="en-US" sz="2400" dirty="0"/>
              <a:t>Associate Professor</a:t>
            </a:r>
          </a:p>
          <a:p>
            <a:pPr algn="ctr"/>
            <a:r>
              <a:rPr lang="en-US" sz="2400" dirty="0"/>
              <a:t>EEE,AUST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3999" y="2376605"/>
            <a:ext cx="582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  <a:r>
              <a:rPr lang="en-US" sz="2800" b="1" u="sng" dirty="0"/>
              <a:t>Thesis Conducted by</a:t>
            </a:r>
          </a:p>
        </p:txBody>
      </p:sp>
      <p:sp>
        <p:nvSpPr>
          <p:cNvPr id="7" name="Oval 6"/>
          <p:cNvSpPr/>
          <p:nvPr/>
        </p:nvSpPr>
        <p:spPr>
          <a:xfrm>
            <a:off x="6076461" y="3192213"/>
            <a:ext cx="1133231" cy="10156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61329" y="3192212"/>
            <a:ext cx="1133231" cy="10156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56318" y="3192211"/>
            <a:ext cx="1133231" cy="1015663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25609" y="3192210"/>
            <a:ext cx="1133231" cy="1015663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7422" y="4361021"/>
            <a:ext cx="614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</a:t>
            </a:r>
            <a:r>
              <a:rPr lang="en-US" sz="2000" b="1" dirty="0" err="1"/>
              <a:t>Nusraat</a:t>
            </a:r>
            <a:r>
              <a:rPr lang="en-US" sz="2000" dirty="0"/>
              <a:t>             </a:t>
            </a:r>
            <a:r>
              <a:rPr lang="en-US" sz="2000" b="1" dirty="0" err="1"/>
              <a:t>Tahmina</a:t>
            </a:r>
            <a:r>
              <a:rPr lang="en-US" sz="2000" dirty="0"/>
              <a:t>                </a:t>
            </a:r>
            <a:r>
              <a:rPr lang="en-US" sz="2000" b="1" dirty="0" err="1"/>
              <a:t>Nafe</a:t>
            </a:r>
            <a:r>
              <a:rPr lang="en-US" sz="2000" b="1" dirty="0"/>
              <a:t>            Abdullah</a:t>
            </a:r>
            <a:endParaRPr lang="en-US" sz="2000" dirty="0"/>
          </a:p>
          <a:p>
            <a:r>
              <a:rPr lang="en-US" sz="2000" dirty="0"/>
              <a:t>  160205091        160205092  </a:t>
            </a:r>
            <a:r>
              <a:rPr lang="en-US" sz="1200" dirty="0"/>
              <a:t>         </a:t>
            </a:r>
            <a:r>
              <a:rPr lang="en-US" sz="2000" dirty="0"/>
              <a:t>160205095</a:t>
            </a:r>
            <a:r>
              <a:rPr lang="en-US" sz="1200" dirty="0"/>
              <a:t>        </a:t>
            </a:r>
            <a:r>
              <a:rPr lang="en-US" sz="2000" dirty="0"/>
              <a:t>160205103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6461" y="5345493"/>
            <a:ext cx="5830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Undergraduate Students of</a:t>
            </a:r>
          </a:p>
          <a:p>
            <a:pPr algn="ctr"/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year 2</a:t>
            </a:r>
            <a:r>
              <a:rPr lang="en-US" sz="2000" baseline="30000" dirty="0"/>
              <a:t>nd</a:t>
            </a:r>
            <a:r>
              <a:rPr lang="en-US" sz="2000" dirty="0"/>
              <a:t> semester</a:t>
            </a:r>
          </a:p>
          <a:p>
            <a:pPr algn="ctr"/>
            <a:r>
              <a:rPr lang="en-US" sz="2000" dirty="0" err="1"/>
              <a:t>Dept</a:t>
            </a:r>
            <a:r>
              <a:rPr lang="en-US" sz="2000" dirty="0"/>
              <a:t> of EEE,AUST</a:t>
            </a:r>
          </a:p>
        </p:txBody>
      </p:sp>
    </p:spTree>
    <p:extLst>
      <p:ext uri="{BB962C8B-B14F-4D97-AF65-F5344CB8AC3E}">
        <p14:creationId xmlns:p14="http://schemas.microsoft.com/office/powerpoint/2010/main" val="137462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C790-3303-4202-A403-961687B7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31" y="2391049"/>
            <a:ext cx="11354937" cy="1554211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cs typeface="Times New Roman" panose="02020603050405020304" pitchFamily="18" charset="0"/>
              </a:rPr>
              <a:t>Why Using Machine Learning in Health Care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D9668-82B9-44B6-9EC5-1C6D042A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181"/>
            <a:ext cx="1815601" cy="15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2E45-FD06-4DAD-BD93-F10EFD7B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409433"/>
            <a:ext cx="5183188" cy="2129051"/>
          </a:xfrm>
        </p:spPr>
        <p:txBody>
          <a:bodyPr>
            <a:no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  <a:p>
            <a:pPr algn="ctr"/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8E7C9-AF25-41FB-B681-813A66EA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7039"/>
            <a:ext cx="5157787" cy="42926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SVM(Support vector machine)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(K-Neighbors)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16B81-9593-4B34-8168-DAAFD054B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8338"/>
            <a:ext cx="5801956" cy="1128571"/>
          </a:xfrm>
        </p:spPr>
        <p:txBody>
          <a:bodyPr>
            <a:no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Method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B426F-8DF6-45F8-BE33-D81294893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2823"/>
            <a:ext cx="5183188" cy="38968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– VGG 16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C748B-DD13-40DF-B7E9-BCB9606B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8231" cy="10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529291" y="176845"/>
            <a:ext cx="10515600" cy="974696"/>
          </a:xfrm>
        </p:spPr>
        <p:txBody>
          <a:bodyPr>
            <a:noAutofit/>
          </a:bodyPr>
          <a:lstStyle/>
          <a:p>
            <a:pPr algn="ctr"/>
            <a:b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 Score comparison with Machine Learning approach</a:t>
            </a:r>
            <a:b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4200" dirty="0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05205"/>
              </p:ext>
            </p:extLst>
          </p:nvPr>
        </p:nvGraphicFramePr>
        <p:xfrm>
          <a:off x="549442" y="1671757"/>
          <a:ext cx="5755473" cy="48652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7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Score for Processed Dataset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Score for Without Processed Dataset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Score for Vgg16 feature extraction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     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21" marR="657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94306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36010"/>
              </p:ext>
            </p:extLst>
          </p:nvPr>
        </p:nvGraphicFramePr>
        <p:xfrm>
          <a:off x="6288873" y="1655715"/>
          <a:ext cx="5301548" cy="500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6"/>
            <a:ext cx="1529291" cy="13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98FF-1CB2-4AD8-816E-ACF5B69C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Report</a:t>
            </a:r>
            <a:endParaRPr lang="en-US" sz="4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3D77BA-8161-4F62-B3EF-303E751287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D4FD5C-5C5F-47C8-84E4-57CA25A25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6" y="0"/>
            <a:ext cx="15668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5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117239" cy="1064846"/>
          </a:xfrm>
        </p:spPr>
        <p:txBody>
          <a:bodyPr>
            <a:noAutofit/>
          </a:bodyPr>
          <a:lstStyle/>
          <a:p>
            <a:pPr algn="ctr"/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BENIGN CASE CLASSIFICATION RESULTS</a:t>
            </a:r>
            <a:b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8" name="Content Placeholder 3"/>
          <p:cNvGraphicFramePr>
            <a:graphicFrameLocks noGrp="1"/>
          </p:cNvGraphicFramePr>
          <p:nvPr>
            <p:ph idx="1"/>
          </p:nvPr>
        </p:nvGraphicFramePr>
        <p:xfrm>
          <a:off x="1126436" y="1132764"/>
          <a:ext cx="10569695" cy="52370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7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Dataset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Processed Dataset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 Feature Extraction Without Processed Dataset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0.42  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3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 Classifier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3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Classifier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 Classifier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1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Classifier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13" marR="3661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" y="0"/>
            <a:ext cx="1310593" cy="11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-177421" y="92266"/>
            <a:ext cx="12542294" cy="1340750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7155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MALIGNANT CASE CLASSIFICATION RESULTS</a:t>
            </a:r>
            <a:b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15001"/>
              </p:ext>
            </p:extLst>
          </p:nvPr>
        </p:nvGraphicFramePr>
        <p:xfrm>
          <a:off x="1041271" y="1010654"/>
          <a:ext cx="10380708" cy="5673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41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8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Dataset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Processed Dataset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 Feature Extraction Without Processed Dataset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     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Classifier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" y="0"/>
            <a:ext cx="1176948" cy="10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483822" y="392421"/>
            <a:ext cx="11567150" cy="884126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71550" algn="l"/>
              </a:tabLst>
            </a:pPr>
            <a:r>
              <a:rPr lang="en-US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 CASE CLASSIFICATION RESULTS</a:t>
            </a:r>
            <a:b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144380"/>
              </p:ext>
            </p:extLst>
          </p:nvPr>
        </p:nvGraphicFramePr>
        <p:xfrm>
          <a:off x="748517" y="986590"/>
          <a:ext cx="10697525" cy="5672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05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8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Dataset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Processed Dataset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 Feature Extraction Without Processed Dataset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 Classifier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Classifier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 Classifier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Classifier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    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0.86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7" marR="5322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8923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F1 Score Comparisons of Processed Dataset </a:t>
            </a:r>
            <a:b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11" name="Content Placeholder 3"/>
          <p:cNvGraphicFramePr>
            <a:graphicFrameLocks noGrp="1"/>
          </p:cNvGraphicFramePr>
          <p:nvPr>
            <p:ph idx="1"/>
          </p:nvPr>
        </p:nvGraphicFramePr>
        <p:xfrm>
          <a:off x="463639" y="2011520"/>
          <a:ext cx="6820551" cy="43941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96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BENIGN CASE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MALIGNANT CASE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CASE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705" name="Rectangle 1"/>
          <p:cNvSpPr>
            <a:spLocks noChangeArrowheads="1"/>
          </p:cNvSpPr>
          <p:nvPr/>
        </p:nvSpPr>
        <p:spPr bwMode="auto">
          <a:xfrm>
            <a:off x="-1981200" y="-572294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Processed Dataset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94312" name="Chart 5"/>
          <p:cNvGraphicFramePr>
            <a:graphicFrameLocks/>
          </p:cNvGraphicFramePr>
          <p:nvPr/>
        </p:nvGraphicFramePr>
        <p:xfrm>
          <a:off x="7053262" y="2011520"/>
          <a:ext cx="4808180" cy="4407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1410" cy="10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1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649046" y="375138"/>
            <a:ext cx="9704754" cy="131555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comparison for VGG16 Feature Extraction</a:t>
            </a:r>
          </a:p>
        </p:txBody>
      </p:sp>
      <p:graphicFrame>
        <p:nvGraphicFramePr>
          <p:cNvPr id="4194313" name="Content Placeholder 3"/>
          <p:cNvGraphicFramePr>
            <a:graphicFrameLocks noGrp="1"/>
          </p:cNvGraphicFramePr>
          <p:nvPr>
            <p:ph idx="1"/>
          </p:nvPr>
        </p:nvGraphicFramePr>
        <p:xfrm>
          <a:off x="643945" y="2065826"/>
          <a:ext cx="6817087" cy="4485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5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BENIGN CASE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MALIGNANT CASE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CASE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4314" name="Chart 4"/>
          <p:cNvGraphicFramePr>
            <a:graphicFrameLocks/>
          </p:cNvGraphicFramePr>
          <p:nvPr/>
        </p:nvGraphicFramePr>
        <p:xfrm>
          <a:off x="7461032" y="2065826"/>
          <a:ext cx="4535350" cy="449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3"/>
            <a:ext cx="1414511" cy="1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4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500043" y="392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Some of the Predictions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" y="122829"/>
            <a:ext cx="1241845" cy="10663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91700-53AE-416B-B0EF-4255B57F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200"/>
          <a:stretch/>
        </p:blipFill>
        <p:spPr>
          <a:xfrm>
            <a:off x="500043" y="1189211"/>
            <a:ext cx="11611483" cy="51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4056185" y="556724"/>
            <a:ext cx="2907324" cy="1133964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latin typeface="+mn-lt"/>
              </a:rPr>
              <a:t>Introduction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Lung cancer is cancer that starts in the lungs. When a person has lung cancer, they have abnormal cells that cluster together to form a tumor.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93087" y="2721786"/>
            <a:ext cx="2442175" cy="8012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Two main type of lung cancer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5970" y="4050026"/>
            <a:ext cx="207889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Small cell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4437" y="5567363"/>
            <a:ext cx="1910862" cy="89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Large Cell Carcinoma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5507" y="5537994"/>
            <a:ext cx="2078892" cy="912690"/>
          </a:xfrm>
          <a:prstGeom prst="rect">
            <a:avLst/>
          </a:prstGeom>
          <a:solidFill>
            <a:srgbClr val="ED84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Squamous Cell Carcinoma</a:t>
            </a:r>
          </a:p>
        </p:txBody>
      </p:sp>
      <p:sp>
        <p:nvSpPr>
          <p:cNvPr id="9" name="Rectangle 8"/>
          <p:cNvSpPr/>
          <p:nvPr/>
        </p:nvSpPr>
        <p:spPr>
          <a:xfrm>
            <a:off x="5470769" y="5567363"/>
            <a:ext cx="2078892" cy="74453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Adenocarcino</a:t>
            </a:r>
            <a:r>
              <a:rPr lang="en-US" sz="2400" dirty="0">
                <a:solidFill>
                  <a:schemeClr val="tx1"/>
                </a:solidFill>
              </a:rPr>
              <a:t>-ma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7015" y="5567363"/>
            <a:ext cx="2078892" cy="1131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Combined Small Cell Carcinoma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8492" y="5567363"/>
            <a:ext cx="2078892" cy="8954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Small Cell Carcinoma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3108" y="4001294"/>
            <a:ext cx="2078892" cy="609600"/>
          </a:xfrm>
          <a:prstGeom prst="rect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Non-Small Cell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320800" y="5001754"/>
            <a:ext cx="21179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20800" y="5001754"/>
            <a:ext cx="0" cy="390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35262" y="4610894"/>
            <a:ext cx="0" cy="7817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643077" y="4884615"/>
            <a:ext cx="4517292" cy="234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43815" y="4908062"/>
            <a:ext cx="7816" cy="484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160369" y="4896338"/>
            <a:ext cx="7814" cy="4962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9610" cy="1313488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2587327">
            <a:off x="4827779" y="3582563"/>
            <a:ext cx="3256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Down Arrow 25"/>
          <p:cNvSpPr/>
          <p:nvPr/>
        </p:nvSpPr>
        <p:spPr>
          <a:xfrm rot="19447098">
            <a:off x="5795247" y="3585370"/>
            <a:ext cx="3256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438769" y="4659626"/>
            <a:ext cx="0" cy="34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38769" y="5001754"/>
            <a:ext cx="0" cy="39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extBox 3"/>
          <p:cNvSpPr txBox="1"/>
          <p:nvPr/>
        </p:nvSpPr>
        <p:spPr>
          <a:xfrm>
            <a:off x="1542472" y="1357745"/>
            <a:ext cx="9393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48708" name="TextBox 4"/>
          <p:cNvSpPr txBox="1"/>
          <p:nvPr/>
        </p:nvSpPr>
        <p:spPr>
          <a:xfrm>
            <a:off x="1634836" y="2632363"/>
            <a:ext cx="9374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Deep Learning algorithm which can take in an input image, assign importance (learnable weights and biases) to various aspects/objects in the image and be able to differentiate one from the other.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2068945"/>
            <a:ext cx="3205018" cy="554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6" y="0"/>
            <a:ext cx="1595009" cy="13696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Oval 2"/>
          <p:cNvSpPr/>
          <p:nvPr/>
        </p:nvSpPr>
        <p:spPr>
          <a:xfrm>
            <a:off x="4941448" y="1232691"/>
            <a:ext cx="2297546" cy="8110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2D,kernel(3*3)</a:t>
            </a:r>
          </a:p>
        </p:txBody>
      </p:sp>
      <p:sp>
        <p:nvSpPr>
          <p:cNvPr id="1048714" name="Oval 5"/>
          <p:cNvSpPr/>
          <p:nvPr/>
        </p:nvSpPr>
        <p:spPr>
          <a:xfrm>
            <a:off x="5166587" y="4676365"/>
            <a:ext cx="1937325" cy="996674"/>
          </a:xfrm>
          <a:prstGeom prst="ellips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(Flatten)</a:t>
            </a:r>
          </a:p>
        </p:txBody>
      </p:sp>
      <p:sp>
        <p:nvSpPr>
          <p:cNvPr id="1048716" name="Oval 7"/>
          <p:cNvSpPr/>
          <p:nvPr/>
        </p:nvSpPr>
        <p:spPr>
          <a:xfrm>
            <a:off x="5267036" y="5810523"/>
            <a:ext cx="1768764" cy="996008"/>
          </a:xfrm>
          <a:prstGeom prst="ellipse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8717" name="Oval 9"/>
          <p:cNvSpPr/>
          <p:nvPr/>
        </p:nvSpPr>
        <p:spPr>
          <a:xfrm>
            <a:off x="5031505" y="85710"/>
            <a:ext cx="1971964" cy="979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(Sequential)</a:t>
            </a:r>
          </a:p>
        </p:txBody>
      </p:sp>
      <p:sp>
        <p:nvSpPr>
          <p:cNvPr id="2" name="Oval 1"/>
          <p:cNvSpPr/>
          <p:nvPr/>
        </p:nvSpPr>
        <p:spPr>
          <a:xfrm>
            <a:off x="5382484" y="2251929"/>
            <a:ext cx="1505527" cy="809217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031505" y="3426690"/>
            <a:ext cx="2207489" cy="9565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Maxpooling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Pool size(2*2)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1644" y="5287303"/>
            <a:ext cx="3491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CNN Architecture</a:t>
            </a:r>
          </a:p>
        </p:txBody>
      </p:sp>
      <p:sp>
        <p:nvSpPr>
          <p:cNvPr id="7" name="Down Arrow 6"/>
          <p:cNvSpPr/>
          <p:nvPr/>
        </p:nvSpPr>
        <p:spPr>
          <a:xfrm>
            <a:off x="6017487" y="1064725"/>
            <a:ext cx="45719" cy="167965"/>
          </a:xfrm>
          <a:prstGeom prst="down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063206" y="2043741"/>
            <a:ext cx="45719" cy="20818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090221" y="3103637"/>
            <a:ext cx="45719" cy="228059"/>
          </a:xfrm>
          <a:prstGeom prst="downArrow">
            <a:avLst/>
          </a:prstGeom>
          <a:solidFill>
            <a:srgbClr val="AC14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80980" y="4413689"/>
            <a:ext cx="45719" cy="232270"/>
          </a:xfrm>
          <a:prstGeom prst="downArrow">
            <a:avLst/>
          </a:prstGeom>
          <a:solidFill>
            <a:srgbClr val="AC14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108925" y="5673039"/>
            <a:ext cx="45719" cy="137484"/>
          </a:xfrm>
          <a:prstGeom prst="down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0160" cy="13483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2065215" y="353218"/>
            <a:ext cx="10515600" cy="1325563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71550" algn="l"/>
              </a:tabLst>
            </a:pPr>
            <a:r>
              <a:rPr lang="en-US" sz="4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Classification Results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19431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793556"/>
              </p:ext>
            </p:extLst>
          </p:nvPr>
        </p:nvGraphicFramePr>
        <p:xfrm>
          <a:off x="1099126" y="1690689"/>
          <a:ext cx="9079348" cy="43280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61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2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2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6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CNN with Processed Dataset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CNN without Processed Dataset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Vgg16 feature Extraction without Processed Dataset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precision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BENIGN CASE CLASSIFICATION RESULTS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0.21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0.46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0.29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0.39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0.31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0.34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0.29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0.14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0.19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MALIGNANT CASE CLASSIFICATION RESULTS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0.94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0.88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0.91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0.76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0.92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0.83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0.96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NORMAL CASE CLASSIFICATION RESULTS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0.76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0.64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0.70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0.69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0.53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0.60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0.76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0.87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0.81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230909" y="120072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5215" y="1096210"/>
            <a:ext cx="8358909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1"/>
            <a:ext cx="1436933" cy="1233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2221523" y="203720"/>
            <a:ext cx="10356273" cy="891020"/>
          </a:xfrm>
        </p:spPr>
        <p:txBody>
          <a:bodyPr/>
          <a:lstStyle/>
          <a:p>
            <a:r>
              <a:rPr lang="en-US" dirty="0"/>
              <a:t>Some Predictions of Deep Learning</a:t>
            </a:r>
          </a:p>
        </p:txBody>
      </p:sp>
      <p:pic>
        <p:nvPicPr>
          <p:cNvPr id="2097176" name="Picture 6"/>
          <p:cNvPicPr>
            <a:picLocks noChangeAspect="1"/>
          </p:cNvPicPr>
          <p:nvPr/>
        </p:nvPicPr>
        <p:blipFill rotWithShape="1">
          <a:blip r:embed="rId2"/>
          <a:srcRect t="15413" b="49042"/>
          <a:stretch/>
        </p:blipFill>
        <p:spPr>
          <a:xfrm>
            <a:off x="1586058" y="1615212"/>
            <a:ext cx="8400830" cy="45310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63172" y="1058512"/>
            <a:ext cx="8601364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" y="18276"/>
            <a:ext cx="1492979" cy="1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1776663" y="381168"/>
            <a:ext cx="10515600" cy="1325563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</a:pP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Approach Accuracy Table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48721" name="Rectangle 1"/>
          <p:cNvSpPr>
            <a:spLocks noChangeArrowheads="1"/>
          </p:cNvSpPr>
          <p:nvPr/>
        </p:nvSpPr>
        <p:spPr bwMode="auto">
          <a:xfrm>
            <a:off x="-2021984" y="-465542"/>
            <a:ext cx="10835108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en-US" altLang="en-US" sz="1600" b="1" i="0" u="sng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Classification Results 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419431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045510"/>
              </p:ext>
            </p:extLst>
          </p:nvPr>
        </p:nvGraphicFramePr>
        <p:xfrm>
          <a:off x="1014663" y="1772653"/>
          <a:ext cx="8731250" cy="4924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9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0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Training Loss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Validation Loss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Training Accuracy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Validation Accuracy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Accuracy Score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>
                          <a:effectLst/>
                        </a:rPr>
                        <a:t>CNN with Processed Dataset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2.5199e-04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0.1237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1.0000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0.9742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0.75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>
                          <a:effectLst/>
                        </a:rPr>
                        <a:t>CNN without Processed Dataset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4.6185e-04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0.0019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1.0000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1.0000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0.71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>
                          <a:effectLst/>
                        </a:rPr>
                        <a:t>Vgg16 feature extraction with Processed Dataset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0.0030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0.1933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1.0000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0.9548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0.80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Vgg16 feature extraction without Processed Dataset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0.0837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0.2022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0.9707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0.9351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0.84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9669" y="1348486"/>
            <a:ext cx="8460509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7" y="28725"/>
            <a:ext cx="1451742" cy="12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9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766618" y="241301"/>
            <a:ext cx="10033000" cy="803997"/>
          </a:xfrm>
        </p:spPr>
        <p:txBody>
          <a:bodyPr>
            <a:normAutofit/>
          </a:bodyPr>
          <a:lstStyle/>
          <a:p>
            <a:r>
              <a:rPr lang="en-US" sz="4200" b="1" dirty="0"/>
              <a:t>                        </a:t>
            </a:r>
            <a:r>
              <a:rPr lang="en-US" sz="4200" b="1" dirty="0">
                <a:latin typeface="+mn-lt"/>
              </a:rPr>
              <a:t>Accuracy Curve &amp; Loss Curve</a:t>
            </a:r>
          </a:p>
        </p:txBody>
      </p:sp>
      <p:pic>
        <p:nvPicPr>
          <p:cNvPr id="209717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89" r="1308"/>
          <a:stretch/>
        </p:blipFill>
        <p:spPr>
          <a:xfrm>
            <a:off x="1556328" y="972109"/>
            <a:ext cx="9335767" cy="52021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51910" y="972109"/>
            <a:ext cx="694716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6328" cy="1336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42C34C-02AB-4581-9D45-2FAF7FD96612}"/>
              </a:ext>
            </a:extLst>
          </p:cNvPr>
          <p:cNvSpPr/>
          <p:nvPr/>
        </p:nvSpPr>
        <p:spPr>
          <a:xfrm>
            <a:off x="2115403" y="6174266"/>
            <a:ext cx="8202306" cy="4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Figure : Accuracy Curve and Loss Curve for CNN model on Processed Dataset.</a:t>
            </a:r>
          </a:p>
        </p:txBody>
      </p:sp>
    </p:spTree>
    <p:extLst>
      <p:ext uri="{BB962C8B-B14F-4D97-AF65-F5344CB8AC3E}">
        <p14:creationId xmlns:p14="http://schemas.microsoft.com/office/powerpoint/2010/main" val="1452562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 rotWithShape="1">
          <a:blip r:embed="rId2"/>
          <a:srcRect t="10653"/>
          <a:stretch/>
        </p:blipFill>
        <p:spPr>
          <a:xfrm>
            <a:off x="1787857" y="163773"/>
            <a:ext cx="9307773" cy="5984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3"/>
            <a:ext cx="1529025" cy="1312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67B7B2-FE1A-4E48-8D7E-54B21282C038}"/>
              </a:ext>
            </a:extLst>
          </p:cNvPr>
          <p:cNvSpPr/>
          <p:nvPr/>
        </p:nvSpPr>
        <p:spPr>
          <a:xfrm>
            <a:off x="1787857" y="6148316"/>
            <a:ext cx="9062113" cy="443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Figure : Accuracy Curve and Loss Curve for CNN model with VGG16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19977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extBox 1"/>
          <p:cNvSpPr txBox="1"/>
          <p:nvPr/>
        </p:nvSpPr>
        <p:spPr>
          <a:xfrm>
            <a:off x="2728191" y="-40418"/>
            <a:ext cx="6363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CONCLUSION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78941" y="2203090"/>
            <a:ext cx="1574512" cy="4351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Formatting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5441" y="1239978"/>
            <a:ext cx="1638012" cy="441381"/>
          </a:xfrm>
          <a:prstGeom prst="roundRect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01310" y="3072830"/>
            <a:ext cx="1552143" cy="928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&amp; Testing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39567" y="2283191"/>
            <a:ext cx="1323542" cy="13727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 with processed and without processed dataset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58635" y="1414066"/>
            <a:ext cx="1428749" cy="2448249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Vgg-16 feature extraction  with CNN in processed and without processed dataset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74678" y="1964329"/>
            <a:ext cx="1865457" cy="1608424"/>
          </a:xfrm>
          <a:prstGeom prst="roundRect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algorithms with or without Processed Dataset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973974" y="1207310"/>
            <a:ext cx="1793731" cy="3412978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Vgg-16 feature extraction with Machine learning algorithms in processed or without processed dataset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78941" y="4428345"/>
            <a:ext cx="1773525" cy="38388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5441" y="5318125"/>
            <a:ext cx="2258003" cy="68089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and comparison Result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152466" y="3278909"/>
            <a:ext cx="548843" cy="738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064020" y="1681359"/>
            <a:ext cx="45719" cy="396823"/>
          </a:xfrm>
          <a:prstGeom prst="down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109739" y="2638190"/>
            <a:ext cx="56458" cy="331358"/>
          </a:xfrm>
          <a:prstGeom prst="down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166197" y="4043507"/>
            <a:ext cx="45719" cy="317786"/>
          </a:xfrm>
          <a:prstGeom prst="down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265703" y="4906285"/>
            <a:ext cx="45719" cy="3327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00610" y="709926"/>
            <a:ext cx="4339525" cy="746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" y="0"/>
            <a:ext cx="1757729" cy="15093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200" b="1" dirty="0">
                <a:latin typeface="+mn-lt"/>
              </a:rPr>
              <a:t>Accuracy Score Comparison </a:t>
            </a:r>
          </a:p>
        </p:txBody>
      </p:sp>
      <p:graphicFrame>
        <p:nvGraphicFramePr>
          <p:cNvPr id="419431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251066"/>
              </p:ext>
            </p:extLst>
          </p:nvPr>
        </p:nvGraphicFramePr>
        <p:xfrm>
          <a:off x="1082648" y="1790819"/>
          <a:ext cx="9308262" cy="43322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9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45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Logistic Regression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Random Forest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Support Vector Machine Classifier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CNN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Without Processed Dataset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On Processed Dataset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0.76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Vgg16 feature extraction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726" name="Rectangle 1"/>
          <p:cNvSpPr>
            <a:spLocks noChangeArrowheads="1"/>
          </p:cNvSpPr>
          <p:nvPr/>
        </p:nvSpPr>
        <p:spPr bwMode="auto">
          <a:xfrm>
            <a:off x="-2150772" y="-837127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Score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1581" y="1444276"/>
            <a:ext cx="7643577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" y="0"/>
            <a:ext cx="1670455" cy="143443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extBox 1"/>
          <p:cNvSpPr txBox="1"/>
          <p:nvPr/>
        </p:nvSpPr>
        <p:spPr>
          <a:xfrm>
            <a:off x="1708726" y="738909"/>
            <a:ext cx="8497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Limitations</a:t>
            </a:r>
          </a:p>
        </p:txBody>
      </p:sp>
      <p:sp>
        <p:nvSpPr>
          <p:cNvPr id="1048733" name="TextBox 2"/>
          <p:cNvSpPr txBox="1"/>
          <p:nvPr/>
        </p:nvSpPr>
        <p:spPr>
          <a:xfrm>
            <a:off x="906380" y="1840920"/>
            <a:ext cx="67320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limits of the state-of-the-art applied In our research-</a:t>
            </a:r>
          </a:p>
          <a:p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finding.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Low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igh-resolution computed tomograph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80394"/>
            <a:ext cx="3086388" cy="1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1" y="1840919"/>
            <a:ext cx="3335443" cy="20752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38473" y="4442691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Low Resolution Images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4300780" y="1477573"/>
            <a:ext cx="35026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8" y="0"/>
            <a:ext cx="1567705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092200" y="654283"/>
            <a:ext cx="617148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IN" sz="4200" b="1" spc="-5" dirty="0">
                <a:latin typeface="+mn-lt"/>
                <a:cs typeface="Arial" panose="020B0604020202020204" pitchFamily="34" charset="0"/>
              </a:rPr>
              <a:t>Motivation</a:t>
            </a:r>
            <a:endParaRPr lang="zh-CN" alt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48589" name="object 3"/>
          <p:cNvSpPr txBox="1"/>
          <p:nvPr/>
        </p:nvSpPr>
        <p:spPr>
          <a:xfrm>
            <a:off x="1092200" y="1595374"/>
            <a:ext cx="4877435" cy="430989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96850" lvl="0" indent="-229235" algn="l" defTabSz="914400" rtl="0" eaLnBrk="1" fontAlgn="auto" latinLnBrk="0" hangingPunct="1">
              <a:lnSpc>
                <a:spcPct val="901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  <a:tab pos="3754120" algn="l"/>
              </a:tabLst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 January 2015 to December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2017,  5,887 people with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lung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cancer	were  admitted to the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hospital.</a:t>
            </a:r>
          </a:p>
          <a:p>
            <a:pPr marL="241300" marR="44450" lvl="0" indent="-229235" algn="l" defTabSz="914400" rtl="0" eaLnBrk="1" fontAlgn="auto" latinLnBrk="0" hangingPunct="1">
              <a:lnSpc>
                <a:spcPts val="2160"/>
              </a:lnSpc>
              <a:spcBef>
                <a:spcPts val="183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Lung was the leading site of cancers in  men.24.7% men were admitted with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lung  cancer and 5.2%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women.</a:t>
            </a:r>
          </a:p>
          <a:p>
            <a:pPr marL="241300" marR="5080" lvl="0" indent="-229235" algn="l" defTabSz="914400" rtl="0" eaLnBrk="1" fontAlgn="auto" latinLnBrk="0" hangingPunct="1">
              <a:lnSpc>
                <a:spcPts val="2160"/>
              </a:lnSpc>
              <a:spcBef>
                <a:spcPts val="180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77.2% of patients did not receive any  kind of cancer treatment before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attending  NICRH</a:t>
            </a:r>
          </a:p>
          <a:p>
            <a:pPr marL="241300" marR="0" lvl="0" indent="-229235" algn="l" defTabSz="914400" rtl="0" eaLnBrk="1" fontAlgn="auto" latinLnBrk="0" hangingPunct="1">
              <a:lnSpc>
                <a:spcPts val="2280"/>
              </a:lnSpc>
              <a:spcBef>
                <a:spcPts val="152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One-third of cancer patients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241300" marR="0" lvl="0" indent="0" algn="l" defTabSz="914400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are admitted to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object 4"/>
          <p:cNvGraphicFramePr>
            <a:graphicFrameLocks noGrp="1"/>
          </p:cNvGraphicFramePr>
          <p:nvPr/>
        </p:nvGraphicFramePr>
        <p:xfrm>
          <a:off x="6088888" y="1593850"/>
          <a:ext cx="4912992" cy="350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 Bronchus  Cancer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47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spc="-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Cases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119,100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116,660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437">
                <a:tc>
                  <a:txBody>
                    <a:bodyPr/>
                    <a:lstStyle/>
                    <a:p>
                      <a:pPr marL="92075" marR="294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 New</a:t>
                      </a:r>
                      <a:r>
                        <a:rPr sz="2400" spc="-7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400" spc="-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69,410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400" spc="-5" dirty="0">
                          <a:solidFill>
                            <a:srgbClr val="51474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62,470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4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extBox 1"/>
          <p:cNvSpPr txBox="1"/>
          <p:nvPr/>
        </p:nvSpPr>
        <p:spPr>
          <a:xfrm>
            <a:off x="2304472" y="703600"/>
            <a:ext cx="7398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3455" y="2262909"/>
            <a:ext cx="9119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Further analysis for more case detection.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Fruitful for Covid-19 Researcher.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Collection of high resolution image.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10488" y="2761673"/>
            <a:ext cx="701964" cy="1570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10488" y="3528291"/>
            <a:ext cx="701964" cy="166254"/>
          </a:xfrm>
          <a:prstGeom prst="rightArrow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96147" y="4462621"/>
            <a:ext cx="701964" cy="184728"/>
          </a:xfrm>
          <a:prstGeom prst="rightArrow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5125" y="1480702"/>
            <a:ext cx="5075695" cy="4571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" y="0"/>
            <a:ext cx="1679575" cy="144226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5156" y="2680677"/>
            <a:ext cx="4499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Thank you!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4454" cy="16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74761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1140" y="1000780"/>
            <a:ext cx="657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Thesis Conducted by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5309" y="5349388"/>
            <a:ext cx="5830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Undergraduate Students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semester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Dept. of EEE,AUST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DDD07-ADEA-4C7B-AED2-DB24313A2F33}"/>
              </a:ext>
            </a:extLst>
          </p:cNvPr>
          <p:cNvSpPr/>
          <p:nvPr/>
        </p:nvSpPr>
        <p:spPr>
          <a:xfrm>
            <a:off x="3464417" y="2066910"/>
            <a:ext cx="9053847" cy="3100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Abdullah Al Mamun (ID :160205103)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Nusraat</a:t>
            </a:r>
            <a:r>
              <a:rPr lang="en-US" sz="2400" dirty="0"/>
              <a:t> </a:t>
            </a:r>
            <a:r>
              <a:rPr lang="en-US" sz="2400" dirty="0" err="1"/>
              <a:t>Nawreen</a:t>
            </a:r>
            <a:r>
              <a:rPr lang="en-US" sz="2400" dirty="0"/>
              <a:t> (ID:160205091)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Nafe Muhtasim Hye(160205095)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Tahmina Islam(ID:160205092)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27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2756877" y="510601"/>
            <a:ext cx="6223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                </a:t>
            </a:r>
            <a:r>
              <a:rPr lang="en-US" sz="4200" b="1" dirty="0">
                <a:latin typeface="+mn-lt"/>
              </a:rPr>
              <a:t>Objective</a:t>
            </a:r>
            <a:endParaRPr sz="4200" b="1" dirty="0">
              <a:latin typeface="+mn-lt"/>
            </a:endParaRPr>
          </a:p>
        </p:txBody>
      </p:sp>
      <p:sp>
        <p:nvSpPr>
          <p:cNvPr id="1048600" name="object 3"/>
          <p:cNvSpPr txBox="1"/>
          <p:nvPr/>
        </p:nvSpPr>
        <p:spPr>
          <a:xfrm>
            <a:off x="851577" y="2092704"/>
            <a:ext cx="11277600" cy="31938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ts val="228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detect malignant growth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241300" marR="0" lvl="0" indent="0" algn="l" defTabSz="914400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Tomography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(CT)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</a:p>
          <a:p>
            <a:pPr marL="241300" marR="423545" lvl="0" indent="-229235" algn="l" defTabSz="914400" rtl="0" eaLnBrk="1" fontAlgn="auto" latinLnBrk="0" hangingPunct="1">
              <a:lnSpc>
                <a:spcPts val="2160"/>
              </a:lnSpc>
              <a:spcBef>
                <a:spcPts val="183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enhance low-quality images into  higher quality for machine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pPr marL="241300" marR="0" lvl="0" indent="-229235" algn="l" defTabSz="914400" rtl="0" eaLnBrk="1" fontAlgn="auto" latinLnBrk="0" hangingPunct="1">
              <a:lnSpc>
                <a:spcPts val="2280"/>
              </a:lnSpc>
              <a:spcBef>
                <a:spcPts val="152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lung tumor cancer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</a:p>
          <a:p>
            <a:pPr marL="241300" marR="0" lvl="0" indent="0" algn="l" defTabSz="914400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CNN.</a:t>
            </a:r>
          </a:p>
          <a:p>
            <a:pPr marL="241300" marR="459740" lvl="0" indent="-229235" algn="l" defTabSz="914400" rtl="0" eaLnBrk="1" fontAlgn="auto" latinLnBrk="0" hangingPunct="1">
              <a:lnSpc>
                <a:spcPts val="2160"/>
              </a:lnSpc>
              <a:spcBef>
                <a:spcPts val="183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 machine  learning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  <a:p>
            <a:pPr marL="241300" marR="0" lvl="0" indent="-229235" algn="l" defTabSz="914400" rtl="0" eaLnBrk="1" fontAlgn="auto" latinLnBrk="0" hangingPunct="1">
              <a:lnSpc>
                <a:spcPts val="2280"/>
              </a:lnSpc>
              <a:spcBef>
                <a:spcPts val="152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accuracy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  <a:p>
            <a:pPr marL="241300" marR="0" lvl="0" indent="0" algn="l" defTabSz="914400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types of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93"/>
            <a:ext cx="1703155" cy="1462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145" y="1298064"/>
            <a:ext cx="7980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Dataset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004291" y="2309091"/>
            <a:ext cx="8931564" cy="3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5172363" y="2346036"/>
            <a:ext cx="2375312" cy="174567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</a:rPr>
              <a:t>Benign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833419" y="2346036"/>
            <a:ext cx="2211639" cy="1801091"/>
          </a:xfrm>
          <a:prstGeom prst="triangle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361806" y="2318326"/>
            <a:ext cx="2905462" cy="1801091"/>
          </a:xfrm>
          <a:prstGeom prst="triangle">
            <a:avLst/>
          </a:prstGeom>
          <a:solidFill>
            <a:srgbClr val="22B4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Malignant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2963" cy="15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4271137" y="648675"/>
            <a:ext cx="3369054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200" b="1" spc="-15" dirty="0">
                <a:latin typeface="+mn-lt"/>
              </a:rPr>
              <a:t>Work</a:t>
            </a:r>
            <a:r>
              <a:rPr sz="4200" b="1" spc="-55" dirty="0">
                <a:latin typeface="+mn-lt"/>
              </a:rPr>
              <a:t> </a:t>
            </a:r>
            <a:r>
              <a:rPr sz="4200" b="1" spc="-5" dirty="0">
                <a:latin typeface="+mn-lt"/>
              </a:rPr>
              <a:t>flow</a:t>
            </a:r>
          </a:p>
        </p:txBody>
      </p:sp>
      <p:grpSp>
        <p:nvGrpSpPr>
          <p:cNvPr id="58" name="object 3"/>
          <p:cNvGrpSpPr/>
          <p:nvPr/>
        </p:nvGrpSpPr>
        <p:grpSpPr>
          <a:xfrm>
            <a:off x="1939862" y="2020659"/>
            <a:ext cx="1532255" cy="1024890"/>
            <a:chOff x="1921636" y="2051176"/>
            <a:chExt cx="1532255" cy="1024890"/>
          </a:xfrm>
          <a:solidFill>
            <a:srgbClr val="99FF66"/>
          </a:solidFill>
        </p:grpSpPr>
        <p:sp>
          <p:nvSpPr>
            <p:cNvPr id="1048602" name="object 4"/>
            <p:cNvSpPr/>
            <p:nvPr/>
          </p:nvSpPr>
          <p:spPr>
            <a:xfrm>
              <a:off x="1924811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03" name="object 5"/>
            <p:cNvSpPr/>
            <p:nvPr/>
          </p:nvSpPr>
          <p:spPr>
            <a:xfrm>
              <a:off x="1924811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04" name="object 6"/>
          <p:cNvSpPr txBox="1"/>
          <p:nvPr/>
        </p:nvSpPr>
        <p:spPr>
          <a:xfrm>
            <a:off x="2156205" y="2319909"/>
            <a:ext cx="823594" cy="4565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155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olle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cti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59" name="object 7"/>
          <p:cNvGrpSpPr/>
          <p:nvPr/>
        </p:nvGrpSpPr>
        <p:grpSpPr>
          <a:xfrm>
            <a:off x="1924811" y="3072383"/>
            <a:ext cx="1532255" cy="1024890"/>
            <a:chOff x="1921636" y="3069208"/>
            <a:chExt cx="1532255" cy="1024890"/>
          </a:xfrm>
          <a:solidFill>
            <a:srgbClr val="00B0F0"/>
          </a:solidFill>
        </p:grpSpPr>
        <p:sp>
          <p:nvSpPr>
            <p:cNvPr id="1048605" name="object 8"/>
            <p:cNvSpPr/>
            <p:nvPr/>
          </p:nvSpPr>
          <p:spPr>
            <a:xfrm>
              <a:off x="1924811" y="307238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06" name="object 9"/>
            <p:cNvSpPr/>
            <p:nvPr/>
          </p:nvSpPr>
          <p:spPr>
            <a:xfrm>
              <a:off x="1924811" y="307238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07" name="object 10"/>
          <p:cNvSpPr txBox="1"/>
          <p:nvPr/>
        </p:nvSpPr>
        <p:spPr>
          <a:xfrm>
            <a:off x="2156205" y="3337940"/>
            <a:ext cx="1169035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55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sets of</a:t>
            </a:r>
            <a:r>
              <a:rPr kumimoji="0" sz="1500" b="0" i="0" u="none" strike="noStrike" kern="1200" cap="none" spc="-10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0" name="object 11"/>
          <p:cNvGrpSpPr/>
          <p:nvPr/>
        </p:nvGrpSpPr>
        <p:grpSpPr>
          <a:xfrm>
            <a:off x="1921636" y="4087240"/>
            <a:ext cx="1532255" cy="2040889"/>
            <a:chOff x="1921636" y="4087240"/>
            <a:chExt cx="1532255" cy="204088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48608" name="object 12"/>
            <p:cNvSpPr/>
            <p:nvPr/>
          </p:nvSpPr>
          <p:spPr>
            <a:xfrm>
              <a:off x="1924811" y="4090415"/>
              <a:ext cx="1525905" cy="1016635"/>
            </a:xfrm>
            <a:custGeom>
              <a:avLst/>
              <a:gdLst/>
              <a:ahLst/>
              <a:cxnLst/>
              <a:rect l="l" t="t" r="r" b="b"/>
              <a:pathLst>
                <a:path w="1525904" h="1016635">
                  <a:moveTo>
                    <a:pt x="1525524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1525524" y="1016508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09" name="object 13"/>
            <p:cNvSpPr/>
            <p:nvPr/>
          </p:nvSpPr>
          <p:spPr>
            <a:xfrm>
              <a:off x="1924811" y="4090415"/>
              <a:ext cx="1525905" cy="1016635"/>
            </a:xfrm>
            <a:custGeom>
              <a:avLst/>
              <a:gdLst/>
              <a:ahLst/>
              <a:cxnLst/>
              <a:rect l="l" t="t" r="r" b="b"/>
              <a:pathLst>
                <a:path w="1525904" h="1016635">
                  <a:moveTo>
                    <a:pt x="0" y="1016508"/>
                  </a:moveTo>
                  <a:lnTo>
                    <a:pt x="1525524" y="1016508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10" name="object 14"/>
            <p:cNvSpPr/>
            <p:nvPr/>
          </p:nvSpPr>
          <p:spPr>
            <a:xfrm>
              <a:off x="1924811" y="510692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11" name="object 15"/>
            <p:cNvSpPr/>
            <p:nvPr/>
          </p:nvSpPr>
          <p:spPr>
            <a:xfrm>
              <a:off x="1924811" y="510692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12" name="object 16"/>
          <p:cNvSpPr txBox="1"/>
          <p:nvPr/>
        </p:nvSpPr>
        <p:spPr>
          <a:xfrm>
            <a:off x="2156205" y="4159122"/>
            <a:ext cx="1022350" cy="18637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86200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500" b="0" i="0" u="none" strike="noStrike" kern="1200" cap="none" spc="-9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Cancer  Imagining 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Archive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63830" lvl="0" indent="0" algn="l" defTabSz="914400" rtl="0" eaLnBrk="1" fontAlgn="auto" latinLnBrk="0" hangingPunct="1">
              <a:lnSpc>
                <a:spcPct val="8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500" b="0" i="0" u="none" strike="noStrike" kern="1200" cap="none" spc="-8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 Luna-16  grand 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challenge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1" name="object 17"/>
          <p:cNvGrpSpPr/>
          <p:nvPr/>
        </p:nvGrpSpPr>
        <p:grpSpPr>
          <a:xfrm>
            <a:off x="1027175" y="1632216"/>
            <a:ext cx="1272540" cy="1138555"/>
            <a:chOff x="1027175" y="1632216"/>
            <a:chExt cx="1272540" cy="1138555"/>
          </a:xfrm>
        </p:grpSpPr>
        <p:sp>
          <p:nvSpPr>
            <p:cNvPr id="1048613" name="object 18"/>
            <p:cNvSpPr/>
            <p:nvPr/>
          </p:nvSpPr>
          <p:spPr>
            <a:xfrm>
              <a:off x="1069847" y="1632216"/>
              <a:ext cx="1094219" cy="1094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14" name="object 19"/>
            <p:cNvSpPr/>
            <p:nvPr/>
          </p:nvSpPr>
          <p:spPr>
            <a:xfrm>
              <a:off x="1027175" y="1645907"/>
              <a:ext cx="1272539" cy="1124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15" name="object 20"/>
            <p:cNvSpPr/>
            <p:nvPr/>
          </p:nvSpPr>
          <p:spPr>
            <a:xfrm>
              <a:off x="1110995" y="1647443"/>
              <a:ext cx="1016508" cy="10165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16" name="object 21"/>
          <p:cNvSpPr txBox="1"/>
          <p:nvPr/>
        </p:nvSpPr>
        <p:spPr>
          <a:xfrm>
            <a:off x="1252829" y="1727453"/>
            <a:ext cx="730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8617" name="object 22"/>
          <p:cNvSpPr txBox="1"/>
          <p:nvPr/>
        </p:nvSpPr>
        <p:spPr>
          <a:xfrm>
            <a:off x="1510664" y="2082546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2" name="object 23"/>
          <p:cNvGrpSpPr/>
          <p:nvPr/>
        </p:nvGrpSpPr>
        <p:grpSpPr>
          <a:xfrm>
            <a:off x="4465192" y="2051176"/>
            <a:ext cx="1532255" cy="1024890"/>
            <a:chOff x="4465192" y="2051176"/>
            <a:chExt cx="1532255" cy="1024890"/>
          </a:xfrm>
          <a:solidFill>
            <a:srgbClr val="FFC000"/>
          </a:solidFill>
        </p:grpSpPr>
        <p:sp>
          <p:nvSpPr>
            <p:cNvPr id="1048618" name="object 24"/>
            <p:cNvSpPr/>
            <p:nvPr/>
          </p:nvSpPr>
          <p:spPr>
            <a:xfrm>
              <a:off x="4468367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19" name="object 25"/>
            <p:cNvSpPr/>
            <p:nvPr/>
          </p:nvSpPr>
          <p:spPr>
            <a:xfrm>
              <a:off x="4468367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20" name="object 26"/>
          <p:cNvSpPr txBox="1"/>
          <p:nvPr/>
        </p:nvSpPr>
        <p:spPr>
          <a:xfrm>
            <a:off x="4700142" y="2319909"/>
            <a:ext cx="971550" cy="4565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155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 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ss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3" name="object 27"/>
          <p:cNvGrpSpPr/>
          <p:nvPr/>
        </p:nvGrpSpPr>
        <p:grpSpPr>
          <a:xfrm>
            <a:off x="3576843" y="1645907"/>
            <a:ext cx="2407906" cy="3241938"/>
            <a:chOff x="3570732" y="1632216"/>
            <a:chExt cx="2423541" cy="3242058"/>
          </a:xfrm>
        </p:grpSpPr>
        <p:sp>
          <p:nvSpPr>
            <p:cNvPr id="1048621" name="object 28"/>
            <p:cNvSpPr/>
            <p:nvPr/>
          </p:nvSpPr>
          <p:spPr>
            <a:xfrm>
              <a:off x="4468368" y="3072383"/>
              <a:ext cx="1525903" cy="1801891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22B4A3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</a:rPr>
                <a:t>Feature Extraction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48622" name="object 29"/>
            <p:cNvSpPr/>
            <p:nvPr/>
          </p:nvSpPr>
          <p:spPr>
            <a:xfrm>
              <a:off x="4468368" y="307238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24" name="object 32"/>
            <p:cNvSpPr/>
            <p:nvPr/>
          </p:nvSpPr>
          <p:spPr>
            <a:xfrm>
              <a:off x="3613404" y="1632216"/>
              <a:ext cx="1094219" cy="1094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25" name="object 33"/>
            <p:cNvSpPr/>
            <p:nvPr/>
          </p:nvSpPr>
          <p:spPr>
            <a:xfrm>
              <a:off x="3570732" y="1645907"/>
              <a:ext cx="1272539" cy="1124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26" name="object 34"/>
            <p:cNvSpPr/>
            <p:nvPr/>
          </p:nvSpPr>
          <p:spPr>
            <a:xfrm>
              <a:off x="3654552" y="1647443"/>
              <a:ext cx="1016508" cy="10165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27" name="object 35"/>
          <p:cNvSpPr txBox="1"/>
          <p:nvPr/>
        </p:nvSpPr>
        <p:spPr>
          <a:xfrm>
            <a:off x="3797046" y="1727453"/>
            <a:ext cx="730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8628" name="object 36"/>
          <p:cNvSpPr txBox="1"/>
          <p:nvPr/>
        </p:nvSpPr>
        <p:spPr>
          <a:xfrm>
            <a:off x="4054602" y="2082546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4" name="object 37"/>
          <p:cNvGrpSpPr/>
          <p:nvPr/>
        </p:nvGrpSpPr>
        <p:grpSpPr>
          <a:xfrm>
            <a:off x="7008748" y="2051176"/>
            <a:ext cx="1532255" cy="1024890"/>
            <a:chOff x="7008748" y="2051176"/>
            <a:chExt cx="1532255" cy="102489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48629" name="object 38"/>
            <p:cNvSpPr/>
            <p:nvPr/>
          </p:nvSpPr>
          <p:spPr>
            <a:xfrm>
              <a:off x="7011923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30" name="object 39"/>
            <p:cNvSpPr/>
            <p:nvPr/>
          </p:nvSpPr>
          <p:spPr>
            <a:xfrm>
              <a:off x="7011923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31" name="object 40"/>
          <p:cNvSpPr txBox="1"/>
          <p:nvPr/>
        </p:nvSpPr>
        <p:spPr>
          <a:xfrm>
            <a:off x="7244333" y="2319909"/>
            <a:ext cx="770890" cy="4565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155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Machine 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5" name="object 41"/>
          <p:cNvGrpSpPr/>
          <p:nvPr/>
        </p:nvGrpSpPr>
        <p:grpSpPr>
          <a:xfrm>
            <a:off x="7008748" y="3069208"/>
            <a:ext cx="1532255" cy="1024890"/>
            <a:chOff x="7008748" y="3069208"/>
            <a:chExt cx="1532255" cy="1024890"/>
          </a:xfrm>
        </p:grpSpPr>
        <p:sp>
          <p:nvSpPr>
            <p:cNvPr id="1048632" name="object 42"/>
            <p:cNvSpPr/>
            <p:nvPr/>
          </p:nvSpPr>
          <p:spPr>
            <a:xfrm>
              <a:off x="7011923" y="307238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92D05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33" name="object 43"/>
            <p:cNvSpPr/>
            <p:nvPr/>
          </p:nvSpPr>
          <p:spPr>
            <a:xfrm>
              <a:off x="7011923" y="3072383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34" name="object 44"/>
          <p:cNvSpPr txBox="1"/>
          <p:nvPr/>
        </p:nvSpPr>
        <p:spPr>
          <a:xfrm>
            <a:off x="7244333" y="3337940"/>
            <a:ext cx="770890" cy="4565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55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Deep 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5147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6" name="object 45"/>
          <p:cNvGrpSpPr/>
          <p:nvPr/>
        </p:nvGrpSpPr>
        <p:grpSpPr>
          <a:xfrm>
            <a:off x="6114288" y="1632216"/>
            <a:ext cx="1272540" cy="1138555"/>
            <a:chOff x="6114288" y="1632216"/>
            <a:chExt cx="1272540" cy="1138555"/>
          </a:xfrm>
        </p:grpSpPr>
        <p:sp>
          <p:nvSpPr>
            <p:cNvPr id="1048635" name="object 46"/>
            <p:cNvSpPr/>
            <p:nvPr/>
          </p:nvSpPr>
          <p:spPr>
            <a:xfrm>
              <a:off x="6156960" y="1632216"/>
              <a:ext cx="1094219" cy="1094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36" name="object 47"/>
            <p:cNvSpPr/>
            <p:nvPr/>
          </p:nvSpPr>
          <p:spPr>
            <a:xfrm>
              <a:off x="6114288" y="1645907"/>
              <a:ext cx="1272539" cy="1124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37" name="object 48"/>
            <p:cNvSpPr/>
            <p:nvPr/>
          </p:nvSpPr>
          <p:spPr>
            <a:xfrm>
              <a:off x="6198108" y="1647443"/>
              <a:ext cx="1016508" cy="10165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38" name="object 49"/>
          <p:cNvSpPr txBox="1"/>
          <p:nvPr/>
        </p:nvSpPr>
        <p:spPr>
          <a:xfrm>
            <a:off x="6340855" y="1727453"/>
            <a:ext cx="730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8639" name="object 50"/>
          <p:cNvSpPr txBox="1"/>
          <p:nvPr/>
        </p:nvSpPr>
        <p:spPr>
          <a:xfrm>
            <a:off x="6598666" y="2082546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7" name="object 51"/>
          <p:cNvGrpSpPr/>
          <p:nvPr/>
        </p:nvGrpSpPr>
        <p:grpSpPr>
          <a:xfrm>
            <a:off x="9552305" y="2051176"/>
            <a:ext cx="1532255" cy="1024890"/>
            <a:chOff x="9552305" y="2051176"/>
            <a:chExt cx="1532255" cy="102489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48640" name="object 52"/>
            <p:cNvSpPr/>
            <p:nvPr/>
          </p:nvSpPr>
          <p:spPr>
            <a:xfrm>
              <a:off x="9555480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152552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1525524" y="1018032"/>
                  </a:lnTo>
                  <a:lnTo>
                    <a:pt x="15255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41" name="object 53"/>
            <p:cNvSpPr/>
            <p:nvPr/>
          </p:nvSpPr>
          <p:spPr>
            <a:xfrm>
              <a:off x="9555480" y="2054351"/>
              <a:ext cx="1525905" cy="1018540"/>
            </a:xfrm>
            <a:custGeom>
              <a:avLst/>
              <a:gdLst/>
              <a:ahLst/>
              <a:cxnLst/>
              <a:rect l="l" t="t" r="r" b="b"/>
              <a:pathLst>
                <a:path w="1525904" h="1018539">
                  <a:moveTo>
                    <a:pt x="0" y="1018032"/>
                  </a:moveTo>
                  <a:lnTo>
                    <a:pt x="1525524" y="1018032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1018032"/>
                  </a:lnTo>
                  <a:close/>
                </a:path>
              </a:pathLst>
            </a:custGeom>
            <a:grpFill/>
            <a:ln w="6096">
              <a:solidFill>
                <a:srgbClr val="D0CFC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42" name="object 54"/>
          <p:cNvSpPr txBox="1"/>
          <p:nvPr/>
        </p:nvSpPr>
        <p:spPr>
          <a:xfrm>
            <a:off x="9788143" y="2319909"/>
            <a:ext cx="1159892" cy="4565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55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" spc="-5" dirty="0">
                <a:solidFill>
                  <a:srgbClr val="514743"/>
                </a:solidFill>
                <a:latin typeface="Arial"/>
                <a:cs typeface="Arial"/>
              </a:rPr>
              <a:t>Results &amp; Comparison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8" name="object 59"/>
          <p:cNvGrpSpPr/>
          <p:nvPr/>
        </p:nvGrpSpPr>
        <p:grpSpPr>
          <a:xfrm>
            <a:off x="8657843" y="1632216"/>
            <a:ext cx="1272540" cy="1138555"/>
            <a:chOff x="8657843" y="1632216"/>
            <a:chExt cx="1272540" cy="1138555"/>
          </a:xfrm>
        </p:grpSpPr>
        <p:sp>
          <p:nvSpPr>
            <p:cNvPr id="1048643" name="object 60"/>
            <p:cNvSpPr/>
            <p:nvPr/>
          </p:nvSpPr>
          <p:spPr>
            <a:xfrm>
              <a:off x="8700515" y="1632216"/>
              <a:ext cx="1094219" cy="1094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44" name="object 61"/>
            <p:cNvSpPr/>
            <p:nvPr/>
          </p:nvSpPr>
          <p:spPr>
            <a:xfrm>
              <a:off x="8657843" y="1645907"/>
              <a:ext cx="1272540" cy="11247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8645" name="object 62"/>
            <p:cNvSpPr/>
            <p:nvPr/>
          </p:nvSpPr>
          <p:spPr>
            <a:xfrm>
              <a:off x="8741663" y="1647443"/>
              <a:ext cx="1016507" cy="10165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646" name="object 63"/>
          <p:cNvSpPr txBox="1"/>
          <p:nvPr/>
        </p:nvSpPr>
        <p:spPr>
          <a:xfrm>
            <a:off x="8885046" y="1727453"/>
            <a:ext cx="730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8647" name="object 64"/>
          <p:cNvSpPr txBox="1"/>
          <p:nvPr/>
        </p:nvSpPr>
        <p:spPr>
          <a:xfrm>
            <a:off x="9142603" y="2082546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0"/>
            <a:ext cx="1835883" cy="1576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0509" y="2032000"/>
            <a:ext cx="10673204" cy="3422801"/>
          </a:xfrm>
        </p:spPr>
        <p:txBody>
          <a:bodyPr>
            <a:normAutofit/>
          </a:bodyPr>
          <a:lstStyle/>
          <a:p>
            <a:r>
              <a:rPr lang="en-SG" sz="2400" b="1" dirty="0"/>
              <a:t>1. Image Processing for Lung Tumour Detection</a:t>
            </a:r>
            <a:br>
              <a:rPr lang="en-SG" sz="2400" dirty="0"/>
            </a:br>
            <a:br>
              <a:rPr lang="en-SG" sz="2400" dirty="0"/>
            </a:br>
            <a:r>
              <a:rPr lang="en-SG" sz="2400" b="1" dirty="0"/>
              <a:t>2. Image Processing for Processing a Dataset To Achieve Better Accuracy in Various Machine Learning and Deep Learning model.</a:t>
            </a:r>
            <a:br>
              <a:rPr lang="en-SG" sz="2400" dirty="0"/>
            </a:br>
            <a:endParaRPr lang="en-SG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993443" y="707292"/>
            <a:ext cx="6391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Image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7342" cy="14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9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83" y="1976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200" b="1" dirty="0"/>
              <a:t>Implementation of Image Processing Techniques to Detect Lung Tumour Region</a:t>
            </a:r>
            <a:endParaRPr lang="en-SG" sz="4200" dirty="0"/>
          </a:p>
        </p:txBody>
      </p:sp>
    </p:spTree>
    <p:extLst>
      <p:ext uri="{BB962C8B-B14F-4D97-AF65-F5344CB8AC3E}">
        <p14:creationId xmlns:p14="http://schemas.microsoft.com/office/powerpoint/2010/main" val="9451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1682</Words>
  <Application>Microsoft Office PowerPoint</Application>
  <PresentationFormat>Widescreen</PresentationFormat>
  <Paragraphs>825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Motivation</vt:lpstr>
      <vt:lpstr>                Objective</vt:lpstr>
      <vt:lpstr>PowerPoint Presentation</vt:lpstr>
      <vt:lpstr>Work flow</vt:lpstr>
      <vt:lpstr>1. Image Processing for Lung Tumour Detection  2. Image Processing for Processing a Dataset To Achieve Better Accuracy in Various Machine Learning and Deep Learning model. </vt:lpstr>
      <vt:lpstr>Implementation of Image Processing Techniques to Detect Lung Tumour Region</vt:lpstr>
      <vt:lpstr>          Image Pre-processing </vt:lpstr>
      <vt:lpstr>                 Image Smoothing and Enhancement                    </vt:lpstr>
      <vt:lpstr>         Histogram of Original and Enhanced Image</vt:lpstr>
      <vt:lpstr>                       Image Segmentation</vt:lpstr>
      <vt:lpstr>Edge Detection</vt:lpstr>
      <vt:lpstr>PowerPoint Presentation</vt:lpstr>
      <vt:lpstr>Implementation of Image Processing for Achieving Better Accuracy in Various Models</vt:lpstr>
      <vt:lpstr>                                            Image Pre-Processing</vt:lpstr>
      <vt:lpstr>           </vt:lpstr>
      <vt:lpstr>                   Image Segmentation</vt:lpstr>
      <vt:lpstr>Why Using Machine Learning in Health Care System</vt:lpstr>
      <vt:lpstr>PowerPoint Presentation</vt:lpstr>
      <vt:lpstr> Accuracy Score comparison with Machine Learning approach </vt:lpstr>
      <vt:lpstr>Classification Report</vt:lpstr>
      <vt:lpstr>BENIGN CASE CLASSIFICATION RESULTS </vt:lpstr>
      <vt:lpstr>MALIGNANT CASE CLASSIFICATION RESULTS </vt:lpstr>
      <vt:lpstr> NORMAL CASE CLASSIFICATION RESULTS </vt:lpstr>
      <vt:lpstr>    F1 Score Comparisons of Processed Dataset  </vt:lpstr>
      <vt:lpstr>F1 Score comparison for VGG16 Feature Extraction</vt:lpstr>
      <vt:lpstr>          Some of the Predictions</vt:lpstr>
      <vt:lpstr>PowerPoint Presentation</vt:lpstr>
      <vt:lpstr>PowerPoint Presentation</vt:lpstr>
      <vt:lpstr>Deep learning Classification Results  </vt:lpstr>
      <vt:lpstr>Some Predictions of Deep Learning</vt:lpstr>
      <vt:lpstr> Deep learning Approach Accuracy Table </vt:lpstr>
      <vt:lpstr>                        Accuracy Curve &amp; Loss Curve</vt:lpstr>
      <vt:lpstr>PowerPoint Presentation</vt:lpstr>
      <vt:lpstr>PowerPoint Presentation</vt:lpstr>
      <vt:lpstr>             Accuracy Score Comparison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Nafe Muhtasim</dc:creator>
  <cp:lastModifiedBy>Nafe Muhtasim</cp:lastModifiedBy>
  <cp:revision>97</cp:revision>
  <dcterms:created xsi:type="dcterms:W3CDTF">2021-04-23T18:29:36Z</dcterms:created>
  <dcterms:modified xsi:type="dcterms:W3CDTF">2021-06-25T08:59:35Z</dcterms:modified>
</cp:coreProperties>
</file>