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58" r:id="rId4"/>
    <p:sldId id="259" r:id="rId5"/>
    <p:sldId id="262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All%20ML%20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All%20ML%20Accurac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All%20ML%20Accurac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All%20ML%20Accura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All%20ML%20Accurac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Selected%20Featu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fem\Desktop\Final%20Works\Selected%20Featu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 Score Compersion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Random Forest Classifier</c:v>
                </c:pt>
                <c:pt idx="1">
                  <c:v>K-Nearest Neighbours</c:v>
                </c:pt>
                <c:pt idx="2">
                  <c:v>XGBoost </c:v>
                </c:pt>
                <c:pt idx="3">
                  <c:v>Decision Tree</c:v>
                </c:pt>
                <c:pt idx="4">
                  <c:v>Support Vector Machine </c:v>
                </c:pt>
              </c:strCache>
            </c:strRef>
          </c:cat>
          <c:val>
            <c:numRef>
              <c:f>Sheet1!$M$4:$M$8</c:f>
              <c:numCache>
                <c:formatCode>General</c:formatCode>
                <c:ptCount val="5"/>
                <c:pt idx="0">
                  <c:v>92.528649988059243</c:v>
                </c:pt>
                <c:pt idx="1">
                  <c:v>90.288895358379676</c:v>
                </c:pt>
                <c:pt idx="2">
                  <c:v>86.435849074224777</c:v>
                </c:pt>
                <c:pt idx="3">
                  <c:v>83.893703219994862</c:v>
                </c:pt>
                <c:pt idx="4">
                  <c:v>77.428763729662052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F-4F05-9D99-34808FD1C9C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7493503"/>
        <c:axId val="887486015"/>
      </c:barChart>
      <c:catAx>
        <c:axId val="88749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486015"/>
        <c:crosses val="autoZero"/>
        <c:auto val="1"/>
        <c:lblAlgn val="ctr"/>
        <c:lblOffset val="100"/>
        <c:noMultiLvlLbl val="0"/>
      </c:catAx>
      <c:valAx>
        <c:axId val="88748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49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F1 Score Compersion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Sheet1!$A$16:$A$20</c:f>
              <c:strCache>
                <c:ptCount val="5"/>
                <c:pt idx="0">
                  <c:v>Random Forest Classifier</c:v>
                </c:pt>
                <c:pt idx="1">
                  <c:v>K-Nearest Neighbours</c:v>
                </c:pt>
                <c:pt idx="2">
                  <c:v>XGBoost </c:v>
                </c:pt>
                <c:pt idx="3">
                  <c:v>Decision Tree</c:v>
                </c:pt>
                <c:pt idx="4">
                  <c:v>Support Vector Machine </c:v>
                </c:pt>
              </c:strCache>
            </c:strRef>
          </c:cat>
          <c:val>
            <c:numRef>
              <c:f>Sheet1!$M$16:$M$20</c:f>
              <c:numCache>
                <c:formatCode>General</c:formatCode>
                <c:ptCount val="5"/>
                <c:pt idx="0">
                  <c:v>0.92406358511840048</c:v>
                </c:pt>
                <c:pt idx="1">
                  <c:v>0.90096774208145314</c:v>
                </c:pt>
                <c:pt idx="2">
                  <c:v>0.8607839047214092</c:v>
                </c:pt>
                <c:pt idx="3">
                  <c:v>0.83901068826343062</c:v>
                </c:pt>
                <c:pt idx="4">
                  <c:v>0.75749854519899151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0-4454-9356-D107FCC639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47101007"/>
        <c:axId val="647097679"/>
      </c:barChart>
      <c:catAx>
        <c:axId val="6471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097679"/>
        <c:crosses val="autoZero"/>
        <c:auto val="1"/>
        <c:lblAlgn val="ctr"/>
        <c:lblOffset val="100"/>
        <c:noMultiLvlLbl val="0"/>
      </c:catAx>
      <c:valAx>
        <c:axId val="64709767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710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 MAE Compersion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Sheet1!$A$27:$A$31</c:f>
              <c:strCache>
                <c:ptCount val="5"/>
                <c:pt idx="0">
                  <c:v>Random Forest Classifier</c:v>
                </c:pt>
                <c:pt idx="1">
                  <c:v>K-Nearest Neighbours</c:v>
                </c:pt>
                <c:pt idx="2">
                  <c:v>XGBoost </c:v>
                </c:pt>
                <c:pt idx="3">
                  <c:v>Decision Tree</c:v>
                </c:pt>
                <c:pt idx="4">
                  <c:v>Support Vector Machine </c:v>
                </c:pt>
              </c:strCache>
            </c:strRef>
          </c:cat>
          <c:val>
            <c:numRef>
              <c:f>Sheet1!$M$27:$M$31</c:f>
              <c:numCache>
                <c:formatCode>General</c:formatCode>
                <c:ptCount val="5"/>
                <c:pt idx="0">
                  <c:v>0.5973056487207784</c:v>
                </c:pt>
                <c:pt idx="1">
                  <c:v>0.74924452280353449</c:v>
                </c:pt>
                <c:pt idx="2">
                  <c:v>1.0017492708010556</c:v>
                </c:pt>
                <c:pt idx="3">
                  <c:v>1.1961761157636837</c:v>
                </c:pt>
                <c:pt idx="4">
                  <c:v>1.8127428147862741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7-4A62-BCDF-4957A289F7E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6537855"/>
        <c:axId val="946536607"/>
      </c:barChart>
      <c:catAx>
        <c:axId val="94653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36607"/>
        <c:crosses val="autoZero"/>
        <c:auto val="1"/>
        <c:lblAlgn val="ctr"/>
        <c:lblOffset val="100"/>
        <c:noMultiLvlLbl val="0"/>
      </c:catAx>
      <c:valAx>
        <c:axId val="9465366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4653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 MSE Compersion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Sheet1!$A$37:$A$41</c:f>
              <c:strCache>
                <c:ptCount val="5"/>
                <c:pt idx="0">
                  <c:v>Random Forest Classifier</c:v>
                </c:pt>
                <c:pt idx="1">
                  <c:v>K-Nearest Neighbours</c:v>
                </c:pt>
                <c:pt idx="2">
                  <c:v>XGBoost </c:v>
                </c:pt>
                <c:pt idx="3">
                  <c:v>Decision Tree</c:v>
                </c:pt>
                <c:pt idx="4">
                  <c:v>Support Vector Machine </c:v>
                </c:pt>
              </c:strCache>
            </c:strRef>
          </c:cat>
          <c:val>
            <c:numRef>
              <c:f>Sheet1!$M$37:$M$41</c:f>
              <c:numCache>
                <c:formatCode>General</c:formatCode>
                <c:ptCount val="5"/>
                <c:pt idx="0">
                  <c:v>6.8128862633245095</c:v>
                </c:pt>
                <c:pt idx="1">
                  <c:v>8.4363496192554539</c:v>
                </c:pt>
                <c:pt idx="2">
                  <c:v>11.01199372167452</c:v>
                </c:pt>
                <c:pt idx="3">
                  <c:v>13.191572209274559</c:v>
                </c:pt>
                <c:pt idx="4">
                  <c:v>21.072558406191234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1-4A7C-95D6-C483D8F0C75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47960223"/>
        <c:axId val="647957311"/>
      </c:barChart>
      <c:catAx>
        <c:axId val="64796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957311"/>
        <c:crosses val="autoZero"/>
        <c:auto val="1"/>
        <c:lblAlgn val="ctr"/>
        <c:lblOffset val="100"/>
        <c:noMultiLvlLbl val="0"/>
      </c:catAx>
      <c:valAx>
        <c:axId val="6479573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796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 RMSE Compersion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Sheet1!$A$48:$A$52</c:f>
              <c:strCache>
                <c:ptCount val="5"/>
                <c:pt idx="0">
                  <c:v>Random Forest Classifier</c:v>
                </c:pt>
                <c:pt idx="1">
                  <c:v>K-Nearest Neighbours</c:v>
                </c:pt>
                <c:pt idx="2">
                  <c:v>XGBoost </c:v>
                </c:pt>
                <c:pt idx="3">
                  <c:v>Decision Tree</c:v>
                </c:pt>
                <c:pt idx="4">
                  <c:v>Support Vector Machine </c:v>
                </c:pt>
              </c:strCache>
            </c:strRef>
          </c:cat>
          <c:val>
            <c:numRef>
              <c:f>Sheet1!$M$48:$M$52</c:f>
              <c:numCache>
                <c:formatCode>General</c:formatCode>
                <c:ptCount val="5"/>
                <c:pt idx="0">
                  <c:v>2.5761278675720631</c:v>
                </c:pt>
                <c:pt idx="1">
                  <c:v>2.8834462695877412</c:v>
                </c:pt>
                <c:pt idx="2">
                  <c:v>3.2886173321853613</c:v>
                </c:pt>
                <c:pt idx="3">
                  <c:v>3.6086308446623412</c:v>
                </c:pt>
                <c:pt idx="4">
                  <c:v>4.571015792783653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4-44A7-B63C-52370BF9CA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5682447"/>
        <c:axId val="965681615"/>
      </c:barChart>
      <c:catAx>
        <c:axId val="96568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681615"/>
        <c:crosses val="autoZero"/>
        <c:auto val="1"/>
        <c:lblAlgn val="ctr"/>
        <c:lblOffset val="100"/>
        <c:noMultiLvlLbl val="0"/>
      </c:catAx>
      <c:valAx>
        <c:axId val="9656816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568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Mean Accuracy Score </a:t>
            </a:r>
          </a:p>
          <a:p>
            <a:pPr>
              <a:defRPr/>
            </a:pPr>
            <a:r>
              <a:rPr lang="en-US"/>
              <a:t>Base</a:t>
            </a:r>
            <a:r>
              <a:rPr lang="en-US" baseline="0"/>
              <a:t> VS FS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9D-412C-A04A-239C9561906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9D-412C-A04A-239C95619062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9D-412C-A04A-239C95619062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9D-412C-A04A-239C95619062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9D-412C-A04A-239C95619062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39D-412C-A04A-239C956190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Sheet1!$A$21:$A$28</c:f>
              <c:strCache>
                <c:ptCount val="8"/>
                <c:pt idx="0">
                  <c:v>Random Forest Classifier</c:v>
                </c:pt>
                <c:pt idx="1">
                  <c:v>FS RF</c:v>
                </c:pt>
                <c:pt idx="2">
                  <c:v>K-Nearest Neighbours</c:v>
                </c:pt>
                <c:pt idx="3">
                  <c:v>FS KNN</c:v>
                </c:pt>
                <c:pt idx="4">
                  <c:v>XGBoost </c:v>
                </c:pt>
                <c:pt idx="5">
                  <c:v>FS XG</c:v>
                </c:pt>
                <c:pt idx="6">
                  <c:v>Decision Tree</c:v>
                </c:pt>
                <c:pt idx="7">
                  <c:v>FS DT</c:v>
                </c:pt>
              </c:strCache>
            </c:strRef>
          </c:cat>
          <c:val>
            <c:numRef>
              <c:f>Sheet1!$M$21:$M$28</c:f>
              <c:numCache>
                <c:formatCode>General</c:formatCode>
                <c:ptCount val="8"/>
                <c:pt idx="0">
                  <c:v>92.528649988059243</c:v>
                </c:pt>
                <c:pt idx="1">
                  <c:v>92.06559450749441</c:v>
                </c:pt>
                <c:pt idx="2">
                  <c:v>90.288895358379676</c:v>
                </c:pt>
                <c:pt idx="3">
                  <c:v>90.046782421638568</c:v>
                </c:pt>
                <c:pt idx="4">
                  <c:v>86.435849074224777</c:v>
                </c:pt>
                <c:pt idx="5">
                  <c:v>85.797067722682186</c:v>
                </c:pt>
                <c:pt idx="6">
                  <c:v>83.893703219994862</c:v>
                </c:pt>
                <c:pt idx="7">
                  <c:v>83.359856296416581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39D-412C-A04A-239C956190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20494880"/>
        <c:axId val="1520491968"/>
      </c:barChart>
      <c:catAx>
        <c:axId val="152049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491968"/>
        <c:crosses val="autoZero"/>
        <c:auto val="1"/>
        <c:lblAlgn val="ctr"/>
        <c:lblOffset val="100"/>
        <c:noMultiLvlLbl val="0"/>
      </c:catAx>
      <c:valAx>
        <c:axId val="1520491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049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  <a:r>
              <a:rPr lang="en-US" baseline="0"/>
              <a:t> RMSE Base VS FS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93-40DB-9E88-468CF393EF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93-40DB-9E88-468CF393EF94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93-40DB-9E88-468CF393EF94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C93-40DB-9E88-468CF393EF94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C93-40DB-9E88-468CF393EF94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C93-40DB-9E88-468CF393EF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Sheet1!$A$40:$A$47</c:f>
              <c:strCache>
                <c:ptCount val="8"/>
                <c:pt idx="0">
                  <c:v>Random Forest Classifier</c:v>
                </c:pt>
                <c:pt idx="1">
                  <c:v>FS RF</c:v>
                </c:pt>
                <c:pt idx="2">
                  <c:v>K-Nearest Neighbours</c:v>
                </c:pt>
                <c:pt idx="3">
                  <c:v>FS KNN</c:v>
                </c:pt>
                <c:pt idx="4">
                  <c:v>XGBoost </c:v>
                </c:pt>
                <c:pt idx="5">
                  <c:v>FS XG</c:v>
                </c:pt>
                <c:pt idx="6">
                  <c:v>Decision Tree</c:v>
                </c:pt>
                <c:pt idx="7">
                  <c:v>FS DT</c:v>
                </c:pt>
              </c:strCache>
            </c:strRef>
          </c:cat>
          <c:val>
            <c:numRef>
              <c:f>Sheet1!$M$40:$M$47</c:f>
              <c:numCache>
                <c:formatCode>General</c:formatCode>
                <c:ptCount val="8"/>
                <c:pt idx="0">
                  <c:v>2.5761278675999995</c:v>
                </c:pt>
                <c:pt idx="1">
                  <c:v>2.6396281804026609</c:v>
                </c:pt>
                <c:pt idx="2">
                  <c:v>2.8834462694999994</c:v>
                </c:pt>
                <c:pt idx="3">
                  <c:v>2.9176337017080649</c:v>
                </c:pt>
                <c:pt idx="4">
                  <c:v>3.2886173323999999</c:v>
                </c:pt>
                <c:pt idx="5">
                  <c:v>3.3834977707814291</c:v>
                </c:pt>
                <c:pt idx="6">
                  <c:v>3.6086308447999995</c:v>
                </c:pt>
                <c:pt idx="7">
                  <c:v>3.6711316869358144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93-40DB-9E88-468CF393EF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35440816"/>
        <c:axId val="1735440400"/>
      </c:barChart>
      <c:catAx>
        <c:axId val="173544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440400"/>
        <c:crosses val="autoZero"/>
        <c:auto val="1"/>
        <c:lblAlgn val="ctr"/>
        <c:lblOffset val="100"/>
        <c:noMultiLvlLbl val="0"/>
      </c:catAx>
      <c:valAx>
        <c:axId val="1735440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544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AAFD-DFE5-43D6-AC3B-1A1F0D8D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EF76-E70C-435D-B59F-459726121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569A-F896-43DA-AB56-F0507BD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74FF-5B09-40D0-B9AD-C1084B0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5DFC-0B69-4D84-B519-326A1C8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4113-BBBE-4B9B-B748-C8F81AC7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5BFBF-EA02-4129-B222-6647B93C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5D57-7D7F-430A-9D90-E95D9A1C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6425-2B8A-4E21-A8AD-BFC9913B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F829-306D-44E6-92A3-F18788A1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12F4E-1786-4EEA-AE4A-FCF6038D3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8E64-5333-45F4-8E9B-F006B065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59DE-89E2-4077-997A-CD541B4E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329A-E98E-4496-8B25-2DF665D8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E8D3-20ED-4112-9E61-BB61C2AB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4FDF-6231-4E11-B418-4B40C16A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3ACF-D5DF-42C1-B406-68021B42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6682-F6F7-4352-B30E-91CABBE4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AFC5-E933-496E-9988-7547FC71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F5C6-2F79-4253-853A-C25099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3E8F-1904-4067-BF21-BB488047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9DD6-FD7D-478F-B056-F2317681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F3DC-3D73-4382-BB04-4D72BCA2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2657-7FE5-47DD-A2D2-5B2B453A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56D8-4EAB-4B58-8E81-E12E1AE8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C861-B4EB-4166-97CC-10F847F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7E2F-86B2-4FFD-87B6-D1B10AE9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655D-C74C-40EC-995A-487E9793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5AC2-68E7-475C-A1FA-2F2426DC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8DD68-73DA-49B0-83EA-82321A10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FF80-DA79-4F09-9EAE-823ECC2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2A28-CEAF-47D3-BE05-4410E2AA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6CAF-CE47-4990-8E92-FA797C07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03BF6-F8F9-4DF1-89EA-6464219C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07443-7F0C-488E-9AC8-601D632B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2FF66-BAEC-44C4-AADF-78148FE34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7DFB6-0F9F-45AD-8163-660B0FFA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B764F-1ECA-4CDC-A680-E9B8D78E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E06FD-7A78-41DB-ACFE-AA98E85E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5C97-5CAB-431B-AF57-157950B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9AC02-62B2-45E0-8A61-E12A2E7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1CAF8-0410-4DA4-A71E-6724F60B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68B33-ABB3-4C07-9D26-48E276BD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A356-BA14-40BB-B229-CCB26E63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4C854-8597-4E13-B499-048DD52C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D182D-9680-4A3D-8889-18E8628C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C3CF-9382-4FB4-B177-FDF8536B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A35-34AA-4A49-AFC7-B66D1E3D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6AD4-B5AA-4E46-8958-F17F9346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89BA-90FC-4605-A36B-AD20EF0B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6DB9-6D17-4E74-8AEF-9D2A3E7C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3146-DEE4-4C2A-AEE9-50402D3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7557-3A77-4134-898B-F25C91DC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386DA-30BD-4397-BB10-4EB8830C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C92C3-734C-4BFE-A509-3CC9DC61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7263-83E1-4772-B7B7-8E2D1904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E947-E761-4D2B-80FC-16B0EEE9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285C-98D7-46B8-8033-082AA7C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A1D16-FE9B-45EE-9888-CCF5EA69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31D63-6D4E-4C64-B6A0-13735953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104-7A4F-423D-B75C-F96F4ABE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F7FD-FAC2-48CC-815C-5FE66BA1C3A3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120F-F771-4E14-B376-13106D497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8FB8-AA78-47BA-9E9A-9FEFBD35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911C-D30A-4614-915E-29E03638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460B2-9B47-44A4-90CB-8ACBBE54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859A7-2897-4AFF-A4F0-23EEE2E7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on Machine Learning Results and 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ADCC-1A57-45B5-849B-85C1D4950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EMG DATA</a:t>
            </a:r>
          </a:p>
          <a:p>
            <a:r>
              <a:rPr lang="en-US" dirty="0"/>
              <a:t>Subject 1 – Subject 10</a:t>
            </a:r>
          </a:p>
          <a:p>
            <a:r>
              <a:rPr lang="en-US" dirty="0"/>
              <a:t>Dataset 1</a:t>
            </a:r>
          </a:p>
        </p:txBody>
      </p:sp>
    </p:spTree>
    <p:extLst>
      <p:ext uri="{BB962C8B-B14F-4D97-AF65-F5344CB8AC3E}">
        <p14:creationId xmlns:p14="http://schemas.microsoft.com/office/powerpoint/2010/main" val="24320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6B5D-A8C2-44C4-ADFA-6FA1F8B6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Newly Added 4 other Evaluation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3B32-CCB2-4A95-8713-221BC113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7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Mean absolute error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Mean Squared Error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Root Mean Squared Error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F1 Score (Weighted)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D996C-03D8-4B50-88E2-5A6EC38E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82" y="5484506"/>
            <a:ext cx="66484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8D6CE-CBBF-4215-AF59-E0D29EC9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19" y="1541203"/>
            <a:ext cx="2268017" cy="94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23F74-79AC-4F79-B08E-A37D22481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571" y="1810335"/>
            <a:ext cx="3755762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05B23-3A8F-47EF-B0A1-2DF6119A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56" y="2620067"/>
            <a:ext cx="2405615" cy="94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2487B-E74D-4E51-8E6E-866E18743F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806"/>
          <a:stretch/>
        </p:blipFill>
        <p:spPr>
          <a:xfrm>
            <a:off x="5010506" y="3775568"/>
            <a:ext cx="3196065" cy="9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F309A3-4C20-4E64-B3D8-B2807F7F2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041635"/>
              </p:ext>
            </p:extLst>
          </p:nvPr>
        </p:nvGraphicFramePr>
        <p:xfrm>
          <a:off x="261641" y="2197244"/>
          <a:ext cx="5543550" cy="352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32CA47-643A-4A6A-8AA0-A2054C4E8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822416"/>
              </p:ext>
            </p:extLst>
          </p:nvPr>
        </p:nvGraphicFramePr>
        <p:xfrm>
          <a:off x="6386809" y="2197245"/>
          <a:ext cx="5543550" cy="3520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0F65EE3-F613-4786-87A0-35CC971A6C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Classification Result Evaluation</a:t>
            </a:r>
          </a:p>
        </p:txBody>
      </p:sp>
    </p:spTree>
    <p:extLst>
      <p:ext uri="{BB962C8B-B14F-4D97-AF65-F5344CB8AC3E}">
        <p14:creationId xmlns:p14="http://schemas.microsoft.com/office/powerpoint/2010/main" val="4431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069340-95F5-4097-B375-4EC9D2FB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51110"/>
              </p:ext>
            </p:extLst>
          </p:nvPr>
        </p:nvGraphicFramePr>
        <p:xfrm>
          <a:off x="263001" y="2679699"/>
          <a:ext cx="3680926" cy="301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CCC8BD-7CC5-498C-B2BA-727A185D7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677164"/>
              </p:ext>
            </p:extLst>
          </p:nvPr>
        </p:nvGraphicFramePr>
        <p:xfrm>
          <a:off x="4137891" y="2679699"/>
          <a:ext cx="4017817" cy="301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11A87-79D6-4966-BC96-B99DC2B57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128292"/>
              </p:ext>
            </p:extLst>
          </p:nvPr>
        </p:nvGraphicFramePr>
        <p:xfrm>
          <a:off x="8349673" y="2679699"/>
          <a:ext cx="3671690" cy="301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C9CFE0D-8307-49D4-B61D-91484266E7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Error Rate Calculation</a:t>
            </a:r>
          </a:p>
        </p:txBody>
      </p:sp>
    </p:spTree>
    <p:extLst>
      <p:ext uri="{BB962C8B-B14F-4D97-AF65-F5344CB8AC3E}">
        <p14:creationId xmlns:p14="http://schemas.microsoft.com/office/powerpoint/2010/main" val="256571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FDBEA8-E2EA-4896-83BB-21709DF0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19312"/>
              </p:ext>
            </p:extLst>
          </p:nvPr>
        </p:nvGraphicFramePr>
        <p:xfrm>
          <a:off x="386863" y="2150652"/>
          <a:ext cx="3780692" cy="26904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825775">
                  <a:extLst>
                    <a:ext uri="{9D8B030D-6E8A-4147-A177-3AD203B41FA5}">
                      <a16:colId xmlns:a16="http://schemas.microsoft.com/office/drawing/2014/main" val="3636518892"/>
                    </a:ext>
                  </a:extLst>
                </a:gridCol>
                <a:gridCol w="954917">
                  <a:extLst>
                    <a:ext uri="{9D8B030D-6E8A-4147-A177-3AD203B41FA5}">
                      <a16:colId xmlns:a16="http://schemas.microsoft.com/office/drawing/2014/main" val="2244415948"/>
                    </a:ext>
                  </a:extLst>
                </a:gridCol>
              </a:tblGrid>
              <a:tr h="570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Least Important Feature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893953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8503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287022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347435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293650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077197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635799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93768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691979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Emg5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578643"/>
                  </a:ext>
                </a:extLst>
              </a:tr>
              <a:tr h="212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Subject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Emg1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4599737"/>
                  </a:ext>
                </a:extLst>
              </a:tr>
            </a:tbl>
          </a:graphicData>
        </a:graphic>
      </p:graphicFrame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5887402-4165-44A2-AD59-5049E123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28" y="2150652"/>
            <a:ext cx="3470819" cy="2140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76DC9-9742-4B43-84AE-4FCBF22B9481}"/>
              </a:ext>
            </a:extLst>
          </p:cNvPr>
          <p:cNvSpPr txBox="1"/>
          <p:nvPr/>
        </p:nvSpPr>
        <p:spPr>
          <a:xfrm>
            <a:off x="4566478" y="4379431"/>
            <a:ext cx="365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</a:t>
            </a:r>
            <a:r>
              <a:rPr lang="en-US" sz="1200" dirty="0"/>
              <a:t> : How Accuracy is Increasing by Selecting each Features (Wrapper Method : RFE Feature Selection)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EE1032F-10E9-4AAE-BADB-803A06CE8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111977"/>
              </p:ext>
            </p:extLst>
          </p:nvPr>
        </p:nvGraphicFramePr>
        <p:xfrm>
          <a:off x="8423370" y="1293799"/>
          <a:ext cx="3470818" cy="4404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5409">
                  <a:extLst>
                    <a:ext uri="{9D8B030D-6E8A-4147-A177-3AD203B41FA5}">
                      <a16:colId xmlns:a16="http://schemas.microsoft.com/office/drawing/2014/main" val="1463777798"/>
                    </a:ext>
                  </a:extLst>
                </a:gridCol>
                <a:gridCol w="1735409">
                  <a:extLst>
                    <a:ext uri="{9D8B030D-6E8A-4147-A177-3AD203B41FA5}">
                      <a16:colId xmlns:a16="http://schemas.microsoft.com/office/drawing/2014/main" val="426709791"/>
                    </a:ext>
                  </a:extLst>
                </a:gridCol>
              </a:tblGrid>
              <a:tr h="746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Boruta 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29729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48189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4972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8629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63477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7059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23967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8414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77242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7301"/>
                  </a:ext>
                </a:extLst>
              </a:tr>
              <a:tr h="3247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Emg</a:t>
                      </a:r>
                      <a:r>
                        <a:rPr lang="en-US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4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4CE17A-EB56-474E-8841-491225AFE9EA}"/>
              </a:ext>
            </a:extLst>
          </p:cNvPr>
          <p:cNvSpPr txBox="1"/>
          <p:nvPr/>
        </p:nvSpPr>
        <p:spPr>
          <a:xfrm>
            <a:off x="8333276" y="5954231"/>
            <a:ext cx="365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Table</a:t>
            </a:r>
            <a:r>
              <a:rPr lang="en-US" sz="1200" dirty="0"/>
              <a:t> : Optimal Number of Feature Selected by Boruta Feature Selection (Wrapper Method)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6FEE3-8E62-49C0-8AEA-3DE4A5FD22AB}"/>
              </a:ext>
            </a:extLst>
          </p:cNvPr>
          <p:cNvSpPr txBox="1"/>
          <p:nvPr/>
        </p:nvSpPr>
        <p:spPr>
          <a:xfrm>
            <a:off x="451706" y="5136812"/>
            <a:ext cx="365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Table</a:t>
            </a:r>
            <a:r>
              <a:rPr lang="en-US" sz="1200" dirty="0"/>
              <a:t> : Least Important Feature Selected by ANOVA + Random Forrest Feature Importance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C3F953-3FD9-4E29-81C8-11CEEE459E1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088418" cy="672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Feature Selection Result (Subject 1-10)</a:t>
            </a:r>
          </a:p>
        </p:txBody>
      </p:sp>
    </p:spTree>
    <p:extLst>
      <p:ext uri="{BB962C8B-B14F-4D97-AF65-F5344CB8AC3E}">
        <p14:creationId xmlns:p14="http://schemas.microsoft.com/office/powerpoint/2010/main" val="374918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0501D0-D065-4397-A139-1B855AA82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756336"/>
              </p:ext>
            </p:extLst>
          </p:nvPr>
        </p:nvGraphicFramePr>
        <p:xfrm>
          <a:off x="500931" y="1810326"/>
          <a:ext cx="5367338" cy="447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E4AF67-4372-48C3-88C3-D7702E8EF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515262"/>
              </p:ext>
            </p:extLst>
          </p:nvPr>
        </p:nvGraphicFramePr>
        <p:xfrm>
          <a:off x="6280727" y="1810326"/>
          <a:ext cx="5367338" cy="447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6714ECB-A50E-42FF-8371-338C42524C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Feature Selection Accuracy and Error Rate Result</a:t>
            </a:r>
          </a:p>
        </p:txBody>
      </p:sp>
    </p:spTree>
    <p:extLst>
      <p:ext uri="{BB962C8B-B14F-4D97-AF65-F5344CB8AC3E}">
        <p14:creationId xmlns:p14="http://schemas.microsoft.com/office/powerpoint/2010/main" val="8586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BEE8F9-9016-41FE-A77E-1C659F31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01822"/>
              </p:ext>
            </p:extLst>
          </p:nvPr>
        </p:nvGraphicFramePr>
        <p:xfrm>
          <a:off x="729673" y="1791855"/>
          <a:ext cx="6373090" cy="213042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34018">
                  <a:extLst>
                    <a:ext uri="{9D8B030D-6E8A-4147-A177-3AD203B41FA5}">
                      <a16:colId xmlns:a16="http://schemas.microsoft.com/office/drawing/2014/main" val="3476709206"/>
                    </a:ext>
                  </a:extLst>
                </a:gridCol>
                <a:gridCol w="923910">
                  <a:extLst>
                    <a:ext uri="{9D8B030D-6E8A-4147-A177-3AD203B41FA5}">
                      <a16:colId xmlns:a16="http://schemas.microsoft.com/office/drawing/2014/main" val="3778236403"/>
                    </a:ext>
                  </a:extLst>
                </a:gridCol>
                <a:gridCol w="905054">
                  <a:extLst>
                    <a:ext uri="{9D8B030D-6E8A-4147-A177-3AD203B41FA5}">
                      <a16:colId xmlns:a16="http://schemas.microsoft.com/office/drawing/2014/main" val="802779277"/>
                    </a:ext>
                  </a:extLst>
                </a:gridCol>
                <a:gridCol w="905054">
                  <a:extLst>
                    <a:ext uri="{9D8B030D-6E8A-4147-A177-3AD203B41FA5}">
                      <a16:colId xmlns:a16="http://schemas.microsoft.com/office/drawing/2014/main" val="2014070999"/>
                    </a:ext>
                  </a:extLst>
                </a:gridCol>
                <a:gridCol w="905054">
                  <a:extLst>
                    <a:ext uri="{9D8B030D-6E8A-4147-A177-3AD203B41FA5}">
                      <a16:colId xmlns:a16="http://schemas.microsoft.com/office/drawing/2014/main" val="1889987912"/>
                    </a:ext>
                  </a:extLst>
                </a:gridCol>
              </a:tblGrid>
              <a:tr h="71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Base Accuracy</a:t>
                      </a:r>
                      <a:endParaRPr lang="en-US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Tuning</a:t>
                      </a:r>
                      <a:endParaRPr lang="en-US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Oversampling</a:t>
                      </a:r>
                      <a:endParaRPr lang="en-US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Smote Tomek</a:t>
                      </a:r>
                      <a:endParaRPr lang="en-US" sz="11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412319"/>
                  </a:ext>
                </a:extLst>
              </a:tr>
              <a:tr h="282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430906"/>
                  </a:ext>
                </a:extLst>
              </a:tr>
              <a:tr h="282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Random Forest Classifier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93.602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92.526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414989"/>
                  </a:ext>
                </a:extLst>
              </a:tr>
              <a:tr h="282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K-Nearest Neighbours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90.472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92.513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88.803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4911016"/>
                  </a:ext>
                </a:extLst>
              </a:tr>
              <a:tr h="282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XGBoost 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88.527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92.636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82.196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86.588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9093328"/>
                  </a:ext>
                </a:extLst>
              </a:tr>
              <a:tr h="282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86.178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83.972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86.361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8888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3C3ECD-E806-4A90-A3D3-D5CF54CED5F7}"/>
              </a:ext>
            </a:extLst>
          </p:cNvPr>
          <p:cNvSpPr txBox="1"/>
          <p:nvPr/>
        </p:nvSpPr>
        <p:spPr>
          <a:xfrm>
            <a:off x="822036" y="4202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u="none" strike="noStrike" dirty="0">
                <a:effectLst/>
              </a:rPr>
              <a:t>Table</a:t>
            </a:r>
            <a:r>
              <a:rPr lang="en-US" sz="1800" u="none" strike="noStrike" dirty="0">
                <a:effectLst/>
              </a:rPr>
              <a:t> : Accuracy Score (Subject 1)</a:t>
            </a:r>
            <a:endParaRPr lang="en-US" sz="1800" b="1" i="0" u="none" strike="noStrike" dirty="0">
              <a:solidFill>
                <a:srgbClr val="44546A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6AC3E-A32E-4C92-99DA-BE088D04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16" y="1393019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747C37-71CB-4DE6-8742-B454EA5F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16" y="4040969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E24A1E-7B59-4EF2-9946-365337E191D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088418" cy="672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Scopes of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657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539AB-9D0A-46EE-97E4-5E6272CA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BEC29-4B85-4179-BB6A-5D4569E0D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7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Courier New</vt:lpstr>
      <vt:lpstr>Office Theme</vt:lpstr>
      <vt:lpstr>Report on Machine Learning Results and Feature Selection</vt:lpstr>
      <vt:lpstr>Newly Added 4 other Evaluation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Nafe Muhtasim</dc:creator>
  <cp:lastModifiedBy>Nafe Muhtasim</cp:lastModifiedBy>
  <cp:revision>17</cp:revision>
  <dcterms:created xsi:type="dcterms:W3CDTF">2022-03-28T09:51:16Z</dcterms:created>
  <dcterms:modified xsi:type="dcterms:W3CDTF">2022-03-28T13:11:00Z</dcterms:modified>
</cp:coreProperties>
</file>