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91" r:id="rId3"/>
    <p:sldId id="272" r:id="rId4"/>
    <p:sldId id="273" r:id="rId5"/>
    <p:sldId id="268" r:id="rId6"/>
    <p:sldId id="288" r:id="rId7"/>
    <p:sldId id="271" r:id="rId8"/>
    <p:sldId id="290" r:id="rId9"/>
    <p:sldId id="274" r:id="rId10"/>
    <p:sldId id="278" r:id="rId11"/>
    <p:sldId id="275" r:id="rId12"/>
    <p:sldId id="276" r:id="rId13"/>
    <p:sldId id="287" r:id="rId14"/>
    <p:sldId id="279" r:id="rId15"/>
    <p:sldId id="281" r:id="rId16"/>
    <p:sldId id="292" r:id="rId17"/>
    <p:sldId id="280" r:id="rId18"/>
    <p:sldId id="289" r:id="rId19"/>
    <p:sldId id="282" r:id="rId20"/>
    <p:sldId id="283" r:id="rId21"/>
    <p:sldId id="284" r:id="rId22"/>
    <p:sldId id="285" r:id="rId23"/>
    <p:sldId id="28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browse/>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EC6B56"/>
    <a:srgbClr val="16BC9C"/>
    <a:srgbClr val="FFC153"/>
    <a:srgbClr val="13A085"/>
    <a:srgbClr val="1C2021"/>
    <a:srgbClr val="2C3E50"/>
    <a:srgbClr val="34495E"/>
    <a:srgbClr val="4624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588"/>
    <p:restoredTop sz="96115"/>
  </p:normalViewPr>
  <p:slideViewPr>
    <p:cSldViewPr snapToGrid="0" snapToObjects="1">
      <p:cViewPr varScale="1">
        <p:scale>
          <a:sx n="108" d="100"/>
          <a:sy n="108" d="100"/>
        </p:scale>
        <p:origin x="6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77B4338-1B8D-3E44-85C0-8D5AD5E99984}" type="datetimeFigureOut">
              <a:rPr lang="en-US" smtClean="0"/>
              <a:t>3/22/19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D288D3-3C88-8347-B955-EA4F4D4B7DCA}" type="slidenum">
              <a:rPr lang="en-US" smtClean="0"/>
              <a:t>‹#›</a:t>
            </a:fld>
            <a:endParaRPr lang="en-US"/>
          </a:p>
        </p:txBody>
      </p:sp>
    </p:spTree>
    <p:extLst>
      <p:ext uri="{BB962C8B-B14F-4D97-AF65-F5344CB8AC3E}">
        <p14:creationId xmlns:p14="http://schemas.microsoft.com/office/powerpoint/2010/main" val="1156898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7B4338-1B8D-3E44-85C0-8D5AD5E99984}" type="datetimeFigureOut">
              <a:rPr lang="en-US" smtClean="0"/>
              <a:t>3/22/19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D288D3-3C88-8347-B955-EA4F4D4B7DCA}" type="slidenum">
              <a:rPr lang="en-US" smtClean="0"/>
              <a:t>‹#›</a:t>
            </a:fld>
            <a:endParaRPr lang="en-US"/>
          </a:p>
        </p:txBody>
      </p:sp>
    </p:spTree>
    <p:extLst>
      <p:ext uri="{BB962C8B-B14F-4D97-AF65-F5344CB8AC3E}">
        <p14:creationId xmlns:p14="http://schemas.microsoft.com/office/powerpoint/2010/main" val="523846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7B4338-1B8D-3E44-85C0-8D5AD5E99984}" type="datetimeFigureOut">
              <a:rPr lang="en-US" smtClean="0"/>
              <a:t>3/22/19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D288D3-3C88-8347-B955-EA4F4D4B7DCA}" type="slidenum">
              <a:rPr lang="en-US" smtClean="0"/>
              <a:t>‹#›</a:t>
            </a:fld>
            <a:endParaRPr lang="en-US"/>
          </a:p>
        </p:txBody>
      </p:sp>
    </p:spTree>
    <p:extLst>
      <p:ext uri="{BB962C8B-B14F-4D97-AF65-F5344CB8AC3E}">
        <p14:creationId xmlns:p14="http://schemas.microsoft.com/office/powerpoint/2010/main" val="1751328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7B4338-1B8D-3E44-85C0-8D5AD5E99984}" type="datetimeFigureOut">
              <a:rPr lang="en-US" smtClean="0"/>
              <a:t>3/22/19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D288D3-3C88-8347-B955-EA4F4D4B7DCA}" type="slidenum">
              <a:rPr lang="en-US" smtClean="0"/>
              <a:t>‹#›</a:t>
            </a:fld>
            <a:endParaRPr lang="en-US"/>
          </a:p>
        </p:txBody>
      </p:sp>
    </p:spTree>
    <p:extLst>
      <p:ext uri="{BB962C8B-B14F-4D97-AF65-F5344CB8AC3E}">
        <p14:creationId xmlns:p14="http://schemas.microsoft.com/office/powerpoint/2010/main" val="1086862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7B4338-1B8D-3E44-85C0-8D5AD5E99984}" type="datetimeFigureOut">
              <a:rPr lang="en-US" smtClean="0"/>
              <a:t>3/22/19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D288D3-3C88-8347-B955-EA4F4D4B7DCA}" type="slidenum">
              <a:rPr lang="en-US" smtClean="0"/>
              <a:t>‹#›</a:t>
            </a:fld>
            <a:endParaRPr lang="en-US"/>
          </a:p>
        </p:txBody>
      </p:sp>
    </p:spTree>
    <p:extLst>
      <p:ext uri="{BB962C8B-B14F-4D97-AF65-F5344CB8AC3E}">
        <p14:creationId xmlns:p14="http://schemas.microsoft.com/office/powerpoint/2010/main" val="402926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77B4338-1B8D-3E44-85C0-8D5AD5E99984}" type="datetimeFigureOut">
              <a:rPr lang="en-US" smtClean="0"/>
              <a:t>3/22/19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D288D3-3C88-8347-B955-EA4F4D4B7DCA}" type="slidenum">
              <a:rPr lang="en-US" smtClean="0"/>
              <a:t>‹#›</a:t>
            </a:fld>
            <a:endParaRPr lang="en-US"/>
          </a:p>
        </p:txBody>
      </p:sp>
    </p:spTree>
    <p:extLst>
      <p:ext uri="{BB962C8B-B14F-4D97-AF65-F5344CB8AC3E}">
        <p14:creationId xmlns:p14="http://schemas.microsoft.com/office/powerpoint/2010/main" val="962132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77B4338-1B8D-3E44-85C0-8D5AD5E99984}" type="datetimeFigureOut">
              <a:rPr lang="en-US" smtClean="0"/>
              <a:t>3/22/19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D288D3-3C88-8347-B955-EA4F4D4B7DCA}" type="slidenum">
              <a:rPr lang="en-US" smtClean="0"/>
              <a:t>‹#›</a:t>
            </a:fld>
            <a:endParaRPr lang="en-US"/>
          </a:p>
        </p:txBody>
      </p:sp>
    </p:spTree>
    <p:extLst>
      <p:ext uri="{BB962C8B-B14F-4D97-AF65-F5344CB8AC3E}">
        <p14:creationId xmlns:p14="http://schemas.microsoft.com/office/powerpoint/2010/main" val="16427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7B4338-1B8D-3E44-85C0-8D5AD5E99984}" type="datetimeFigureOut">
              <a:rPr lang="en-US" smtClean="0"/>
              <a:t>3/22/19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D288D3-3C88-8347-B955-EA4F4D4B7DCA}" type="slidenum">
              <a:rPr lang="en-US" smtClean="0"/>
              <a:t>‹#›</a:t>
            </a:fld>
            <a:endParaRPr lang="en-US"/>
          </a:p>
        </p:txBody>
      </p:sp>
    </p:spTree>
    <p:extLst>
      <p:ext uri="{BB962C8B-B14F-4D97-AF65-F5344CB8AC3E}">
        <p14:creationId xmlns:p14="http://schemas.microsoft.com/office/powerpoint/2010/main" val="1211623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7B4338-1B8D-3E44-85C0-8D5AD5E99984}" type="datetimeFigureOut">
              <a:rPr lang="en-US" smtClean="0"/>
              <a:t>3/22/19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D288D3-3C88-8347-B955-EA4F4D4B7DCA}" type="slidenum">
              <a:rPr lang="en-US" smtClean="0"/>
              <a:t>‹#›</a:t>
            </a:fld>
            <a:endParaRPr lang="en-US"/>
          </a:p>
        </p:txBody>
      </p:sp>
    </p:spTree>
    <p:extLst>
      <p:ext uri="{BB962C8B-B14F-4D97-AF65-F5344CB8AC3E}">
        <p14:creationId xmlns:p14="http://schemas.microsoft.com/office/powerpoint/2010/main" val="1314139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7B4338-1B8D-3E44-85C0-8D5AD5E99984}" type="datetimeFigureOut">
              <a:rPr lang="en-US" smtClean="0"/>
              <a:t>3/22/19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D288D3-3C88-8347-B955-EA4F4D4B7DCA}" type="slidenum">
              <a:rPr lang="en-US" smtClean="0"/>
              <a:t>‹#›</a:t>
            </a:fld>
            <a:endParaRPr lang="en-US"/>
          </a:p>
        </p:txBody>
      </p:sp>
    </p:spTree>
    <p:extLst>
      <p:ext uri="{BB962C8B-B14F-4D97-AF65-F5344CB8AC3E}">
        <p14:creationId xmlns:p14="http://schemas.microsoft.com/office/powerpoint/2010/main" val="2022061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7B4338-1B8D-3E44-85C0-8D5AD5E99984}" type="datetimeFigureOut">
              <a:rPr lang="en-US" smtClean="0"/>
              <a:t>3/22/19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D288D3-3C88-8347-B955-EA4F4D4B7DCA}" type="slidenum">
              <a:rPr lang="en-US" smtClean="0"/>
              <a:t>‹#›</a:t>
            </a:fld>
            <a:endParaRPr lang="en-US"/>
          </a:p>
        </p:txBody>
      </p:sp>
    </p:spTree>
    <p:extLst>
      <p:ext uri="{BB962C8B-B14F-4D97-AF65-F5344CB8AC3E}">
        <p14:creationId xmlns:p14="http://schemas.microsoft.com/office/powerpoint/2010/main" val="86224451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7B4338-1B8D-3E44-85C0-8D5AD5E99984}" type="datetimeFigureOut">
              <a:rPr lang="en-US" smtClean="0"/>
              <a:t>3/22/19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D288D3-3C88-8347-B955-EA4F4D4B7DCA}" type="slidenum">
              <a:rPr lang="en-US" smtClean="0"/>
              <a:t>‹#›</a:t>
            </a:fld>
            <a:endParaRPr lang="en-US"/>
          </a:p>
        </p:txBody>
      </p:sp>
    </p:spTree>
    <p:extLst>
      <p:ext uri="{BB962C8B-B14F-4D97-AF65-F5344CB8AC3E}">
        <p14:creationId xmlns:p14="http://schemas.microsoft.com/office/powerpoint/2010/main" val="1480959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C202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85008" y="4061691"/>
            <a:ext cx="11621984" cy="1940956"/>
          </a:xfrm>
        </p:spPr>
        <p:txBody>
          <a:bodyPr>
            <a:normAutofit/>
          </a:bodyPr>
          <a:lstStyle/>
          <a:p>
            <a:r>
              <a:rPr lang="en-US" sz="6600" dirty="0" smtClean="0">
                <a:solidFill>
                  <a:srgbClr val="FFC153"/>
                </a:solidFill>
                <a:latin typeface="Roboto Mono for Powerline" charset="0"/>
                <a:ea typeface="Roboto Mono for Powerline" charset="0"/>
                <a:cs typeface="Roboto Mono for Powerline" charset="0"/>
              </a:rPr>
              <a:t>Lunch &amp; Learn</a:t>
            </a:r>
          </a:p>
          <a:p>
            <a:r>
              <a:rPr lang="en-US" dirty="0" smtClean="0">
                <a:solidFill>
                  <a:srgbClr val="13A085"/>
                </a:solidFill>
                <a:latin typeface="Roboto Mono for Powerline" charset="0"/>
                <a:ea typeface="Roboto Mono for Powerline" charset="0"/>
                <a:cs typeface="Roboto Mono for Powerline" charset="0"/>
              </a:rPr>
              <a:t>Nafeu Nasir </a:t>
            </a:r>
            <a:r>
              <a:rPr lang="mr-IN" dirty="0" smtClean="0">
                <a:solidFill>
                  <a:srgbClr val="13A085"/>
                </a:solidFill>
                <a:latin typeface="Roboto Mono for Powerline" charset="0"/>
                <a:ea typeface="Roboto Mono for Powerline" charset="0"/>
                <a:cs typeface="Roboto Mono for Powerline" charset="0"/>
              </a:rPr>
              <a:t>–</a:t>
            </a:r>
            <a:r>
              <a:rPr lang="en-US" dirty="0" smtClean="0">
                <a:solidFill>
                  <a:srgbClr val="13A085"/>
                </a:solidFill>
                <a:latin typeface="Roboto Mono for Powerline" charset="0"/>
                <a:ea typeface="Roboto Mono for Powerline" charset="0"/>
                <a:cs typeface="Roboto Mono for Powerline" charset="0"/>
              </a:rPr>
              <a:t> Full Stack Developer (Console Team)</a:t>
            </a:r>
          </a:p>
          <a:p>
            <a:r>
              <a:rPr lang="en-US" dirty="0" smtClean="0">
                <a:solidFill>
                  <a:srgbClr val="13A085"/>
                </a:solidFill>
                <a:latin typeface="Roboto Mono for Powerline" charset="0"/>
                <a:ea typeface="Roboto Mono for Powerline" charset="0"/>
                <a:cs typeface="Roboto Mono for Powerline" charset="0"/>
              </a:rPr>
              <a:t>March 22</a:t>
            </a:r>
            <a:r>
              <a:rPr lang="en-US" baseline="30000" dirty="0" smtClean="0">
                <a:solidFill>
                  <a:srgbClr val="13A085"/>
                </a:solidFill>
                <a:latin typeface="Roboto Mono for Powerline" charset="0"/>
                <a:ea typeface="Roboto Mono for Powerline" charset="0"/>
                <a:cs typeface="Roboto Mono for Powerline" charset="0"/>
              </a:rPr>
              <a:t>nd</a:t>
            </a:r>
            <a:r>
              <a:rPr lang="en-US" dirty="0" smtClean="0">
                <a:solidFill>
                  <a:srgbClr val="13A085"/>
                </a:solidFill>
                <a:latin typeface="Roboto Mono for Powerline" charset="0"/>
                <a:ea typeface="Roboto Mono for Powerline" charset="0"/>
                <a:cs typeface="Roboto Mono for Powerline" charset="0"/>
              </a:rPr>
              <a:t>, 2019</a:t>
            </a:r>
            <a:endParaRPr lang="en-US" dirty="0" smtClean="0">
              <a:solidFill>
                <a:srgbClr val="13A085"/>
              </a:solidFill>
              <a:latin typeface="Roboto Mono for Powerline" charset="0"/>
              <a:ea typeface="Roboto Mono for Powerline" charset="0"/>
              <a:cs typeface="Roboto Mono for Powerline" charset="0"/>
            </a:endParaRPr>
          </a:p>
        </p:txBody>
      </p:sp>
      <p:pic>
        <p:nvPicPr>
          <p:cNvPr id="1026" name="Picture 2" descr="mage result for graphq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5917" y="474420"/>
            <a:ext cx="6080166" cy="3192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26200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C202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284307"/>
            <a:ext cx="12192000" cy="4289386"/>
          </a:xfrm>
          <a:prstGeom prst="rect">
            <a:avLst/>
          </a:prstGeom>
        </p:spPr>
      </p:pic>
    </p:spTree>
    <p:extLst>
      <p:ext uri="{BB962C8B-B14F-4D97-AF65-F5344CB8AC3E}">
        <p14:creationId xmlns:p14="http://schemas.microsoft.com/office/powerpoint/2010/main" val="7020173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C202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85008" y="558470"/>
            <a:ext cx="11621984" cy="961572"/>
          </a:xfrm>
        </p:spPr>
        <p:txBody>
          <a:bodyPr>
            <a:normAutofit lnSpcReduction="10000"/>
          </a:bodyPr>
          <a:lstStyle/>
          <a:p>
            <a:r>
              <a:rPr lang="en-US" sz="6600" smtClean="0">
                <a:solidFill>
                  <a:srgbClr val="FFC153"/>
                </a:solidFill>
                <a:latin typeface="Roboto Mono for Powerline" charset="0"/>
                <a:ea typeface="Roboto Mono for Powerline" charset="0"/>
                <a:cs typeface="Roboto Mono for Powerline" charset="0"/>
              </a:rPr>
              <a:t>Goodbye Monolith</a:t>
            </a:r>
            <a:endParaRPr lang="en-US" sz="6600" dirty="0" smtClean="0">
              <a:solidFill>
                <a:srgbClr val="FFC153"/>
              </a:solidFill>
              <a:latin typeface="Roboto Mono for Powerline" charset="0"/>
              <a:ea typeface="Roboto Mono for Powerline" charset="0"/>
              <a:cs typeface="Roboto Mono for Powerline" charset="0"/>
            </a:endParaRPr>
          </a:p>
        </p:txBody>
      </p:sp>
      <p:sp>
        <p:nvSpPr>
          <p:cNvPr id="4" name="Subtitle 2"/>
          <p:cNvSpPr txBox="1">
            <a:spLocks/>
          </p:cNvSpPr>
          <p:nvPr/>
        </p:nvSpPr>
        <p:spPr>
          <a:xfrm>
            <a:off x="285008" y="1839026"/>
            <a:ext cx="6816436" cy="4526148"/>
          </a:xfrm>
          <a:prstGeom prst="rect">
            <a:avLst/>
          </a:prstGeom>
        </p:spPr>
        <p:txBody>
          <a:bodyPr vert="horz" lIns="91440" tIns="45720" rIns="91440" bIns="45720" rtlCol="0">
            <a:normAutofit fontScale="62500" lnSpcReduction="20000"/>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457200" indent="-457200" algn="l">
              <a:lnSpc>
                <a:spcPct val="120000"/>
              </a:lnSpc>
              <a:buFontTx/>
              <a:buChar char="-"/>
            </a:pPr>
            <a:r>
              <a:rPr lang="en-US" sz="2800" dirty="0" smtClean="0">
                <a:solidFill>
                  <a:srgbClr val="FFC153"/>
                </a:solidFill>
                <a:latin typeface="Roboto Mono for Powerline" charset="0"/>
                <a:ea typeface="Roboto Mono for Powerline" charset="0"/>
                <a:cs typeface="Roboto Mono for Powerline" charset="0"/>
              </a:rPr>
              <a:t>the </a:t>
            </a:r>
            <a:r>
              <a:rPr lang="en-US" sz="2800" dirty="0">
                <a:solidFill>
                  <a:srgbClr val="FFC153"/>
                </a:solidFill>
                <a:latin typeface="Roboto Mono for Powerline" charset="0"/>
                <a:ea typeface="Roboto Mono for Powerline" charset="0"/>
                <a:cs typeface="Roboto Mono for Powerline" charset="0"/>
              </a:rPr>
              <a:t>industry is moving towards </a:t>
            </a:r>
            <a:r>
              <a:rPr lang="en-US" sz="2800" dirty="0" err="1" smtClean="0">
                <a:solidFill>
                  <a:srgbClr val="FFC153"/>
                </a:solidFill>
                <a:latin typeface="Roboto Mono for Powerline" charset="0"/>
                <a:ea typeface="Roboto Mono for Powerline" charset="0"/>
                <a:cs typeface="Roboto Mono for Powerline" charset="0"/>
              </a:rPr>
              <a:t>microservice</a:t>
            </a:r>
            <a:r>
              <a:rPr lang="en-US" sz="2800" dirty="0" smtClean="0">
                <a:solidFill>
                  <a:srgbClr val="FFC153"/>
                </a:solidFill>
                <a:latin typeface="Roboto Mono for Powerline" charset="0"/>
                <a:ea typeface="Roboto Mono for Powerline" charset="0"/>
                <a:cs typeface="Roboto Mono for Powerline" charset="0"/>
              </a:rPr>
              <a:t> </a:t>
            </a:r>
            <a:r>
              <a:rPr lang="en-US" sz="2800" dirty="0">
                <a:solidFill>
                  <a:srgbClr val="FFC153"/>
                </a:solidFill>
                <a:latin typeface="Roboto Mono for Powerline" charset="0"/>
                <a:ea typeface="Roboto Mono for Powerline" charset="0"/>
                <a:cs typeface="Roboto Mono for Powerline" charset="0"/>
              </a:rPr>
              <a:t>and hexagonal architecture over monolithic </a:t>
            </a:r>
            <a:r>
              <a:rPr lang="en-US" sz="2800" dirty="0" smtClean="0">
                <a:solidFill>
                  <a:srgbClr val="FFC153"/>
                </a:solidFill>
                <a:latin typeface="Roboto Mono for Powerline" charset="0"/>
                <a:ea typeface="Roboto Mono for Powerline" charset="0"/>
                <a:cs typeface="Roboto Mono for Powerline" charset="0"/>
              </a:rPr>
              <a:t>architecture </a:t>
            </a:r>
            <a:r>
              <a:rPr lang="en-US" sz="2800" dirty="0" smtClean="0">
                <a:solidFill>
                  <a:srgbClr val="EC6B56"/>
                </a:solidFill>
                <a:latin typeface="Roboto Mono for Powerline" charset="0"/>
                <a:ea typeface="Roboto Mono for Powerline" charset="0"/>
                <a:cs typeface="Roboto Mono for Powerline" charset="0"/>
              </a:rPr>
              <a:t>(and for good reason)</a:t>
            </a:r>
          </a:p>
          <a:p>
            <a:pPr marL="457200" indent="-457200" algn="l">
              <a:lnSpc>
                <a:spcPct val="120000"/>
              </a:lnSpc>
              <a:buFontTx/>
              <a:buChar char="-"/>
            </a:pPr>
            <a:r>
              <a:rPr lang="en-US" sz="2800" dirty="0" smtClean="0">
                <a:solidFill>
                  <a:srgbClr val="FFC153"/>
                </a:solidFill>
                <a:latin typeface="Roboto Mono for Powerline" charset="0"/>
                <a:ea typeface="Roboto Mono for Powerline" charset="0"/>
                <a:cs typeface="Roboto Mono for Powerline" charset="0"/>
              </a:rPr>
              <a:t>we </a:t>
            </a:r>
            <a:r>
              <a:rPr lang="en-US" sz="2800" dirty="0">
                <a:solidFill>
                  <a:srgbClr val="FFC153"/>
                </a:solidFill>
                <a:latin typeface="Roboto Mono for Powerline" charset="0"/>
                <a:ea typeface="Roboto Mono for Powerline" charset="0"/>
                <a:cs typeface="Roboto Mono for Powerline" charset="0"/>
              </a:rPr>
              <a:t>have a huge variation in </a:t>
            </a:r>
            <a:r>
              <a:rPr lang="en-US" sz="2800" dirty="0" smtClean="0">
                <a:solidFill>
                  <a:srgbClr val="FFC153"/>
                </a:solidFill>
                <a:latin typeface="Roboto Mono for Powerline" charset="0"/>
                <a:ea typeface="Roboto Mono for Powerline" charset="0"/>
                <a:cs typeface="Roboto Mono for Powerline" charset="0"/>
              </a:rPr>
              <a:t>experiences </a:t>
            </a:r>
            <a:r>
              <a:rPr lang="en-US" sz="2800" dirty="0">
                <a:solidFill>
                  <a:srgbClr val="FFC153"/>
                </a:solidFill>
                <a:latin typeface="Roboto Mono for Powerline" charset="0"/>
                <a:ea typeface="Roboto Mono for Powerline" charset="0"/>
                <a:cs typeface="Roboto Mono for Powerline" charset="0"/>
              </a:rPr>
              <a:t>now (mobile, tablet, IOT device, desktop, voice assistant) all querying the same </a:t>
            </a:r>
            <a:r>
              <a:rPr lang="en-US" sz="2800" dirty="0" smtClean="0">
                <a:solidFill>
                  <a:srgbClr val="FFC153"/>
                </a:solidFill>
                <a:latin typeface="Roboto Mono for Powerline" charset="0"/>
                <a:ea typeface="Roboto Mono for Powerline" charset="0"/>
                <a:cs typeface="Roboto Mono for Powerline" charset="0"/>
              </a:rPr>
              <a:t>resources</a:t>
            </a:r>
          </a:p>
          <a:p>
            <a:pPr marL="457200" indent="-457200" algn="l">
              <a:lnSpc>
                <a:spcPct val="120000"/>
              </a:lnSpc>
              <a:buFontTx/>
              <a:buChar char="-"/>
            </a:pPr>
            <a:r>
              <a:rPr lang="en-US" sz="2800" dirty="0" smtClean="0">
                <a:solidFill>
                  <a:srgbClr val="FFC153"/>
                </a:solidFill>
                <a:latin typeface="Roboto Mono for Powerline" charset="0"/>
                <a:ea typeface="Roboto Mono for Powerline" charset="0"/>
                <a:cs typeface="Roboto Mono for Powerline" charset="0"/>
              </a:rPr>
              <a:t>we </a:t>
            </a:r>
            <a:r>
              <a:rPr lang="en-US" sz="2800" dirty="0">
                <a:solidFill>
                  <a:srgbClr val="FFC153"/>
                </a:solidFill>
                <a:latin typeface="Roboto Mono for Powerline" charset="0"/>
                <a:ea typeface="Roboto Mono for Powerline" charset="0"/>
                <a:cs typeface="Roboto Mono for Powerline" charset="0"/>
              </a:rPr>
              <a:t>have Third Party APIs that do certain challenging things really well so that we don't have to </a:t>
            </a:r>
            <a:r>
              <a:rPr lang="en-US" sz="2800" dirty="0" smtClean="0">
                <a:solidFill>
                  <a:srgbClr val="FFC153"/>
                </a:solidFill>
                <a:latin typeface="Roboto Mono for Powerline" charset="0"/>
                <a:ea typeface="Roboto Mono for Powerline" charset="0"/>
                <a:cs typeface="Roboto Mono for Powerline" charset="0"/>
              </a:rPr>
              <a:t>anymore</a:t>
            </a:r>
            <a:br>
              <a:rPr lang="en-US" sz="2800" dirty="0" smtClean="0">
                <a:solidFill>
                  <a:srgbClr val="FFC153"/>
                </a:solidFill>
                <a:latin typeface="Roboto Mono for Powerline" charset="0"/>
                <a:ea typeface="Roboto Mono for Powerline" charset="0"/>
                <a:cs typeface="Roboto Mono for Powerline" charset="0"/>
              </a:rPr>
            </a:br>
            <a:endParaRPr lang="en-US" sz="2800" dirty="0" smtClean="0">
              <a:solidFill>
                <a:srgbClr val="FFC153"/>
              </a:solidFill>
              <a:latin typeface="Roboto Mono for Powerline" charset="0"/>
              <a:ea typeface="Roboto Mono for Powerline" charset="0"/>
              <a:cs typeface="Roboto Mono for Powerline" charset="0"/>
            </a:endParaRPr>
          </a:p>
          <a:p>
            <a:pPr marL="914400" lvl="1" indent="-457200" algn="l">
              <a:lnSpc>
                <a:spcPct val="120000"/>
              </a:lnSpc>
              <a:buFontTx/>
              <a:buChar char="-"/>
            </a:pPr>
            <a:r>
              <a:rPr lang="en-US" dirty="0" err="1" smtClean="0">
                <a:solidFill>
                  <a:srgbClr val="16BC9C"/>
                </a:solidFill>
                <a:latin typeface="Roboto Mono for Powerline" charset="0"/>
                <a:ea typeface="Roboto Mono for Powerline" charset="0"/>
                <a:cs typeface="Roboto Mono for Powerline" charset="0"/>
              </a:rPr>
              <a:t>Twilio</a:t>
            </a:r>
            <a:r>
              <a:rPr lang="en-US" dirty="0">
                <a:solidFill>
                  <a:srgbClr val="16BC9C"/>
                </a:solidFill>
                <a:latin typeface="Roboto Mono for Powerline" charset="0"/>
                <a:ea typeface="Roboto Mono for Powerline" charset="0"/>
                <a:cs typeface="Roboto Mono for Powerline" charset="0"/>
              </a:rPr>
              <a:t>: handles texting &amp; automated voice </a:t>
            </a:r>
            <a:r>
              <a:rPr lang="en-US" dirty="0" smtClean="0">
                <a:solidFill>
                  <a:srgbClr val="16BC9C"/>
                </a:solidFill>
                <a:latin typeface="Roboto Mono for Powerline" charset="0"/>
                <a:ea typeface="Roboto Mono for Powerline" charset="0"/>
                <a:cs typeface="Roboto Mono for Powerline" charset="0"/>
              </a:rPr>
              <a:t>calls</a:t>
            </a:r>
          </a:p>
          <a:p>
            <a:pPr marL="914400" lvl="1" indent="-457200" algn="l">
              <a:lnSpc>
                <a:spcPct val="120000"/>
              </a:lnSpc>
              <a:buFontTx/>
              <a:buChar char="-"/>
            </a:pPr>
            <a:r>
              <a:rPr lang="en-US" dirty="0" smtClean="0">
                <a:solidFill>
                  <a:srgbClr val="16BC9C"/>
                </a:solidFill>
                <a:latin typeface="Roboto Mono for Powerline" charset="0"/>
                <a:ea typeface="Roboto Mono for Powerline" charset="0"/>
                <a:cs typeface="Roboto Mono for Powerline" charset="0"/>
              </a:rPr>
              <a:t>Braintree</a:t>
            </a:r>
            <a:r>
              <a:rPr lang="en-US" dirty="0">
                <a:solidFill>
                  <a:srgbClr val="16BC9C"/>
                </a:solidFill>
                <a:latin typeface="Roboto Mono for Powerline" charset="0"/>
                <a:ea typeface="Roboto Mono for Powerline" charset="0"/>
                <a:cs typeface="Roboto Mono for Powerline" charset="0"/>
              </a:rPr>
              <a:t>: handles monetary transactions  </a:t>
            </a:r>
            <a:endParaRPr lang="en-US" dirty="0" smtClean="0">
              <a:solidFill>
                <a:srgbClr val="16BC9C"/>
              </a:solidFill>
              <a:latin typeface="Roboto Mono for Powerline" charset="0"/>
              <a:ea typeface="Roboto Mono for Powerline" charset="0"/>
              <a:cs typeface="Roboto Mono for Powerline" charset="0"/>
            </a:endParaRPr>
          </a:p>
          <a:p>
            <a:pPr marL="914400" lvl="1" indent="-457200" algn="l">
              <a:lnSpc>
                <a:spcPct val="120000"/>
              </a:lnSpc>
              <a:buFontTx/>
              <a:buChar char="-"/>
            </a:pPr>
            <a:r>
              <a:rPr lang="en-US" dirty="0" smtClean="0">
                <a:solidFill>
                  <a:srgbClr val="16BC9C"/>
                </a:solidFill>
                <a:latin typeface="Roboto Mono for Powerline" charset="0"/>
                <a:ea typeface="Roboto Mono for Powerline" charset="0"/>
                <a:cs typeface="Roboto Mono for Powerline" charset="0"/>
              </a:rPr>
              <a:t>Auth0</a:t>
            </a:r>
            <a:r>
              <a:rPr lang="en-US" dirty="0">
                <a:solidFill>
                  <a:srgbClr val="16BC9C"/>
                </a:solidFill>
                <a:latin typeface="Roboto Mono for Powerline" charset="0"/>
                <a:ea typeface="Roboto Mono for Powerline" charset="0"/>
                <a:cs typeface="Roboto Mono for Powerline" charset="0"/>
              </a:rPr>
              <a:t>: handles authentication and user account management  </a:t>
            </a:r>
            <a:endParaRPr lang="en-US" dirty="0" smtClean="0">
              <a:solidFill>
                <a:srgbClr val="16BC9C"/>
              </a:solidFill>
              <a:latin typeface="Roboto Mono for Powerline" charset="0"/>
              <a:ea typeface="Roboto Mono for Powerline" charset="0"/>
              <a:cs typeface="Roboto Mono for Powerline" charset="0"/>
            </a:endParaRPr>
          </a:p>
          <a:p>
            <a:pPr marL="914400" lvl="1" indent="-457200" algn="l">
              <a:lnSpc>
                <a:spcPct val="120000"/>
              </a:lnSpc>
              <a:buFontTx/>
              <a:buChar char="-"/>
            </a:pPr>
            <a:r>
              <a:rPr lang="en-US" dirty="0" err="1" smtClean="0">
                <a:solidFill>
                  <a:srgbClr val="16BC9C"/>
                </a:solidFill>
                <a:latin typeface="Roboto Mono for Powerline" charset="0"/>
                <a:ea typeface="Roboto Mono for Powerline" charset="0"/>
                <a:cs typeface="Roboto Mono for Powerline" charset="0"/>
              </a:rPr>
              <a:t>Goole</a:t>
            </a:r>
            <a:r>
              <a:rPr lang="en-US" dirty="0" smtClean="0">
                <a:solidFill>
                  <a:srgbClr val="16BC9C"/>
                </a:solidFill>
                <a:latin typeface="Roboto Mono for Powerline" charset="0"/>
                <a:ea typeface="Roboto Mono for Powerline" charset="0"/>
                <a:cs typeface="Roboto Mono for Powerline" charset="0"/>
              </a:rPr>
              <a:t>/Amazon/IBM/Microsoft </a:t>
            </a:r>
            <a:r>
              <a:rPr lang="en-US" dirty="0">
                <a:solidFill>
                  <a:srgbClr val="16BC9C"/>
                </a:solidFill>
                <a:latin typeface="Roboto Mono for Powerline" charset="0"/>
                <a:ea typeface="Roboto Mono for Powerline" charset="0"/>
                <a:cs typeface="Roboto Mono for Powerline" charset="0"/>
              </a:rPr>
              <a:t>Cloud: various AI </a:t>
            </a:r>
            <a:r>
              <a:rPr lang="en-US" dirty="0" smtClean="0">
                <a:solidFill>
                  <a:srgbClr val="16BC9C"/>
                </a:solidFill>
                <a:latin typeface="Roboto Mono for Powerline" charset="0"/>
                <a:ea typeface="Roboto Mono for Powerline" charset="0"/>
                <a:cs typeface="Roboto Mono for Powerline" charset="0"/>
              </a:rPr>
              <a:t>related APIs</a:t>
            </a:r>
            <a:endParaRPr lang="en-US" dirty="0" smtClean="0">
              <a:solidFill>
                <a:srgbClr val="16BC9C"/>
              </a:solidFill>
              <a:latin typeface="Roboto Mono for Powerline" charset="0"/>
              <a:ea typeface="Roboto Mono for Powerline" charset="0"/>
              <a:cs typeface="Roboto Mono for Powerline" charset="0"/>
            </a:endParaRPr>
          </a:p>
        </p:txBody>
      </p:sp>
      <p:pic>
        <p:nvPicPr>
          <p:cNvPr id="2" name="Picture 1"/>
          <p:cNvPicPr>
            <a:picLocks noChangeAspect="1"/>
          </p:cNvPicPr>
          <p:nvPr/>
        </p:nvPicPr>
        <p:blipFill>
          <a:blip r:embed="rId2"/>
          <a:stretch>
            <a:fillRect/>
          </a:stretch>
        </p:blipFill>
        <p:spPr>
          <a:xfrm>
            <a:off x="7350826" y="2466072"/>
            <a:ext cx="4512714" cy="3097518"/>
          </a:xfrm>
          <a:prstGeom prst="rect">
            <a:avLst/>
          </a:prstGeom>
        </p:spPr>
      </p:pic>
    </p:spTree>
    <p:extLst>
      <p:ext uri="{BB962C8B-B14F-4D97-AF65-F5344CB8AC3E}">
        <p14:creationId xmlns:p14="http://schemas.microsoft.com/office/powerpoint/2010/main" val="15174414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C202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85008" y="722993"/>
            <a:ext cx="11621984" cy="5412014"/>
          </a:xfrm>
        </p:spPr>
        <p:txBody>
          <a:bodyPr>
            <a:normAutofit fontScale="40000" lnSpcReduction="20000"/>
          </a:bodyPr>
          <a:lstStyle/>
          <a:p>
            <a:pPr>
              <a:lnSpc>
                <a:spcPct val="120000"/>
              </a:lnSpc>
            </a:pPr>
            <a:r>
              <a:rPr lang="en-US" sz="6600" dirty="0" smtClean="0">
                <a:solidFill>
                  <a:srgbClr val="16BC9C"/>
                </a:solidFill>
                <a:latin typeface="Roboto Mono for Powerline" charset="0"/>
                <a:ea typeface="Roboto Mono for Powerline" charset="0"/>
                <a:cs typeface="Roboto Mono for Powerline" charset="0"/>
              </a:rPr>
              <a:t>Our problems, in layman's:</a:t>
            </a:r>
          </a:p>
          <a:p>
            <a:pPr>
              <a:lnSpc>
                <a:spcPct val="120000"/>
              </a:lnSpc>
            </a:pPr>
            <a:r>
              <a:rPr lang="en-US" sz="6600" dirty="0">
                <a:solidFill>
                  <a:srgbClr val="FFC153"/>
                </a:solidFill>
                <a:latin typeface="Roboto Mono for Powerline" charset="0"/>
                <a:ea typeface="Roboto Mono for Powerline" charset="0"/>
                <a:cs typeface="Roboto Mono for Powerline" charset="0"/>
              </a:rPr>
              <a:t>O</a:t>
            </a:r>
            <a:r>
              <a:rPr lang="en-US" sz="6600" dirty="0" smtClean="0">
                <a:solidFill>
                  <a:srgbClr val="FFC153"/>
                </a:solidFill>
                <a:latin typeface="Roboto Mono for Powerline" charset="0"/>
                <a:ea typeface="Roboto Mono for Powerline" charset="0"/>
                <a:cs typeface="Roboto Mono for Powerline" charset="0"/>
              </a:rPr>
              <a:t>ur apps are talking to a lot of things, and then those things are talking to other things. Some of those things are inside a database that we own and some aren’t. Some of those things get searched through multiple times even when its not necessary. Som</a:t>
            </a:r>
            <a:r>
              <a:rPr lang="en-US" sz="6600" dirty="0" smtClean="0">
                <a:solidFill>
                  <a:srgbClr val="FFC153"/>
                </a:solidFill>
                <a:latin typeface="Roboto Mono for Powerline" charset="0"/>
                <a:ea typeface="Roboto Mono for Powerline" charset="0"/>
                <a:cs typeface="Roboto Mono for Powerline" charset="0"/>
              </a:rPr>
              <a:t>e of those lookups hog more resources than they need to. Sometimes we need to change the types of things we are looking for while simultaneously NOT breaking how we are already looking for things.</a:t>
            </a:r>
          </a:p>
          <a:p>
            <a:pPr>
              <a:lnSpc>
                <a:spcPct val="120000"/>
              </a:lnSpc>
            </a:pPr>
            <a:r>
              <a:rPr lang="en-US" sz="6600" dirty="0" smtClean="0">
                <a:solidFill>
                  <a:srgbClr val="FFC153"/>
                </a:solidFill>
                <a:latin typeface="Roboto Mono for Powerline" charset="0"/>
                <a:ea typeface="Roboto Mono for Powerline" charset="0"/>
                <a:cs typeface="Roboto Mono for Powerline" charset="0"/>
              </a:rPr>
              <a:t>Sometimes we do not get all of the things and we don’t know why.</a:t>
            </a:r>
            <a:endParaRPr lang="en-US" sz="6600" dirty="0" smtClean="0">
              <a:solidFill>
                <a:srgbClr val="FFC153"/>
              </a:solidFill>
              <a:latin typeface="Roboto Mono for Powerline" charset="0"/>
              <a:ea typeface="Roboto Mono for Powerline" charset="0"/>
              <a:cs typeface="Roboto Mono for Powerline" charset="0"/>
            </a:endParaRPr>
          </a:p>
        </p:txBody>
      </p:sp>
    </p:spTree>
    <p:extLst>
      <p:ext uri="{BB962C8B-B14F-4D97-AF65-F5344CB8AC3E}">
        <p14:creationId xmlns:p14="http://schemas.microsoft.com/office/powerpoint/2010/main" val="13330796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C202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85008" y="722993"/>
            <a:ext cx="11621984" cy="5412014"/>
          </a:xfrm>
        </p:spPr>
        <p:txBody>
          <a:bodyPr>
            <a:normAutofit fontScale="62500" lnSpcReduction="20000"/>
          </a:bodyPr>
          <a:lstStyle/>
          <a:p>
            <a:pPr>
              <a:lnSpc>
                <a:spcPct val="120000"/>
              </a:lnSpc>
            </a:pPr>
            <a:r>
              <a:rPr lang="en-US" sz="6600" dirty="0" smtClean="0">
                <a:solidFill>
                  <a:srgbClr val="16BC9C"/>
                </a:solidFill>
                <a:latin typeface="Roboto Mono for Powerline" charset="0"/>
                <a:ea typeface="Roboto Mono for Powerline" charset="0"/>
                <a:cs typeface="Roboto Mono for Powerline" charset="0"/>
              </a:rPr>
              <a:t>Facebook’s Solution:</a:t>
            </a:r>
          </a:p>
          <a:p>
            <a:pPr>
              <a:lnSpc>
                <a:spcPct val="120000"/>
              </a:lnSpc>
            </a:pPr>
            <a:r>
              <a:rPr lang="en-US" sz="6600" dirty="0">
                <a:solidFill>
                  <a:srgbClr val="FFC153"/>
                </a:solidFill>
                <a:latin typeface="Roboto Mono for Powerline" charset="0"/>
                <a:ea typeface="Roboto Mono for Powerline" charset="0"/>
                <a:cs typeface="Roboto Mono for Powerline" charset="0"/>
              </a:rPr>
              <a:t>I</a:t>
            </a:r>
            <a:r>
              <a:rPr lang="en-US" sz="6600" dirty="0" smtClean="0">
                <a:solidFill>
                  <a:srgbClr val="FFC153"/>
                </a:solidFill>
                <a:latin typeface="Roboto Mono for Powerline" charset="0"/>
                <a:ea typeface="Roboto Mono for Powerline" charset="0"/>
                <a:cs typeface="Roboto Mono for Powerline" charset="0"/>
              </a:rPr>
              <a:t>nstead </a:t>
            </a:r>
            <a:r>
              <a:rPr lang="en-US" sz="6600" dirty="0">
                <a:solidFill>
                  <a:srgbClr val="FFC153"/>
                </a:solidFill>
                <a:latin typeface="Roboto Mono for Powerline" charset="0"/>
                <a:ea typeface="Roboto Mono for Powerline" charset="0"/>
                <a:cs typeface="Roboto Mono for Powerline" charset="0"/>
              </a:rPr>
              <a:t>of having multiple “dumb” endpoints, have a single “smart” endpoint that can take in complex queries, and then massage the data output into whatever shape the client requires.</a:t>
            </a:r>
            <a:endParaRPr lang="en-US" sz="6600" dirty="0" smtClean="0">
              <a:solidFill>
                <a:srgbClr val="FFC153"/>
              </a:solidFill>
              <a:latin typeface="Roboto Mono for Powerline" charset="0"/>
              <a:ea typeface="Roboto Mono for Powerline" charset="0"/>
              <a:cs typeface="Roboto Mono for Powerline" charset="0"/>
            </a:endParaRPr>
          </a:p>
        </p:txBody>
      </p:sp>
    </p:spTree>
    <p:extLst>
      <p:ext uri="{BB962C8B-B14F-4D97-AF65-F5344CB8AC3E}">
        <p14:creationId xmlns:p14="http://schemas.microsoft.com/office/powerpoint/2010/main" val="10822637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C2021"/>
        </a:solidFill>
        <a:effectLst/>
      </p:bgPr>
    </p:bg>
    <p:spTree>
      <p:nvGrpSpPr>
        <p:cNvPr id="1" name=""/>
        <p:cNvGrpSpPr/>
        <p:nvPr/>
      </p:nvGrpSpPr>
      <p:grpSpPr>
        <a:xfrm>
          <a:off x="0" y="0"/>
          <a:ext cx="0" cy="0"/>
          <a:chOff x="0" y="0"/>
          <a:chExt cx="0" cy="0"/>
        </a:xfrm>
      </p:grpSpPr>
      <p:sp>
        <p:nvSpPr>
          <p:cNvPr id="4" name="Subtitle 2"/>
          <p:cNvSpPr txBox="1">
            <a:spLocks/>
          </p:cNvSpPr>
          <p:nvPr/>
        </p:nvSpPr>
        <p:spPr>
          <a:xfrm>
            <a:off x="463138" y="2339183"/>
            <a:ext cx="5569529" cy="3978499"/>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lnSpc>
                <a:spcPct val="110000"/>
              </a:lnSpc>
            </a:pPr>
            <a:r>
              <a:rPr lang="en-US" sz="2000" dirty="0" smtClean="0">
                <a:solidFill>
                  <a:srgbClr val="FFC153"/>
                </a:solidFill>
                <a:latin typeface="Roboto Mono for Powerline" charset="0"/>
                <a:ea typeface="Roboto Mono for Powerline" charset="0"/>
                <a:cs typeface="Roboto Mono for Powerline" charset="0"/>
              </a:rPr>
              <a:t>With REST:</a:t>
            </a:r>
          </a:p>
          <a:p>
            <a:pPr algn="l">
              <a:lnSpc>
                <a:spcPct val="110000"/>
              </a:lnSpc>
            </a:pPr>
            <a:endParaRPr lang="en-US" sz="2000" dirty="0" smtClean="0">
              <a:solidFill>
                <a:srgbClr val="FFC153"/>
              </a:solidFill>
              <a:latin typeface="Roboto Mono for Powerline" charset="0"/>
              <a:ea typeface="Roboto Mono for Powerline" charset="0"/>
              <a:cs typeface="Roboto Mono for Powerline" charset="0"/>
            </a:endParaRPr>
          </a:p>
          <a:p>
            <a:pPr algn="l">
              <a:lnSpc>
                <a:spcPct val="110000"/>
              </a:lnSpc>
            </a:pPr>
            <a:r>
              <a:rPr lang="en-US" sz="2000" dirty="0" smtClean="0">
                <a:solidFill>
                  <a:srgbClr val="FFC153"/>
                </a:solidFill>
                <a:latin typeface="Roboto Mono for Powerline" charset="0"/>
                <a:ea typeface="Roboto Mono for Powerline" charset="0"/>
                <a:cs typeface="Roboto Mono for Powerline" charset="0"/>
              </a:rPr>
              <a:t>Multiple endpoints? or additional query </a:t>
            </a:r>
            <a:r>
              <a:rPr lang="en-US" sz="2000" dirty="0" err="1" smtClean="0">
                <a:solidFill>
                  <a:srgbClr val="FFC153"/>
                </a:solidFill>
                <a:latin typeface="Roboto Mono for Powerline" charset="0"/>
                <a:ea typeface="Roboto Mono for Powerline" charset="0"/>
                <a:cs typeface="Roboto Mono for Powerline" charset="0"/>
              </a:rPr>
              <a:t>params</a:t>
            </a:r>
            <a:r>
              <a:rPr lang="en-US" sz="2000" dirty="0" smtClean="0">
                <a:solidFill>
                  <a:srgbClr val="FFC153"/>
                </a:solidFill>
                <a:latin typeface="Roboto Mono for Powerline" charset="0"/>
                <a:ea typeface="Roboto Mono for Powerline" charset="0"/>
                <a:cs typeface="Roboto Mono for Powerline" charset="0"/>
              </a:rPr>
              <a:t>?</a:t>
            </a:r>
          </a:p>
          <a:p>
            <a:pPr algn="l">
              <a:lnSpc>
                <a:spcPct val="110000"/>
              </a:lnSpc>
            </a:pPr>
            <a:endParaRPr lang="en-US" sz="2000" dirty="0" smtClean="0">
              <a:solidFill>
                <a:srgbClr val="FFC153"/>
              </a:solidFill>
              <a:latin typeface="Roboto Mono for Powerline" charset="0"/>
              <a:ea typeface="Roboto Mono for Powerline" charset="0"/>
              <a:cs typeface="Roboto Mono for Powerline" charset="0"/>
            </a:endParaRPr>
          </a:p>
          <a:p>
            <a:pPr algn="l">
              <a:lnSpc>
                <a:spcPct val="110000"/>
              </a:lnSpc>
            </a:pPr>
            <a:r>
              <a:rPr lang="en-US" sz="2000" dirty="0" smtClean="0">
                <a:solidFill>
                  <a:srgbClr val="FFC153"/>
                </a:solidFill>
                <a:latin typeface="Roboto Mono for Powerline" charset="0"/>
                <a:ea typeface="Roboto Mono for Powerline" charset="0"/>
                <a:cs typeface="Roboto Mono for Powerline" charset="0"/>
              </a:rPr>
              <a:t>`</a:t>
            </a:r>
            <a:r>
              <a:rPr lang="en-US" sz="2000" dirty="0" err="1" smtClean="0">
                <a:solidFill>
                  <a:srgbClr val="FFC153"/>
                </a:solidFill>
                <a:latin typeface="Roboto Mono for Powerline" charset="0"/>
                <a:ea typeface="Roboto Mono for Powerline" charset="0"/>
                <a:cs typeface="Roboto Mono for Powerline" charset="0"/>
              </a:rPr>
              <a:t>api</a:t>
            </a:r>
            <a:r>
              <a:rPr lang="en-US" sz="2000" dirty="0" smtClean="0">
                <a:solidFill>
                  <a:srgbClr val="FFC153"/>
                </a:solidFill>
                <a:latin typeface="Roboto Mono for Powerline" charset="0"/>
                <a:ea typeface="Roboto Mono for Powerline" charset="0"/>
                <a:cs typeface="Roboto Mono for Powerline" charset="0"/>
              </a:rPr>
              <a:t>/users/</a:t>
            </a:r>
            <a:r>
              <a:rPr lang="en-US" sz="2000" dirty="0" err="1" smtClean="0">
                <a:solidFill>
                  <a:srgbClr val="FFC153"/>
                </a:solidFill>
                <a:latin typeface="Roboto Mono for Powerline" charset="0"/>
                <a:ea typeface="Roboto Mono for Powerline" charset="0"/>
                <a:cs typeface="Roboto Mono for Powerline" charset="0"/>
              </a:rPr>
              <a:t>getAll</a:t>
            </a:r>
            <a:r>
              <a:rPr lang="en-US" sz="2000" dirty="0" smtClean="0">
                <a:solidFill>
                  <a:srgbClr val="FFC153"/>
                </a:solidFill>
                <a:latin typeface="Roboto Mono for Powerline" charset="0"/>
                <a:ea typeface="Roboto Mono for Powerline" charset="0"/>
                <a:cs typeface="Roboto Mono for Powerline" charset="0"/>
              </a:rPr>
              <a:t>`</a:t>
            </a:r>
          </a:p>
          <a:p>
            <a:pPr algn="l">
              <a:lnSpc>
                <a:spcPct val="110000"/>
              </a:lnSpc>
            </a:pPr>
            <a:r>
              <a:rPr lang="en-US" sz="2000" dirty="0" smtClean="0">
                <a:solidFill>
                  <a:srgbClr val="FFC153"/>
                </a:solidFill>
                <a:latin typeface="Roboto Mono for Powerline" charset="0"/>
                <a:ea typeface="Roboto Mono for Powerline" charset="0"/>
                <a:cs typeface="Roboto Mono for Powerline" charset="0"/>
              </a:rPr>
              <a:t>`</a:t>
            </a:r>
            <a:r>
              <a:rPr lang="en-US" sz="2000" dirty="0" err="1" smtClean="0">
                <a:solidFill>
                  <a:srgbClr val="FFC153"/>
                </a:solidFill>
                <a:latin typeface="Roboto Mono for Powerline" charset="0"/>
                <a:ea typeface="Roboto Mono for Powerline" charset="0"/>
                <a:cs typeface="Roboto Mono for Powerline" charset="0"/>
              </a:rPr>
              <a:t>api</a:t>
            </a:r>
            <a:r>
              <a:rPr lang="en-US" sz="2000" dirty="0" smtClean="0">
                <a:solidFill>
                  <a:srgbClr val="FFC153"/>
                </a:solidFill>
                <a:latin typeface="Roboto Mono for Powerline" charset="0"/>
                <a:ea typeface="Roboto Mono for Powerline" charset="0"/>
                <a:cs typeface="Roboto Mono for Powerline" charset="0"/>
              </a:rPr>
              <a:t>/users/</a:t>
            </a:r>
            <a:r>
              <a:rPr lang="en-US" sz="2000" dirty="0" err="1" smtClean="0">
                <a:solidFill>
                  <a:srgbClr val="FFC153"/>
                </a:solidFill>
                <a:latin typeface="Roboto Mono for Powerline" charset="0"/>
                <a:ea typeface="Roboto Mono for Powerline" charset="0"/>
                <a:cs typeface="Roboto Mono for Powerline" charset="0"/>
              </a:rPr>
              <a:t>getAllEmails</a:t>
            </a:r>
            <a:r>
              <a:rPr lang="en-US" sz="2000" dirty="0" smtClean="0">
                <a:solidFill>
                  <a:srgbClr val="FFC153"/>
                </a:solidFill>
                <a:latin typeface="Roboto Mono for Powerline" charset="0"/>
                <a:ea typeface="Roboto Mono for Powerline" charset="0"/>
                <a:cs typeface="Roboto Mono for Powerline" charset="0"/>
              </a:rPr>
              <a:t>`</a:t>
            </a:r>
          </a:p>
          <a:p>
            <a:pPr algn="l">
              <a:lnSpc>
                <a:spcPct val="110000"/>
              </a:lnSpc>
            </a:pPr>
            <a:r>
              <a:rPr lang="en-US" sz="2000" dirty="0" smtClean="0">
                <a:solidFill>
                  <a:srgbClr val="FFC153"/>
                </a:solidFill>
                <a:latin typeface="Roboto Mono for Powerline" charset="0"/>
                <a:ea typeface="Roboto Mono for Powerline" charset="0"/>
                <a:cs typeface="Roboto Mono for Powerline" charset="0"/>
              </a:rPr>
              <a:t>`</a:t>
            </a:r>
            <a:r>
              <a:rPr lang="en-US" sz="2000" dirty="0" err="1" smtClean="0">
                <a:solidFill>
                  <a:srgbClr val="FFC153"/>
                </a:solidFill>
                <a:latin typeface="Roboto Mono for Powerline" charset="0"/>
                <a:ea typeface="Roboto Mono for Powerline" charset="0"/>
                <a:cs typeface="Roboto Mono for Powerline" charset="0"/>
              </a:rPr>
              <a:t>api</a:t>
            </a:r>
            <a:r>
              <a:rPr lang="en-US" sz="2000" dirty="0" smtClean="0">
                <a:solidFill>
                  <a:srgbClr val="FFC153"/>
                </a:solidFill>
                <a:latin typeface="Roboto Mono for Powerline" charset="0"/>
                <a:ea typeface="Roboto Mono for Powerline" charset="0"/>
                <a:cs typeface="Roboto Mono for Powerline" charset="0"/>
              </a:rPr>
              <a:t>/users/</a:t>
            </a:r>
            <a:r>
              <a:rPr lang="en-US" sz="2000" dirty="0" err="1" smtClean="0">
                <a:solidFill>
                  <a:srgbClr val="FFC153"/>
                </a:solidFill>
                <a:latin typeface="Roboto Mono for Powerline" charset="0"/>
                <a:ea typeface="Roboto Mono for Powerline" charset="0"/>
                <a:cs typeface="Roboto Mono for Powerline" charset="0"/>
              </a:rPr>
              <a:t>getAll?filter</a:t>
            </a:r>
            <a:r>
              <a:rPr lang="en-US" sz="2000" dirty="0" smtClean="0">
                <a:solidFill>
                  <a:srgbClr val="FFC153"/>
                </a:solidFill>
                <a:latin typeface="Roboto Mono for Powerline" charset="0"/>
                <a:ea typeface="Roboto Mono for Powerline" charset="0"/>
                <a:cs typeface="Roboto Mono for Powerline" charset="0"/>
              </a:rPr>
              <a:t>=email`</a:t>
            </a:r>
          </a:p>
          <a:p>
            <a:pPr algn="l">
              <a:lnSpc>
                <a:spcPct val="110000"/>
              </a:lnSpc>
            </a:pPr>
            <a:r>
              <a:rPr lang="mr-IN" sz="2000" dirty="0" smtClean="0">
                <a:solidFill>
                  <a:srgbClr val="FFC153"/>
                </a:solidFill>
                <a:latin typeface="Roboto Mono for Powerline" charset="0"/>
                <a:ea typeface="Roboto Mono for Powerline" charset="0"/>
                <a:cs typeface="Roboto Mono for Powerline" charset="0"/>
              </a:rPr>
              <a:t>…</a:t>
            </a:r>
            <a:endParaRPr lang="en-US" sz="2000" dirty="0" smtClean="0">
              <a:solidFill>
                <a:srgbClr val="FFC153"/>
              </a:solidFill>
              <a:latin typeface="Roboto Mono for Powerline" charset="0"/>
              <a:ea typeface="Roboto Mono for Powerline" charset="0"/>
              <a:cs typeface="Roboto Mono for Powerline" charset="0"/>
            </a:endParaRPr>
          </a:p>
          <a:p>
            <a:pPr algn="l">
              <a:lnSpc>
                <a:spcPct val="110000"/>
              </a:lnSpc>
            </a:pPr>
            <a:endParaRPr lang="en-US" sz="2000" dirty="0">
              <a:solidFill>
                <a:srgbClr val="FFC153"/>
              </a:solidFill>
              <a:latin typeface="Roboto Mono for Powerline" charset="0"/>
              <a:ea typeface="Roboto Mono for Powerline" charset="0"/>
              <a:cs typeface="Roboto Mono for Powerline" charset="0"/>
            </a:endParaRPr>
          </a:p>
        </p:txBody>
      </p:sp>
      <p:sp>
        <p:nvSpPr>
          <p:cNvPr id="5" name="Subtitle 2"/>
          <p:cNvSpPr txBox="1">
            <a:spLocks/>
          </p:cNvSpPr>
          <p:nvPr/>
        </p:nvSpPr>
        <p:spPr>
          <a:xfrm>
            <a:off x="6032668" y="2339183"/>
            <a:ext cx="5569530" cy="39785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lnSpc>
                <a:spcPct val="110000"/>
              </a:lnSpc>
            </a:pPr>
            <a:r>
              <a:rPr lang="en-US" sz="2000" dirty="0" smtClean="0">
                <a:solidFill>
                  <a:srgbClr val="16BC9C"/>
                </a:solidFill>
                <a:latin typeface="Roboto Mono for Powerline" charset="0"/>
                <a:ea typeface="Roboto Mono for Powerline" charset="0"/>
                <a:cs typeface="Roboto Mono for Powerline" charset="0"/>
              </a:rPr>
              <a:t>With </a:t>
            </a:r>
            <a:r>
              <a:rPr lang="en-US" sz="2000" dirty="0" err="1" smtClean="0">
                <a:solidFill>
                  <a:srgbClr val="16BC9C"/>
                </a:solidFill>
                <a:latin typeface="Roboto Mono for Powerline" charset="0"/>
                <a:ea typeface="Roboto Mono for Powerline" charset="0"/>
                <a:cs typeface="Roboto Mono for Powerline" charset="0"/>
              </a:rPr>
              <a:t>GraphQL</a:t>
            </a:r>
            <a:r>
              <a:rPr lang="en-US" sz="2000" dirty="0" smtClean="0">
                <a:solidFill>
                  <a:srgbClr val="16BC9C"/>
                </a:solidFill>
                <a:latin typeface="Roboto Mono for Powerline" charset="0"/>
                <a:ea typeface="Roboto Mono for Powerline" charset="0"/>
                <a:cs typeface="Roboto Mono for Powerline" charset="0"/>
              </a:rPr>
              <a:t>:</a:t>
            </a:r>
          </a:p>
          <a:p>
            <a:pPr algn="l">
              <a:lnSpc>
                <a:spcPct val="110000"/>
              </a:lnSpc>
            </a:pPr>
            <a:endParaRPr lang="en-US" sz="2000" dirty="0" smtClean="0">
              <a:solidFill>
                <a:srgbClr val="16BC9C"/>
              </a:solidFill>
              <a:latin typeface="Roboto Mono for Powerline" charset="0"/>
              <a:ea typeface="Roboto Mono for Powerline" charset="0"/>
              <a:cs typeface="Roboto Mono for Powerline" charset="0"/>
            </a:endParaRPr>
          </a:p>
          <a:p>
            <a:pPr algn="l">
              <a:lnSpc>
                <a:spcPct val="110000"/>
              </a:lnSpc>
            </a:pPr>
            <a:r>
              <a:rPr lang="en-US" sz="2000" dirty="0" smtClean="0">
                <a:solidFill>
                  <a:srgbClr val="16BC9C"/>
                </a:solidFill>
                <a:latin typeface="Roboto Mono for Powerline" charset="0"/>
                <a:ea typeface="Roboto Mono for Powerline" charset="0"/>
                <a:cs typeface="Roboto Mono for Powerline" charset="0"/>
              </a:rPr>
              <a:t>One endpoint: /</a:t>
            </a:r>
            <a:r>
              <a:rPr lang="en-US" sz="2000" dirty="0" err="1" smtClean="0">
                <a:solidFill>
                  <a:srgbClr val="16BC9C"/>
                </a:solidFill>
                <a:latin typeface="Roboto Mono for Powerline" charset="0"/>
                <a:ea typeface="Roboto Mono for Powerline" charset="0"/>
                <a:cs typeface="Roboto Mono for Powerline" charset="0"/>
              </a:rPr>
              <a:t>graphql?query</a:t>
            </a:r>
            <a:r>
              <a:rPr lang="en-US" sz="2000" dirty="0" smtClean="0">
                <a:solidFill>
                  <a:srgbClr val="16BC9C"/>
                </a:solidFill>
                <a:latin typeface="Roboto Mono for Powerline" charset="0"/>
                <a:ea typeface="Roboto Mono for Powerline" charset="0"/>
                <a:cs typeface="Roboto Mono for Powerline" charset="0"/>
              </a:rPr>
              <a:t>=‘</a:t>
            </a:r>
            <a:r>
              <a:rPr lang="mr-IN" sz="2000" dirty="0" smtClean="0">
                <a:solidFill>
                  <a:srgbClr val="16BC9C"/>
                </a:solidFill>
                <a:latin typeface="Roboto Mono for Powerline" charset="0"/>
                <a:ea typeface="Roboto Mono for Powerline" charset="0"/>
                <a:cs typeface="Roboto Mono for Powerline" charset="0"/>
              </a:rPr>
              <a:t>…</a:t>
            </a:r>
            <a:r>
              <a:rPr lang="en-US" sz="2000" dirty="0" smtClean="0">
                <a:solidFill>
                  <a:srgbClr val="16BC9C"/>
                </a:solidFill>
                <a:latin typeface="Roboto Mono for Powerline" charset="0"/>
                <a:ea typeface="Roboto Mono for Powerline" charset="0"/>
                <a:cs typeface="Roboto Mono for Powerline" charset="0"/>
              </a:rPr>
              <a:t>’</a:t>
            </a:r>
          </a:p>
          <a:p>
            <a:pPr algn="l">
              <a:lnSpc>
                <a:spcPct val="110000"/>
              </a:lnSpc>
            </a:pPr>
            <a:endParaRPr lang="en-US" sz="2000" dirty="0" smtClean="0">
              <a:solidFill>
                <a:srgbClr val="16BC9C"/>
              </a:solidFill>
              <a:latin typeface="Roboto Mono for Powerline" charset="0"/>
              <a:ea typeface="Roboto Mono for Powerline" charset="0"/>
              <a:cs typeface="Roboto Mono for Powerline" charset="0"/>
            </a:endParaRPr>
          </a:p>
          <a:p>
            <a:pPr algn="l">
              <a:lnSpc>
                <a:spcPct val="110000"/>
              </a:lnSpc>
            </a:pPr>
            <a:r>
              <a:rPr lang="en-US" sz="2000" dirty="0" smtClean="0">
                <a:solidFill>
                  <a:srgbClr val="16BC9C"/>
                </a:solidFill>
                <a:latin typeface="Roboto Mono for Powerline" charset="0"/>
                <a:ea typeface="Roboto Mono for Powerline" charset="0"/>
                <a:cs typeface="Roboto Mono for Powerline" charset="0"/>
              </a:rPr>
              <a:t>`{</a:t>
            </a:r>
          </a:p>
          <a:p>
            <a:pPr algn="l">
              <a:lnSpc>
                <a:spcPct val="110000"/>
              </a:lnSpc>
            </a:pPr>
            <a:r>
              <a:rPr lang="en-US" sz="2000" dirty="0">
                <a:solidFill>
                  <a:srgbClr val="16BC9C"/>
                </a:solidFill>
                <a:latin typeface="Roboto Mono for Powerline" charset="0"/>
                <a:ea typeface="Roboto Mono for Powerline" charset="0"/>
                <a:cs typeface="Roboto Mono for Powerline" charset="0"/>
              </a:rPr>
              <a:t> </a:t>
            </a:r>
            <a:r>
              <a:rPr lang="en-US" sz="2000" dirty="0" smtClean="0">
                <a:solidFill>
                  <a:srgbClr val="16BC9C"/>
                </a:solidFill>
                <a:latin typeface="Roboto Mono for Powerline" charset="0"/>
                <a:ea typeface="Roboto Mono for Powerline" charset="0"/>
                <a:cs typeface="Roboto Mono for Powerline" charset="0"/>
              </a:rPr>
              <a:t> User {</a:t>
            </a:r>
          </a:p>
          <a:p>
            <a:pPr algn="l">
              <a:lnSpc>
                <a:spcPct val="110000"/>
              </a:lnSpc>
            </a:pPr>
            <a:r>
              <a:rPr lang="en-US" sz="2000" dirty="0">
                <a:solidFill>
                  <a:srgbClr val="16BC9C"/>
                </a:solidFill>
                <a:latin typeface="Roboto Mono for Powerline" charset="0"/>
                <a:ea typeface="Roboto Mono for Powerline" charset="0"/>
                <a:cs typeface="Roboto Mono for Powerline" charset="0"/>
              </a:rPr>
              <a:t> </a:t>
            </a:r>
            <a:r>
              <a:rPr lang="en-US" sz="2000" dirty="0" smtClean="0">
                <a:solidFill>
                  <a:srgbClr val="16BC9C"/>
                </a:solidFill>
                <a:latin typeface="Roboto Mono for Powerline" charset="0"/>
                <a:ea typeface="Roboto Mono for Powerline" charset="0"/>
                <a:cs typeface="Roboto Mono for Powerline" charset="0"/>
              </a:rPr>
              <a:t>   emails</a:t>
            </a:r>
          </a:p>
          <a:p>
            <a:pPr algn="l">
              <a:lnSpc>
                <a:spcPct val="110000"/>
              </a:lnSpc>
            </a:pPr>
            <a:r>
              <a:rPr lang="en-US" sz="2000" dirty="0" smtClean="0">
                <a:solidFill>
                  <a:srgbClr val="16BC9C"/>
                </a:solidFill>
                <a:latin typeface="Roboto Mono for Powerline" charset="0"/>
                <a:ea typeface="Roboto Mono for Powerline" charset="0"/>
                <a:cs typeface="Roboto Mono for Powerline" charset="0"/>
              </a:rPr>
              <a:t>  }</a:t>
            </a:r>
            <a:endParaRPr lang="en-US" sz="2000" dirty="0">
              <a:solidFill>
                <a:srgbClr val="16BC9C"/>
              </a:solidFill>
              <a:latin typeface="Roboto Mono for Powerline" charset="0"/>
              <a:ea typeface="Roboto Mono for Powerline" charset="0"/>
              <a:cs typeface="Roboto Mono for Powerline" charset="0"/>
            </a:endParaRPr>
          </a:p>
          <a:p>
            <a:pPr algn="l">
              <a:lnSpc>
                <a:spcPct val="110000"/>
              </a:lnSpc>
            </a:pPr>
            <a:r>
              <a:rPr lang="en-US" sz="2000" dirty="0" smtClean="0">
                <a:solidFill>
                  <a:srgbClr val="16BC9C"/>
                </a:solidFill>
                <a:latin typeface="Roboto Mono for Powerline" charset="0"/>
                <a:ea typeface="Roboto Mono for Powerline" charset="0"/>
                <a:cs typeface="Roboto Mono for Powerline" charset="0"/>
              </a:rPr>
              <a:t>}`</a:t>
            </a:r>
          </a:p>
          <a:p>
            <a:pPr algn="l">
              <a:lnSpc>
                <a:spcPct val="110000"/>
              </a:lnSpc>
            </a:pPr>
            <a:endParaRPr lang="en-US" sz="2000" dirty="0">
              <a:solidFill>
                <a:srgbClr val="FFC153"/>
              </a:solidFill>
              <a:latin typeface="Roboto Mono for Powerline" charset="0"/>
              <a:ea typeface="Roboto Mono for Powerline" charset="0"/>
              <a:cs typeface="Roboto Mono for Powerline" charset="0"/>
            </a:endParaRPr>
          </a:p>
          <a:p>
            <a:pPr algn="l">
              <a:lnSpc>
                <a:spcPct val="110000"/>
              </a:lnSpc>
            </a:pPr>
            <a:endParaRPr lang="en-US" sz="2000" dirty="0">
              <a:solidFill>
                <a:srgbClr val="FFC153"/>
              </a:solidFill>
              <a:latin typeface="Roboto Mono for Powerline" charset="0"/>
              <a:ea typeface="Roboto Mono for Powerline" charset="0"/>
              <a:cs typeface="Roboto Mono for Powerline" charset="0"/>
            </a:endParaRPr>
          </a:p>
        </p:txBody>
      </p:sp>
      <p:sp>
        <p:nvSpPr>
          <p:cNvPr id="6" name="Rectangle 5"/>
          <p:cNvSpPr/>
          <p:nvPr/>
        </p:nvSpPr>
        <p:spPr>
          <a:xfrm>
            <a:off x="1356756" y="459933"/>
            <a:ext cx="9351821" cy="1514261"/>
          </a:xfrm>
          <a:prstGeom prst="rect">
            <a:avLst/>
          </a:prstGeom>
        </p:spPr>
        <p:txBody>
          <a:bodyPr wrap="square">
            <a:spAutoFit/>
          </a:bodyPr>
          <a:lstStyle/>
          <a:p>
            <a:pPr algn="ctr">
              <a:lnSpc>
                <a:spcPct val="110000"/>
              </a:lnSpc>
            </a:pPr>
            <a:r>
              <a:rPr lang="en-US" sz="2800" b="1" dirty="0" smtClean="0">
                <a:solidFill>
                  <a:srgbClr val="EC6B56"/>
                </a:solidFill>
                <a:latin typeface="Roboto Mono for Powerline" charset="0"/>
                <a:ea typeface="Roboto Mono for Powerline" charset="0"/>
                <a:cs typeface="Roboto Mono for Powerline" charset="0"/>
              </a:rPr>
              <a:t>“I want a list of </a:t>
            </a:r>
            <a:r>
              <a:rPr lang="en-US" sz="2800" b="1" dirty="0">
                <a:solidFill>
                  <a:srgbClr val="EC6B56"/>
                </a:solidFill>
                <a:latin typeface="Roboto Mono for Powerline" charset="0"/>
                <a:ea typeface="Roboto Mono for Powerline" charset="0"/>
                <a:cs typeface="Roboto Mono for Powerline" charset="0"/>
              </a:rPr>
              <a:t>all the users but sometimes I just need a list of their emails, or just their phone </a:t>
            </a:r>
            <a:r>
              <a:rPr lang="en-US" sz="2800" b="1" dirty="0" smtClean="0">
                <a:solidFill>
                  <a:srgbClr val="EC6B56"/>
                </a:solidFill>
                <a:latin typeface="Roboto Mono for Powerline" charset="0"/>
                <a:ea typeface="Roboto Mono for Powerline" charset="0"/>
                <a:cs typeface="Roboto Mono for Powerline" charset="0"/>
              </a:rPr>
              <a:t>numbers”</a:t>
            </a:r>
            <a:endParaRPr lang="en-US" sz="2800" b="1" dirty="0">
              <a:solidFill>
                <a:srgbClr val="EC6B56"/>
              </a:solidFill>
              <a:latin typeface="Roboto Mono for Powerline" charset="0"/>
              <a:ea typeface="Roboto Mono for Powerline" charset="0"/>
              <a:cs typeface="Roboto Mono for Powerline" charset="0"/>
            </a:endParaRPr>
          </a:p>
        </p:txBody>
      </p:sp>
    </p:spTree>
    <p:extLst>
      <p:ext uri="{BB962C8B-B14F-4D97-AF65-F5344CB8AC3E}">
        <p14:creationId xmlns:p14="http://schemas.microsoft.com/office/powerpoint/2010/main" val="10649196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C202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47436" y="1203036"/>
            <a:ext cx="5478108" cy="4259613"/>
          </a:xfrm>
          <a:prstGeom prst="rect">
            <a:avLst/>
          </a:prstGeom>
        </p:spPr>
      </p:pic>
      <p:pic>
        <p:nvPicPr>
          <p:cNvPr id="7" name="Picture 6"/>
          <p:cNvPicPr>
            <a:picLocks noChangeAspect="1"/>
          </p:cNvPicPr>
          <p:nvPr/>
        </p:nvPicPr>
        <p:blipFill>
          <a:blip r:embed="rId3"/>
          <a:stretch>
            <a:fillRect/>
          </a:stretch>
        </p:blipFill>
        <p:spPr>
          <a:xfrm>
            <a:off x="6080578" y="2450852"/>
            <a:ext cx="5778500" cy="2146300"/>
          </a:xfrm>
          <a:prstGeom prst="rect">
            <a:avLst/>
          </a:prstGeom>
        </p:spPr>
      </p:pic>
    </p:spTree>
    <p:extLst>
      <p:ext uri="{BB962C8B-B14F-4D97-AF65-F5344CB8AC3E}">
        <p14:creationId xmlns:p14="http://schemas.microsoft.com/office/powerpoint/2010/main" val="8793567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C202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62743" y="1383558"/>
            <a:ext cx="9666514" cy="4090884"/>
          </a:xfrm>
        </p:spPr>
        <p:txBody>
          <a:bodyPr>
            <a:noAutofit/>
          </a:bodyPr>
          <a:lstStyle/>
          <a:p>
            <a:pPr algn="l">
              <a:lnSpc>
                <a:spcPct val="100000"/>
              </a:lnSpc>
            </a:pPr>
            <a:r>
              <a:rPr lang="en-US" sz="2800" b="1" dirty="0">
                <a:solidFill>
                  <a:srgbClr val="EC6B56"/>
                </a:solidFill>
                <a:latin typeface="Roboto Mono for Powerline" charset="0"/>
                <a:ea typeface="Roboto Mono for Powerline" charset="0"/>
                <a:cs typeface="Roboto Mono for Powerline" charset="0"/>
              </a:rPr>
              <a:t>Y</a:t>
            </a:r>
            <a:r>
              <a:rPr lang="en-US" sz="2800" b="1" dirty="0" smtClean="0">
                <a:solidFill>
                  <a:srgbClr val="EC6B56"/>
                </a:solidFill>
                <a:latin typeface="Roboto Mono for Powerline" charset="0"/>
                <a:ea typeface="Roboto Mono for Powerline" charset="0"/>
                <a:cs typeface="Roboto Mono for Powerline" charset="0"/>
              </a:rPr>
              <a:t>ou worked on a production level API that you felt was making more requests and serving more data than it needed to:</a:t>
            </a:r>
          </a:p>
          <a:p>
            <a:pPr algn="l">
              <a:lnSpc>
                <a:spcPct val="100000"/>
              </a:lnSpc>
            </a:pPr>
            <a:endParaRPr lang="en-US" dirty="0" smtClean="0">
              <a:solidFill>
                <a:srgbClr val="FFC153"/>
              </a:solidFill>
              <a:latin typeface="Roboto Mono for Powerline" charset="0"/>
              <a:ea typeface="Roboto Mono for Powerline" charset="0"/>
              <a:cs typeface="Roboto Mono for Powerline" charset="0"/>
            </a:endParaRPr>
          </a:p>
          <a:p>
            <a:pPr algn="l">
              <a:lnSpc>
                <a:spcPct val="100000"/>
              </a:lnSpc>
            </a:pPr>
            <a:r>
              <a:rPr lang="en-US" dirty="0" smtClean="0">
                <a:solidFill>
                  <a:srgbClr val="FFC153"/>
                </a:solidFill>
                <a:latin typeface="Roboto Mono for Powerline" charset="0"/>
                <a:ea typeface="Roboto Mono for Powerline" charset="0"/>
                <a:cs typeface="Roboto Mono for Powerline" charset="0"/>
              </a:rPr>
              <a:t>a - Disagree</a:t>
            </a:r>
          </a:p>
          <a:p>
            <a:pPr algn="l">
              <a:lnSpc>
                <a:spcPct val="100000"/>
              </a:lnSpc>
            </a:pPr>
            <a:r>
              <a:rPr lang="en-US" dirty="0" smtClean="0">
                <a:solidFill>
                  <a:srgbClr val="FFC153"/>
                </a:solidFill>
                <a:latin typeface="Roboto Mono for Powerline" charset="0"/>
                <a:ea typeface="Roboto Mono for Powerline" charset="0"/>
                <a:cs typeface="Roboto Mono for Powerline" charset="0"/>
              </a:rPr>
              <a:t>b </a:t>
            </a:r>
            <a:r>
              <a:rPr lang="mr-IN" dirty="0" smtClean="0">
                <a:solidFill>
                  <a:srgbClr val="FFC153"/>
                </a:solidFill>
                <a:latin typeface="Roboto Mono for Powerline" charset="0"/>
                <a:ea typeface="Roboto Mono for Powerline" charset="0"/>
                <a:cs typeface="Roboto Mono for Powerline" charset="0"/>
              </a:rPr>
              <a:t>–</a:t>
            </a:r>
            <a:r>
              <a:rPr lang="en-US" dirty="0" smtClean="0">
                <a:solidFill>
                  <a:srgbClr val="FFC153"/>
                </a:solidFill>
                <a:latin typeface="Roboto Mono for Powerline" charset="0"/>
                <a:ea typeface="Roboto Mono for Powerline" charset="0"/>
                <a:cs typeface="Roboto Mono for Powerline" charset="0"/>
              </a:rPr>
              <a:t> Mildly Disagree</a:t>
            </a:r>
          </a:p>
          <a:p>
            <a:pPr algn="l">
              <a:lnSpc>
                <a:spcPct val="100000"/>
              </a:lnSpc>
            </a:pPr>
            <a:r>
              <a:rPr lang="en-US" dirty="0" smtClean="0">
                <a:solidFill>
                  <a:srgbClr val="FFC153"/>
                </a:solidFill>
                <a:latin typeface="Roboto Mono for Powerline" charset="0"/>
                <a:ea typeface="Roboto Mono for Powerline" charset="0"/>
                <a:cs typeface="Roboto Mono for Powerline" charset="0"/>
              </a:rPr>
              <a:t>c - Agree</a:t>
            </a:r>
          </a:p>
          <a:p>
            <a:pPr algn="l">
              <a:lnSpc>
                <a:spcPct val="100000"/>
              </a:lnSpc>
            </a:pPr>
            <a:r>
              <a:rPr lang="en-US" dirty="0" smtClean="0">
                <a:solidFill>
                  <a:srgbClr val="FFC153"/>
                </a:solidFill>
                <a:latin typeface="Roboto Mono for Powerline" charset="0"/>
                <a:ea typeface="Roboto Mono for Powerline" charset="0"/>
                <a:cs typeface="Roboto Mono for Powerline" charset="0"/>
              </a:rPr>
              <a:t>d </a:t>
            </a:r>
            <a:r>
              <a:rPr lang="mr-IN" dirty="0" smtClean="0">
                <a:solidFill>
                  <a:srgbClr val="FFC153"/>
                </a:solidFill>
                <a:latin typeface="Roboto Mono for Powerline" charset="0"/>
                <a:ea typeface="Roboto Mono for Powerline" charset="0"/>
                <a:cs typeface="Roboto Mono for Powerline" charset="0"/>
              </a:rPr>
              <a:t>–</a:t>
            </a:r>
            <a:r>
              <a:rPr lang="en-US" dirty="0" smtClean="0">
                <a:solidFill>
                  <a:srgbClr val="FFC153"/>
                </a:solidFill>
                <a:latin typeface="Roboto Mono for Powerline" charset="0"/>
                <a:ea typeface="Roboto Mono for Powerline" charset="0"/>
                <a:cs typeface="Roboto Mono for Powerline" charset="0"/>
              </a:rPr>
              <a:t> Strongly Agree</a:t>
            </a:r>
            <a:endParaRPr lang="en-US" dirty="0" smtClean="0">
              <a:solidFill>
                <a:srgbClr val="FFC153"/>
              </a:solidFill>
              <a:latin typeface="Roboto Mono for Powerline" charset="0"/>
              <a:ea typeface="Roboto Mono for Powerline" charset="0"/>
              <a:cs typeface="Roboto Mono for Powerline" charset="0"/>
            </a:endParaRPr>
          </a:p>
        </p:txBody>
      </p:sp>
    </p:spTree>
    <p:extLst>
      <p:ext uri="{BB962C8B-B14F-4D97-AF65-F5344CB8AC3E}">
        <p14:creationId xmlns:p14="http://schemas.microsoft.com/office/powerpoint/2010/main" val="6922952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C202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85008" y="2458522"/>
            <a:ext cx="11621984" cy="1940956"/>
          </a:xfrm>
        </p:spPr>
        <p:txBody>
          <a:bodyPr>
            <a:normAutofit fontScale="40000" lnSpcReduction="20000"/>
          </a:bodyPr>
          <a:lstStyle/>
          <a:p>
            <a:pPr>
              <a:lnSpc>
                <a:spcPct val="120000"/>
              </a:lnSpc>
            </a:pPr>
            <a:r>
              <a:rPr lang="en-US" sz="6600" dirty="0" err="1" smtClean="0">
                <a:solidFill>
                  <a:srgbClr val="FFC153"/>
                </a:solidFill>
                <a:latin typeface="Roboto Mono for Powerline" charset="0"/>
                <a:ea typeface="Roboto Mono for Powerline" charset="0"/>
                <a:cs typeface="Roboto Mono for Powerline" charset="0"/>
              </a:rPr>
              <a:t>GraphQL</a:t>
            </a:r>
            <a:r>
              <a:rPr lang="en-US" sz="6600" dirty="0" smtClean="0">
                <a:solidFill>
                  <a:srgbClr val="FFC153"/>
                </a:solidFill>
                <a:latin typeface="Roboto Mono for Powerline" charset="0"/>
                <a:ea typeface="Roboto Mono for Powerline" charset="0"/>
                <a:cs typeface="Roboto Mono for Powerline" charset="0"/>
              </a:rPr>
              <a:t> makes it easy to stich together results from various combined external resources. </a:t>
            </a:r>
          </a:p>
          <a:p>
            <a:pPr>
              <a:lnSpc>
                <a:spcPct val="120000"/>
              </a:lnSpc>
            </a:pPr>
            <a:endParaRPr lang="en-US" sz="6600" dirty="0">
              <a:solidFill>
                <a:srgbClr val="FFC153"/>
              </a:solidFill>
              <a:latin typeface="Roboto Mono for Powerline" charset="0"/>
              <a:ea typeface="Roboto Mono for Powerline" charset="0"/>
              <a:cs typeface="Roboto Mono for Powerline" charset="0"/>
            </a:endParaRPr>
          </a:p>
          <a:p>
            <a:pPr>
              <a:lnSpc>
                <a:spcPct val="120000"/>
              </a:lnSpc>
            </a:pPr>
            <a:r>
              <a:rPr lang="en-US" sz="6600" dirty="0" smtClean="0">
                <a:solidFill>
                  <a:srgbClr val="EC6B56"/>
                </a:solidFill>
                <a:latin typeface="Roboto Mono for Powerline" charset="0"/>
                <a:ea typeface="Roboto Mono for Powerline" charset="0"/>
                <a:cs typeface="Roboto Mono for Powerline" charset="0"/>
              </a:rPr>
              <a:t>An example of this will be shown during the demo.</a:t>
            </a:r>
            <a:endParaRPr lang="en-US" sz="6600" dirty="0" smtClean="0">
              <a:solidFill>
                <a:srgbClr val="EC6B56"/>
              </a:solidFill>
              <a:latin typeface="Roboto Mono for Powerline" charset="0"/>
              <a:ea typeface="Roboto Mono for Powerline" charset="0"/>
              <a:cs typeface="Roboto Mono for Powerline" charset="0"/>
            </a:endParaRPr>
          </a:p>
        </p:txBody>
      </p:sp>
    </p:spTree>
    <p:extLst>
      <p:ext uri="{BB962C8B-B14F-4D97-AF65-F5344CB8AC3E}">
        <p14:creationId xmlns:p14="http://schemas.microsoft.com/office/powerpoint/2010/main" val="10243348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C202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85008" y="2458522"/>
            <a:ext cx="11621984" cy="1940956"/>
          </a:xfrm>
        </p:spPr>
        <p:txBody>
          <a:bodyPr>
            <a:normAutofit fontScale="85000" lnSpcReduction="10000"/>
          </a:bodyPr>
          <a:lstStyle/>
          <a:p>
            <a:pPr>
              <a:lnSpc>
                <a:spcPct val="120000"/>
              </a:lnSpc>
            </a:pPr>
            <a:r>
              <a:rPr lang="en-US" sz="6600" dirty="0" smtClean="0">
                <a:solidFill>
                  <a:srgbClr val="FFC153"/>
                </a:solidFill>
                <a:latin typeface="Roboto Mono for Powerline" charset="0"/>
                <a:ea typeface="Roboto Mono for Powerline" charset="0"/>
                <a:cs typeface="Roboto Mono for Powerline" charset="0"/>
              </a:rPr>
              <a:t>How about maintainability?</a:t>
            </a:r>
            <a:endParaRPr lang="en-US" sz="6600" dirty="0" smtClean="0">
              <a:solidFill>
                <a:srgbClr val="FFC153"/>
              </a:solidFill>
              <a:latin typeface="Roboto Mono for Powerline" charset="0"/>
              <a:ea typeface="Roboto Mono for Powerline" charset="0"/>
              <a:cs typeface="Roboto Mono for Powerline" charset="0"/>
            </a:endParaRPr>
          </a:p>
        </p:txBody>
      </p:sp>
    </p:spTree>
    <p:extLst>
      <p:ext uri="{BB962C8B-B14F-4D97-AF65-F5344CB8AC3E}">
        <p14:creationId xmlns:p14="http://schemas.microsoft.com/office/powerpoint/2010/main" val="3972882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C202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16017" y="589478"/>
            <a:ext cx="6503304" cy="5312558"/>
          </a:xfrm>
          <a:prstGeom prst="rect">
            <a:avLst/>
          </a:prstGeom>
        </p:spPr>
      </p:pic>
      <p:sp>
        <p:nvSpPr>
          <p:cNvPr id="5" name="Subtitle 2"/>
          <p:cNvSpPr>
            <a:spLocks noGrp="1"/>
          </p:cNvSpPr>
          <p:nvPr>
            <p:ph type="subTitle" idx="1"/>
          </p:nvPr>
        </p:nvSpPr>
        <p:spPr>
          <a:xfrm>
            <a:off x="7422077" y="1147618"/>
            <a:ext cx="4132614" cy="1940956"/>
          </a:xfrm>
        </p:spPr>
        <p:txBody>
          <a:bodyPr>
            <a:normAutofit fontScale="85000" lnSpcReduction="20000"/>
          </a:bodyPr>
          <a:lstStyle/>
          <a:p>
            <a:pPr>
              <a:lnSpc>
                <a:spcPct val="120000"/>
              </a:lnSpc>
            </a:pPr>
            <a:r>
              <a:rPr lang="en-US" sz="6600" smtClean="0">
                <a:solidFill>
                  <a:srgbClr val="FFC153"/>
                </a:solidFill>
                <a:latin typeface="Roboto Mono for Powerline" charset="0"/>
                <a:ea typeface="Roboto Mono for Powerline" charset="0"/>
                <a:cs typeface="Roboto Mono for Powerline" charset="0"/>
              </a:rPr>
              <a:t>Type System</a:t>
            </a:r>
            <a:endParaRPr lang="en-US" sz="6600" dirty="0" smtClean="0">
              <a:solidFill>
                <a:srgbClr val="FFC153"/>
              </a:solidFill>
              <a:latin typeface="Roboto Mono for Powerline" charset="0"/>
              <a:ea typeface="Roboto Mono for Powerline" charset="0"/>
              <a:cs typeface="Roboto Mono for Powerline" charset="0"/>
            </a:endParaRPr>
          </a:p>
        </p:txBody>
      </p:sp>
      <p:pic>
        <p:nvPicPr>
          <p:cNvPr id="7" name="Picture 6"/>
          <p:cNvPicPr>
            <a:picLocks noChangeAspect="1"/>
          </p:cNvPicPr>
          <p:nvPr/>
        </p:nvPicPr>
        <p:blipFill>
          <a:blip r:embed="rId3"/>
          <a:stretch>
            <a:fillRect/>
          </a:stretch>
        </p:blipFill>
        <p:spPr>
          <a:xfrm>
            <a:off x="7138449" y="3408218"/>
            <a:ext cx="4699870" cy="2083130"/>
          </a:xfrm>
          <a:prstGeom prst="rect">
            <a:avLst/>
          </a:prstGeom>
        </p:spPr>
      </p:pic>
    </p:spTree>
    <p:extLst>
      <p:ext uri="{BB962C8B-B14F-4D97-AF65-F5344CB8AC3E}">
        <p14:creationId xmlns:p14="http://schemas.microsoft.com/office/powerpoint/2010/main" val="14627284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C202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62743" y="1716150"/>
            <a:ext cx="9666514" cy="3425701"/>
          </a:xfrm>
        </p:spPr>
        <p:txBody>
          <a:bodyPr>
            <a:noAutofit/>
          </a:bodyPr>
          <a:lstStyle/>
          <a:p>
            <a:pPr algn="l">
              <a:lnSpc>
                <a:spcPct val="100000"/>
              </a:lnSpc>
            </a:pPr>
            <a:r>
              <a:rPr lang="en-US" sz="2800" b="1" dirty="0" smtClean="0">
                <a:solidFill>
                  <a:srgbClr val="EC6B56"/>
                </a:solidFill>
                <a:latin typeface="Roboto Mono for Powerline" charset="0"/>
                <a:ea typeface="Roboto Mono for Powerline" charset="0"/>
                <a:cs typeface="Roboto Mono for Powerline" charset="0"/>
              </a:rPr>
              <a:t>What is your experience with </a:t>
            </a:r>
            <a:r>
              <a:rPr lang="en-US" sz="2800" b="1" dirty="0" err="1" smtClean="0">
                <a:solidFill>
                  <a:srgbClr val="EC6B56"/>
                </a:solidFill>
                <a:latin typeface="Roboto Mono for Powerline" charset="0"/>
                <a:ea typeface="Roboto Mono for Powerline" charset="0"/>
                <a:cs typeface="Roboto Mono for Powerline" charset="0"/>
              </a:rPr>
              <a:t>GraphQL</a:t>
            </a:r>
            <a:r>
              <a:rPr lang="en-US" sz="2800" b="1" dirty="0" smtClean="0">
                <a:solidFill>
                  <a:srgbClr val="EC6B56"/>
                </a:solidFill>
                <a:latin typeface="Roboto Mono for Powerline" charset="0"/>
                <a:ea typeface="Roboto Mono for Powerline" charset="0"/>
                <a:cs typeface="Roboto Mono for Powerline" charset="0"/>
              </a:rPr>
              <a:t>:</a:t>
            </a:r>
          </a:p>
          <a:p>
            <a:pPr algn="l">
              <a:lnSpc>
                <a:spcPct val="100000"/>
              </a:lnSpc>
            </a:pPr>
            <a:endParaRPr lang="en-US" dirty="0" smtClean="0">
              <a:solidFill>
                <a:srgbClr val="FFC153"/>
              </a:solidFill>
              <a:latin typeface="Roboto Mono for Powerline" charset="0"/>
              <a:ea typeface="Roboto Mono for Powerline" charset="0"/>
              <a:cs typeface="Roboto Mono for Powerline" charset="0"/>
            </a:endParaRPr>
          </a:p>
          <a:p>
            <a:pPr algn="l">
              <a:lnSpc>
                <a:spcPct val="100000"/>
              </a:lnSpc>
            </a:pPr>
            <a:r>
              <a:rPr lang="en-US" dirty="0" smtClean="0">
                <a:solidFill>
                  <a:srgbClr val="FFC153"/>
                </a:solidFill>
                <a:latin typeface="Roboto Mono for Powerline" charset="0"/>
                <a:ea typeface="Roboto Mono for Powerline" charset="0"/>
                <a:cs typeface="Roboto Mono for Powerline" charset="0"/>
              </a:rPr>
              <a:t>a </a:t>
            </a:r>
            <a:r>
              <a:rPr lang="mr-IN" dirty="0" smtClean="0">
                <a:solidFill>
                  <a:srgbClr val="FFC153"/>
                </a:solidFill>
                <a:latin typeface="Roboto Mono for Powerline" charset="0"/>
                <a:ea typeface="Roboto Mono for Powerline" charset="0"/>
                <a:cs typeface="Roboto Mono for Powerline" charset="0"/>
              </a:rPr>
              <a:t>–</a:t>
            </a:r>
            <a:r>
              <a:rPr lang="en-US" dirty="0" smtClean="0">
                <a:solidFill>
                  <a:srgbClr val="FFC153"/>
                </a:solidFill>
                <a:latin typeface="Roboto Mono for Powerline" charset="0"/>
                <a:ea typeface="Roboto Mono for Powerline" charset="0"/>
                <a:cs typeface="Roboto Mono for Powerline" charset="0"/>
              </a:rPr>
              <a:t> never heard of it</a:t>
            </a:r>
          </a:p>
          <a:p>
            <a:pPr algn="l">
              <a:lnSpc>
                <a:spcPct val="100000"/>
              </a:lnSpc>
            </a:pPr>
            <a:r>
              <a:rPr lang="en-US" dirty="0" smtClean="0">
                <a:solidFill>
                  <a:srgbClr val="FFC153"/>
                </a:solidFill>
                <a:latin typeface="Roboto Mono for Powerline" charset="0"/>
                <a:ea typeface="Roboto Mono for Powerline" charset="0"/>
                <a:cs typeface="Roboto Mono for Powerline" charset="0"/>
              </a:rPr>
              <a:t>b </a:t>
            </a:r>
            <a:r>
              <a:rPr lang="mr-IN" dirty="0" smtClean="0">
                <a:solidFill>
                  <a:srgbClr val="FFC153"/>
                </a:solidFill>
                <a:latin typeface="Roboto Mono for Powerline" charset="0"/>
                <a:ea typeface="Roboto Mono for Powerline" charset="0"/>
                <a:cs typeface="Roboto Mono for Powerline" charset="0"/>
              </a:rPr>
              <a:t>–</a:t>
            </a:r>
            <a:r>
              <a:rPr lang="en-US" dirty="0" smtClean="0">
                <a:solidFill>
                  <a:srgbClr val="FFC153"/>
                </a:solidFill>
                <a:latin typeface="Roboto Mono for Powerline" charset="0"/>
                <a:ea typeface="Roboto Mono for Powerline" charset="0"/>
                <a:cs typeface="Roboto Mono for Powerline" charset="0"/>
              </a:rPr>
              <a:t> heard of it but have never used it</a:t>
            </a:r>
          </a:p>
          <a:p>
            <a:pPr algn="l">
              <a:lnSpc>
                <a:spcPct val="100000"/>
              </a:lnSpc>
            </a:pPr>
            <a:r>
              <a:rPr lang="en-US" dirty="0" smtClean="0">
                <a:solidFill>
                  <a:srgbClr val="FFC153"/>
                </a:solidFill>
                <a:latin typeface="Roboto Mono for Powerline" charset="0"/>
                <a:ea typeface="Roboto Mono for Powerline" charset="0"/>
                <a:cs typeface="Roboto Mono for Powerline" charset="0"/>
              </a:rPr>
              <a:t>c </a:t>
            </a:r>
            <a:r>
              <a:rPr lang="mr-IN" dirty="0" smtClean="0">
                <a:solidFill>
                  <a:srgbClr val="FFC153"/>
                </a:solidFill>
                <a:latin typeface="Roboto Mono for Powerline" charset="0"/>
                <a:ea typeface="Roboto Mono for Powerline" charset="0"/>
                <a:cs typeface="Roboto Mono for Powerline" charset="0"/>
              </a:rPr>
              <a:t>–</a:t>
            </a:r>
            <a:r>
              <a:rPr lang="en-US" dirty="0" smtClean="0">
                <a:solidFill>
                  <a:srgbClr val="FFC153"/>
                </a:solidFill>
                <a:latin typeface="Roboto Mono for Powerline" charset="0"/>
                <a:ea typeface="Roboto Mono for Powerline" charset="0"/>
                <a:cs typeface="Roboto Mono for Powerline" charset="0"/>
              </a:rPr>
              <a:t> used it in a sandbox or pet project</a:t>
            </a:r>
          </a:p>
          <a:p>
            <a:pPr algn="l">
              <a:lnSpc>
                <a:spcPct val="100000"/>
              </a:lnSpc>
            </a:pPr>
            <a:r>
              <a:rPr lang="en-US" dirty="0" smtClean="0">
                <a:solidFill>
                  <a:srgbClr val="FFC153"/>
                </a:solidFill>
                <a:latin typeface="Roboto Mono for Powerline" charset="0"/>
                <a:ea typeface="Roboto Mono for Powerline" charset="0"/>
                <a:cs typeface="Roboto Mono for Powerline" charset="0"/>
              </a:rPr>
              <a:t>d </a:t>
            </a:r>
            <a:r>
              <a:rPr lang="mr-IN" dirty="0" smtClean="0">
                <a:solidFill>
                  <a:srgbClr val="FFC153"/>
                </a:solidFill>
                <a:latin typeface="Roboto Mono for Powerline" charset="0"/>
                <a:ea typeface="Roboto Mono for Powerline" charset="0"/>
                <a:cs typeface="Roboto Mono for Powerline" charset="0"/>
              </a:rPr>
              <a:t>–</a:t>
            </a:r>
            <a:r>
              <a:rPr lang="en-US" dirty="0" smtClean="0">
                <a:solidFill>
                  <a:srgbClr val="FFC153"/>
                </a:solidFill>
                <a:latin typeface="Roboto Mono for Powerline" charset="0"/>
                <a:ea typeface="Roboto Mono for Powerline" charset="0"/>
                <a:cs typeface="Roboto Mono for Powerline" charset="0"/>
              </a:rPr>
              <a:t> used it in production</a:t>
            </a:r>
            <a:endParaRPr lang="en-US" dirty="0" smtClean="0">
              <a:solidFill>
                <a:srgbClr val="FFC153"/>
              </a:solidFill>
              <a:latin typeface="Roboto Mono for Powerline" charset="0"/>
              <a:ea typeface="Roboto Mono for Powerline" charset="0"/>
              <a:cs typeface="Roboto Mono for Powerline" charset="0"/>
            </a:endParaRPr>
          </a:p>
        </p:txBody>
      </p:sp>
    </p:spTree>
    <p:extLst>
      <p:ext uri="{BB962C8B-B14F-4D97-AF65-F5344CB8AC3E}">
        <p14:creationId xmlns:p14="http://schemas.microsoft.com/office/powerpoint/2010/main" val="3951832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C2021"/>
        </a:solidFill>
        <a:effectLst/>
      </p:bgPr>
    </p:bg>
    <p:spTree>
      <p:nvGrpSpPr>
        <p:cNvPr id="1" name=""/>
        <p:cNvGrpSpPr/>
        <p:nvPr/>
      </p:nvGrpSpPr>
      <p:grpSpPr>
        <a:xfrm>
          <a:off x="0" y="0"/>
          <a:ext cx="0" cy="0"/>
          <a:chOff x="0" y="0"/>
          <a:chExt cx="0" cy="0"/>
        </a:xfrm>
      </p:grpSpPr>
      <p:sp>
        <p:nvSpPr>
          <p:cNvPr id="5" name="Subtitle 2"/>
          <p:cNvSpPr>
            <a:spLocks noGrp="1"/>
          </p:cNvSpPr>
          <p:nvPr>
            <p:ph type="subTitle" idx="1"/>
          </p:nvPr>
        </p:nvSpPr>
        <p:spPr>
          <a:xfrm>
            <a:off x="622053" y="1349499"/>
            <a:ext cx="4132614" cy="1607457"/>
          </a:xfrm>
        </p:spPr>
        <p:txBody>
          <a:bodyPr>
            <a:normAutofit fontScale="47500" lnSpcReduction="20000"/>
          </a:bodyPr>
          <a:lstStyle/>
          <a:p>
            <a:pPr>
              <a:lnSpc>
                <a:spcPct val="120000"/>
              </a:lnSpc>
            </a:pPr>
            <a:r>
              <a:rPr lang="en-US" sz="6600" dirty="0" smtClean="0">
                <a:solidFill>
                  <a:srgbClr val="FFC153"/>
                </a:solidFill>
                <a:latin typeface="Roboto Mono for Powerline" charset="0"/>
                <a:ea typeface="Roboto Mono for Powerline" charset="0"/>
                <a:cs typeface="Roboto Mono for Powerline" charset="0"/>
              </a:rPr>
              <a:t>Update and evolve your API without versions</a:t>
            </a:r>
            <a:endParaRPr lang="en-US" sz="6600" dirty="0" smtClean="0">
              <a:solidFill>
                <a:srgbClr val="FFC153"/>
              </a:solidFill>
              <a:latin typeface="Roboto Mono for Powerline" charset="0"/>
              <a:ea typeface="Roboto Mono for Powerline" charset="0"/>
              <a:cs typeface="Roboto Mono for Powerline" charset="0"/>
            </a:endParaRPr>
          </a:p>
        </p:txBody>
      </p:sp>
      <p:pic>
        <p:nvPicPr>
          <p:cNvPr id="2" name="Picture 1"/>
          <p:cNvPicPr>
            <a:picLocks noChangeAspect="1"/>
          </p:cNvPicPr>
          <p:nvPr/>
        </p:nvPicPr>
        <p:blipFill>
          <a:blip r:embed="rId2"/>
          <a:stretch>
            <a:fillRect/>
          </a:stretch>
        </p:blipFill>
        <p:spPr>
          <a:xfrm>
            <a:off x="5427022" y="1488704"/>
            <a:ext cx="6198919" cy="3761142"/>
          </a:xfrm>
          <a:prstGeom prst="rect">
            <a:avLst/>
          </a:prstGeom>
        </p:spPr>
      </p:pic>
      <p:pic>
        <p:nvPicPr>
          <p:cNvPr id="3" name="Picture 2"/>
          <p:cNvPicPr>
            <a:picLocks noChangeAspect="1"/>
          </p:cNvPicPr>
          <p:nvPr/>
        </p:nvPicPr>
        <p:blipFill>
          <a:blip r:embed="rId3"/>
          <a:stretch>
            <a:fillRect/>
          </a:stretch>
        </p:blipFill>
        <p:spPr>
          <a:xfrm>
            <a:off x="335644" y="3230546"/>
            <a:ext cx="4705432" cy="2102427"/>
          </a:xfrm>
          <a:prstGeom prst="rect">
            <a:avLst/>
          </a:prstGeom>
        </p:spPr>
      </p:pic>
    </p:spTree>
    <p:extLst>
      <p:ext uri="{BB962C8B-B14F-4D97-AF65-F5344CB8AC3E}">
        <p14:creationId xmlns:p14="http://schemas.microsoft.com/office/powerpoint/2010/main" val="5176040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C2021"/>
        </a:solidFill>
        <a:effectLst/>
      </p:bgPr>
    </p:bg>
    <p:spTree>
      <p:nvGrpSpPr>
        <p:cNvPr id="1" name=""/>
        <p:cNvGrpSpPr/>
        <p:nvPr/>
      </p:nvGrpSpPr>
      <p:grpSpPr>
        <a:xfrm>
          <a:off x="0" y="0"/>
          <a:ext cx="0" cy="0"/>
          <a:chOff x="0" y="0"/>
          <a:chExt cx="0" cy="0"/>
        </a:xfrm>
      </p:grpSpPr>
      <p:sp>
        <p:nvSpPr>
          <p:cNvPr id="5" name="Subtitle 2"/>
          <p:cNvSpPr>
            <a:spLocks noGrp="1"/>
          </p:cNvSpPr>
          <p:nvPr>
            <p:ph type="subTitle" idx="1"/>
          </p:nvPr>
        </p:nvSpPr>
        <p:spPr>
          <a:xfrm>
            <a:off x="772185" y="2625272"/>
            <a:ext cx="10647630" cy="1607457"/>
          </a:xfrm>
        </p:spPr>
        <p:txBody>
          <a:bodyPr>
            <a:normAutofit fontScale="47500" lnSpcReduction="20000"/>
          </a:bodyPr>
          <a:lstStyle/>
          <a:p>
            <a:pPr>
              <a:lnSpc>
                <a:spcPct val="120000"/>
              </a:lnSpc>
            </a:pPr>
            <a:r>
              <a:rPr lang="en-US" sz="6600" dirty="0" smtClean="0">
                <a:solidFill>
                  <a:srgbClr val="FFC153"/>
                </a:solidFill>
                <a:latin typeface="Roboto Mono for Powerline" charset="0"/>
                <a:ea typeface="Roboto Mono for Powerline" charset="0"/>
                <a:cs typeface="Roboto Mono for Powerline" charset="0"/>
              </a:rPr>
              <a:t>There are some awesome </a:t>
            </a:r>
            <a:r>
              <a:rPr lang="en-US" sz="6600" dirty="0" err="1" smtClean="0">
                <a:solidFill>
                  <a:srgbClr val="FFC153"/>
                </a:solidFill>
                <a:latin typeface="Roboto Mono for Powerline" charset="0"/>
                <a:ea typeface="Roboto Mono for Powerline" charset="0"/>
                <a:cs typeface="Roboto Mono for Powerline" charset="0"/>
              </a:rPr>
              <a:t>devtools</a:t>
            </a:r>
            <a:r>
              <a:rPr lang="en-US" sz="6600" dirty="0" smtClean="0">
                <a:solidFill>
                  <a:srgbClr val="FFC153"/>
                </a:solidFill>
                <a:latin typeface="Roboto Mono for Powerline" charset="0"/>
                <a:ea typeface="Roboto Mono for Powerline" charset="0"/>
                <a:cs typeface="Roboto Mono for Powerline" charset="0"/>
              </a:rPr>
              <a:t> that come with </a:t>
            </a:r>
            <a:r>
              <a:rPr lang="en-US" sz="6600" dirty="0" err="1" smtClean="0">
                <a:solidFill>
                  <a:srgbClr val="FFC153"/>
                </a:solidFill>
                <a:latin typeface="Roboto Mono for Powerline" charset="0"/>
                <a:ea typeface="Roboto Mono for Powerline" charset="0"/>
                <a:cs typeface="Roboto Mono for Powerline" charset="0"/>
              </a:rPr>
              <a:t>GraphQL</a:t>
            </a:r>
            <a:r>
              <a:rPr lang="en-US" sz="6600" dirty="0" smtClean="0">
                <a:solidFill>
                  <a:srgbClr val="FFC153"/>
                </a:solidFill>
                <a:latin typeface="Roboto Mono for Powerline" charset="0"/>
                <a:ea typeface="Roboto Mono for Powerline" charset="0"/>
                <a:cs typeface="Roboto Mono for Powerline" charset="0"/>
              </a:rPr>
              <a:t> right out of the box which will be shown in the demo.</a:t>
            </a:r>
            <a:endParaRPr lang="en-US" sz="6600" dirty="0" smtClean="0">
              <a:solidFill>
                <a:srgbClr val="FFC153"/>
              </a:solidFill>
              <a:latin typeface="Roboto Mono for Powerline" charset="0"/>
              <a:ea typeface="Roboto Mono for Powerline" charset="0"/>
              <a:cs typeface="Roboto Mono for Powerline" charset="0"/>
            </a:endParaRPr>
          </a:p>
        </p:txBody>
      </p:sp>
    </p:spTree>
    <p:extLst>
      <p:ext uri="{BB962C8B-B14F-4D97-AF65-F5344CB8AC3E}">
        <p14:creationId xmlns:p14="http://schemas.microsoft.com/office/powerpoint/2010/main" val="9346032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C2021"/>
        </a:solidFill>
        <a:effectLst/>
      </p:bgPr>
    </p:bg>
    <p:spTree>
      <p:nvGrpSpPr>
        <p:cNvPr id="1" name=""/>
        <p:cNvGrpSpPr/>
        <p:nvPr/>
      </p:nvGrpSpPr>
      <p:grpSpPr>
        <a:xfrm>
          <a:off x="0" y="0"/>
          <a:ext cx="0" cy="0"/>
          <a:chOff x="0" y="0"/>
          <a:chExt cx="0" cy="0"/>
        </a:xfrm>
      </p:grpSpPr>
      <p:sp>
        <p:nvSpPr>
          <p:cNvPr id="5" name="Subtitle 2"/>
          <p:cNvSpPr>
            <a:spLocks noGrp="1"/>
          </p:cNvSpPr>
          <p:nvPr>
            <p:ph type="subTitle" idx="1"/>
          </p:nvPr>
        </p:nvSpPr>
        <p:spPr>
          <a:xfrm>
            <a:off x="645371" y="1888589"/>
            <a:ext cx="10901259" cy="3080823"/>
          </a:xfrm>
        </p:spPr>
        <p:txBody>
          <a:bodyPr>
            <a:normAutofit fontScale="92500"/>
          </a:bodyPr>
          <a:lstStyle/>
          <a:p>
            <a:pPr>
              <a:lnSpc>
                <a:spcPct val="120000"/>
              </a:lnSpc>
            </a:pPr>
            <a:r>
              <a:rPr lang="en-US" sz="6600" dirty="0" smtClean="0">
                <a:solidFill>
                  <a:srgbClr val="FFC153"/>
                </a:solidFill>
                <a:latin typeface="Roboto Mono for Powerline" charset="0"/>
                <a:ea typeface="Roboto Mono for Powerline" charset="0"/>
                <a:cs typeface="Roboto Mono for Powerline" charset="0"/>
              </a:rPr>
              <a:t>DEMO TIME!</a:t>
            </a:r>
          </a:p>
          <a:p>
            <a:pPr>
              <a:lnSpc>
                <a:spcPct val="120000"/>
              </a:lnSpc>
            </a:pPr>
            <a:r>
              <a:rPr lang="en-US" sz="3600" dirty="0" smtClean="0">
                <a:solidFill>
                  <a:srgbClr val="FFC153"/>
                </a:solidFill>
                <a:latin typeface="Roboto Mono for Powerline" charset="0"/>
                <a:ea typeface="Roboto Mono for Powerline" charset="0"/>
                <a:cs typeface="Roboto Mono for Powerline" charset="0"/>
              </a:rPr>
              <a:t>source code available at: </a:t>
            </a:r>
          </a:p>
          <a:p>
            <a:pPr>
              <a:lnSpc>
                <a:spcPct val="120000"/>
              </a:lnSpc>
            </a:pPr>
            <a:r>
              <a:rPr lang="en-US" sz="3600" dirty="0" err="1" smtClean="0">
                <a:solidFill>
                  <a:srgbClr val="16BC9C"/>
                </a:solidFill>
                <a:latin typeface="Roboto Mono for Powerline" charset="0"/>
                <a:ea typeface="Roboto Mono for Powerline" charset="0"/>
                <a:cs typeface="Roboto Mono for Powerline" charset="0"/>
              </a:rPr>
              <a:t>github.com</a:t>
            </a:r>
            <a:r>
              <a:rPr lang="en-US" sz="3600" dirty="0" smtClean="0">
                <a:solidFill>
                  <a:srgbClr val="16BC9C"/>
                </a:solidFill>
                <a:latin typeface="Roboto Mono for Powerline" charset="0"/>
                <a:ea typeface="Roboto Mono for Powerline" charset="0"/>
                <a:cs typeface="Roboto Mono for Powerline" charset="0"/>
              </a:rPr>
              <a:t>/</a:t>
            </a:r>
            <a:r>
              <a:rPr lang="en-US" sz="3600" dirty="0" err="1" smtClean="0">
                <a:solidFill>
                  <a:srgbClr val="16BC9C"/>
                </a:solidFill>
                <a:latin typeface="Roboto Mono for Powerline" charset="0"/>
                <a:ea typeface="Roboto Mono for Powerline" charset="0"/>
                <a:cs typeface="Roboto Mono for Powerline" charset="0"/>
              </a:rPr>
              <a:t>nafeu-pelmorex</a:t>
            </a:r>
            <a:r>
              <a:rPr lang="en-US" sz="3600" dirty="0" smtClean="0">
                <a:solidFill>
                  <a:srgbClr val="16BC9C"/>
                </a:solidFill>
                <a:latin typeface="Roboto Mono for Powerline" charset="0"/>
                <a:ea typeface="Roboto Mono for Powerline" charset="0"/>
                <a:cs typeface="Roboto Mono for Powerline" charset="0"/>
              </a:rPr>
              <a:t>/</a:t>
            </a:r>
            <a:r>
              <a:rPr lang="en-US" sz="3600" dirty="0" smtClean="0">
                <a:solidFill>
                  <a:srgbClr val="EC6B56"/>
                </a:solidFill>
                <a:latin typeface="Roboto Mono for Powerline" charset="0"/>
                <a:ea typeface="Roboto Mono for Powerline" charset="0"/>
                <a:cs typeface="Roboto Mono for Powerline" charset="0"/>
              </a:rPr>
              <a:t>pa-</a:t>
            </a:r>
            <a:r>
              <a:rPr lang="en-US" sz="3600" dirty="0" err="1" smtClean="0">
                <a:solidFill>
                  <a:srgbClr val="EC6B56"/>
                </a:solidFill>
                <a:latin typeface="Roboto Mono for Powerline" charset="0"/>
                <a:ea typeface="Roboto Mono for Powerline" charset="0"/>
                <a:cs typeface="Roboto Mono for Powerline" charset="0"/>
              </a:rPr>
              <a:t>graphql</a:t>
            </a:r>
            <a:r>
              <a:rPr lang="en-US" sz="3600" dirty="0" smtClean="0">
                <a:solidFill>
                  <a:srgbClr val="EC6B56"/>
                </a:solidFill>
                <a:latin typeface="Roboto Mono for Powerline" charset="0"/>
                <a:ea typeface="Roboto Mono for Powerline" charset="0"/>
                <a:cs typeface="Roboto Mono for Powerline" charset="0"/>
              </a:rPr>
              <a:t>-</a:t>
            </a:r>
            <a:r>
              <a:rPr lang="en-US" sz="3600" dirty="0" err="1" smtClean="0">
                <a:solidFill>
                  <a:srgbClr val="EC6B56"/>
                </a:solidFill>
                <a:latin typeface="Roboto Mono for Powerline" charset="0"/>
                <a:ea typeface="Roboto Mono for Powerline" charset="0"/>
                <a:cs typeface="Roboto Mono for Powerline" charset="0"/>
              </a:rPr>
              <a:t>lnl</a:t>
            </a:r>
            <a:endParaRPr lang="en-US" sz="3600" dirty="0" smtClean="0">
              <a:solidFill>
                <a:srgbClr val="EC6B56"/>
              </a:solidFill>
              <a:latin typeface="Roboto Mono for Powerline" charset="0"/>
              <a:ea typeface="Roboto Mono for Powerline" charset="0"/>
              <a:cs typeface="Roboto Mono for Powerline" charset="0"/>
            </a:endParaRPr>
          </a:p>
        </p:txBody>
      </p:sp>
    </p:spTree>
    <p:extLst>
      <p:ext uri="{BB962C8B-B14F-4D97-AF65-F5344CB8AC3E}">
        <p14:creationId xmlns:p14="http://schemas.microsoft.com/office/powerpoint/2010/main" val="11252942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1C2021"/>
        </a:solidFill>
        <a:effectLst/>
      </p:bgPr>
    </p:bg>
    <p:spTree>
      <p:nvGrpSpPr>
        <p:cNvPr id="1" name=""/>
        <p:cNvGrpSpPr/>
        <p:nvPr/>
      </p:nvGrpSpPr>
      <p:grpSpPr>
        <a:xfrm>
          <a:off x="0" y="0"/>
          <a:ext cx="0" cy="0"/>
          <a:chOff x="0" y="0"/>
          <a:chExt cx="0" cy="0"/>
        </a:xfrm>
      </p:grpSpPr>
      <p:sp>
        <p:nvSpPr>
          <p:cNvPr id="5" name="Subtitle 2"/>
          <p:cNvSpPr>
            <a:spLocks noGrp="1"/>
          </p:cNvSpPr>
          <p:nvPr>
            <p:ph type="subTitle" idx="1"/>
          </p:nvPr>
        </p:nvSpPr>
        <p:spPr>
          <a:xfrm>
            <a:off x="772185" y="894031"/>
            <a:ext cx="10647630" cy="3716151"/>
          </a:xfrm>
        </p:spPr>
        <p:txBody>
          <a:bodyPr>
            <a:noAutofit/>
          </a:bodyPr>
          <a:lstStyle/>
          <a:p>
            <a:pPr>
              <a:lnSpc>
                <a:spcPct val="120000"/>
              </a:lnSpc>
            </a:pPr>
            <a:r>
              <a:rPr lang="en-US" sz="3600" dirty="0" smtClean="0">
                <a:solidFill>
                  <a:srgbClr val="16BC9C"/>
                </a:solidFill>
                <a:latin typeface="Roboto Mono for Powerline" charset="0"/>
                <a:ea typeface="Roboto Mono for Powerline" charset="0"/>
                <a:cs typeface="Roboto Mono for Powerline" charset="0"/>
              </a:rPr>
              <a:t>Discussion Time:</a:t>
            </a:r>
            <a:endParaRPr lang="en-US" sz="3600" dirty="0" smtClean="0">
              <a:solidFill>
                <a:srgbClr val="FFC153"/>
              </a:solidFill>
              <a:latin typeface="Roboto Mono for Powerline" charset="0"/>
              <a:ea typeface="Roboto Mono for Powerline" charset="0"/>
              <a:cs typeface="Roboto Mono for Powerline" charset="0"/>
            </a:endParaRPr>
          </a:p>
          <a:p>
            <a:pPr>
              <a:lnSpc>
                <a:spcPct val="120000"/>
              </a:lnSpc>
            </a:pPr>
            <a:r>
              <a:rPr lang="en-US" sz="3600" dirty="0" smtClean="0">
                <a:solidFill>
                  <a:srgbClr val="FFC153"/>
                </a:solidFill>
                <a:latin typeface="Roboto Mono for Powerline" charset="0"/>
                <a:ea typeface="Roboto Mono for Powerline" charset="0"/>
                <a:cs typeface="Roboto Mono for Powerline" charset="0"/>
              </a:rPr>
              <a:t>How can we potentially utilize </a:t>
            </a:r>
            <a:r>
              <a:rPr lang="en-US" sz="3600" dirty="0" err="1" smtClean="0">
                <a:solidFill>
                  <a:srgbClr val="FFC153"/>
                </a:solidFill>
                <a:latin typeface="Roboto Mono for Powerline" charset="0"/>
                <a:ea typeface="Roboto Mono for Powerline" charset="0"/>
                <a:cs typeface="Roboto Mono for Powerline" charset="0"/>
              </a:rPr>
              <a:t>GraphQL</a:t>
            </a:r>
            <a:r>
              <a:rPr lang="en-US" sz="3600" dirty="0" smtClean="0">
                <a:solidFill>
                  <a:srgbClr val="FFC153"/>
                </a:solidFill>
                <a:latin typeface="Roboto Mono for Powerline" charset="0"/>
                <a:ea typeface="Roboto Mono for Powerline" charset="0"/>
                <a:cs typeface="Roboto Mono for Powerline" charset="0"/>
              </a:rPr>
              <a:t> to improve our apps, </a:t>
            </a:r>
            <a:r>
              <a:rPr lang="en-US" sz="3600" dirty="0" err="1" smtClean="0">
                <a:solidFill>
                  <a:srgbClr val="FFC153"/>
                </a:solidFill>
                <a:latin typeface="Roboto Mono for Powerline" charset="0"/>
                <a:ea typeface="Roboto Mono for Powerline" charset="0"/>
                <a:cs typeface="Roboto Mono for Powerline" charset="0"/>
              </a:rPr>
              <a:t>apis</a:t>
            </a:r>
            <a:r>
              <a:rPr lang="en-US" sz="3600" dirty="0" smtClean="0">
                <a:solidFill>
                  <a:srgbClr val="FFC153"/>
                </a:solidFill>
                <a:latin typeface="Roboto Mono for Powerline" charset="0"/>
                <a:ea typeface="Roboto Mono for Powerline" charset="0"/>
                <a:cs typeface="Roboto Mono for Powerline" charset="0"/>
              </a:rPr>
              <a:t> and other technical offerings at </a:t>
            </a:r>
            <a:r>
              <a:rPr lang="en-US" sz="3600" dirty="0" err="1" smtClean="0">
                <a:solidFill>
                  <a:srgbClr val="FFC153"/>
                </a:solidFill>
                <a:latin typeface="Roboto Mono for Powerline" charset="0"/>
                <a:ea typeface="Roboto Mono for Powerline" charset="0"/>
                <a:cs typeface="Roboto Mono for Powerline" charset="0"/>
              </a:rPr>
              <a:t>Pelmorex</a:t>
            </a:r>
            <a:r>
              <a:rPr lang="en-US" sz="3600" dirty="0" smtClean="0">
                <a:solidFill>
                  <a:srgbClr val="FFC153"/>
                </a:solidFill>
                <a:latin typeface="Roboto Mono for Powerline" charset="0"/>
                <a:ea typeface="Roboto Mono for Powerline" charset="0"/>
                <a:cs typeface="Roboto Mono for Powerline" charset="0"/>
              </a:rPr>
              <a:t>?</a:t>
            </a:r>
          </a:p>
          <a:p>
            <a:pPr>
              <a:lnSpc>
                <a:spcPct val="120000"/>
              </a:lnSpc>
            </a:pPr>
            <a:endParaRPr lang="en-US" sz="3600" dirty="0">
              <a:solidFill>
                <a:srgbClr val="FFC153"/>
              </a:solidFill>
              <a:latin typeface="Roboto Mono for Powerline" charset="0"/>
              <a:ea typeface="Roboto Mono for Powerline" charset="0"/>
              <a:cs typeface="Roboto Mono for Powerline" charset="0"/>
            </a:endParaRPr>
          </a:p>
          <a:p>
            <a:pPr>
              <a:lnSpc>
                <a:spcPct val="120000"/>
              </a:lnSpc>
            </a:pPr>
            <a:r>
              <a:rPr lang="en-US" sz="3600" dirty="0" smtClean="0">
                <a:solidFill>
                  <a:srgbClr val="FFC153"/>
                </a:solidFill>
                <a:latin typeface="Roboto Mono for Powerline" charset="0"/>
                <a:ea typeface="Roboto Mono for Powerline" charset="0"/>
                <a:cs typeface="Roboto Mono for Powerline" charset="0"/>
              </a:rPr>
              <a:t>What are some current bottlenecks on an API level?</a:t>
            </a:r>
          </a:p>
        </p:txBody>
      </p:sp>
    </p:spTree>
    <p:extLst>
      <p:ext uri="{BB962C8B-B14F-4D97-AF65-F5344CB8AC3E}">
        <p14:creationId xmlns:p14="http://schemas.microsoft.com/office/powerpoint/2010/main" val="19567250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C202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85008" y="2458522"/>
            <a:ext cx="11621984" cy="1940956"/>
          </a:xfrm>
        </p:spPr>
        <p:txBody>
          <a:bodyPr>
            <a:normAutofit/>
          </a:bodyPr>
          <a:lstStyle/>
          <a:p>
            <a:r>
              <a:rPr lang="en-US" sz="6600" dirty="0" smtClean="0">
                <a:solidFill>
                  <a:srgbClr val="FFC153"/>
                </a:solidFill>
                <a:latin typeface="Roboto Mono for Powerline" charset="0"/>
                <a:ea typeface="Roboto Mono for Powerline" charset="0"/>
                <a:cs typeface="Roboto Mono for Powerline" charset="0"/>
              </a:rPr>
              <a:t>What is </a:t>
            </a:r>
            <a:r>
              <a:rPr lang="en-US" sz="6600" dirty="0" err="1" smtClean="0">
                <a:solidFill>
                  <a:srgbClr val="FFC153"/>
                </a:solidFill>
                <a:latin typeface="Roboto Mono for Powerline" charset="0"/>
                <a:ea typeface="Roboto Mono for Powerline" charset="0"/>
                <a:cs typeface="Roboto Mono for Powerline" charset="0"/>
              </a:rPr>
              <a:t>GraphQL</a:t>
            </a:r>
            <a:r>
              <a:rPr lang="en-US" sz="6600" dirty="0" smtClean="0">
                <a:solidFill>
                  <a:srgbClr val="FFC153"/>
                </a:solidFill>
                <a:latin typeface="Roboto Mono for Powerline" charset="0"/>
                <a:ea typeface="Roboto Mono for Powerline" charset="0"/>
                <a:cs typeface="Roboto Mono for Powerline" charset="0"/>
              </a:rPr>
              <a:t>?</a:t>
            </a:r>
            <a:endParaRPr lang="en-US" sz="6600" dirty="0" smtClean="0">
              <a:solidFill>
                <a:srgbClr val="FFC153"/>
              </a:solidFill>
              <a:latin typeface="Roboto Mono for Powerline" charset="0"/>
              <a:ea typeface="Roboto Mono for Powerline" charset="0"/>
              <a:cs typeface="Roboto Mono for Powerline" charset="0"/>
            </a:endParaRPr>
          </a:p>
        </p:txBody>
      </p:sp>
    </p:spTree>
    <p:extLst>
      <p:ext uri="{BB962C8B-B14F-4D97-AF65-F5344CB8AC3E}">
        <p14:creationId xmlns:p14="http://schemas.microsoft.com/office/powerpoint/2010/main" val="13175202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C202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6883" y="596846"/>
            <a:ext cx="6875813" cy="4880758"/>
          </a:xfrm>
        </p:spPr>
        <p:txBody>
          <a:bodyPr>
            <a:noAutofit/>
          </a:bodyPr>
          <a:lstStyle/>
          <a:p>
            <a:pPr algn="l">
              <a:lnSpc>
                <a:spcPct val="120000"/>
              </a:lnSpc>
            </a:pPr>
            <a:r>
              <a:rPr lang="en-US" sz="2000" dirty="0" smtClean="0">
                <a:solidFill>
                  <a:srgbClr val="FFC153"/>
                </a:solidFill>
                <a:latin typeface="Roboto Mono for Powerline" charset="0"/>
                <a:ea typeface="Roboto Mono for Powerline" charset="0"/>
                <a:cs typeface="Roboto Mono for Powerline" charset="0"/>
              </a:rPr>
              <a:t>First lets get some context:</a:t>
            </a:r>
          </a:p>
          <a:p>
            <a:pPr algn="l">
              <a:lnSpc>
                <a:spcPct val="120000"/>
              </a:lnSpc>
            </a:pPr>
            <a:endParaRPr lang="en-US" sz="2000" dirty="0">
              <a:solidFill>
                <a:srgbClr val="EC6B56"/>
              </a:solidFill>
              <a:latin typeface="Roboto Mono for Powerline" charset="0"/>
              <a:ea typeface="Roboto Mono for Powerline" charset="0"/>
              <a:cs typeface="Roboto Mono for Powerline" charset="0"/>
            </a:endParaRPr>
          </a:p>
          <a:p>
            <a:pPr algn="l">
              <a:lnSpc>
                <a:spcPct val="120000"/>
              </a:lnSpc>
            </a:pPr>
            <a:r>
              <a:rPr lang="en-US" sz="2000" dirty="0" smtClean="0">
                <a:solidFill>
                  <a:srgbClr val="EC6B56"/>
                </a:solidFill>
                <a:latin typeface="Roboto Mono for Powerline" charset="0"/>
                <a:ea typeface="Roboto Mono for Powerline" charset="0"/>
                <a:cs typeface="Roboto Mono for Powerline" charset="0"/>
              </a:rPr>
              <a:t>Graph</a:t>
            </a:r>
            <a:r>
              <a:rPr lang="en-US" sz="2000" dirty="0" smtClean="0">
                <a:solidFill>
                  <a:srgbClr val="FFC153"/>
                </a:solidFill>
                <a:latin typeface="Roboto Mono for Powerline" charset="0"/>
                <a:ea typeface="Roboto Mono for Powerline" charset="0"/>
                <a:cs typeface="Roboto Mono for Powerline" charset="0"/>
              </a:rPr>
              <a:t> =&gt; </a:t>
            </a:r>
            <a:r>
              <a:rPr lang="en-US" sz="2000" dirty="0">
                <a:solidFill>
                  <a:srgbClr val="FFC153"/>
                </a:solidFill>
                <a:latin typeface="Roboto Mono for Powerline" charset="0"/>
                <a:ea typeface="Roboto Mono for Powerline" charset="0"/>
                <a:cs typeface="Roboto Mono for Powerline" charset="0"/>
              </a:rPr>
              <a:t>thinking of a problem in terms of nodes and </a:t>
            </a:r>
            <a:r>
              <a:rPr lang="en-US" sz="2000" dirty="0" smtClean="0">
                <a:solidFill>
                  <a:srgbClr val="FFC153"/>
                </a:solidFill>
                <a:latin typeface="Roboto Mono for Powerline" charset="0"/>
                <a:ea typeface="Roboto Mono for Powerline" charset="0"/>
                <a:cs typeface="Roboto Mono for Powerline" charset="0"/>
              </a:rPr>
              <a:t>edges</a:t>
            </a:r>
            <a:br>
              <a:rPr lang="en-US" sz="2000" dirty="0" smtClean="0">
                <a:solidFill>
                  <a:srgbClr val="FFC153"/>
                </a:solidFill>
                <a:latin typeface="Roboto Mono for Powerline" charset="0"/>
                <a:ea typeface="Roboto Mono for Powerline" charset="0"/>
                <a:cs typeface="Roboto Mono for Powerline" charset="0"/>
              </a:rPr>
            </a:br>
            <a:endParaRPr lang="en-US" sz="2000" dirty="0" smtClean="0">
              <a:solidFill>
                <a:srgbClr val="FFC153"/>
              </a:solidFill>
              <a:latin typeface="Roboto Mono for Powerline" charset="0"/>
              <a:ea typeface="Roboto Mono for Powerline" charset="0"/>
              <a:cs typeface="Roboto Mono for Powerline" charset="0"/>
            </a:endParaRPr>
          </a:p>
          <a:p>
            <a:pPr algn="l">
              <a:lnSpc>
                <a:spcPct val="120000"/>
              </a:lnSpc>
            </a:pPr>
            <a:r>
              <a:rPr lang="en-US" sz="2000" dirty="0" smtClean="0">
                <a:solidFill>
                  <a:srgbClr val="EC6B56"/>
                </a:solidFill>
                <a:latin typeface="Roboto Mono for Powerline" charset="0"/>
                <a:ea typeface="Roboto Mono for Powerline" charset="0"/>
                <a:cs typeface="Roboto Mono for Powerline" charset="0"/>
              </a:rPr>
              <a:t>QL</a:t>
            </a:r>
            <a:r>
              <a:rPr lang="en-US" sz="2000" dirty="0" smtClean="0">
                <a:solidFill>
                  <a:srgbClr val="FFC153"/>
                </a:solidFill>
                <a:latin typeface="Roboto Mono for Powerline" charset="0"/>
                <a:ea typeface="Roboto Mono for Powerline" charset="0"/>
                <a:cs typeface="Roboto Mono for Powerline" charset="0"/>
              </a:rPr>
              <a:t> =&gt; </a:t>
            </a:r>
            <a:r>
              <a:rPr lang="en-US" sz="2000" dirty="0">
                <a:solidFill>
                  <a:srgbClr val="FFC153"/>
                </a:solidFill>
                <a:latin typeface="Roboto Mono for Powerline" charset="0"/>
                <a:ea typeface="Roboto Mono for Powerline" charset="0"/>
                <a:cs typeface="Roboto Mono for Powerline" charset="0"/>
              </a:rPr>
              <a:t>query language (a way of asking for data</a:t>
            </a:r>
            <a:r>
              <a:rPr lang="en-US" sz="2000" dirty="0" smtClean="0">
                <a:solidFill>
                  <a:srgbClr val="FFC153"/>
                </a:solidFill>
                <a:latin typeface="Roboto Mono for Powerline" charset="0"/>
                <a:ea typeface="Roboto Mono for Powerline" charset="0"/>
                <a:cs typeface="Roboto Mono for Powerline" charset="0"/>
              </a:rPr>
              <a:t>)</a:t>
            </a:r>
            <a:br>
              <a:rPr lang="en-US" sz="2000" dirty="0" smtClean="0">
                <a:solidFill>
                  <a:srgbClr val="FFC153"/>
                </a:solidFill>
                <a:latin typeface="Roboto Mono for Powerline" charset="0"/>
                <a:ea typeface="Roboto Mono for Powerline" charset="0"/>
                <a:cs typeface="Roboto Mono for Powerline" charset="0"/>
              </a:rPr>
            </a:br>
            <a:endParaRPr lang="en-US" sz="2000" dirty="0" smtClean="0">
              <a:solidFill>
                <a:srgbClr val="FFC153"/>
              </a:solidFill>
              <a:latin typeface="Roboto Mono for Powerline" charset="0"/>
              <a:ea typeface="Roboto Mono for Powerline" charset="0"/>
              <a:cs typeface="Roboto Mono for Powerline" charset="0"/>
            </a:endParaRPr>
          </a:p>
          <a:p>
            <a:pPr algn="l">
              <a:lnSpc>
                <a:spcPct val="120000"/>
              </a:lnSpc>
            </a:pPr>
            <a:r>
              <a:rPr lang="en-US" sz="2000" dirty="0" err="1" smtClean="0">
                <a:solidFill>
                  <a:srgbClr val="EC6B56"/>
                </a:solidFill>
                <a:latin typeface="Roboto Mono for Powerline" charset="0"/>
                <a:ea typeface="Roboto Mono for Powerline" charset="0"/>
                <a:cs typeface="Roboto Mono for Powerline" charset="0"/>
              </a:rPr>
              <a:t>GraphQL</a:t>
            </a:r>
            <a:r>
              <a:rPr lang="en-US" sz="2000" dirty="0" smtClean="0">
                <a:solidFill>
                  <a:srgbClr val="FFC153"/>
                </a:solidFill>
                <a:latin typeface="Roboto Mono for Powerline" charset="0"/>
                <a:ea typeface="Roboto Mono for Powerline" charset="0"/>
                <a:cs typeface="Roboto Mono for Powerline" charset="0"/>
              </a:rPr>
              <a:t> =&gt; </a:t>
            </a:r>
            <a:r>
              <a:rPr lang="en-US" sz="2000" dirty="0">
                <a:solidFill>
                  <a:srgbClr val="FFC153"/>
                </a:solidFill>
                <a:latin typeface="Roboto Mono for Powerline" charset="0"/>
                <a:ea typeface="Roboto Mono for Powerline" charset="0"/>
                <a:cs typeface="Roboto Mono for Powerline" charset="0"/>
              </a:rPr>
              <a:t>a way of asking for data in terms of nodes and </a:t>
            </a:r>
            <a:r>
              <a:rPr lang="en-US" sz="2000" dirty="0" smtClean="0">
                <a:solidFill>
                  <a:srgbClr val="FFC153"/>
                </a:solidFill>
                <a:latin typeface="Roboto Mono for Powerline" charset="0"/>
                <a:ea typeface="Roboto Mono for Powerline" charset="0"/>
                <a:cs typeface="Roboto Mono for Powerline" charset="0"/>
              </a:rPr>
              <a:t>edges</a:t>
            </a:r>
          </a:p>
          <a:p>
            <a:pPr algn="l">
              <a:lnSpc>
                <a:spcPct val="120000"/>
              </a:lnSpc>
            </a:pPr>
            <a:endParaRPr lang="en-US" sz="2000" dirty="0">
              <a:solidFill>
                <a:srgbClr val="FFC153"/>
              </a:solidFill>
              <a:latin typeface="Roboto Mono for Powerline" charset="0"/>
              <a:ea typeface="Roboto Mono for Powerline" charset="0"/>
              <a:cs typeface="Roboto Mono for Powerline" charset="0"/>
            </a:endParaRPr>
          </a:p>
          <a:p>
            <a:pPr algn="l">
              <a:lnSpc>
                <a:spcPct val="120000"/>
              </a:lnSpc>
            </a:pPr>
            <a:r>
              <a:rPr lang="en-US" sz="2000" dirty="0" smtClean="0">
                <a:solidFill>
                  <a:srgbClr val="FFC153"/>
                </a:solidFill>
                <a:latin typeface="Roboto Mono for Powerline" charset="0"/>
                <a:ea typeface="Roboto Mono for Powerline" charset="0"/>
                <a:cs typeface="Roboto Mono for Powerline" charset="0"/>
              </a:rPr>
              <a:t>Imagine querying an API in terms of nodes and edges instead of endpoints</a:t>
            </a:r>
            <a:r>
              <a:rPr lang="en-US" sz="2000" dirty="0">
                <a:solidFill>
                  <a:srgbClr val="FFC153"/>
                </a:solidFill>
                <a:latin typeface="Roboto Mono for Powerline" charset="0"/>
                <a:ea typeface="Roboto Mono for Powerline" charset="0"/>
                <a:cs typeface="Roboto Mono for Powerline" charset="0"/>
              </a:rPr>
              <a:t>.</a:t>
            </a:r>
            <a:endParaRPr lang="en-US" sz="2000" dirty="0" smtClean="0">
              <a:solidFill>
                <a:srgbClr val="FFC153"/>
              </a:solidFill>
              <a:latin typeface="Roboto Mono for Powerline" charset="0"/>
              <a:ea typeface="Roboto Mono for Powerline" charset="0"/>
              <a:cs typeface="Roboto Mono for Powerline" charset="0"/>
            </a:endParaRPr>
          </a:p>
        </p:txBody>
      </p:sp>
      <p:pic>
        <p:nvPicPr>
          <p:cNvPr id="2" name="Picture 1"/>
          <p:cNvPicPr>
            <a:picLocks noChangeAspect="1"/>
          </p:cNvPicPr>
          <p:nvPr/>
        </p:nvPicPr>
        <p:blipFill>
          <a:blip r:embed="rId2"/>
          <a:stretch>
            <a:fillRect/>
          </a:stretch>
        </p:blipFill>
        <p:spPr>
          <a:xfrm>
            <a:off x="7516480" y="1047882"/>
            <a:ext cx="4240628" cy="1989343"/>
          </a:xfrm>
          <a:prstGeom prst="rect">
            <a:avLst/>
          </a:prstGeom>
        </p:spPr>
      </p:pic>
      <p:pic>
        <p:nvPicPr>
          <p:cNvPr id="4" name="Picture 3"/>
          <p:cNvPicPr>
            <a:picLocks noChangeAspect="1"/>
          </p:cNvPicPr>
          <p:nvPr/>
        </p:nvPicPr>
        <p:blipFill>
          <a:blip r:embed="rId3"/>
          <a:stretch>
            <a:fillRect/>
          </a:stretch>
        </p:blipFill>
        <p:spPr>
          <a:xfrm>
            <a:off x="8354611" y="3719643"/>
            <a:ext cx="2564365" cy="1757961"/>
          </a:xfrm>
          <a:prstGeom prst="rect">
            <a:avLst/>
          </a:prstGeom>
        </p:spPr>
      </p:pic>
    </p:spTree>
    <p:extLst>
      <p:ext uri="{BB962C8B-B14F-4D97-AF65-F5344CB8AC3E}">
        <p14:creationId xmlns:p14="http://schemas.microsoft.com/office/powerpoint/2010/main" val="14951533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C202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2025859"/>
            <a:ext cx="12192000" cy="2806282"/>
          </a:xfrm>
          <a:prstGeom prst="rect">
            <a:avLst/>
          </a:prstGeom>
        </p:spPr>
      </p:pic>
    </p:spTree>
    <p:extLst>
      <p:ext uri="{BB962C8B-B14F-4D97-AF65-F5344CB8AC3E}">
        <p14:creationId xmlns:p14="http://schemas.microsoft.com/office/powerpoint/2010/main" val="6420764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C202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85008" y="1710212"/>
            <a:ext cx="11621984" cy="3437577"/>
          </a:xfrm>
        </p:spPr>
        <p:txBody>
          <a:bodyPr>
            <a:noAutofit/>
          </a:bodyPr>
          <a:lstStyle/>
          <a:p>
            <a:pPr>
              <a:lnSpc>
                <a:spcPct val="120000"/>
              </a:lnSpc>
            </a:pPr>
            <a:r>
              <a:rPr lang="en-US" sz="2800" dirty="0" smtClean="0">
                <a:solidFill>
                  <a:srgbClr val="FFC153"/>
                </a:solidFill>
                <a:latin typeface="Roboto Mono for Powerline" charset="0"/>
                <a:ea typeface="Roboto Mono for Powerline" charset="0"/>
                <a:cs typeface="Roboto Mono for Powerline" charset="0"/>
              </a:rPr>
              <a:t>It can be your API, or a wrapper around your existing API, or an API gateway to manage communications to all your </a:t>
            </a:r>
            <a:r>
              <a:rPr lang="en-US" sz="2800" dirty="0" err="1" smtClean="0">
                <a:solidFill>
                  <a:srgbClr val="FFC153"/>
                </a:solidFill>
                <a:latin typeface="Roboto Mono for Powerline" charset="0"/>
                <a:ea typeface="Roboto Mono for Powerline" charset="0"/>
                <a:cs typeface="Roboto Mono for Powerline" charset="0"/>
              </a:rPr>
              <a:t>microservices</a:t>
            </a:r>
            <a:r>
              <a:rPr lang="en-US" sz="2800" dirty="0" smtClean="0">
                <a:solidFill>
                  <a:srgbClr val="FFC153"/>
                </a:solidFill>
                <a:latin typeface="Roboto Mono for Powerline" charset="0"/>
                <a:ea typeface="Roboto Mono for Powerline" charset="0"/>
                <a:cs typeface="Roboto Mono for Powerline" charset="0"/>
              </a:rPr>
              <a:t>. </a:t>
            </a:r>
          </a:p>
          <a:p>
            <a:pPr>
              <a:lnSpc>
                <a:spcPct val="120000"/>
              </a:lnSpc>
            </a:pPr>
            <a:endParaRPr lang="en-US" sz="2800" dirty="0">
              <a:solidFill>
                <a:srgbClr val="FFC153"/>
              </a:solidFill>
              <a:latin typeface="Roboto Mono for Powerline" charset="0"/>
              <a:ea typeface="Roboto Mono for Powerline" charset="0"/>
              <a:cs typeface="Roboto Mono for Powerline" charset="0"/>
            </a:endParaRPr>
          </a:p>
          <a:p>
            <a:pPr>
              <a:lnSpc>
                <a:spcPct val="120000"/>
              </a:lnSpc>
            </a:pPr>
            <a:r>
              <a:rPr lang="en-US" sz="2800" dirty="0" smtClean="0">
                <a:solidFill>
                  <a:srgbClr val="FFC153"/>
                </a:solidFill>
                <a:latin typeface="Roboto Mono for Powerline" charset="0"/>
                <a:ea typeface="Roboto Mono for Powerline" charset="0"/>
                <a:cs typeface="Roboto Mono for Powerline" charset="0"/>
              </a:rPr>
              <a:t>It is a process that sits between your application logic and your database resources, but at its core its just a </a:t>
            </a:r>
            <a:r>
              <a:rPr lang="en-US" sz="2800" dirty="0" smtClean="0">
                <a:solidFill>
                  <a:srgbClr val="EC6B56"/>
                </a:solidFill>
                <a:latin typeface="Roboto Mono for Powerline" charset="0"/>
                <a:ea typeface="Roboto Mono for Powerline" charset="0"/>
                <a:cs typeface="Roboto Mono for Powerline" charset="0"/>
              </a:rPr>
              <a:t>paradigm</a:t>
            </a:r>
            <a:r>
              <a:rPr lang="en-US" sz="2800" dirty="0" smtClean="0">
                <a:solidFill>
                  <a:srgbClr val="FFC153"/>
                </a:solidFill>
                <a:latin typeface="Roboto Mono for Powerline" charset="0"/>
                <a:ea typeface="Roboto Mono for Powerline" charset="0"/>
                <a:cs typeface="Roboto Mono for Powerline" charset="0"/>
              </a:rPr>
              <a:t> for designing your API(s).</a:t>
            </a:r>
            <a:endParaRPr lang="en-US" sz="2800" dirty="0" smtClean="0">
              <a:solidFill>
                <a:srgbClr val="FFC153"/>
              </a:solidFill>
              <a:latin typeface="Roboto Mono for Powerline" charset="0"/>
              <a:ea typeface="Roboto Mono for Powerline" charset="0"/>
              <a:cs typeface="Roboto Mono for Powerline" charset="0"/>
            </a:endParaRPr>
          </a:p>
        </p:txBody>
      </p:sp>
    </p:spTree>
    <p:extLst>
      <p:ext uri="{BB962C8B-B14F-4D97-AF65-F5344CB8AC3E}">
        <p14:creationId xmlns:p14="http://schemas.microsoft.com/office/powerpoint/2010/main" val="21250928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C202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85008" y="2458522"/>
            <a:ext cx="11621984" cy="1940956"/>
          </a:xfrm>
        </p:spPr>
        <p:txBody>
          <a:bodyPr>
            <a:normAutofit/>
          </a:bodyPr>
          <a:lstStyle/>
          <a:p>
            <a:r>
              <a:rPr lang="en-US" sz="6600" dirty="0" smtClean="0">
                <a:solidFill>
                  <a:srgbClr val="FFC153"/>
                </a:solidFill>
                <a:latin typeface="Roboto Mono for Powerline" charset="0"/>
                <a:ea typeface="Roboto Mono for Powerline" charset="0"/>
                <a:cs typeface="Roboto Mono for Powerline" charset="0"/>
              </a:rPr>
              <a:t>Why should you care?</a:t>
            </a:r>
          </a:p>
          <a:p>
            <a:endParaRPr lang="en-US" sz="6600" dirty="0" smtClean="0">
              <a:solidFill>
                <a:srgbClr val="FFC153"/>
              </a:solidFill>
              <a:latin typeface="Roboto Mono for Powerline" charset="0"/>
              <a:ea typeface="Roboto Mono for Powerline" charset="0"/>
              <a:cs typeface="Roboto Mono for Powerline" charset="0"/>
            </a:endParaRPr>
          </a:p>
        </p:txBody>
      </p:sp>
    </p:spTree>
    <p:extLst>
      <p:ext uri="{BB962C8B-B14F-4D97-AF65-F5344CB8AC3E}">
        <p14:creationId xmlns:p14="http://schemas.microsoft.com/office/powerpoint/2010/main" val="10192954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C202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62743" y="1716150"/>
            <a:ext cx="9666514" cy="3425701"/>
          </a:xfrm>
        </p:spPr>
        <p:txBody>
          <a:bodyPr>
            <a:noAutofit/>
          </a:bodyPr>
          <a:lstStyle/>
          <a:p>
            <a:pPr algn="l">
              <a:lnSpc>
                <a:spcPct val="100000"/>
              </a:lnSpc>
            </a:pPr>
            <a:r>
              <a:rPr lang="en-US" sz="2800" b="1" dirty="0" smtClean="0">
                <a:solidFill>
                  <a:srgbClr val="EC6B56"/>
                </a:solidFill>
                <a:latin typeface="Roboto Mono for Powerline" charset="0"/>
                <a:ea typeface="Roboto Mono for Powerline" charset="0"/>
                <a:cs typeface="Roboto Mono for Powerline" charset="0"/>
              </a:rPr>
              <a:t>Maintaining and evolving REST APIs in the long run is:</a:t>
            </a:r>
          </a:p>
          <a:p>
            <a:pPr algn="l">
              <a:lnSpc>
                <a:spcPct val="100000"/>
              </a:lnSpc>
            </a:pPr>
            <a:endParaRPr lang="en-US" dirty="0" smtClean="0">
              <a:solidFill>
                <a:srgbClr val="FFC153"/>
              </a:solidFill>
              <a:latin typeface="Roboto Mono for Powerline" charset="0"/>
              <a:ea typeface="Roboto Mono for Powerline" charset="0"/>
              <a:cs typeface="Roboto Mono for Powerline" charset="0"/>
            </a:endParaRPr>
          </a:p>
          <a:p>
            <a:pPr algn="l">
              <a:lnSpc>
                <a:spcPct val="100000"/>
              </a:lnSpc>
            </a:pPr>
            <a:r>
              <a:rPr lang="en-US" dirty="0" smtClean="0">
                <a:solidFill>
                  <a:srgbClr val="FFC153"/>
                </a:solidFill>
                <a:latin typeface="Roboto Mono for Powerline" charset="0"/>
                <a:ea typeface="Roboto Mono for Powerline" charset="0"/>
                <a:cs typeface="Roboto Mono for Powerline" charset="0"/>
              </a:rPr>
              <a:t>a - Trivial</a:t>
            </a:r>
          </a:p>
          <a:p>
            <a:pPr algn="l">
              <a:lnSpc>
                <a:spcPct val="100000"/>
              </a:lnSpc>
            </a:pPr>
            <a:r>
              <a:rPr lang="en-US" dirty="0" smtClean="0">
                <a:solidFill>
                  <a:srgbClr val="FFC153"/>
                </a:solidFill>
                <a:latin typeface="Roboto Mono for Powerline" charset="0"/>
                <a:ea typeface="Roboto Mono for Powerline" charset="0"/>
                <a:cs typeface="Roboto Mono for Powerline" charset="0"/>
              </a:rPr>
              <a:t>b - Meh</a:t>
            </a:r>
          </a:p>
          <a:p>
            <a:pPr algn="l">
              <a:lnSpc>
                <a:spcPct val="100000"/>
              </a:lnSpc>
            </a:pPr>
            <a:r>
              <a:rPr lang="en-US" dirty="0" smtClean="0">
                <a:solidFill>
                  <a:srgbClr val="FFC153"/>
                </a:solidFill>
                <a:latin typeface="Roboto Mono for Powerline" charset="0"/>
                <a:ea typeface="Roboto Mono for Powerline" charset="0"/>
                <a:cs typeface="Roboto Mono for Powerline" charset="0"/>
              </a:rPr>
              <a:t>c - Reasonably difficult</a:t>
            </a:r>
          </a:p>
          <a:p>
            <a:pPr algn="l">
              <a:lnSpc>
                <a:spcPct val="100000"/>
              </a:lnSpc>
            </a:pPr>
            <a:r>
              <a:rPr lang="en-US" dirty="0" smtClean="0">
                <a:solidFill>
                  <a:srgbClr val="FFC153"/>
                </a:solidFill>
                <a:latin typeface="Roboto Mono for Powerline" charset="0"/>
                <a:ea typeface="Roboto Mono for Powerline" charset="0"/>
                <a:cs typeface="Roboto Mono for Powerline" charset="0"/>
              </a:rPr>
              <a:t>d - Very difficult</a:t>
            </a:r>
            <a:endParaRPr lang="en-US" dirty="0" smtClean="0">
              <a:solidFill>
                <a:srgbClr val="FFC153"/>
              </a:solidFill>
              <a:latin typeface="Roboto Mono for Powerline" charset="0"/>
              <a:ea typeface="Roboto Mono for Powerline" charset="0"/>
              <a:cs typeface="Roboto Mono for Powerline" charset="0"/>
            </a:endParaRPr>
          </a:p>
        </p:txBody>
      </p:sp>
    </p:spTree>
    <p:extLst>
      <p:ext uri="{BB962C8B-B14F-4D97-AF65-F5344CB8AC3E}">
        <p14:creationId xmlns:p14="http://schemas.microsoft.com/office/powerpoint/2010/main" val="3383228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C202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1880" y="748309"/>
            <a:ext cx="4846985" cy="5302003"/>
          </a:xfrm>
        </p:spPr>
        <p:txBody>
          <a:bodyPr>
            <a:normAutofit fontScale="40000" lnSpcReduction="20000"/>
          </a:bodyPr>
          <a:lstStyle/>
          <a:p>
            <a:pPr algn="l">
              <a:lnSpc>
                <a:spcPct val="120000"/>
              </a:lnSpc>
            </a:pPr>
            <a:r>
              <a:rPr lang="en-US" sz="5400" dirty="0" smtClean="0">
                <a:solidFill>
                  <a:srgbClr val="FFC153"/>
                </a:solidFill>
                <a:latin typeface="Roboto Mono for Powerline" charset="0"/>
                <a:ea typeface="Roboto Mono for Powerline" charset="0"/>
                <a:cs typeface="Roboto Mono for Powerline" charset="0"/>
              </a:rPr>
              <a:t>It replaces </a:t>
            </a:r>
            <a:r>
              <a:rPr lang="en-US" sz="5400" dirty="0" smtClean="0">
                <a:solidFill>
                  <a:srgbClr val="EC6B56"/>
                </a:solidFill>
                <a:latin typeface="Roboto Mono for Powerline" charset="0"/>
                <a:ea typeface="Roboto Mono for Powerline" charset="0"/>
                <a:cs typeface="Roboto Mono for Powerline" charset="0"/>
              </a:rPr>
              <a:t>REST APIs! </a:t>
            </a:r>
            <a:r>
              <a:rPr lang="en-US" sz="5400" dirty="0" smtClean="0">
                <a:solidFill>
                  <a:srgbClr val="FFC153"/>
                </a:solidFill>
                <a:latin typeface="Roboto Mono for Powerline" charset="0"/>
                <a:ea typeface="Roboto Mono for Powerline" charset="0"/>
                <a:cs typeface="Roboto Mono for Powerline" charset="0"/>
              </a:rPr>
              <a:t>(or can be used to manage multiple separate REST APIs)</a:t>
            </a:r>
          </a:p>
          <a:p>
            <a:pPr marL="685800" indent="-685800" algn="l">
              <a:lnSpc>
                <a:spcPct val="120000"/>
              </a:lnSpc>
              <a:buFontTx/>
              <a:buChar char="-"/>
            </a:pPr>
            <a:r>
              <a:rPr lang="en-US" sz="5400" dirty="0" smtClean="0">
                <a:solidFill>
                  <a:srgbClr val="FFC153"/>
                </a:solidFill>
                <a:latin typeface="Roboto Mono for Powerline" charset="0"/>
                <a:ea typeface="Roboto Mono for Powerline" charset="0"/>
                <a:cs typeface="Roboto Mono for Powerline" charset="0"/>
              </a:rPr>
              <a:t>it </a:t>
            </a:r>
            <a:r>
              <a:rPr lang="en-US" sz="5400" dirty="0">
                <a:solidFill>
                  <a:srgbClr val="FFC153"/>
                </a:solidFill>
                <a:latin typeface="Roboto Mono for Powerline" charset="0"/>
                <a:ea typeface="Roboto Mono for Powerline" charset="0"/>
                <a:cs typeface="Roboto Mono for Powerline" charset="0"/>
              </a:rPr>
              <a:t>can be used in conjunction with existing </a:t>
            </a:r>
            <a:r>
              <a:rPr lang="en-US" sz="5400" dirty="0" smtClean="0">
                <a:solidFill>
                  <a:srgbClr val="FFC153"/>
                </a:solidFill>
                <a:latin typeface="Roboto Mono for Powerline" charset="0"/>
                <a:ea typeface="Roboto Mono for Powerline" charset="0"/>
                <a:cs typeface="Roboto Mono for Powerline" charset="0"/>
              </a:rPr>
              <a:t>technology</a:t>
            </a:r>
          </a:p>
          <a:p>
            <a:pPr marL="685800" indent="-685800" algn="l">
              <a:lnSpc>
                <a:spcPct val="120000"/>
              </a:lnSpc>
              <a:buFontTx/>
              <a:buChar char="-"/>
            </a:pPr>
            <a:r>
              <a:rPr lang="en-US" sz="5400" dirty="0" smtClean="0">
                <a:solidFill>
                  <a:srgbClr val="FFC153"/>
                </a:solidFill>
                <a:latin typeface="Roboto Mono for Powerline" charset="0"/>
                <a:ea typeface="Roboto Mono for Powerline" charset="0"/>
                <a:cs typeface="Roboto Mono for Powerline" charset="0"/>
              </a:rPr>
              <a:t>it is shown to be </a:t>
            </a:r>
            <a:r>
              <a:rPr lang="en-US" sz="5400" dirty="0">
                <a:solidFill>
                  <a:srgbClr val="FFC153"/>
                </a:solidFill>
                <a:latin typeface="Roboto Mono for Powerline" charset="0"/>
                <a:ea typeface="Roboto Mono for Powerline" charset="0"/>
                <a:cs typeface="Roboto Mono for Powerline" charset="0"/>
              </a:rPr>
              <a:t>highly performant, more maintainable, more scalable and more efficient in place of REST</a:t>
            </a:r>
            <a:endParaRPr lang="en-US" sz="5400" dirty="0" smtClean="0">
              <a:solidFill>
                <a:srgbClr val="FFC153"/>
              </a:solidFill>
              <a:latin typeface="Roboto Mono for Powerline" charset="0"/>
              <a:ea typeface="Roboto Mono for Powerline" charset="0"/>
              <a:cs typeface="Roboto Mono for Powerline" charset="0"/>
            </a:endParaRPr>
          </a:p>
          <a:p>
            <a:pPr algn="l">
              <a:lnSpc>
                <a:spcPct val="120000"/>
              </a:lnSpc>
            </a:pPr>
            <a:endParaRPr lang="en-US" sz="5400" dirty="0" smtClean="0">
              <a:solidFill>
                <a:srgbClr val="FFC153"/>
              </a:solidFill>
              <a:latin typeface="Roboto Mono for Powerline" charset="0"/>
              <a:ea typeface="Roboto Mono for Powerline" charset="0"/>
              <a:cs typeface="Roboto Mono for Powerline" charset="0"/>
            </a:endParaRPr>
          </a:p>
          <a:p>
            <a:pPr algn="l">
              <a:lnSpc>
                <a:spcPct val="120000"/>
              </a:lnSpc>
            </a:pPr>
            <a:endParaRPr lang="en-US" sz="5400" dirty="0" smtClean="0">
              <a:solidFill>
                <a:srgbClr val="FFC153"/>
              </a:solidFill>
              <a:latin typeface="Roboto Mono for Powerline" charset="0"/>
              <a:ea typeface="Roboto Mono for Powerline" charset="0"/>
              <a:cs typeface="Roboto Mono for Powerline" charset="0"/>
            </a:endParaRPr>
          </a:p>
        </p:txBody>
      </p:sp>
      <p:pic>
        <p:nvPicPr>
          <p:cNvPr id="2" name="Picture 1"/>
          <p:cNvPicPr>
            <a:picLocks noChangeAspect="1"/>
          </p:cNvPicPr>
          <p:nvPr/>
        </p:nvPicPr>
        <p:blipFill>
          <a:blip r:embed="rId2"/>
          <a:stretch>
            <a:fillRect/>
          </a:stretch>
        </p:blipFill>
        <p:spPr>
          <a:xfrm>
            <a:off x="5250746" y="688768"/>
            <a:ext cx="6574342" cy="5421086"/>
          </a:xfrm>
          <a:prstGeom prst="rect">
            <a:avLst/>
          </a:prstGeom>
        </p:spPr>
      </p:pic>
    </p:spTree>
    <p:extLst>
      <p:ext uri="{BB962C8B-B14F-4D97-AF65-F5344CB8AC3E}">
        <p14:creationId xmlns:p14="http://schemas.microsoft.com/office/powerpoint/2010/main" val="667476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1031</TotalTime>
  <Words>625</Words>
  <Application>Microsoft Macintosh PowerPoint</Application>
  <PresentationFormat>Widescreen</PresentationFormat>
  <Paragraphs>81</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Calibri</vt:lpstr>
      <vt:lpstr>Calibri Light</vt:lpstr>
      <vt:lpstr>Roboto Mono for Powerline</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Nafeu Nasir</dc:creator>
  <cp:lastModifiedBy>Nafeu Nasir</cp:lastModifiedBy>
  <cp:revision>33</cp:revision>
  <dcterms:created xsi:type="dcterms:W3CDTF">2018-01-03T03:31:00Z</dcterms:created>
  <dcterms:modified xsi:type="dcterms:W3CDTF">2019-03-22T15:52:04Z</dcterms:modified>
</cp:coreProperties>
</file>