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2" r:id="rId1"/>
  </p:sldMasterIdLst>
  <p:sldIdLst>
    <p:sldId id="257" r:id="rId2"/>
    <p:sldId id="256"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of Attendance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D22-4A22-82CA-0FAC1D50EA9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D22-4A22-82CA-0FAC1D50EA9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D22-4A22-82CA-0FAC1D50EA9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D22-4A22-82CA-0FAC1D50EA9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D22-4A22-82CA-0FAC1D50EA9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D22-4A22-82CA-0FAC1D50EA9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D22-4A22-82CA-0FAC1D50EA90}"/>
              </c:ext>
            </c:extLst>
          </c:dPt>
          <c:dPt>
            <c:idx val="7"/>
            <c:bubble3D val="0"/>
            <c:explosion val="11"/>
            <c:spPr>
              <a:solidFill>
                <a:schemeClr val="accent2">
                  <a:lumMod val="60000"/>
                </a:schemeClr>
              </a:solidFill>
              <a:ln w="19050">
                <a:solidFill>
                  <a:schemeClr val="lt1"/>
                </a:solidFill>
              </a:ln>
              <a:effectLst/>
            </c:spPr>
            <c:extLst>
              <c:ext xmlns:c16="http://schemas.microsoft.com/office/drawing/2014/chart" uri="{C3380CC4-5D6E-409C-BE32-E72D297353CC}">
                <c16:uniqueId val="{0000000F-DD22-4A22-82CA-0FAC1D50EA9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Sheet1!$A$2:$A$9</c:f>
              <c:strCache>
                <c:ptCount val="8"/>
                <c:pt idx="0">
                  <c:v>sem1</c:v>
                </c:pt>
                <c:pt idx="1">
                  <c:v>sem2</c:v>
                </c:pt>
                <c:pt idx="2">
                  <c:v>sem3</c:v>
                </c:pt>
                <c:pt idx="3">
                  <c:v>sem4</c:v>
                </c:pt>
                <c:pt idx="4">
                  <c:v>sem5</c:v>
                </c:pt>
                <c:pt idx="5">
                  <c:v>sem6</c:v>
                </c:pt>
                <c:pt idx="6">
                  <c:v>sem7</c:v>
                </c:pt>
                <c:pt idx="7">
                  <c:v>sem8</c:v>
                </c:pt>
              </c:strCache>
            </c:strRef>
          </c:cat>
          <c:val>
            <c:numRef>
              <c:f>Sheet1!$B$2:$B$9</c:f>
              <c:numCache>
                <c:formatCode>General</c:formatCode>
                <c:ptCount val="8"/>
                <c:pt idx="0">
                  <c:v>75.17</c:v>
                </c:pt>
                <c:pt idx="1">
                  <c:v>71.52</c:v>
                </c:pt>
                <c:pt idx="2">
                  <c:v>72.78</c:v>
                </c:pt>
                <c:pt idx="3">
                  <c:v>73.77</c:v>
                </c:pt>
                <c:pt idx="4">
                  <c:v>74.25</c:v>
                </c:pt>
                <c:pt idx="5">
                  <c:v>72.12</c:v>
                </c:pt>
                <c:pt idx="6">
                  <c:v>72.680000000000007</c:v>
                </c:pt>
                <c:pt idx="7">
                  <c:v>71.290000000000006</c:v>
                </c:pt>
              </c:numCache>
            </c:numRef>
          </c:val>
          <c:extLst>
            <c:ext xmlns:c16="http://schemas.microsoft.com/office/drawing/2014/chart" uri="{C3380CC4-5D6E-409C-BE32-E72D297353CC}">
              <c16:uniqueId val="{00000010-DD22-4A22-82CA-0FAC1D50EA9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4047335228929718"/>
          <c:y val="5.5137844611528819E-2"/>
          <c:w val="0.52644338728492268"/>
          <c:h val="0.74900558482821233"/>
        </c:manualLayout>
      </c:layout>
      <c:barChart>
        <c:barDir val="bar"/>
        <c:grouping val="clustered"/>
        <c:varyColors val="0"/>
        <c:ser>
          <c:idx val="0"/>
          <c:order val="0"/>
          <c:tx>
            <c:strRef>
              <c:f>Sheet1!$B$1</c:f>
              <c:strCache>
                <c:ptCount val="1"/>
                <c:pt idx="0">
                  <c:v>Daily Internet Using Hour</c:v>
                </c:pt>
              </c:strCache>
            </c:strRef>
          </c:tx>
          <c:spPr>
            <a:solidFill>
              <a:schemeClr val="accent1"/>
            </a:solidFill>
            <a:ln>
              <a:noFill/>
            </a:ln>
            <a:effectLst/>
          </c:spPr>
          <c:invertIfNegative val="0"/>
          <c:cat>
            <c:strRef>
              <c:f>Sheet1!$A$2:$A$8</c:f>
              <c:strCache>
                <c:ptCount val="7"/>
                <c:pt idx="0">
                  <c:v>American Fiction</c:v>
                </c:pt>
                <c:pt idx="1">
                  <c:v>Digital Humanities</c:v>
                </c:pt>
                <c:pt idx="2">
                  <c:v>Feminist Criticism</c:v>
                </c:pt>
                <c:pt idx="3">
                  <c:v>Modernist Literature</c:v>
                </c:pt>
                <c:pt idx="4">
                  <c:v>Postcolonial Theory</c:v>
                </c:pt>
                <c:pt idx="5">
                  <c:v>Romantic Poetry</c:v>
                </c:pt>
                <c:pt idx="6">
                  <c:v>Shakespearean Plays</c:v>
                </c:pt>
              </c:strCache>
            </c:strRef>
          </c:cat>
          <c:val>
            <c:numRef>
              <c:f>Sheet1!$B$2:$B$8</c:f>
              <c:numCache>
                <c:formatCode>General</c:formatCode>
                <c:ptCount val="7"/>
                <c:pt idx="0">
                  <c:v>2.3839999999999999</c:v>
                </c:pt>
                <c:pt idx="1">
                  <c:v>2.3519999999999999</c:v>
                </c:pt>
                <c:pt idx="2">
                  <c:v>2.3260000000000001</c:v>
                </c:pt>
                <c:pt idx="3">
                  <c:v>2.4940000000000002</c:v>
                </c:pt>
                <c:pt idx="4">
                  <c:v>2.3119999999999998</c:v>
                </c:pt>
                <c:pt idx="5">
                  <c:v>2.3180000000000001</c:v>
                </c:pt>
                <c:pt idx="6">
                  <c:v>2.3220000000000001</c:v>
                </c:pt>
              </c:numCache>
            </c:numRef>
          </c:val>
          <c:extLst>
            <c:ext xmlns:c16="http://schemas.microsoft.com/office/drawing/2014/chart" uri="{C3380CC4-5D6E-409C-BE32-E72D297353CC}">
              <c16:uniqueId val="{00000000-3482-462F-B35A-A0028B7BE98D}"/>
            </c:ext>
          </c:extLst>
        </c:ser>
        <c:ser>
          <c:idx val="1"/>
          <c:order val="1"/>
          <c:tx>
            <c:strRef>
              <c:f>Sheet1!$C$1</c:f>
              <c:strCache>
                <c:ptCount val="1"/>
                <c:pt idx="0">
                  <c:v>English Movie Watching Hour/Week</c:v>
                </c:pt>
              </c:strCache>
            </c:strRef>
          </c:tx>
          <c:spPr>
            <a:solidFill>
              <a:schemeClr val="accent2"/>
            </a:solidFill>
            <a:ln>
              <a:noFill/>
            </a:ln>
            <a:effectLst/>
          </c:spPr>
          <c:invertIfNegative val="0"/>
          <c:cat>
            <c:strRef>
              <c:f>Sheet1!$A$2:$A$8</c:f>
              <c:strCache>
                <c:ptCount val="7"/>
                <c:pt idx="0">
                  <c:v>American Fiction</c:v>
                </c:pt>
                <c:pt idx="1">
                  <c:v>Digital Humanities</c:v>
                </c:pt>
                <c:pt idx="2">
                  <c:v>Feminist Criticism</c:v>
                </c:pt>
                <c:pt idx="3">
                  <c:v>Modernist Literature</c:v>
                </c:pt>
                <c:pt idx="4">
                  <c:v>Postcolonial Theory</c:v>
                </c:pt>
                <c:pt idx="5">
                  <c:v>Romantic Poetry</c:v>
                </c:pt>
                <c:pt idx="6">
                  <c:v>Shakespearean Plays</c:v>
                </c:pt>
              </c:strCache>
            </c:strRef>
          </c:cat>
          <c:val>
            <c:numRef>
              <c:f>Sheet1!$C$2:$C$8</c:f>
              <c:numCache>
                <c:formatCode>General</c:formatCode>
                <c:ptCount val="7"/>
                <c:pt idx="0">
                  <c:v>3</c:v>
                </c:pt>
                <c:pt idx="1">
                  <c:v>2.9169999999999998</c:v>
                </c:pt>
                <c:pt idx="2">
                  <c:v>3.0169999999999999</c:v>
                </c:pt>
                <c:pt idx="3">
                  <c:v>2.9820000000000002</c:v>
                </c:pt>
                <c:pt idx="4">
                  <c:v>2.875</c:v>
                </c:pt>
                <c:pt idx="5">
                  <c:v>2.9750000000000001</c:v>
                </c:pt>
                <c:pt idx="6">
                  <c:v>2.931</c:v>
                </c:pt>
              </c:numCache>
            </c:numRef>
          </c:val>
          <c:extLst>
            <c:ext xmlns:c16="http://schemas.microsoft.com/office/drawing/2014/chart" uri="{C3380CC4-5D6E-409C-BE32-E72D297353CC}">
              <c16:uniqueId val="{00000001-3482-462F-B35A-A0028B7BE98D}"/>
            </c:ext>
          </c:extLst>
        </c:ser>
        <c:dLbls>
          <c:showLegendKey val="0"/>
          <c:showVal val="0"/>
          <c:showCatName val="0"/>
          <c:showSerName val="0"/>
          <c:showPercent val="0"/>
          <c:showBubbleSize val="0"/>
        </c:dLbls>
        <c:gapWidth val="182"/>
        <c:axId val="1141358559"/>
        <c:axId val="1176140303"/>
      </c:barChart>
      <c:catAx>
        <c:axId val="11413585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6140303"/>
        <c:crosses val="autoZero"/>
        <c:auto val="1"/>
        <c:lblAlgn val="ctr"/>
        <c:lblOffset val="100"/>
        <c:noMultiLvlLbl val="0"/>
      </c:catAx>
      <c:valAx>
        <c:axId val="11761403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358559"/>
        <c:crosses val="autoZero"/>
        <c:crossBetween val="between"/>
      </c:valAx>
      <c:spPr>
        <a:noFill/>
        <a:ln>
          <a:noFill/>
        </a:ln>
        <a:effectLst/>
      </c:spPr>
    </c:plotArea>
    <c:legend>
      <c:legendPos val="b"/>
      <c:layout>
        <c:manualLayout>
          <c:xMode val="edge"/>
          <c:yMode val="edge"/>
          <c:x val="9.8515853835102293E-2"/>
          <c:y val="0.88533775383340241"/>
          <c:w val="0.83125683546982365"/>
          <c:h val="8.45870581966727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628695541326326"/>
          <c:y val="0.20851440535251015"/>
          <c:w val="0.70627842441239064"/>
          <c:h val="0.56837012425469935"/>
        </c:manualLayout>
      </c:layout>
      <c:barChart>
        <c:barDir val="col"/>
        <c:grouping val="clustered"/>
        <c:varyColors val="0"/>
        <c:ser>
          <c:idx val="0"/>
          <c:order val="0"/>
          <c:tx>
            <c:strRef>
              <c:f>Sheet1!$B$1</c:f>
              <c:strCache>
                <c:ptCount val="1"/>
                <c:pt idx="0">
                  <c:v>Average of GPA</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Fiction</c:v>
                </c:pt>
                <c:pt idx="1">
                  <c:v>Poetry</c:v>
                </c:pt>
              </c:strCache>
            </c:strRef>
          </c:cat>
          <c:val>
            <c:numRef>
              <c:f>Sheet1!$B$2:$B$3</c:f>
              <c:numCache>
                <c:formatCode>General</c:formatCode>
                <c:ptCount val="2"/>
                <c:pt idx="0">
                  <c:v>2.956</c:v>
                </c:pt>
                <c:pt idx="1">
                  <c:v>2.96</c:v>
                </c:pt>
              </c:numCache>
            </c:numRef>
          </c:val>
          <c:extLst>
            <c:ext xmlns:c16="http://schemas.microsoft.com/office/drawing/2014/chart" uri="{C3380CC4-5D6E-409C-BE32-E72D297353CC}">
              <c16:uniqueId val="{00000000-47F8-401C-B194-45AA99C8DE8A}"/>
            </c:ext>
          </c:extLst>
        </c:ser>
        <c:dLbls>
          <c:showLegendKey val="0"/>
          <c:showVal val="0"/>
          <c:showCatName val="0"/>
          <c:showSerName val="0"/>
          <c:showPercent val="0"/>
          <c:showBubbleSize val="0"/>
        </c:dLbls>
        <c:gapWidth val="219"/>
        <c:overlap val="-27"/>
        <c:axId val="1176173615"/>
        <c:axId val="1223047007"/>
      </c:barChart>
      <c:catAx>
        <c:axId val="1176173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3047007"/>
        <c:crosses val="autoZero"/>
        <c:auto val="1"/>
        <c:lblAlgn val="ctr"/>
        <c:lblOffset val="100"/>
        <c:noMultiLvlLbl val="0"/>
      </c:catAx>
      <c:valAx>
        <c:axId val="1223047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6173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6A6560-EE9A-4ECD-AC31-7F5B366FF68E}"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351551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A6560-EE9A-4ECD-AC31-7F5B366FF68E}"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34720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A6560-EE9A-4ECD-AC31-7F5B366FF68E}"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19702-F053-44C0-977A-E5C4D05A92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021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A6560-EE9A-4ECD-AC31-7F5B366FF68E}"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2623136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A6560-EE9A-4ECD-AC31-7F5B366FF68E}"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19702-F053-44C0-977A-E5C4D05A92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481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A6560-EE9A-4ECD-AC31-7F5B366FF68E}"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2168093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A6560-EE9A-4ECD-AC31-7F5B366FF68E}"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2409850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A6560-EE9A-4ECD-AC31-7F5B366FF68E}"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354798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A6560-EE9A-4ECD-AC31-7F5B366FF68E}"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203492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A6560-EE9A-4ECD-AC31-7F5B366FF68E}"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328336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6A6560-EE9A-4ECD-AC31-7F5B366FF68E}"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188337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6A6560-EE9A-4ECD-AC31-7F5B366FF68E}"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96969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6A6560-EE9A-4ECD-AC31-7F5B366FF68E}"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129172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A6560-EE9A-4ECD-AC31-7F5B366FF68E}" type="datetimeFigureOut">
              <a:rPr lang="en-US" smtClean="0"/>
              <a:t>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76036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6A6560-EE9A-4ECD-AC31-7F5B366FF68E}"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65991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D6A6560-EE9A-4ECD-AC31-7F5B366FF68E}"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5019702-F053-44C0-977A-E5C4D05A928F}" type="slidenum">
              <a:rPr lang="en-US" smtClean="0"/>
              <a:t>‹#›</a:t>
            </a:fld>
            <a:endParaRPr lang="en-US"/>
          </a:p>
        </p:txBody>
      </p:sp>
    </p:spTree>
    <p:extLst>
      <p:ext uri="{BB962C8B-B14F-4D97-AF65-F5344CB8AC3E}">
        <p14:creationId xmlns:p14="http://schemas.microsoft.com/office/powerpoint/2010/main" val="52412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D6A6560-EE9A-4ECD-AC31-7F5B366FF68E}" type="datetimeFigureOut">
              <a:rPr lang="en-US" smtClean="0"/>
              <a:t>2/2/2025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5019702-F053-44C0-977A-E5C4D05A928F}" type="slidenum">
              <a:rPr lang="en-US" smtClean="0"/>
              <a:t>‹#›</a:t>
            </a:fld>
            <a:endParaRPr lang="en-US"/>
          </a:p>
        </p:txBody>
      </p:sp>
    </p:spTree>
    <p:extLst>
      <p:ext uri="{BB962C8B-B14F-4D97-AF65-F5344CB8AC3E}">
        <p14:creationId xmlns:p14="http://schemas.microsoft.com/office/powerpoint/2010/main" val="4160008074"/>
      </p:ext>
    </p:extLst>
  </p:cSld>
  <p:clrMap bg1="lt1" tx1="dk1" bg2="lt2" tx2="dk2" accent1="accent1" accent2="accent2" accent3="accent3" accent4="accent4" accent5="accent5" accent6="accent6" hlink="hlink" folHlink="folHlink"/>
  <p:sldLayoutIdLst>
    <p:sldLayoutId id="2147484323" r:id="rId1"/>
    <p:sldLayoutId id="2147484324" r:id="rId2"/>
    <p:sldLayoutId id="2147484325" r:id="rId3"/>
    <p:sldLayoutId id="2147484326" r:id="rId4"/>
    <p:sldLayoutId id="2147484327" r:id="rId5"/>
    <p:sldLayoutId id="2147484328" r:id="rId6"/>
    <p:sldLayoutId id="2147484329" r:id="rId7"/>
    <p:sldLayoutId id="2147484330" r:id="rId8"/>
    <p:sldLayoutId id="2147484331" r:id="rId9"/>
    <p:sldLayoutId id="2147484332" r:id="rId10"/>
    <p:sldLayoutId id="2147484333" r:id="rId11"/>
    <p:sldLayoutId id="2147484334" r:id="rId12"/>
    <p:sldLayoutId id="2147484335" r:id="rId13"/>
    <p:sldLayoutId id="2147484336" r:id="rId14"/>
    <p:sldLayoutId id="2147484337" r:id="rId15"/>
    <p:sldLayoutId id="214748433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0725" y="400050"/>
            <a:ext cx="7991475" cy="2724151"/>
          </a:xfrm>
        </p:spPr>
        <p:txBody>
          <a:bodyPr>
            <a:normAutofit/>
          </a:bodyPr>
          <a:lstStyle/>
          <a:p>
            <a:pPr algn="ctr"/>
            <a:r>
              <a:rPr lang="en-US" dirty="0">
                <a:latin typeface="Cambria Math" pitchFamily="18" charset="0"/>
                <a:ea typeface="Cambria Math" pitchFamily="18" charset="0"/>
              </a:rPr>
              <a:t>WELCOME TO </a:t>
            </a:r>
            <a:br>
              <a:rPr lang="en-US" dirty="0">
                <a:latin typeface="Cambria Math" pitchFamily="18" charset="0"/>
                <a:ea typeface="Cambria Math" pitchFamily="18" charset="0"/>
              </a:rPr>
            </a:br>
            <a:r>
              <a:rPr lang="en-US" dirty="0">
                <a:latin typeface="Cambria Math" pitchFamily="18" charset="0"/>
                <a:ea typeface="Cambria Math" pitchFamily="18" charset="0"/>
              </a:rPr>
              <a:t>MY PRESENTATION</a:t>
            </a:r>
          </a:p>
        </p:txBody>
      </p:sp>
      <p:sp>
        <p:nvSpPr>
          <p:cNvPr id="3" name="Subtitle 2"/>
          <p:cNvSpPr>
            <a:spLocks noGrp="1"/>
          </p:cNvSpPr>
          <p:nvPr>
            <p:ph type="subTitle" idx="1"/>
          </p:nvPr>
        </p:nvSpPr>
        <p:spPr>
          <a:xfrm>
            <a:off x="2209800" y="3124201"/>
            <a:ext cx="7086600" cy="1485899"/>
          </a:xfrm>
        </p:spPr>
        <p:txBody>
          <a:bodyPr>
            <a:normAutofit/>
          </a:bodyPr>
          <a:lstStyle/>
          <a:p>
            <a:pPr algn="ctr"/>
            <a:r>
              <a:rPr lang="en-US" sz="2000" b="1" dirty="0">
                <a:solidFill>
                  <a:schemeClr val="tx1"/>
                </a:solidFill>
                <a:latin typeface="Cambria Math" pitchFamily="18" charset="0"/>
                <a:ea typeface="Cambria Math" pitchFamily="18" charset="0"/>
              </a:rPr>
              <a:t>NAFEU AKTER KONA</a:t>
            </a:r>
          </a:p>
          <a:p>
            <a:pPr algn="ctr"/>
            <a:r>
              <a:rPr lang="en-US" sz="2000" b="1" dirty="0">
                <a:solidFill>
                  <a:schemeClr val="tx1"/>
                </a:solidFill>
                <a:latin typeface="Cambria Math" pitchFamily="18" charset="0"/>
                <a:ea typeface="Cambria Math" pitchFamily="18" charset="0"/>
              </a:rPr>
              <a:t>16_BUEDGE_62</a:t>
            </a:r>
          </a:p>
          <a:p>
            <a:pPr algn="ctr"/>
            <a:r>
              <a:rPr lang="en-US" sz="2000" dirty="0">
                <a:solidFill>
                  <a:schemeClr val="tx1"/>
                </a:solidFill>
                <a:latin typeface="Cambria Math" pitchFamily="18" charset="0"/>
                <a:ea typeface="Cambria Math" pitchFamily="18" charset="0"/>
              </a:rPr>
              <a:t>University of Barisal</a:t>
            </a:r>
          </a:p>
        </p:txBody>
      </p:sp>
      <p:sp>
        <p:nvSpPr>
          <p:cNvPr id="4" name="Rectangle 3"/>
          <p:cNvSpPr/>
          <p:nvPr/>
        </p:nvSpPr>
        <p:spPr>
          <a:xfrm>
            <a:off x="2238375" y="4979432"/>
            <a:ext cx="7181850" cy="129381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sz="2000" b="1" dirty="0">
                <a:solidFill>
                  <a:srgbClr val="0070C0"/>
                </a:solidFill>
                <a:latin typeface="Cambria Math" pitchFamily="18" charset="0"/>
                <a:ea typeface="Cambria Math" pitchFamily="18" charset="0"/>
              </a:rPr>
              <a:t>Presentation Topic: English Department’s Students Data Analysis</a:t>
            </a:r>
          </a:p>
        </p:txBody>
      </p:sp>
      <p:sp>
        <p:nvSpPr>
          <p:cNvPr id="5" name="TextBox 4">
            <a:extLst>
              <a:ext uri="{FF2B5EF4-FFF2-40B4-BE49-F238E27FC236}">
                <a16:creationId xmlns:a16="http://schemas.microsoft.com/office/drawing/2014/main" id="{D9E20509-C615-4074-87D4-B134BAFCDF45}"/>
              </a:ext>
            </a:extLst>
          </p:cNvPr>
          <p:cNvSpPr txBox="1"/>
          <p:nvPr/>
        </p:nvSpPr>
        <p:spPr>
          <a:xfrm>
            <a:off x="2462213" y="4610100"/>
            <a:ext cx="6834187" cy="369332"/>
          </a:xfrm>
          <a:prstGeom prst="rect">
            <a:avLst/>
          </a:prstGeom>
          <a:noFill/>
        </p:spPr>
        <p:txBody>
          <a:bodyPr wrap="square" rtlCol="0">
            <a:spAutoFit/>
          </a:bodyPr>
          <a:lstStyle/>
          <a:p>
            <a:r>
              <a:rPr lang="en-US" b="1" dirty="0"/>
              <a:t>Course Name: Computer Fundamentals and Office Application</a:t>
            </a:r>
          </a:p>
        </p:txBody>
      </p:sp>
    </p:spTree>
    <p:extLst>
      <p:ext uri="{BB962C8B-B14F-4D97-AF65-F5344CB8AC3E}">
        <p14:creationId xmlns:p14="http://schemas.microsoft.com/office/powerpoint/2010/main" val="315442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wipe(down)">
                                      <p:cBhvr>
                                        <p:cTn id="9" dur="500"/>
                                        <p:tgtEl>
                                          <p:spTgt spid="3">
                                            <p:txEl>
                                              <p:pRg st="0" end="0"/>
                                            </p:txEl>
                                          </p:spTgt>
                                        </p:tgtEl>
                                      </p:cBhvr>
                                    </p:animEffect>
                                  </p:childTnLst>
                                </p:cTn>
                              </p:par>
                              <p:par>
                                <p:cTn id="10" presetID="22" presetClass="entr" presetSubtype="4"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C5C063-E0F9-461F-ACDD-CD9FB6E7C897}"/>
              </a:ext>
            </a:extLst>
          </p:cNvPr>
          <p:cNvSpPr txBox="1"/>
          <p:nvPr/>
        </p:nvSpPr>
        <p:spPr>
          <a:xfrm>
            <a:off x="561975" y="628650"/>
            <a:ext cx="7829550" cy="400110"/>
          </a:xfrm>
          <a:prstGeom prst="rect">
            <a:avLst/>
          </a:prstGeom>
          <a:noFill/>
        </p:spPr>
        <p:txBody>
          <a:bodyPr wrap="square" rtlCol="0">
            <a:spAutoFit/>
          </a:bodyPr>
          <a:lstStyle/>
          <a:p>
            <a:r>
              <a:rPr lang="en-US" sz="2000" dirty="0"/>
              <a:t>Q8. Most Popular Research Topic among Students Above 3.0 GPA</a:t>
            </a:r>
          </a:p>
        </p:txBody>
      </p:sp>
      <p:graphicFrame>
        <p:nvGraphicFramePr>
          <p:cNvPr id="4" name="Table 3">
            <a:extLst>
              <a:ext uri="{FF2B5EF4-FFF2-40B4-BE49-F238E27FC236}">
                <a16:creationId xmlns:a16="http://schemas.microsoft.com/office/drawing/2014/main" id="{6FFEB393-CE73-4E4B-AADD-7AB506A45BA2}"/>
              </a:ext>
            </a:extLst>
          </p:cNvPr>
          <p:cNvGraphicFramePr>
            <a:graphicFrameLocks noGrp="1"/>
          </p:cNvGraphicFramePr>
          <p:nvPr>
            <p:extLst>
              <p:ext uri="{D42A27DB-BD31-4B8C-83A1-F6EECF244321}">
                <p14:modId xmlns:p14="http://schemas.microsoft.com/office/powerpoint/2010/main" val="2144291470"/>
              </p:ext>
            </p:extLst>
          </p:nvPr>
        </p:nvGraphicFramePr>
        <p:xfrm>
          <a:off x="1396604" y="1427257"/>
          <a:ext cx="6323330" cy="4003485"/>
        </p:xfrm>
        <a:graphic>
          <a:graphicData uri="http://schemas.openxmlformats.org/drawingml/2006/table">
            <a:tbl>
              <a:tblPr firstRow="1" firstCol="1" bandRow="1">
                <a:tableStyleId>{5C22544A-7EE6-4342-B048-85BDC9FD1C3A}</a:tableStyleId>
              </a:tblPr>
              <a:tblGrid>
                <a:gridCol w="3166745">
                  <a:extLst>
                    <a:ext uri="{9D8B030D-6E8A-4147-A177-3AD203B41FA5}">
                      <a16:colId xmlns:a16="http://schemas.microsoft.com/office/drawing/2014/main" val="3725768204"/>
                    </a:ext>
                  </a:extLst>
                </a:gridCol>
                <a:gridCol w="3156585">
                  <a:extLst>
                    <a:ext uri="{9D8B030D-6E8A-4147-A177-3AD203B41FA5}">
                      <a16:colId xmlns:a16="http://schemas.microsoft.com/office/drawing/2014/main" val="1915118713"/>
                    </a:ext>
                  </a:extLst>
                </a:gridCol>
              </a:tblGrid>
              <a:tr h="122142">
                <a:tc>
                  <a:txBody>
                    <a:bodyPr/>
                    <a:lstStyle/>
                    <a:p>
                      <a:pPr marL="0" marR="0">
                        <a:lnSpc>
                          <a:spcPct val="115000"/>
                        </a:lnSpc>
                        <a:spcBef>
                          <a:spcPts val="0"/>
                        </a:spcBef>
                        <a:spcAft>
                          <a:spcPts val="0"/>
                        </a:spcAft>
                      </a:pPr>
                      <a:r>
                        <a:rPr lang="en-US" sz="2000" b="1">
                          <a:effectLst/>
                        </a:rPr>
                        <a:t>Research Topic</a:t>
                      </a:r>
                    </a:p>
                    <a:p>
                      <a:pPr marL="0" marR="0">
                        <a:lnSpc>
                          <a:spcPct val="115000"/>
                        </a:lnSpc>
                        <a:spcBef>
                          <a:spcPts val="0"/>
                        </a:spcBef>
                        <a:spcAft>
                          <a:spcPts val="0"/>
                        </a:spcAft>
                      </a:pPr>
                      <a:r>
                        <a:rPr lang="en-US" sz="2000" b="1">
                          <a:effectLst/>
                        </a:rPr>
                        <a:t> </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Count of Student ID</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252259"/>
                  </a:ext>
                </a:extLst>
              </a:tr>
              <a:tr h="197485">
                <a:tc>
                  <a:txBody>
                    <a:bodyPr/>
                    <a:lstStyle/>
                    <a:p>
                      <a:pPr marL="0" marR="0">
                        <a:lnSpc>
                          <a:spcPct val="115000"/>
                        </a:lnSpc>
                        <a:spcBef>
                          <a:spcPts val="0"/>
                        </a:spcBef>
                        <a:spcAft>
                          <a:spcPts val="0"/>
                        </a:spcAft>
                      </a:pPr>
                      <a:r>
                        <a:rPr lang="en-US" sz="1400" b="1">
                          <a:effectLst/>
                        </a:rPr>
                        <a:t>American Fiction</a:t>
                      </a:r>
                    </a:p>
                    <a:p>
                      <a:pPr marL="0" marR="0">
                        <a:lnSpc>
                          <a:spcPct val="115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b="1">
                          <a:effectLst/>
                        </a:rPr>
                        <a:t>75</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43039"/>
                  </a:ext>
                </a:extLst>
              </a:tr>
              <a:tr h="197485">
                <a:tc>
                  <a:txBody>
                    <a:bodyPr/>
                    <a:lstStyle/>
                    <a:p>
                      <a:pPr marL="0" marR="0">
                        <a:lnSpc>
                          <a:spcPct val="115000"/>
                        </a:lnSpc>
                        <a:spcBef>
                          <a:spcPts val="0"/>
                        </a:spcBef>
                        <a:spcAft>
                          <a:spcPts val="0"/>
                        </a:spcAft>
                      </a:pPr>
                      <a:r>
                        <a:rPr lang="en-US" sz="1400" b="1">
                          <a:effectLst/>
                        </a:rPr>
                        <a:t>Digital Humanities</a:t>
                      </a:r>
                    </a:p>
                    <a:p>
                      <a:pPr marL="0" marR="0">
                        <a:lnSpc>
                          <a:spcPct val="115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b="1">
                          <a:effectLst/>
                        </a:rPr>
                        <a:t>96</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5610024"/>
                  </a:ext>
                </a:extLst>
              </a:tr>
              <a:tr h="193040">
                <a:tc>
                  <a:txBody>
                    <a:bodyPr/>
                    <a:lstStyle/>
                    <a:p>
                      <a:pPr marL="0" marR="0">
                        <a:lnSpc>
                          <a:spcPct val="115000"/>
                        </a:lnSpc>
                        <a:spcBef>
                          <a:spcPts val="0"/>
                        </a:spcBef>
                        <a:spcAft>
                          <a:spcPts val="0"/>
                        </a:spcAft>
                      </a:pPr>
                      <a:r>
                        <a:rPr lang="en-US" sz="1400" b="1">
                          <a:effectLst/>
                        </a:rPr>
                        <a:t>Feminist Criticism</a:t>
                      </a:r>
                    </a:p>
                    <a:p>
                      <a:pPr marL="0" marR="0">
                        <a:lnSpc>
                          <a:spcPct val="115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b="1">
                          <a:effectLst/>
                        </a:rPr>
                        <a:t>122</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8900301"/>
                  </a:ext>
                </a:extLst>
              </a:tr>
              <a:tr h="187960">
                <a:tc>
                  <a:txBody>
                    <a:bodyPr/>
                    <a:lstStyle/>
                    <a:p>
                      <a:pPr marL="0" marR="0">
                        <a:lnSpc>
                          <a:spcPct val="115000"/>
                        </a:lnSpc>
                        <a:spcBef>
                          <a:spcPts val="0"/>
                        </a:spcBef>
                        <a:spcAft>
                          <a:spcPts val="0"/>
                        </a:spcAft>
                      </a:pPr>
                      <a:r>
                        <a:rPr lang="en-US" sz="1400" b="1">
                          <a:effectLst/>
                        </a:rPr>
                        <a:t>Modernist Literature</a:t>
                      </a:r>
                    </a:p>
                    <a:p>
                      <a:pPr marL="0" marR="0">
                        <a:lnSpc>
                          <a:spcPct val="115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b="1" dirty="0">
                          <a:effectLst/>
                        </a:rPr>
                        <a:t>85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2705534"/>
                  </a:ext>
                </a:extLst>
              </a:tr>
              <a:tr h="187960">
                <a:tc>
                  <a:txBody>
                    <a:bodyPr/>
                    <a:lstStyle/>
                    <a:p>
                      <a:pPr marL="0" marR="0">
                        <a:lnSpc>
                          <a:spcPct val="115000"/>
                        </a:lnSpc>
                        <a:spcBef>
                          <a:spcPts val="0"/>
                        </a:spcBef>
                        <a:spcAft>
                          <a:spcPts val="0"/>
                        </a:spcAft>
                      </a:pPr>
                      <a:r>
                        <a:rPr lang="en-US" sz="1400" b="1" dirty="0">
                          <a:effectLst/>
                        </a:rPr>
                        <a:t>Postcolonial Theory</a:t>
                      </a:r>
                    </a:p>
                    <a:p>
                      <a:pPr marL="0" marR="0">
                        <a:lnSpc>
                          <a:spcPct val="115000"/>
                        </a:lnSpc>
                        <a:spcBef>
                          <a:spcPts val="0"/>
                        </a:spcBef>
                        <a:spcAft>
                          <a:spcPts val="0"/>
                        </a:spcAft>
                      </a:pPr>
                      <a:r>
                        <a:rPr lang="en-US" sz="1400" b="1" dirty="0">
                          <a:effectLst/>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b="1">
                          <a:effectLst/>
                        </a:rPr>
                        <a:t>64</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8987742"/>
                  </a:ext>
                </a:extLst>
              </a:tr>
              <a:tr h="183515">
                <a:tc>
                  <a:txBody>
                    <a:bodyPr/>
                    <a:lstStyle/>
                    <a:p>
                      <a:pPr marL="0" marR="0">
                        <a:lnSpc>
                          <a:spcPct val="115000"/>
                        </a:lnSpc>
                        <a:spcBef>
                          <a:spcPts val="0"/>
                        </a:spcBef>
                        <a:spcAft>
                          <a:spcPts val="0"/>
                        </a:spcAft>
                      </a:pPr>
                      <a:r>
                        <a:rPr lang="en-US" sz="1400" b="1">
                          <a:effectLst/>
                        </a:rPr>
                        <a:t>Romantic Poetry</a:t>
                      </a:r>
                    </a:p>
                    <a:p>
                      <a:pPr marL="0" marR="0">
                        <a:lnSpc>
                          <a:spcPct val="115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b="1">
                          <a:effectLst/>
                        </a:rPr>
                        <a:t>66</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0952830"/>
                  </a:ext>
                </a:extLst>
              </a:tr>
              <a:tr h="130810">
                <a:tc>
                  <a:txBody>
                    <a:bodyPr/>
                    <a:lstStyle/>
                    <a:p>
                      <a:pPr marL="0" marR="0">
                        <a:lnSpc>
                          <a:spcPct val="115000"/>
                        </a:lnSpc>
                        <a:spcBef>
                          <a:spcPts val="0"/>
                        </a:spcBef>
                        <a:spcAft>
                          <a:spcPts val="0"/>
                        </a:spcAft>
                      </a:pPr>
                      <a:r>
                        <a:rPr lang="en-US" sz="1400" b="1">
                          <a:effectLst/>
                        </a:rPr>
                        <a:t>Shakespearean Plays</a:t>
                      </a:r>
                    </a:p>
                    <a:p>
                      <a:pPr marL="0" marR="0">
                        <a:lnSpc>
                          <a:spcPct val="115000"/>
                        </a:lnSpc>
                        <a:spcBef>
                          <a:spcPts val="0"/>
                        </a:spcBef>
                        <a:spcAft>
                          <a:spcPts val="0"/>
                        </a:spcAft>
                      </a:pPr>
                      <a:r>
                        <a:rPr lang="en-US" sz="14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b="1" dirty="0">
                          <a:solidFill>
                            <a:schemeClr val="bg1"/>
                          </a:solidFill>
                          <a:effectLst/>
                        </a:rPr>
                        <a:t>128</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3065332130"/>
                  </a:ext>
                </a:extLst>
              </a:tr>
            </a:tbl>
          </a:graphicData>
        </a:graphic>
      </p:graphicFrame>
      <p:sp>
        <p:nvSpPr>
          <p:cNvPr id="5" name="Rectangle 1">
            <a:extLst>
              <a:ext uri="{FF2B5EF4-FFF2-40B4-BE49-F238E27FC236}">
                <a16:creationId xmlns:a16="http://schemas.microsoft.com/office/drawing/2014/main" id="{85DE50A3-84BD-412C-A246-3F26244F17C9}"/>
              </a:ext>
            </a:extLst>
          </p:cNvPr>
          <p:cNvSpPr>
            <a:spLocks noChangeArrowheads="1"/>
          </p:cNvSpPr>
          <p:nvPr/>
        </p:nvSpPr>
        <p:spPr bwMode="auto">
          <a:xfrm>
            <a:off x="1814513" y="2587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8F288FD7-44D7-4F1C-9036-6245B7DE7F98}"/>
              </a:ext>
            </a:extLst>
          </p:cNvPr>
          <p:cNvSpPr txBox="1"/>
          <p:nvPr/>
        </p:nvSpPr>
        <p:spPr>
          <a:xfrm>
            <a:off x="657225" y="5767685"/>
            <a:ext cx="6200775" cy="923330"/>
          </a:xfrm>
          <a:prstGeom prst="rect">
            <a:avLst/>
          </a:prstGeom>
          <a:noFill/>
        </p:spPr>
        <p:txBody>
          <a:bodyPr wrap="square" rtlCol="0">
            <a:spAutoFit/>
          </a:bodyPr>
          <a:lstStyle/>
          <a:p>
            <a:r>
              <a:rPr lang="en-US" dirty="0"/>
              <a:t> </a:t>
            </a:r>
          </a:p>
          <a:p>
            <a:r>
              <a:rPr lang="en-US" sz="1400" dirty="0">
                <a:solidFill>
                  <a:srgbClr val="00B0F0"/>
                </a:solidFill>
              </a:rPr>
              <a:t>Shakespearean Plays </a:t>
            </a:r>
            <a:r>
              <a:rPr lang="en-US" sz="1400" dirty="0"/>
              <a:t>is the most popular Research Topic</a:t>
            </a:r>
            <a:r>
              <a:rPr lang="en-US" dirty="0"/>
              <a:t>.</a:t>
            </a:r>
          </a:p>
          <a:p>
            <a:endParaRPr lang="en-US" dirty="0"/>
          </a:p>
        </p:txBody>
      </p:sp>
    </p:spTree>
    <p:extLst>
      <p:ext uri="{BB962C8B-B14F-4D97-AF65-F5344CB8AC3E}">
        <p14:creationId xmlns:p14="http://schemas.microsoft.com/office/powerpoint/2010/main" val="239838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2AEEC-6D29-4BC1-BCE0-69C10C1FD2F2}"/>
              </a:ext>
            </a:extLst>
          </p:cNvPr>
          <p:cNvSpPr txBox="1"/>
          <p:nvPr/>
        </p:nvSpPr>
        <p:spPr>
          <a:xfrm>
            <a:off x="1190625" y="523875"/>
            <a:ext cx="7543800" cy="400110"/>
          </a:xfrm>
          <a:prstGeom prst="rect">
            <a:avLst/>
          </a:prstGeom>
          <a:noFill/>
        </p:spPr>
        <p:txBody>
          <a:bodyPr wrap="square" rtlCol="0">
            <a:spAutoFit/>
          </a:bodyPr>
          <a:lstStyle/>
          <a:p>
            <a:r>
              <a:rPr lang="en-US" sz="2000" b="1" dirty="0"/>
              <a:t>Q9. Research Topic Dominated by Male vs Female Students</a:t>
            </a:r>
          </a:p>
        </p:txBody>
      </p:sp>
      <p:graphicFrame>
        <p:nvGraphicFramePr>
          <p:cNvPr id="4" name="Table 3">
            <a:extLst>
              <a:ext uri="{FF2B5EF4-FFF2-40B4-BE49-F238E27FC236}">
                <a16:creationId xmlns:a16="http://schemas.microsoft.com/office/drawing/2014/main" id="{7C845D90-E829-4F25-A88D-65385E1ACB0E}"/>
              </a:ext>
            </a:extLst>
          </p:cNvPr>
          <p:cNvGraphicFramePr>
            <a:graphicFrameLocks noGrp="1"/>
          </p:cNvGraphicFramePr>
          <p:nvPr>
            <p:extLst>
              <p:ext uri="{D42A27DB-BD31-4B8C-83A1-F6EECF244321}">
                <p14:modId xmlns:p14="http://schemas.microsoft.com/office/powerpoint/2010/main" val="3662365957"/>
              </p:ext>
            </p:extLst>
          </p:nvPr>
        </p:nvGraphicFramePr>
        <p:xfrm>
          <a:off x="1268413" y="1360488"/>
          <a:ext cx="7415530" cy="3581400"/>
        </p:xfrm>
        <a:graphic>
          <a:graphicData uri="http://schemas.openxmlformats.org/drawingml/2006/table">
            <a:tbl>
              <a:tblPr firstRow="1" firstCol="1" bandRow="1">
                <a:tableStyleId>{5C22544A-7EE6-4342-B048-85BDC9FD1C3A}</a:tableStyleId>
              </a:tblPr>
              <a:tblGrid>
                <a:gridCol w="2590800">
                  <a:extLst>
                    <a:ext uri="{9D8B030D-6E8A-4147-A177-3AD203B41FA5}">
                      <a16:colId xmlns:a16="http://schemas.microsoft.com/office/drawing/2014/main" val="3957842993"/>
                    </a:ext>
                  </a:extLst>
                </a:gridCol>
                <a:gridCol w="2590800">
                  <a:extLst>
                    <a:ext uri="{9D8B030D-6E8A-4147-A177-3AD203B41FA5}">
                      <a16:colId xmlns:a16="http://schemas.microsoft.com/office/drawing/2014/main" val="3722542751"/>
                    </a:ext>
                  </a:extLst>
                </a:gridCol>
                <a:gridCol w="2233930">
                  <a:extLst>
                    <a:ext uri="{9D8B030D-6E8A-4147-A177-3AD203B41FA5}">
                      <a16:colId xmlns:a16="http://schemas.microsoft.com/office/drawing/2014/main" val="569734340"/>
                    </a:ext>
                  </a:extLst>
                </a:gridCol>
              </a:tblGrid>
              <a:tr h="770448">
                <a:tc rowSpan="2">
                  <a:txBody>
                    <a:bodyPr/>
                    <a:lstStyle/>
                    <a:p>
                      <a:pPr marL="0" marR="0">
                        <a:lnSpc>
                          <a:spcPct val="115000"/>
                        </a:lnSpc>
                        <a:spcBef>
                          <a:spcPts val="0"/>
                        </a:spcBef>
                        <a:spcAft>
                          <a:spcPts val="0"/>
                        </a:spcAft>
                      </a:pPr>
                      <a:r>
                        <a:rPr lang="en-US" sz="2000" b="1">
                          <a:effectLst/>
                        </a:rPr>
                        <a:t>Research Topic</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2000" b="1" dirty="0">
                          <a:effectLst/>
                        </a:rPr>
                        <a:t>Gender</a:t>
                      </a:r>
                    </a:p>
                    <a:p>
                      <a:pPr marL="0" marR="0">
                        <a:lnSpc>
                          <a:spcPct val="115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591549510"/>
                  </a:ext>
                </a:extLst>
              </a:tr>
              <a:tr h="420550">
                <a:tc vMerge="1">
                  <a:txBody>
                    <a:bodyPr/>
                    <a:lstStyle/>
                    <a:p>
                      <a:endParaRPr lang="en-US"/>
                    </a:p>
                  </a:txBody>
                  <a:tcPr/>
                </a:tc>
                <a:tc>
                  <a:txBody>
                    <a:bodyPr/>
                    <a:lstStyle/>
                    <a:p>
                      <a:pPr marL="0" marR="0">
                        <a:lnSpc>
                          <a:spcPct val="115000"/>
                        </a:lnSpc>
                        <a:spcBef>
                          <a:spcPts val="0"/>
                        </a:spcBef>
                        <a:spcAft>
                          <a:spcPts val="0"/>
                        </a:spcAft>
                      </a:pPr>
                      <a:r>
                        <a:rPr lang="en-US" sz="1600" b="1">
                          <a:effectLst/>
                        </a:rPr>
                        <a:t>Female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Male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7354230"/>
                  </a:ext>
                </a:extLst>
              </a:tr>
              <a:tr h="341486">
                <a:tc>
                  <a:txBody>
                    <a:bodyPr/>
                    <a:lstStyle/>
                    <a:p>
                      <a:pPr marL="0" marR="0">
                        <a:lnSpc>
                          <a:spcPct val="115000"/>
                        </a:lnSpc>
                        <a:spcBef>
                          <a:spcPts val="0"/>
                        </a:spcBef>
                        <a:spcAft>
                          <a:spcPts val="0"/>
                        </a:spcAft>
                      </a:pPr>
                      <a:r>
                        <a:rPr lang="en-US" sz="1600" b="1">
                          <a:effectLst/>
                        </a:rPr>
                        <a:t>American Fiction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70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94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7545736"/>
                  </a:ext>
                </a:extLst>
              </a:tr>
              <a:tr h="341486">
                <a:tc>
                  <a:txBody>
                    <a:bodyPr/>
                    <a:lstStyle/>
                    <a:p>
                      <a:pPr marL="0" marR="0">
                        <a:lnSpc>
                          <a:spcPct val="115000"/>
                        </a:lnSpc>
                        <a:spcBef>
                          <a:spcPts val="0"/>
                        </a:spcBef>
                        <a:spcAft>
                          <a:spcPts val="0"/>
                        </a:spcAft>
                      </a:pPr>
                      <a:r>
                        <a:rPr lang="en-US" sz="1600" b="1">
                          <a:effectLst/>
                        </a:rPr>
                        <a:t>Digital Humanities</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82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88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3213685"/>
                  </a:ext>
                </a:extLst>
              </a:tr>
              <a:tr h="341486">
                <a:tc>
                  <a:txBody>
                    <a:bodyPr/>
                    <a:lstStyle/>
                    <a:p>
                      <a:pPr marL="0" marR="0">
                        <a:lnSpc>
                          <a:spcPct val="115000"/>
                        </a:lnSpc>
                        <a:spcBef>
                          <a:spcPts val="0"/>
                        </a:spcBef>
                        <a:spcAft>
                          <a:spcPts val="0"/>
                        </a:spcAft>
                      </a:pPr>
                      <a:r>
                        <a:rPr lang="en-US" sz="1600" b="1">
                          <a:effectLst/>
                        </a:rPr>
                        <a:t>Feminist Criticism</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solidFill>
                            <a:schemeClr val="bg1"/>
                          </a:solidFill>
                          <a:effectLst/>
                        </a:rPr>
                        <a:t>170</a:t>
                      </a:r>
                      <a:endPar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70C0"/>
                    </a:solidFill>
                  </a:tcPr>
                </a:tc>
                <a:tc>
                  <a:txBody>
                    <a:bodyPr/>
                    <a:lstStyle/>
                    <a:p>
                      <a:pPr marL="0" marR="0">
                        <a:lnSpc>
                          <a:spcPct val="115000"/>
                        </a:lnSpc>
                        <a:spcBef>
                          <a:spcPts val="0"/>
                        </a:spcBef>
                        <a:spcAft>
                          <a:spcPts val="0"/>
                        </a:spcAft>
                      </a:pPr>
                      <a:r>
                        <a:rPr lang="en-US" sz="1600" b="1" dirty="0">
                          <a:effectLst/>
                        </a:rPr>
                        <a:t>109</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0576582"/>
                  </a:ext>
                </a:extLst>
              </a:tr>
              <a:tr h="341486">
                <a:tc>
                  <a:txBody>
                    <a:bodyPr/>
                    <a:lstStyle/>
                    <a:p>
                      <a:pPr marL="0" marR="0">
                        <a:lnSpc>
                          <a:spcPct val="115000"/>
                        </a:lnSpc>
                        <a:spcBef>
                          <a:spcPts val="0"/>
                        </a:spcBef>
                        <a:spcAft>
                          <a:spcPts val="0"/>
                        </a:spcAft>
                      </a:pPr>
                      <a:r>
                        <a:rPr lang="en-US" sz="1600" b="1">
                          <a:effectLst/>
                        </a:rPr>
                        <a:t>Modernist Literature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88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86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3071610"/>
                  </a:ext>
                </a:extLst>
              </a:tr>
              <a:tr h="341486">
                <a:tc>
                  <a:txBody>
                    <a:bodyPr/>
                    <a:lstStyle/>
                    <a:p>
                      <a:pPr marL="0" marR="0">
                        <a:lnSpc>
                          <a:spcPct val="115000"/>
                        </a:lnSpc>
                        <a:spcBef>
                          <a:spcPts val="0"/>
                        </a:spcBef>
                        <a:spcAft>
                          <a:spcPts val="0"/>
                        </a:spcAft>
                      </a:pPr>
                      <a:r>
                        <a:rPr lang="en-US" sz="1600" b="1">
                          <a:effectLst/>
                        </a:rPr>
                        <a:t>Postcolonial Theory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66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78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3925495"/>
                  </a:ext>
                </a:extLst>
              </a:tr>
              <a:tr h="341486">
                <a:tc>
                  <a:txBody>
                    <a:bodyPr/>
                    <a:lstStyle/>
                    <a:p>
                      <a:pPr marL="0" marR="0">
                        <a:lnSpc>
                          <a:spcPct val="115000"/>
                        </a:lnSpc>
                        <a:spcBef>
                          <a:spcPts val="0"/>
                        </a:spcBef>
                        <a:spcAft>
                          <a:spcPts val="0"/>
                        </a:spcAft>
                      </a:pPr>
                      <a:r>
                        <a:rPr lang="en-US" sz="1600" b="1">
                          <a:effectLst/>
                        </a:rPr>
                        <a:t>Romantic Poetry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68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92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2240417"/>
                  </a:ext>
                </a:extLst>
              </a:tr>
              <a:tr h="341486">
                <a:tc>
                  <a:txBody>
                    <a:bodyPr/>
                    <a:lstStyle/>
                    <a:p>
                      <a:pPr marL="0" marR="0">
                        <a:lnSpc>
                          <a:spcPct val="115000"/>
                        </a:lnSpc>
                        <a:spcBef>
                          <a:spcPts val="0"/>
                        </a:spcBef>
                        <a:spcAft>
                          <a:spcPts val="0"/>
                        </a:spcAft>
                      </a:pPr>
                      <a:r>
                        <a:rPr lang="en-US" sz="1600" b="1">
                          <a:effectLst/>
                        </a:rPr>
                        <a:t>Shakespearean Plays</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129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solidFill>
                            <a:schemeClr val="bg1"/>
                          </a:solidFill>
                          <a:effectLst/>
                        </a:rPr>
                        <a:t>119</a:t>
                      </a:r>
                      <a:endPar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extLst>
                  <a:ext uri="{0D108BD9-81ED-4DB2-BD59-A6C34878D82A}">
                    <a16:rowId xmlns:a16="http://schemas.microsoft.com/office/drawing/2014/main" val="1500939266"/>
                  </a:ext>
                </a:extLst>
              </a:tr>
            </a:tbl>
          </a:graphicData>
        </a:graphic>
      </p:graphicFrame>
      <p:sp>
        <p:nvSpPr>
          <p:cNvPr id="5" name="Rectangle 1">
            <a:extLst>
              <a:ext uri="{FF2B5EF4-FFF2-40B4-BE49-F238E27FC236}">
                <a16:creationId xmlns:a16="http://schemas.microsoft.com/office/drawing/2014/main" id="{EAE2B7ED-D2C6-4EFA-AF3C-E8E05192B97F}"/>
              </a:ext>
            </a:extLst>
          </p:cNvPr>
          <p:cNvSpPr>
            <a:spLocks noChangeArrowheads="1"/>
          </p:cNvSpPr>
          <p:nvPr/>
        </p:nvSpPr>
        <p:spPr bwMode="auto">
          <a:xfrm>
            <a:off x="1268413" y="3151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4BA014CB-38EC-453A-B710-3EBAC50E7D0D}"/>
              </a:ext>
            </a:extLst>
          </p:cNvPr>
          <p:cNvSpPr txBox="1"/>
          <p:nvPr/>
        </p:nvSpPr>
        <p:spPr>
          <a:xfrm>
            <a:off x="876300" y="5497512"/>
            <a:ext cx="7267575"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rPr>
              <a:t>Feminist Criticism </a:t>
            </a:r>
            <a:r>
              <a:rPr lang="en-US" dirty="0"/>
              <a:t>is dominated by Female</a:t>
            </a:r>
          </a:p>
          <a:p>
            <a:pPr marL="285750" indent="-285750">
              <a:buFont typeface="Arial" panose="020B0604020202020204" pitchFamily="34" charset="0"/>
              <a:buChar char="•"/>
            </a:pPr>
            <a:r>
              <a:rPr lang="en-US" dirty="0">
                <a:solidFill>
                  <a:srgbClr val="00B050"/>
                </a:solidFill>
              </a:rPr>
              <a:t>Shakespearean Plays </a:t>
            </a:r>
            <a:r>
              <a:rPr lang="en-US" dirty="0"/>
              <a:t>is dominated by Male</a:t>
            </a:r>
          </a:p>
        </p:txBody>
      </p:sp>
    </p:spTree>
    <p:extLst>
      <p:ext uri="{BB962C8B-B14F-4D97-AF65-F5344CB8AC3E}">
        <p14:creationId xmlns:p14="http://schemas.microsoft.com/office/powerpoint/2010/main" val="416000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2EE24B-6445-4A62-B2C8-BE8A6EAD89BC}"/>
              </a:ext>
            </a:extLst>
          </p:cNvPr>
          <p:cNvSpPr txBox="1"/>
          <p:nvPr/>
        </p:nvSpPr>
        <p:spPr>
          <a:xfrm>
            <a:off x="914400" y="762090"/>
            <a:ext cx="7924800" cy="400110"/>
          </a:xfrm>
          <a:prstGeom prst="rect">
            <a:avLst/>
          </a:prstGeom>
          <a:noFill/>
        </p:spPr>
        <p:txBody>
          <a:bodyPr wrap="square" rtlCol="0">
            <a:spAutoFit/>
          </a:bodyPr>
          <a:lstStyle/>
          <a:p>
            <a:r>
              <a:rPr lang="en-US" sz="2000" b="1" dirty="0"/>
              <a:t>Q10. Poetry vs Fiction GPA Comparison</a:t>
            </a:r>
          </a:p>
        </p:txBody>
      </p:sp>
      <p:graphicFrame>
        <p:nvGraphicFramePr>
          <p:cNvPr id="4" name="Table 3">
            <a:extLst>
              <a:ext uri="{FF2B5EF4-FFF2-40B4-BE49-F238E27FC236}">
                <a16:creationId xmlns:a16="http://schemas.microsoft.com/office/drawing/2014/main" id="{E061CBCB-BA93-4DEC-98CF-1E8D02949688}"/>
              </a:ext>
            </a:extLst>
          </p:cNvPr>
          <p:cNvGraphicFramePr>
            <a:graphicFrameLocks noGrp="1"/>
          </p:cNvGraphicFramePr>
          <p:nvPr>
            <p:extLst>
              <p:ext uri="{D42A27DB-BD31-4B8C-83A1-F6EECF244321}">
                <p14:modId xmlns:p14="http://schemas.microsoft.com/office/powerpoint/2010/main" val="3353685939"/>
              </p:ext>
            </p:extLst>
          </p:nvPr>
        </p:nvGraphicFramePr>
        <p:xfrm>
          <a:off x="569119" y="1834452"/>
          <a:ext cx="4002880" cy="1594548"/>
        </p:xfrm>
        <a:graphic>
          <a:graphicData uri="http://schemas.openxmlformats.org/drawingml/2006/table">
            <a:tbl>
              <a:tblPr firstRow="1" firstCol="1" bandRow="1">
                <a:tableStyleId>{5C22544A-7EE6-4342-B048-85BDC9FD1C3A}</a:tableStyleId>
              </a:tblPr>
              <a:tblGrid>
                <a:gridCol w="2001440">
                  <a:extLst>
                    <a:ext uri="{9D8B030D-6E8A-4147-A177-3AD203B41FA5}">
                      <a16:colId xmlns:a16="http://schemas.microsoft.com/office/drawing/2014/main" val="454455205"/>
                    </a:ext>
                  </a:extLst>
                </a:gridCol>
                <a:gridCol w="2001440">
                  <a:extLst>
                    <a:ext uri="{9D8B030D-6E8A-4147-A177-3AD203B41FA5}">
                      <a16:colId xmlns:a16="http://schemas.microsoft.com/office/drawing/2014/main" val="2361741178"/>
                    </a:ext>
                  </a:extLst>
                </a:gridCol>
              </a:tblGrid>
              <a:tr h="602524">
                <a:tc>
                  <a:txBody>
                    <a:bodyPr/>
                    <a:lstStyle/>
                    <a:p>
                      <a:pPr marL="0" marR="0">
                        <a:lnSpc>
                          <a:spcPct val="115000"/>
                        </a:lnSpc>
                        <a:spcBef>
                          <a:spcPts val="0"/>
                        </a:spcBef>
                        <a:spcAft>
                          <a:spcPts val="0"/>
                        </a:spcAft>
                      </a:pPr>
                      <a:r>
                        <a:rPr lang="en-US" sz="2000" b="1">
                          <a:effectLst/>
                        </a:rPr>
                        <a:t>Favorite Genre</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Average of GPA</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1587239"/>
                  </a:ext>
                </a:extLst>
              </a:tr>
              <a:tr h="496012">
                <a:tc>
                  <a:txBody>
                    <a:bodyPr/>
                    <a:lstStyle/>
                    <a:p>
                      <a:pPr marL="0" marR="0">
                        <a:lnSpc>
                          <a:spcPct val="115000"/>
                        </a:lnSpc>
                        <a:spcBef>
                          <a:spcPts val="0"/>
                        </a:spcBef>
                        <a:spcAft>
                          <a:spcPts val="0"/>
                        </a:spcAft>
                      </a:pPr>
                      <a:r>
                        <a:rPr lang="en-US" sz="1600" b="1">
                          <a:effectLst/>
                        </a:rPr>
                        <a:t>Fiction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2.956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3476961"/>
                  </a:ext>
                </a:extLst>
              </a:tr>
              <a:tr h="496012">
                <a:tc>
                  <a:txBody>
                    <a:bodyPr/>
                    <a:lstStyle/>
                    <a:p>
                      <a:pPr marL="0" marR="0">
                        <a:lnSpc>
                          <a:spcPct val="115000"/>
                        </a:lnSpc>
                        <a:spcBef>
                          <a:spcPts val="0"/>
                        </a:spcBef>
                        <a:spcAft>
                          <a:spcPts val="0"/>
                        </a:spcAft>
                      </a:pPr>
                      <a:r>
                        <a:rPr lang="en-US" sz="1600" b="1">
                          <a:effectLst/>
                        </a:rPr>
                        <a:t>Poetry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2.960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2937253"/>
                  </a:ext>
                </a:extLst>
              </a:tr>
            </a:tbl>
          </a:graphicData>
        </a:graphic>
      </p:graphicFrame>
      <p:graphicFrame>
        <p:nvGraphicFramePr>
          <p:cNvPr id="6" name="Chart 5">
            <a:extLst>
              <a:ext uri="{FF2B5EF4-FFF2-40B4-BE49-F238E27FC236}">
                <a16:creationId xmlns:a16="http://schemas.microsoft.com/office/drawing/2014/main" id="{0999BA22-30F7-4CEF-8DAC-BF981BCD180F}"/>
              </a:ext>
            </a:extLst>
          </p:cNvPr>
          <p:cNvGraphicFramePr/>
          <p:nvPr>
            <p:extLst>
              <p:ext uri="{D42A27DB-BD31-4B8C-83A1-F6EECF244321}">
                <p14:modId xmlns:p14="http://schemas.microsoft.com/office/powerpoint/2010/main" val="3638050203"/>
              </p:ext>
            </p:extLst>
          </p:nvPr>
        </p:nvGraphicFramePr>
        <p:xfrm>
          <a:off x="4664073" y="1466850"/>
          <a:ext cx="4343401" cy="33242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F0F81A2-93A3-47B5-95C4-AEA6A3EE4313}"/>
              </a:ext>
            </a:extLst>
          </p:cNvPr>
          <p:cNvSpPr txBox="1"/>
          <p:nvPr/>
        </p:nvSpPr>
        <p:spPr>
          <a:xfrm>
            <a:off x="914400" y="5486400"/>
            <a:ext cx="6743700" cy="646331"/>
          </a:xfrm>
          <a:prstGeom prst="rect">
            <a:avLst/>
          </a:prstGeom>
          <a:noFill/>
        </p:spPr>
        <p:txBody>
          <a:bodyPr wrap="square" rtlCol="0">
            <a:spAutoFit/>
          </a:bodyPr>
          <a:lstStyle/>
          <a:p>
            <a:r>
              <a:rPr lang="en-US" dirty="0"/>
              <a:t>Students who prefer</a:t>
            </a:r>
            <a:r>
              <a:rPr lang="en-US" b="1" dirty="0"/>
              <a:t> Poetry</a:t>
            </a:r>
            <a:r>
              <a:rPr lang="en-US" dirty="0"/>
              <a:t> tend to have </a:t>
            </a:r>
            <a:r>
              <a:rPr lang="en-US" dirty="0">
                <a:solidFill>
                  <a:srgbClr val="00B0F0"/>
                </a:solidFill>
              </a:rPr>
              <a:t>higher</a:t>
            </a:r>
            <a:r>
              <a:rPr lang="en-US" dirty="0"/>
              <a:t> GPAs than those who prefer </a:t>
            </a:r>
            <a:r>
              <a:rPr lang="en-US" b="1" dirty="0"/>
              <a:t>Fiction</a:t>
            </a:r>
            <a:r>
              <a:rPr lang="en-US" dirty="0"/>
              <a:t>.</a:t>
            </a:r>
          </a:p>
        </p:txBody>
      </p:sp>
    </p:spTree>
    <p:extLst>
      <p:ext uri="{BB962C8B-B14F-4D97-AF65-F5344CB8AC3E}">
        <p14:creationId xmlns:p14="http://schemas.microsoft.com/office/powerpoint/2010/main" val="411416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350EE-63D5-4088-80AA-5A2B29E1432F}"/>
              </a:ext>
            </a:extLst>
          </p:cNvPr>
          <p:cNvSpPr txBox="1"/>
          <p:nvPr/>
        </p:nvSpPr>
        <p:spPr>
          <a:xfrm>
            <a:off x="2905125" y="2143125"/>
            <a:ext cx="4724400" cy="1107996"/>
          </a:xfrm>
          <a:prstGeom prst="rect">
            <a:avLst/>
          </a:prstGeom>
          <a:noFill/>
        </p:spPr>
        <p:txBody>
          <a:bodyPr wrap="square" rtlCol="0">
            <a:spAutoFit/>
          </a:bodyPr>
          <a:lstStyle/>
          <a:p>
            <a:r>
              <a:rPr lang="en-US" sz="6600" dirty="0">
                <a:solidFill>
                  <a:srgbClr val="C00000"/>
                </a:solidFill>
              </a:rPr>
              <a:t>THANK YOU</a:t>
            </a:r>
          </a:p>
        </p:txBody>
      </p:sp>
    </p:spTree>
    <p:extLst>
      <p:ext uri="{BB962C8B-B14F-4D97-AF65-F5344CB8AC3E}">
        <p14:creationId xmlns:p14="http://schemas.microsoft.com/office/powerpoint/2010/main" val="307033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8EBBB-AD2F-4383-B8E2-FD128BDA0EF9}"/>
              </a:ext>
            </a:extLst>
          </p:cNvPr>
          <p:cNvSpPr txBox="1"/>
          <p:nvPr/>
        </p:nvSpPr>
        <p:spPr>
          <a:xfrm>
            <a:off x="1171575" y="910709"/>
            <a:ext cx="2981325" cy="523220"/>
          </a:xfrm>
          <a:prstGeom prst="rect">
            <a:avLst/>
          </a:prstGeom>
          <a:noFill/>
        </p:spPr>
        <p:txBody>
          <a:bodyPr wrap="square" rtlCol="0">
            <a:spAutoFit/>
          </a:bodyPr>
          <a:lstStyle/>
          <a:p>
            <a:r>
              <a:rPr lang="en-US" sz="2800" b="1" u="sng" dirty="0">
                <a:solidFill>
                  <a:srgbClr val="0070C0"/>
                </a:solidFill>
              </a:rPr>
              <a:t>Introduction</a:t>
            </a:r>
          </a:p>
        </p:txBody>
      </p:sp>
      <p:sp>
        <p:nvSpPr>
          <p:cNvPr id="3" name="TextBox 2">
            <a:extLst>
              <a:ext uri="{FF2B5EF4-FFF2-40B4-BE49-F238E27FC236}">
                <a16:creationId xmlns:a16="http://schemas.microsoft.com/office/drawing/2014/main" id="{36A88ADA-DB9C-49E0-A00E-630ED0A31745}"/>
              </a:ext>
            </a:extLst>
          </p:cNvPr>
          <p:cNvSpPr txBox="1"/>
          <p:nvPr/>
        </p:nvSpPr>
        <p:spPr>
          <a:xfrm>
            <a:off x="1171575" y="2066925"/>
            <a:ext cx="8220075" cy="1908215"/>
          </a:xfrm>
          <a:prstGeom prst="rect">
            <a:avLst/>
          </a:prstGeom>
          <a:noFill/>
        </p:spPr>
        <p:txBody>
          <a:bodyPr wrap="square" rtlCol="0">
            <a:spAutoFit/>
          </a:bodyPr>
          <a:lstStyle/>
          <a:p>
            <a:r>
              <a:rPr lang="en-US" sz="2000" dirty="0"/>
              <a:t>This report presents an in-depth analysis of student data based on various parameters such as GPA, gender distribution, favorite genres, attendance, research interests, study hours, internet using hours, and movie watching hours. The analysis aims to answer key questions related to student performance, preferences, and study habits.</a:t>
            </a:r>
          </a:p>
          <a:p>
            <a:endParaRPr lang="en-US" dirty="0"/>
          </a:p>
        </p:txBody>
      </p:sp>
    </p:spTree>
    <p:extLst>
      <p:ext uri="{BB962C8B-B14F-4D97-AF65-F5344CB8AC3E}">
        <p14:creationId xmlns:p14="http://schemas.microsoft.com/office/powerpoint/2010/main" val="1741191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ADF27C-623D-47BD-9993-D0EA8FC296C5}"/>
              </a:ext>
            </a:extLst>
          </p:cNvPr>
          <p:cNvSpPr/>
          <p:nvPr/>
        </p:nvSpPr>
        <p:spPr>
          <a:xfrm>
            <a:off x="523875" y="386831"/>
            <a:ext cx="6191250" cy="400110"/>
          </a:xfrm>
          <a:prstGeom prst="rect">
            <a:avLst/>
          </a:prstGeom>
        </p:spPr>
        <p:txBody>
          <a:bodyPr wrap="square">
            <a:spAutoFit/>
          </a:bodyPr>
          <a:lstStyle/>
          <a:p>
            <a:r>
              <a:rPr lang="en-US" sz="2000" b="1" dirty="0"/>
              <a:t>Q1. Average GPA by Semester</a:t>
            </a:r>
          </a:p>
        </p:txBody>
      </p:sp>
      <p:graphicFrame>
        <p:nvGraphicFramePr>
          <p:cNvPr id="4" name="Table 3">
            <a:extLst>
              <a:ext uri="{FF2B5EF4-FFF2-40B4-BE49-F238E27FC236}">
                <a16:creationId xmlns:a16="http://schemas.microsoft.com/office/drawing/2014/main" id="{F392BED3-A286-4F48-B8B5-455BC1986CC6}"/>
              </a:ext>
            </a:extLst>
          </p:cNvPr>
          <p:cNvGraphicFramePr>
            <a:graphicFrameLocks noGrp="1"/>
          </p:cNvGraphicFramePr>
          <p:nvPr>
            <p:extLst>
              <p:ext uri="{D42A27DB-BD31-4B8C-83A1-F6EECF244321}">
                <p14:modId xmlns:p14="http://schemas.microsoft.com/office/powerpoint/2010/main" val="2021988844"/>
              </p:ext>
            </p:extLst>
          </p:nvPr>
        </p:nvGraphicFramePr>
        <p:xfrm>
          <a:off x="1743074" y="1523778"/>
          <a:ext cx="6530499" cy="2974589"/>
        </p:xfrm>
        <a:graphic>
          <a:graphicData uri="http://schemas.openxmlformats.org/drawingml/2006/table">
            <a:tbl>
              <a:tblPr firstRow="1" firstCol="1" bandRow="1">
                <a:tableStyleId>{5C22544A-7EE6-4342-B048-85BDC9FD1C3A}</a:tableStyleId>
              </a:tblPr>
              <a:tblGrid>
                <a:gridCol w="3090069">
                  <a:extLst>
                    <a:ext uri="{9D8B030D-6E8A-4147-A177-3AD203B41FA5}">
                      <a16:colId xmlns:a16="http://schemas.microsoft.com/office/drawing/2014/main" val="1780239598"/>
                    </a:ext>
                  </a:extLst>
                </a:gridCol>
                <a:gridCol w="3440430">
                  <a:extLst>
                    <a:ext uri="{9D8B030D-6E8A-4147-A177-3AD203B41FA5}">
                      <a16:colId xmlns:a16="http://schemas.microsoft.com/office/drawing/2014/main" val="1147960917"/>
                    </a:ext>
                  </a:extLst>
                </a:gridCol>
              </a:tblGrid>
              <a:tr h="349749">
                <a:tc>
                  <a:txBody>
                    <a:bodyPr/>
                    <a:lstStyle/>
                    <a:p>
                      <a:pPr marL="0" marR="0">
                        <a:lnSpc>
                          <a:spcPct val="115000"/>
                        </a:lnSpc>
                        <a:spcBef>
                          <a:spcPts val="0"/>
                        </a:spcBef>
                        <a:spcAft>
                          <a:spcPts val="0"/>
                        </a:spcAft>
                      </a:pPr>
                      <a:r>
                        <a:rPr lang="en-US" sz="2000" b="1">
                          <a:effectLst/>
                        </a:rPr>
                        <a:t>Semester</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Average of GPA</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3160959"/>
                  </a:ext>
                </a:extLst>
              </a:tr>
              <a:tr h="320640">
                <a:tc>
                  <a:txBody>
                    <a:bodyPr/>
                    <a:lstStyle/>
                    <a:p>
                      <a:pPr marL="0" marR="0">
                        <a:lnSpc>
                          <a:spcPct val="115000"/>
                        </a:lnSpc>
                        <a:spcBef>
                          <a:spcPts val="0"/>
                        </a:spcBef>
                        <a:spcAft>
                          <a:spcPts val="0"/>
                        </a:spcAft>
                      </a:pPr>
                      <a:r>
                        <a:rPr lang="en-US" sz="2000" b="1">
                          <a:effectLst/>
                        </a:rPr>
                        <a:t>1</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2.925</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4290770"/>
                  </a:ext>
                </a:extLst>
              </a:tr>
              <a:tr h="320640">
                <a:tc>
                  <a:txBody>
                    <a:bodyPr/>
                    <a:lstStyle/>
                    <a:p>
                      <a:pPr marL="0" marR="0">
                        <a:lnSpc>
                          <a:spcPct val="115000"/>
                        </a:lnSpc>
                        <a:spcBef>
                          <a:spcPts val="0"/>
                        </a:spcBef>
                        <a:spcAft>
                          <a:spcPts val="0"/>
                        </a:spcAft>
                      </a:pPr>
                      <a:r>
                        <a:rPr lang="en-US" sz="2000" b="1">
                          <a:effectLst/>
                        </a:rPr>
                        <a:t>2</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2.944</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0803937"/>
                  </a:ext>
                </a:extLst>
              </a:tr>
              <a:tr h="320640">
                <a:tc>
                  <a:txBody>
                    <a:bodyPr/>
                    <a:lstStyle/>
                    <a:p>
                      <a:pPr marL="0" marR="0">
                        <a:lnSpc>
                          <a:spcPct val="115000"/>
                        </a:lnSpc>
                        <a:spcBef>
                          <a:spcPts val="0"/>
                        </a:spcBef>
                        <a:spcAft>
                          <a:spcPts val="0"/>
                        </a:spcAft>
                      </a:pPr>
                      <a:r>
                        <a:rPr lang="en-US" sz="2000" b="1">
                          <a:effectLst/>
                        </a:rPr>
                        <a:t>3</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2.892</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966671"/>
                  </a:ext>
                </a:extLst>
              </a:tr>
              <a:tr h="320640">
                <a:tc>
                  <a:txBody>
                    <a:bodyPr/>
                    <a:lstStyle/>
                    <a:p>
                      <a:pPr marL="0" marR="0">
                        <a:lnSpc>
                          <a:spcPct val="115000"/>
                        </a:lnSpc>
                        <a:spcBef>
                          <a:spcPts val="0"/>
                        </a:spcBef>
                        <a:spcAft>
                          <a:spcPts val="0"/>
                        </a:spcAft>
                      </a:pPr>
                      <a:r>
                        <a:rPr lang="en-US" sz="2000" b="1">
                          <a:effectLst/>
                        </a:rPr>
                        <a:t>4</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3.002</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0171623"/>
                  </a:ext>
                </a:extLst>
              </a:tr>
              <a:tr h="320640">
                <a:tc>
                  <a:txBody>
                    <a:bodyPr/>
                    <a:lstStyle/>
                    <a:p>
                      <a:pPr marL="0" marR="0">
                        <a:lnSpc>
                          <a:spcPct val="115000"/>
                        </a:lnSpc>
                        <a:spcBef>
                          <a:spcPts val="0"/>
                        </a:spcBef>
                        <a:spcAft>
                          <a:spcPts val="0"/>
                        </a:spcAft>
                      </a:pPr>
                      <a:r>
                        <a:rPr lang="en-US" sz="2000" b="1">
                          <a:effectLst/>
                        </a:rPr>
                        <a:t>5</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3.042</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2537125"/>
                  </a:ext>
                </a:extLst>
              </a:tr>
              <a:tr h="320640">
                <a:tc>
                  <a:txBody>
                    <a:bodyPr/>
                    <a:lstStyle/>
                    <a:p>
                      <a:pPr marL="0" marR="0">
                        <a:lnSpc>
                          <a:spcPct val="115000"/>
                        </a:lnSpc>
                        <a:spcBef>
                          <a:spcPts val="0"/>
                        </a:spcBef>
                        <a:spcAft>
                          <a:spcPts val="0"/>
                        </a:spcAft>
                      </a:pPr>
                      <a:r>
                        <a:rPr lang="en-US" sz="2000" b="1">
                          <a:effectLst/>
                        </a:rPr>
                        <a:t>6</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2.914</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099524"/>
                  </a:ext>
                </a:extLst>
              </a:tr>
              <a:tr h="320640">
                <a:tc>
                  <a:txBody>
                    <a:bodyPr/>
                    <a:lstStyle/>
                    <a:p>
                      <a:pPr marL="0" marR="0">
                        <a:lnSpc>
                          <a:spcPct val="115000"/>
                        </a:lnSpc>
                        <a:spcBef>
                          <a:spcPts val="0"/>
                        </a:spcBef>
                        <a:spcAft>
                          <a:spcPts val="0"/>
                        </a:spcAft>
                      </a:pPr>
                      <a:r>
                        <a:rPr lang="en-US" sz="2000" b="1">
                          <a:effectLst/>
                        </a:rPr>
                        <a:t>7</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2.923</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7433226"/>
                  </a:ext>
                </a:extLst>
              </a:tr>
              <a:tr h="320640">
                <a:tc>
                  <a:txBody>
                    <a:bodyPr/>
                    <a:lstStyle/>
                    <a:p>
                      <a:pPr marL="0" marR="0">
                        <a:lnSpc>
                          <a:spcPct val="115000"/>
                        </a:lnSpc>
                        <a:spcBef>
                          <a:spcPts val="0"/>
                        </a:spcBef>
                        <a:spcAft>
                          <a:spcPts val="0"/>
                        </a:spcAft>
                      </a:pPr>
                      <a:r>
                        <a:rPr lang="en-US" sz="2000" b="1">
                          <a:effectLst/>
                        </a:rPr>
                        <a:t>8</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3.004</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1991504"/>
                  </a:ext>
                </a:extLst>
              </a:tr>
            </a:tbl>
          </a:graphicData>
        </a:graphic>
      </p:graphicFrame>
    </p:spTree>
    <p:extLst>
      <p:ext uri="{BB962C8B-B14F-4D97-AF65-F5344CB8AC3E}">
        <p14:creationId xmlns:p14="http://schemas.microsoft.com/office/powerpoint/2010/main" val="191518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CB1926-2A25-40D5-AA20-D832769F6477}"/>
              </a:ext>
            </a:extLst>
          </p:cNvPr>
          <p:cNvSpPr/>
          <p:nvPr/>
        </p:nvSpPr>
        <p:spPr>
          <a:xfrm>
            <a:off x="1057274" y="695325"/>
            <a:ext cx="8305801" cy="400110"/>
          </a:xfrm>
          <a:prstGeom prst="rect">
            <a:avLst/>
          </a:prstGeom>
        </p:spPr>
        <p:txBody>
          <a:bodyPr wrap="square">
            <a:spAutoFit/>
          </a:bodyPr>
          <a:lstStyle/>
          <a:p>
            <a:r>
              <a:rPr lang="en-US" sz="2000" b="1" dirty="0"/>
              <a:t>Q2. Students by Gender and Favorite Genre</a:t>
            </a:r>
          </a:p>
        </p:txBody>
      </p:sp>
      <p:graphicFrame>
        <p:nvGraphicFramePr>
          <p:cNvPr id="4" name="Table 3">
            <a:extLst>
              <a:ext uri="{FF2B5EF4-FFF2-40B4-BE49-F238E27FC236}">
                <a16:creationId xmlns:a16="http://schemas.microsoft.com/office/drawing/2014/main" id="{17114369-B19F-4A06-AE57-4D458105C26D}"/>
              </a:ext>
            </a:extLst>
          </p:cNvPr>
          <p:cNvGraphicFramePr>
            <a:graphicFrameLocks noGrp="1"/>
          </p:cNvGraphicFramePr>
          <p:nvPr>
            <p:extLst>
              <p:ext uri="{D42A27DB-BD31-4B8C-83A1-F6EECF244321}">
                <p14:modId xmlns:p14="http://schemas.microsoft.com/office/powerpoint/2010/main" val="867797170"/>
              </p:ext>
            </p:extLst>
          </p:nvPr>
        </p:nvGraphicFramePr>
        <p:xfrm>
          <a:off x="1304925" y="1911096"/>
          <a:ext cx="7877175" cy="2403729"/>
        </p:xfrm>
        <a:graphic>
          <a:graphicData uri="http://schemas.openxmlformats.org/drawingml/2006/table">
            <a:tbl>
              <a:tblPr firstRow="1" firstCol="1" bandRow="1">
                <a:tableStyleId>{5C22544A-7EE6-4342-B048-85BDC9FD1C3A}</a:tableStyleId>
              </a:tblPr>
              <a:tblGrid>
                <a:gridCol w="903676">
                  <a:extLst>
                    <a:ext uri="{9D8B030D-6E8A-4147-A177-3AD203B41FA5}">
                      <a16:colId xmlns:a16="http://schemas.microsoft.com/office/drawing/2014/main" val="2763174811"/>
                    </a:ext>
                  </a:extLst>
                </a:gridCol>
                <a:gridCol w="995885">
                  <a:extLst>
                    <a:ext uri="{9D8B030D-6E8A-4147-A177-3AD203B41FA5}">
                      <a16:colId xmlns:a16="http://schemas.microsoft.com/office/drawing/2014/main" val="1860415402"/>
                    </a:ext>
                  </a:extLst>
                </a:gridCol>
                <a:gridCol w="995885">
                  <a:extLst>
                    <a:ext uri="{9D8B030D-6E8A-4147-A177-3AD203B41FA5}">
                      <a16:colId xmlns:a16="http://schemas.microsoft.com/office/drawing/2014/main" val="427171429"/>
                    </a:ext>
                  </a:extLst>
                </a:gridCol>
                <a:gridCol w="995885">
                  <a:extLst>
                    <a:ext uri="{9D8B030D-6E8A-4147-A177-3AD203B41FA5}">
                      <a16:colId xmlns:a16="http://schemas.microsoft.com/office/drawing/2014/main" val="3060104232"/>
                    </a:ext>
                  </a:extLst>
                </a:gridCol>
                <a:gridCol w="995885">
                  <a:extLst>
                    <a:ext uri="{9D8B030D-6E8A-4147-A177-3AD203B41FA5}">
                      <a16:colId xmlns:a16="http://schemas.microsoft.com/office/drawing/2014/main" val="675607487"/>
                    </a:ext>
                  </a:extLst>
                </a:gridCol>
                <a:gridCol w="996653">
                  <a:extLst>
                    <a:ext uri="{9D8B030D-6E8A-4147-A177-3AD203B41FA5}">
                      <a16:colId xmlns:a16="http://schemas.microsoft.com/office/drawing/2014/main" val="2259492536"/>
                    </a:ext>
                  </a:extLst>
                </a:gridCol>
                <a:gridCol w="996653">
                  <a:extLst>
                    <a:ext uri="{9D8B030D-6E8A-4147-A177-3AD203B41FA5}">
                      <a16:colId xmlns:a16="http://schemas.microsoft.com/office/drawing/2014/main" val="1586565113"/>
                    </a:ext>
                  </a:extLst>
                </a:gridCol>
                <a:gridCol w="996653">
                  <a:extLst>
                    <a:ext uri="{9D8B030D-6E8A-4147-A177-3AD203B41FA5}">
                      <a16:colId xmlns:a16="http://schemas.microsoft.com/office/drawing/2014/main" val="281024392"/>
                    </a:ext>
                  </a:extLst>
                </a:gridCol>
              </a:tblGrid>
              <a:tr h="890173">
                <a:tc rowSpan="2">
                  <a:txBody>
                    <a:bodyPr/>
                    <a:lstStyle/>
                    <a:p>
                      <a:pPr marL="0" marR="0">
                        <a:lnSpc>
                          <a:spcPct val="115000"/>
                        </a:lnSpc>
                        <a:spcBef>
                          <a:spcPts val="0"/>
                        </a:spcBef>
                        <a:spcAft>
                          <a:spcPts val="0"/>
                        </a:spcAft>
                      </a:pPr>
                      <a:r>
                        <a:rPr lang="en-US" sz="1600" b="1">
                          <a:effectLst/>
                        </a:rPr>
                        <a:t>Gender</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7">
                  <a:txBody>
                    <a:bodyPr/>
                    <a:lstStyle/>
                    <a:p>
                      <a:pPr marL="0" marR="0">
                        <a:lnSpc>
                          <a:spcPct val="115000"/>
                        </a:lnSpc>
                        <a:spcBef>
                          <a:spcPts val="0"/>
                        </a:spcBef>
                        <a:spcAft>
                          <a:spcPts val="0"/>
                        </a:spcAft>
                      </a:pPr>
                      <a:r>
                        <a:rPr lang="en-US" sz="1600" b="1">
                          <a:effectLst/>
                        </a:rPr>
                        <a:t>Favorite Genre</a:t>
                      </a:r>
                    </a:p>
                    <a:p>
                      <a:pPr marL="0" marR="0">
                        <a:lnSpc>
                          <a:spcPct val="115000"/>
                        </a:lnSpc>
                        <a:spcBef>
                          <a:spcPts val="0"/>
                        </a:spcBef>
                        <a:spcAft>
                          <a:spcPts val="0"/>
                        </a:spcAft>
                      </a:pPr>
                      <a:r>
                        <a:rPr lang="en-US" sz="1600" b="1">
                          <a:effectLst/>
                        </a:rPr>
                        <a:t> </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4250949"/>
                  </a:ext>
                </a:extLst>
              </a:tr>
              <a:tr h="769476">
                <a:tc vMerge="1">
                  <a:txBody>
                    <a:bodyPr/>
                    <a:lstStyle/>
                    <a:p>
                      <a:endParaRPr lang="en-US"/>
                    </a:p>
                  </a:txBody>
                  <a:tcPr/>
                </a:tc>
                <a:tc>
                  <a:txBody>
                    <a:bodyPr/>
                    <a:lstStyle/>
                    <a:p>
                      <a:pPr marL="0" marR="0">
                        <a:lnSpc>
                          <a:spcPct val="115000"/>
                        </a:lnSpc>
                        <a:spcBef>
                          <a:spcPts val="0"/>
                        </a:spcBef>
                        <a:spcAft>
                          <a:spcPts val="0"/>
                        </a:spcAft>
                      </a:pPr>
                      <a:r>
                        <a:rPr lang="en-US" sz="1600" b="1">
                          <a:effectLst/>
                        </a:rPr>
                        <a:t>Drama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Fiction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Mystery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Non-fiction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Poetry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Romance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Science Fiction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9502667"/>
                  </a:ext>
                </a:extLst>
              </a:tr>
              <a:tr h="372040">
                <a:tc>
                  <a:txBody>
                    <a:bodyPr/>
                    <a:lstStyle/>
                    <a:p>
                      <a:pPr marL="0" marR="0">
                        <a:lnSpc>
                          <a:spcPct val="115000"/>
                        </a:lnSpc>
                        <a:spcBef>
                          <a:spcPts val="0"/>
                        </a:spcBef>
                        <a:spcAft>
                          <a:spcPts val="0"/>
                        </a:spcAft>
                      </a:pPr>
                      <a:r>
                        <a:rPr lang="en-US" sz="1600" b="1">
                          <a:effectLst/>
                        </a:rPr>
                        <a:t>Female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160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86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84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84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95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96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68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9305328"/>
                  </a:ext>
                </a:extLst>
              </a:tr>
              <a:tr h="372040">
                <a:tc>
                  <a:txBody>
                    <a:bodyPr/>
                    <a:lstStyle/>
                    <a:p>
                      <a:pPr marL="0" marR="0">
                        <a:lnSpc>
                          <a:spcPct val="115000"/>
                        </a:lnSpc>
                        <a:spcBef>
                          <a:spcPts val="0"/>
                        </a:spcBef>
                        <a:spcAft>
                          <a:spcPts val="0"/>
                        </a:spcAft>
                      </a:pPr>
                      <a:r>
                        <a:rPr lang="en-US" sz="1600" b="1">
                          <a:effectLst/>
                        </a:rPr>
                        <a:t>Male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144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89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89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80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92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93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79</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2191494"/>
                  </a:ext>
                </a:extLst>
              </a:tr>
            </a:tbl>
          </a:graphicData>
        </a:graphic>
      </p:graphicFrame>
    </p:spTree>
    <p:extLst>
      <p:ext uri="{BB962C8B-B14F-4D97-AF65-F5344CB8AC3E}">
        <p14:creationId xmlns:p14="http://schemas.microsoft.com/office/powerpoint/2010/main" val="163149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EBBDB7-0449-4988-8F7A-08FCB40B87D6}"/>
              </a:ext>
            </a:extLst>
          </p:cNvPr>
          <p:cNvSpPr txBox="1"/>
          <p:nvPr/>
        </p:nvSpPr>
        <p:spPr>
          <a:xfrm>
            <a:off x="1038225" y="866775"/>
            <a:ext cx="7477125" cy="400110"/>
          </a:xfrm>
          <a:prstGeom prst="rect">
            <a:avLst/>
          </a:prstGeom>
          <a:noFill/>
        </p:spPr>
        <p:txBody>
          <a:bodyPr wrap="square" rtlCol="0">
            <a:spAutoFit/>
          </a:bodyPr>
          <a:lstStyle/>
          <a:p>
            <a:r>
              <a:rPr lang="en-US" sz="2000" b="1" dirty="0"/>
              <a:t>Q3. Total Attendance by Research Topic</a:t>
            </a:r>
          </a:p>
        </p:txBody>
      </p:sp>
      <p:graphicFrame>
        <p:nvGraphicFramePr>
          <p:cNvPr id="8" name="Table 7">
            <a:extLst>
              <a:ext uri="{FF2B5EF4-FFF2-40B4-BE49-F238E27FC236}">
                <a16:creationId xmlns:a16="http://schemas.microsoft.com/office/drawing/2014/main" id="{7B74ECB8-D86F-4ACE-9360-71646F8C383F}"/>
              </a:ext>
            </a:extLst>
          </p:cNvPr>
          <p:cNvGraphicFramePr>
            <a:graphicFrameLocks noGrp="1"/>
          </p:cNvGraphicFramePr>
          <p:nvPr>
            <p:extLst>
              <p:ext uri="{D42A27DB-BD31-4B8C-83A1-F6EECF244321}">
                <p14:modId xmlns:p14="http://schemas.microsoft.com/office/powerpoint/2010/main" val="2539755564"/>
              </p:ext>
            </p:extLst>
          </p:nvPr>
        </p:nvGraphicFramePr>
        <p:xfrm>
          <a:off x="1573689" y="1957419"/>
          <a:ext cx="6595110" cy="3033678"/>
        </p:xfrm>
        <a:graphic>
          <a:graphicData uri="http://schemas.openxmlformats.org/drawingml/2006/table">
            <a:tbl>
              <a:tblPr firstRow="1" firstCol="1" bandRow="1">
                <a:tableStyleId>{5C22544A-7EE6-4342-B048-85BDC9FD1C3A}</a:tableStyleId>
              </a:tblPr>
              <a:tblGrid>
                <a:gridCol w="3297555">
                  <a:extLst>
                    <a:ext uri="{9D8B030D-6E8A-4147-A177-3AD203B41FA5}">
                      <a16:colId xmlns:a16="http://schemas.microsoft.com/office/drawing/2014/main" val="1525707350"/>
                    </a:ext>
                  </a:extLst>
                </a:gridCol>
                <a:gridCol w="3297555">
                  <a:extLst>
                    <a:ext uri="{9D8B030D-6E8A-4147-A177-3AD203B41FA5}">
                      <a16:colId xmlns:a16="http://schemas.microsoft.com/office/drawing/2014/main" val="3615604049"/>
                    </a:ext>
                  </a:extLst>
                </a:gridCol>
              </a:tblGrid>
              <a:tr h="401824">
                <a:tc>
                  <a:txBody>
                    <a:bodyPr/>
                    <a:lstStyle/>
                    <a:p>
                      <a:pPr marL="0" marR="0">
                        <a:lnSpc>
                          <a:spcPct val="115000"/>
                        </a:lnSpc>
                        <a:spcBef>
                          <a:spcPts val="0"/>
                        </a:spcBef>
                        <a:spcAft>
                          <a:spcPts val="0"/>
                        </a:spcAft>
                      </a:pPr>
                      <a:r>
                        <a:rPr lang="en-US" sz="2000" b="1">
                          <a:effectLst/>
                        </a:rPr>
                        <a:t>Research Topic</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Sum of Attendance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894931"/>
                  </a:ext>
                </a:extLst>
              </a:tr>
              <a:tr h="368382">
                <a:tc>
                  <a:txBody>
                    <a:bodyPr/>
                    <a:lstStyle/>
                    <a:p>
                      <a:pPr marL="0" marR="0">
                        <a:lnSpc>
                          <a:spcPct val="115000"/>
                        </a:lnSpc>
                        <a:spcBef>
                          <a:spcPts val="0"/>
                        </a:spcBef>
                        <a:spcAft>
                          <a:spcPts val="0"/>
                        </a:spcAft>
                      </a:pPr>
                      <a:r>
                        <a:rPr lang="en-US" sz="1600" b="1">
                          <a:effectLst/>
                        </a:rPr>
                        <a:t>American Fiction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12106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3538838"/>
                  </a:ext>
                </a:extLst>
              </a:tr>
              <a:tr h="368382">
                <a:tc>
                  <a:txBody>
                    <a:bodyPr/>
                    <a:lstStyle/>
                    <a:p>
                      <a:pPr marL="0" marR="0">
                        <a:lnSpc>
                          <a:spcPct val="115000"/>
                        </a:lnSpc>
                        <a:spcBef>
                          <a:spcPts val="0"/>
                        </a:spcBef>
                        <a:spcAft>
                          <a:spcPts val="0"/>
                        </a:spcAft>
                      </a:pPr>
                      <a:r>
                        <a:rPr lang="en-US" sz="1600" b="1">
                          <a:effectLst/>
                        </a:rPr>
                        <a:t>Digital Humanities</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12569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526072"/>
                  </a:ext>
                </a:extLst>
              </a:tr>
              <a:tr h="368382">
                <a:tc>
                  <a:txBody>
                    <a:bodyPr/>
                    <a:lstStyle/>
                    <a:p>
                      <a:pPr marL="0" marR="0">
                        <a:lnSpc>
                          <a:spcPct val="115000"/>
                        </a:lnSpc>
                        <a:spcBef>
                          <a:spcPts val="0"/>
                        </a:spcBef>
                        <a:spcAft>
                          <a:spcPts val="0"/>
                        </a:spcAft>
                      </a:pPr>
                      <a:r>
                        <a:rPr lang="en-US" sz="1600" b="1">
                          <a:effectLst/>
                        </a:rPr>
                        <a:t>Feminist Criticism</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19866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4715743"/>
                  </a:ext>
                </a:extLst>
              </a:tr>
              <a:tr h="368382">
                <a:tc>
                  <a:txBody>
                    <a:bodyPr/>
                    <a:lstStyle/>
                    <a:p>
                      <a:pPr marL="0" marR="0">
                        <a:lnSpc>
                          <a:spcPct val="115000"/>
                        </a:lnSpc>
                        <a:spcBef>
                          <a:spcPts val="0"/>
                        </a:spcBef>
                        <a:spcAft>
                          <a:spcPts val="0"/>
                        </a:spcAft>
                      </a:pPr>
                      <a:r>
                        <a:rPr lang="en-US" sz="1600" b="1">
                          <a:effectLst/>
                        </a:rPr>
                        <a:t>Modernist Literature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12759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3808976"/>
                  </a:ext>
                </a:extLst>
              </a:tr>
              <a:tr h="368382">
                <a:tc>
                  <a:txBody>
                    <a:bodyPr/>
                    <a:lstStyle/>
                    <a:p>
                      <a:pPr marL="0" marR="0">
                        <a:lnSpc>
                          <a:spcPct val="115000"/>
                        </a:lnSpc>
                        <a:spcBef>
                          <a:spcPts val="0"/>
                        </a:spcBef>
                        <a:spcAft>
                          <a:spcPts val="0"/>
                        </a:spcAft>
                      </a:pPr>
                      <a:r>
                        <a:rPr lang="en-US" sz="1600" b="1">
                          <a:effectLst/>
                        </a:rPr>
                        <a:t>Postcolonial Theory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10610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0394936"/>
                  </a:ext>
                </a:extLst>
              </a:tr>
              <a:tr h="421562">
                <a:tc>
                  <a:txBody>
                    <a:bodyPr/>
                    <a:lstStyle/>
                    <a:p>
                      <a:pPr marL="0" marR="0">
                        <a:lnSpc>
                          <a:spcPct val="115000"/>
                        </a:lnSpc>
                        <a:spcBef>
                          <a:spcPts val="0"/>
                        </a:spcBef>
                        <a:spcAft>
                          <a:spcPts val="0"/>
                        </a:spcAft>
                      </a:pPr>
                      <a:r>
                        <a:rPr lang="en-US" sz="1600" b="1">
                          <a:effectLst/>
                        </a:rPr>
                        <a:t>Romantic Poetry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11752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0213261"/>
                  </a:ext>
                </a:extLst>
              </a:tr>
              <a:tr h="368382">
                <a:tc>
                  <a:txBody>
                    <a:bodyPr/>
                    <a:lstStyle/>
                    <a:p>
                      <a:pPr marL="0" marR="0">
                        <a:lnSpc>
                          <a:spcPct val="115000"/>
                        </a:lnSpc>
                        <a:spcBef>
                          <a:spcPts val="0"/>
                        </a:spcBef>
                        <a:spcAft>
                          <a:spcPts val="0"/>
                        </a:spcAft>
                      </a:pPr>
                      <a:r>
                        <a:rPr lang="en-US" sz="1600" b="1">
                          <a:effectLst/>
                        </a:rPr>
                        <a:t>Shakespearean Plays</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17918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140994"/>
                  </a:ext>
                </a:extLst>
              </a:tr>
            </a:tbl>
          </a:graphicData>
        </a:graphic>
      </p:graphicFrame>
      <p:sp>
        <p:nvSpPr>
          <p:cNvPr id="9" name="Rectangle 2">
            <a:extLst>
              <a:ext uri="{FF2B5EF4-FFF2-40B4-BE49-F238E27FC236}">
                <a16:creationId xmlns:a16="http://schemas.microsoft.com/office/drawing/2014/main" id="{12A67D55-7DED-4C6B-B5EA-2172309C4FA7}"/>
              </a:ext>
            </a:extLst>
          </p:cNvPr>
          <p:cNvSpPr>
            <a:spLocks noChangeArrowheads="1"/>
          </p:cNvSpPr>
          <p:nvPr/>
        </p:nvSpPr>
        <p:spPr bwMode="auto">
          <a:xfrm>
            <a:off x="1677988" y="336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28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35597F-90DF-40A5-8A37-63493840D533}"/>
              </a:ext>
            </a:extLst>
          </p:cNvPr>
          <p:cNvSpPr txBox="1"/>
          <p:nvPr/>
        </p:nvSpPr>
        <p:spPr>
          <a:xfrm>
            <a:off x="1266825" y="1095375"/>
            <a:ext cx="6962775" cy="400110"/>
          </a:xfrm>
          <a:prstGeom prst="rect">
            <a:avLst/>
          </a:prstGeom>
          <a:noFill/>
        </p:spPr>
        <p:txBody>
          <a:bodyPr wrap="square" rtlCol="0">
            <a:spAutoFit/>
          </a:bodyPr>
          <a:lstStyle/>
          <a:p>
            <a:r>
              <a:rPr lang="en-US" sz="2000" b="1" dirty="0"/>
              <a:t>Q4. Average Study Hours by Semester and Gender</a:t>
            </a:r>
          </a:p>
        </p:txBody>
      </p:sp>
      <p:graphicFrame>
        <p:nvGraphicFramePr>
          <p:cNvPr id="7" name="Table 6">
            <a:extLst>
              <a:ext uri="{FF2B5EF4-FFF2-40B4-BE49-F238E27FC236}">
                <a16:creationId xmlns:a16="http://schemas.microsoft.com/office/drawing/2014/main" id="{4D2398AB-5AFA-420B-8566-19088DE11399}"/>
              </a:ext>
            </a:extLst>
          </p:cNvPr>
          <p:cNvGraphicFramePr>
            <a:graphicFrameLocks noGrp="1"/>
          </p:cNvGraphicFramePr>
          <p:nvPr>
            <p:extLst>
              <p:ext uri="{D42A27DB-BD31-4B8C-83A1-F6EECF244321}">
                <p14:modId xmlns:p14="http://schemas.microsoft.com/office/powerpoint/2010/main" val="1566776771"/>
              </p:ext>
            </p:extLst>
          </p:nvPr>
        </p:nvGraphicFramePr>
        <p:xfrm>
          <a:off x="1739424" y="2105025"/>
          <a:ext cx="6600825" cy="3366451"/>
        </p:xfrm>
        <a:graphic>
          <a:graphicData uri="http://schemas.openxmlformats.org/drawingml/2006/table">
            <a:tbl>
              <a:tblPr firstRow="1" firstCol="1" bandRow="1">
                <a:tableStyleId>{5C22544A-7EE6-4342-B048-85BDC9FD1C3A}</a:tableStyleId>
              </a:tblPr>
              <a:tblGrid>
                <a:gridCol w="2200275">
                  <a:extLst>
                    <a:ext uri="{9D8B030D-6E8A-4147-A177-3AD203B41FA5}">
                      <a16:colId xmlns:a16="http://schemas.microsoft.com/office/drawing/2014/main" val="2086814672"/>
                    </a:ext>
                  </a:extLst>
                </a:gridCol>
                <a:gridCol w="2200275">
                  <a:extLst>
                    <a:ext uri="{9D8B030D-6E8A-4147-A177-3AD203B41FA5}">
                      <a16:colId xmlns:a16="http://schemas.microsoft.com/office/drawing/2014/main" val="3634784602"/>
                    </a:ext>
                  </a:extLst>
                </a:gridCol>
                <a:gridCol w="2200275">
                  <a:extLst>
                    <a:ext uri="{9D8B030D-6E8A-4147-A177-3AD203B41FA5}">
                      <a16:colId xmlns:a16="http://schemas.microsoft.com/office/drawing/2014/main" val="1022988946"/>
                    </a:ext>
                  </a:extLst>
                </a:gridCol>
              </a:tblGrid>
              <a:tr h="674496">
                <a:tc rowSpan="2">
                  <a:txBody>
                    <a:bodyPr/>
                    <a:lstStyle/>
                    <a:p>
                      <a:pPr marL="0" marR="0">
                        <a:lnSpc>
                          <a:spcPct val="115000"/>
                        </a:lnSpc>
                        <a:spcBef>
                          <a:spcPts val="0"/>
                        </a:spcBef>
                        <a:spcAft>
                          <a:spcPts val="0"/>
                        </a:spcAft>
                      </a:pPr>
                      <a:r>
                        <a:rPr lang="en-US" sz="2000" b="1">
                          <a:effectLst/>
                        </a:rPr>
                        <a:t>Semester</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2000" b="1" dirty="0">
                          <a:effectLst/>
                        </a:rPr>
                        <a:t>Gender</a:t>
                      </a:r>
                    </a:p>
                    <a:p>
                      <a:pPr marL="0" marR="0">
                        <a:lnSpc>
                          <a:spcPct val="115000"/>
                        </a:lnSpc>
                        <a:spcBef>
                          <a:spcPts val="0"/>
                        </a:spcBef>
                        <a:spcAft>
                          <a:spcPts val="0"/>
                        </a:spcAft>
                      </a:pPr>
                      <a:r>
                        <a:rPr lang="en-US" sz="2000" b="1" dirty="0">
                          <a:effectLst/>
                        </a:rPr>
                        <a:t>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25791180"/>
                  </a:ext>
                </a:extLst>
              </a:tr>
              <a:tr h="326098">
                <a:tc vMerge="1">
                  <a:txBody>
                    <a:bodyPr/>
                    <a:lstStyle/>
                    <a:p>
                      <a:endParaRPr lang="en-US"/>
                    </a:p>
                  </a:txBody>
                  <a:tcPr/>
                </a:tc>
                <a:tc>
                  <a:txBody>
                    <a:bodyPr/>
                    <a:lstStyle/>
                    <a:p>
                      <a:pPr marL="0" marR="0">
                        <a:lnSpc>
                          <a:spcPct val="115000"/>
                        </a:lnSpc>
                        <a:spcBef>
                          <a:spcPts val="0"/>
                        </a:spcBef>
                        <a:spcAft>
                          <a:spcPts val="0"/>
                        </a:spcAft>
                      </a:pPr>
                      <a:r>
                        <a:rPr lang="en-US" sz="1600" b="1">
                          <a:effectLst/>
                        </a:rPr>
                        <a:t>Female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Male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3198599"/>
                  </a:ext>
                </a:extLst>
              </a:tr>
              <a:tr h="298957">
                <a:tc>
                  <a:txBody>
                    <a:bodyPr/>
                    <a:lstStyle/>
                    <a:p>
                      <a:pPr marL="0" marR="0">
                        <a:lnSpc>
                          <a:spcPct val="115000"/>
                        </a:lnSpc>
                        <a:spcBef>
                          <a:spcPts val="0"/>
                        </a:spcBef>
                        <a:spcAft>
                          <a:spcPts val="0"/>
                        </a:spcAft>
                      </a:pPr>
                      <a:r>
                        <a:rPr lang="en-US" sz="1600" b="1">
                          <a:effectLst/>
                        </a:rPr>
                        <a:t>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10.222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10.184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8845493"/>
                  </a:ext>
                </a:extLst>
              </a:tr>
              <a:tr h="298957">
                <a:tc>
                  <a:txBody>
                    <a:bodyPr/>
                    <a:lstStyle/>
                    <a:p>
                      <a:pPr marL="0" marR="0">
                        <a:lnSpc>
                          <a:spcPct val="115000"/>
                        </a:lnSpc>
                        <a:spcBef>
                          <a:spcPts val="0"/>
                        </a:spcBef>
                        <a:spcAft>
                          <a:spcPts val="0"/>
                        </a:spcAft>
                      </a:pPr>
                      <a:r>
                        <a:rPr lang="en-US" sz="1600" b="1">
                          <a:effectLst/>
                        </a:rPr>
                        <a:t>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10.253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11.050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189792"/>
                  </a:ext>
                </a:extLst>
              </a:tr>
              <a:tr h="298957">
                <a:tc>
                  <a:txBody>
                    <a:bodyPr/>
                    <a:lstStyle/>
                    <a:p>
                      <a:pPr marL="0" marR="0">
                        <a:lnSpc>
                          <a:spcPct val="115000"/>
                        </a:lnSpc>
                        <a:spcBef>
                          <a:spcPts val="0"/>
                        </a:spcBef>
                        <a:spcAft>
                          <a:spcPts val="0"/>
                        </a:spcAft>
                      </a:pPr>
                      <a:r>
                        <a:rPr lang="en-US" sz="1600" b="1">
                          <a:effectLst/>
                        </a:rPr>
                        <a:t>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10.455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10.575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781270"/>
                  </a:ext>
                </a:extLst>
              </a:tr>
              <a:tr h="298957">
                <a:tc>
                  <a:txBody>
                    <a:bodyPr/>
                    <a:lstStyle/>
                    <a:p>
                      <a:pPr marL="0" marR="0">
                        <a:lnSpc>
                          <a:spcPct val="115000"/>
                        </a:lnSpc>
                        <a:spcBef>
                          <a:spcPts val="0"/>
                        </a:spcBef>
                        <a:spcAft>
                          <a:spcPts val="0"/>
                        </a:spcAft>
                      </a:pPr>
                      <a:r>
                        <a:rPr lang="en-US" sz="1600" b="1">
                          <a:effectLst/>
                        </a:rPr>
                        <a:t>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9.444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10.938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9959437"/>
                  </a:ext>
                </a:extLst>
              </a:tr>
              <a:tr h="298957">
                <a:tc>
                  <a:txBody>
                    <a:bodyPr/>
                    <a:lstStyle/>
                    <a:p>
                      <a:pPr marL="0" marR="0">
                        <a:lnSpc>
                          <a:spcPct val="115000"/>
                        </a:lnSpc>
                        <a:spcBef>
                          <a:spcPts val="0"/>
                        </a:spcBef>
                        <a:spcAft>
                          <a:spcPts val="0"/>
                        </a:spcAft>
                      </a:pPr>
                      <a:r>
                        <a:rPr lang="en-US" sz="1600" b="1">
                          <a:effectLst/>
                        </a:rPr>
                        <a:t>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9.362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10.027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7070442"/>
                  </a:ext>
                </a:extLst>
              </a:tr>
              <a:tr h="298957">
                <a:tc>
                  <a:txBody>
                    <a:bodyPr/>
                    <a:lstStyle/>
                    <a:p>
                      <a:pPr marL="0" marR="0">
                        <a:lnSpc>
                          <a:spcPct val="115000"/>
                        </a:lnSpc>
                        <a:spcBef>
                          <a:spcPts val="0"/>
                        </a:spcBef>
                        <a:spcAft>
                          <a:spcPts val="0"/>
                        </a:spcAft>
                      </a:pPr>
                      <a:r>
                        <a:rPr lang="en-US" sz="1600" b="1">
                          <a:effectLst/>
                        </a:rPr>
                        <a:t>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10.116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9.802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7263568"/>
                  </a:ext>
                </a:extLst>
              </a:tr>
              <a:tr h="298957">
                <a:tc>
                  <a:txBody>
                    <a:bodyPr/>
                    <a:lstStyle/>
                    <a:p>
                      <a:pPr marL="0" marR="0">
                        <a:lnSpc>
                          <a:spcPct val="115000"/>
                        </a:lnSpc>
                        <a:spcBef>
                          <a:spcPts val="0"/>
                        </a:spcBef>
                        <a:spcAft>
                          <a:spcPts val="0"/>
                        </a:spcAft>
                      </a:pPr>
                      <a:r>
                        <a:rPr lang="en-US" sz="1600" b="1">
                          <a:effectLst/>
                        </a:rPr>
                        <a:t>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10.898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10.227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4555886"/>
                  </a:ext>
                </a:extLst>
              </a:tr>
              <a:tr h="269029">
                <a:tc>
                  <a:txBody>
                    <a:bodyPr/>
                    <a:lstStyle/>
                    <a:p>
                      <a:pPr marL="0" marR="0">
                        <a:lnSpc>
                          <a:spcPct val="115000"/>
                        </a:lnSpc>
                        <a:spcBef>
                          <a:spcPts val="0"/>
                        </a:spcBef>
                        <a:spcAft>
                          <a:spcPts val="0"/>
                        </a:spcAft>
                      </a:pPr>
                      <a:r>
                        <a:rPr lang="en-US" sz="1600" b="1">
                          <a:effectLst/>
                        </a:rPr>
                        <a:t>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9.986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10.3</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45417"/>
                  </a:ext>
                </a:extLst>
              </a:tr>
            </a:tbl>
          </a:graphicData>
        </a:graphic>
      </p:graphicFrame>
    </p:spTree>
    <p:extLst>
      <p:ext uri="{BB962C8B-B14F-4D97-AF65-F5344CB8AC3E}">
        <p14:creationId xmlns:p14="http://schemas.microsoft.com/office/powerpoint/2010/main" val="128270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AE1874-9BAF-4066-91BA-3D79B3A32B19}"/>
              </a:ext>
            </a:extLst>
          </p:cNvPr>
          <p:cNvSpPr txBox="1"/>
          <p:nvPr/>
        </p:nvSpPr>
        <p:spPr>
          <a:xfrm>
            <a:off x="1057274" y="1038225"/>
            <a:ext cx="7686675" cy="400110"/>
          </a:xfrm>
          <a:prstGeom prst="rect">
            <a:avLst/>
          </a:prstGeom>
          <a:noFill/>
        </p:spPr>
        <p:txBody>
          <a:bodyPr wrap="square" rtlCol="0">
            <a:spAutoFit/>
          </a:bodyPr>
          <a:lstStyle/>
          <a:p>
            <a:r>
              <a:rPr lang="en-US" sz="2000" b="1" dirty="0"/>
              <a:t>Q5. Favorite Genre with Highest Average GPA</a:t>
            </a:r>
          </a:p>
        </p:txBody>
      </p:sp>
      <p:graphicFrame>
        <p:nvGraphicFramePr>
          <p:cNvPr id="6" name="Table 5">
            <a:extLst>
              <a:ext uri="{FF2B5EF4-FFF2-40B4-BE49-F238E27FC236}">
                <a16:creationId xmlns:a16="http://schemas.microsoft.com/office/drawing/2014/main" id="{C3092EA9-27B1-4042-8A94-107D2DDECEF3}"/>
              </a:ext>
            </a:extLst>
          </p:cNvPr>
          <p:cNvGraphicFramePr>
            <a:graphicFrameLocks noGrp="1"/>
          </p:cNvGraphicFramePr>
          <p:nvPr>
            <p:extLst>
              <p:ext uri="{D42A27DB-BD31-4B8C-83A1-F6EECF244321}">
                <p14:modId xmlns:p14="http://schemas.microsoft.com/office/powerpoint/2010/main" val="4030336774"/>
              </p:ext>
            </p:extLst>
          </p:nvPr>
        </p:nvGraphicFramePr>
        <p:xfrm>
          <a:off x="1727676" y="2105025"/>
          <a:ext cx="6616224" cy="2703474"/>
        </p:xfrm>
        <a:graphic>
          <a:graphicData uri="http://schemas.openxmlformats.org/drawingml/2006/table">
            <a:tbl>
              <a:tblPr firstRow="1" firstCol="1" bandRow="1">
                <a:tableStyleId>{5C22544A-7EE6-4342-B048-85BDC9FD1C3A}</a:tableStyleId>
              </a:tblPr>
              <a:tblGrid>
                <a:gridCol w="3286125">
                  <a:extLst>
                    <a:ext uri="{9D8B030D-6E8A-4147-A177-3AD203B41FA5}">
                      <a16:colId xmlns:a16="http://schemas.microsoft.com/office/drawing/2014/main" val="350329396"/>
                    </a:ext>
                  </a:extLst>
                </a:gridCol>
                <a:gridCol w="3330099">
                  <a:extLst>
                    <a:ext uri="{9D8B030D-6E8A-4147-A177-3AD203B41FA5}">
                      <a16:colId xmlns:a16="http://schemas.microsoft.com/office/drawing/2014/main" val="245938156"/>
                    </a:ext>
                  </a:extLst>
                </a:gridCol>
              </a:tblGrid>
              <a:tr h="361866">
                <a:tc>
                  <a:txBody>
                    <a:bodyPr/>
                    <a:lstStyle/>
                    <a:p>
                      <a:pPr marL="0" marR="0">
                        <a:lnSpc>
                          <a:spcPct val="115000"/>
                        </a:lnSpc>
                        <a:spcBef>
                          <a:spcPts val="0"/>
                        </a:spcBef>
                        <a:spcAft>
                          <a:spcPts val="0"/>
                        </a:spcAft>
                      </a:pPr>
                      <a:r>
                        <a:rPr lang="en-US" sz="2000" b="1">
                          <a:effectLst/>
                        </a:rPr>
                        <a:t>Favorite Genre</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Average of GPA</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7615000"/>
                  </a:ext>
                </a:extLst>
              </a:tr>
              <a:tr h="331749">
                <a:tc>
                  <a:txBody>
                    <a:bodyPr/>
                    <a:lstStyle/>
                    <a:p>
                      <a:pPr marL="0" marR="0">
                        <a:lnSpc>
                          <a:spcPct val="115000"/>
                        </a:lnSpc>
                        <a:spcBef>
                          <a:spcPts val="0"/>
                        </a:spcBef>
                        <a:spcAft>
                          <a:spcPts val="0"/>
                        </a:spcAft>
                      </a:pPr>
                      <a:r>
                        <a:rPr lang="en-US" sz="1600" b="1">
                          <a:effectLst/>
                        </a:rPr>
                        <a:t>Drama</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2.865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6929354"/>
                  </a:ext>
                </a:extLst>
              </a:tr>
              <a:tr h="331749">
                <a:tc>
                  <a:txBody>
                    <a:bodyPr/>
                    <a:lstStyle/>
                    <a:p>
                      <a:pPr marL="0" marR="0">
                        <a:lnSpc>
                          <a:spcPct val="115000"/>
                        </a:lnSpc>
                        <a:spcBef>
                          <a:spcPts val="0"/>
                        </a:spcBef>
                        <a:spcAft>
                          <a:spcPts val="0"/>
                        </a:spcAft>
                      </a:pPr>
                      <a:r>
                        <a:rPr lang="en-US" sz="1600" b="1">
                          <a:effectLst/>
                        </a:rPr>
                        <a:t>Fiction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2.956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1677330"/>
                  </a:ext>
                </a:extLst>
              </a:tr>
              <a:tr h="331749">
                <a:tc>
                  <a:txBody>
                    <a:bodyPr/>
                    <a:lstStyle/>
                    <a:p>
                      <a:pPr marL="0" marR="0">
                        <a:lnSpc>
                          <a:spcPct val="115000"/>
                        </a:lnSpc>
                        <a:spcBef>
                          <a:spcPts val="0"/>
                        </a:spcBef>
                        <a:spcAft>
                          <a:spcPts val="0"/>
                        </a:spcAft>
                      </a:pPr>
                      <a:r>
                        <a:rPr lang="en-US" sz="1600" b="1">
                          <a:effectLst/>
                        </a:rPr>
                        <a:t>Mystery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3.048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F0"/>
                    </a:solidFill>
                  </a:tcPr>
                </a:tc>
                <a:extLst>
                  <a:ext uri="{0D108BD9-81ED-4DB2-BD59-A6C34878D82A}">
                    <a16:rowId xmlns:a16="http://schemas.microsoft.com/office/drawing/2014/main" val="2525993807"/>
                  </a:ext>
                </a:extLst>
              </a:tr>
              <a:tr h="331749">
                <a:tc>
                  <a:txBody>
                    <a:bodyPr/>
                    <a:lstStyle/>
                    <a:p>
                      <a:pPr marL="0" marR="0">
                        <a:lnSpc>
                          <a:spcPct val="115000"/>
                        </a:lnSpc>
                        <a:spcBef>
                          <a:spcPts val="0"/>
                        </a:spcBef>
                        <a:spcAft>
                          <a:spcPts val="0"/>
                        </a:spcAft>
                      </a:pPr>
                      <a:r>
                        <a:rPr lang="en-US" sz="1600" b="1">
                          <a:effectLst/>
                        </a:rPr>
                        <a:t>Non-Fiction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2.974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4272243"/>
                  </a:ext>
                </a:extLst>
              </a:tr>
              <a:tr h="331749">
                <a:tc>
                  <a:txBody>
                    <a:bodyPr/>
                    <a:lstStyle/>
                    <a:p>
                      <a:pPr marL="0" marR="0">
                        <a:lnSpc>
                          <a:spcPct val="115000"/>
                        </a:lnSpc>
                        <a:spcBef>
                          <a:spcPts val="0"/>
                        </a:spcBef>
                        <a:spcAft>
                          <a:spcPts val="0"/>
                        </a:spcAft>
                      </a:pPr>
                      <a:r>
                        <a:rPr lang="en-US" sz="1600" b="1">
                          <a:effectLst/>
                        </a:rPr>
                        <a:t>Poetry</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2.960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2712607"/>
                  </a:ext>
                </a:extLst>
              </a:tr>
              <a:tr h="351114">
                <a:tc>
                  <a:txBody>
                    <a:bodyPr/>
                    <a:lstStyle/>
                    <a:p>
                      <a:pPr marL="0" marR="0">
                        <a:lnSpc>
                          <a:spcPct val="115000"/>
                        </a:lnSpc>
                        <a:spcBef>
                          <a:spcPts val="0"/>
                        </a:spcBef>
                        <a:spcAft>
                          <a:spcPts val="0"/>
                        </a:spcAft>
                      </a:pPr>
                      <a:r>
                        <a:rPr lang="en-US" sz="1600" b="1">
                          <a:effectLst/>
                        </a:rPr>
                        <a:t>Romance</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2.931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2404948"/>
                  </a:ext>
                </a:extLst>
              </a:tr>
              <a:tr h="331749">
                <a:tc>
                  <a:txBody>
                    <a:bodyPr/>
                    <a:lstStyle/>
                    <a:p>
                      <a:pPr marL="0" marR="0">
                        <a:lnSpc>
                          <a:spcPct val="115000"/>
                        </a:lnSpc>
                        <a:spcBef>
                          <a:spcPts val="0"/>
                        </a:spcBef>
                        <a:spcAft>
                          <a:spcPts val="0"/>
                        </a:spcAft>
                      </a:pPr>
                      <a:r>
                        <a:rPr lang="en-US" sz="1600" b="1">
                          <a:effectLst/>
                        </a:rPr>
                        <a:t>Science Fiction</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3.026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7323301"/>
                  </a:ext>
                </a:extLst>
              </a:tr>
            </a:tbl>
          </a:graphicData>
        </a:graphic>
      </p:graphicFrame>
      <p:sp>
        <p:nvSpPr>
          <p:cNvPr id="8" name="TextBox 7">
            <a:extLst>
              <a:ext uri="{FF2B5EF4-FFF2-40B4-BE49-F238E27FC236}">
                <a16:creationId xmlns:a16="http://schemas.microsoft.com/office/drawing/2014/main" id="{C92E122A-EBA5-48DD-9EFF-9259EFDD4380}"/>
              </a:ext>
            </a:extLst>
          </p:cNvPr>
          <p:cNvSpPr txBox="1"/>
          <p:nvPr/>
        </p:nvSpPr>
        <p:spPr>
          <a:xfrm>
            <a:off x="1362075" y="5524500"/>
            <a:ext cx="6829425" cy="369332"/>
          </a:xfrm>
          <a:prstGeom prst="rect">
            <a:avLst/>
          </a:prstGeom>
          <a:noFill/>
        </p:spPr>
        <p:txBody>
          <a:bodyPr wrap="square" rtlCol="0">
            <a:spAutoFit/>
          </a:bodyPr>
          <a:lstStyle/>
          <a:p>
            <a:r>
              <a:rPr lang="en-US" dirty="0"/>
              <a:t>Mystery is the favorite genre with Highest GPA</a:t>
            </a:r>
          </a:p>
        </p:txBody>
      </p:sp>
    </p:spTree>
    <p:extLst>
      <p:ext uri="{BB962C8B-B14F-4D97-AF65-F5344CB8AC3E}">
        <p14:creationId xmlns:p14="http://schemas.microsoft.com/office/powerpoint/2010/main" val="182925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0CD05F-03B4-414D-85D5-013590000079}"/>
              </a:ext>
            </a:extLst>
          </p:cNvPr>
          <p:cNvSpPr txBox="1"/>
          <p:nvPr/>
        </p:nvSpPr>
        <p:spPr>
          <a:xfrm>
            <a:off x="828675" y="685800"/>
            <a:ext cx="8115300" cy="400110"/>
          </a:xfrm>
          <a:prstGeom prst="rect">
            <a:avLst/>
          </a:prstGeom>
          <a:noFill/>
        </p:spPr>
        <p:txBody>
          <a:bodyPr wrap="square" rtlCol="0">
            <a:spAutoFit/>
          </a:bodyPr>
          <a:lstStyle/>
          <a:p>
            <a:r>
              <a:rPr lang="en-US" sz="2000" b="1" dirty="0"/>
              <a:t>Q6. Semester with Lowest Average Attendance</a:t>
            </a:r>
          </a:p>
        </p:txBody>
      </p:sp>
      <p:graphicFrame>
        <p:nvGraphicFramePr>
          <p:cNvPr id="6" name="Table 5">
            <a:extLst>
              <a:ext uri="{FF2B5EF4-FFF2-40B4-BE49-F238E27FC236}">
                <a16:creationId xmlns:a16="http://schemas.microsoft.com/office/drawing/2014/main" id="{42E7F924-586F-4118-B885-C823D1327CD0}"/>
              </a:ext>
            </a:extLst>
          </p:cNvPr>
          <p:cNvGraphicFramePr>
            <a:graphicFrameLocks noGrp="1"/>
          </p:cNvGraphicFramePr>
          <p:nvPr>
            <p:extLst>
              <p:ext uri="{D42A27DB-BD31-4B8C-83A1-F6EECF244321}">
                <p14:modId xmlns:p14="http://schemas.microsoft.com/office/powerpoint/2010/main" val="839783465"/>
              </p:ext>
            </p:extLst>
          </p:nvPr>
        </p:nvGraphicFramePr>
        <p:xfrm>
          <a:off x="1038226" y="1628775"/>
          <a:ext cx="4838700" cy="2779403"/>
        </p:xfrm>
        <a:graphic>
          <a:graphicData uri="http://schemas.openxmlformats.org/drawingml/2006/table">
            <a:tbl>
              <a:tblPr firstRow="1" firstCol="1" bandRow="1">
                <a:tableStyleId>{5C22544A-7EE6-4342-B048-85BDC9FD1C3A}</a:tableStyleId>
              </a:tblPr>
              <a:tblGrid>
                <a:gridCol w="2314526">
                  <a:extLst>
                    <a:ext uri="{9D8B030D-6E8A-4147-A177-3AD203B41FA5}">
                      <a16:colId xmlns:a16="http://schemas.microsoft.com/office/drawing/2014/main" val="584611847"/>
                    </a:ext>
                  </a:extLst>
                </a:gridCol>
                <a:gridCol w="2524174">
                  <a:extLst>
                    <a:ext uri="{9D8B030D-6E8A-4147-A177-3AD203B41FA5}">
                      <a16:colId xmlns:a16="http://schemas.microsoft.com/office/drawing/2014/main" val="1084917971"/>
                    </a:ext>
                  </a:extLst>
                </a:gridCol>
              </a:tblGrid>
              <a:tr h="548060">
                <a:tc>
                  <a:txBody>
                    <a:bodyPr/>
                    <a:lstStyle/>
                    <a:p>
                      <a:pPr marL="0" marR="0">
                        <a:lnSpc>
                          <a:spcPct val="115000"/>
                        </a:lnSpc>
                        <a:spcBef>
                          <a:spcPts val="0"/>
                        </a:spcBef>
                        <a:spcAft>
                          <a:spcPts val="0"/>
                        </a:spcAft>
                      </a:pPr>
                      <a:r>
                        <a:rPr lang="en-US" sz="2000" b="1">
                          <a:effectLst/>
                        </a:rPr>
                        <a:t>Semester</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b="1" dirty="0">
                          <a:effectLst/>
                        </a:rPr>
                        <a:t>Average of Attendance (%)</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1715573"/>
                  </a:ext>
                </a:extLst>
              </a:tr>
              <a:tr h="223411">
                <a:tc>
                  <a:txBody>
                    <a:bodyPr/>
                    <a:lstStyle/>
                    <a:p>
                      <a:pPr marL="0" marR="0">
                        <a:lnSpc>
                          <a:spcPct val="115000"/>
                        </a:lnSpc>
                        <a:spcBef>
                          <a:spcPts val="0"/>
                        </a:spcBef>
                        <a:spcAft>
                          <a:spcPts val="0"/>
                        </a:spcAft>
                      </a:pPr>
                      <a:r>
                        <a:rPr lang="en-US" sz="1600" b="1">
                          <a:effectLst/>
                        </a:rPr>
                        <a:t>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75.175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0251163"/>
                  </a:ext>
                </a:extLst>
              </a:tr>
              <a:tr h="211952">
                <a:tc>
                  <a:txBody>
                    <a:bodyPr/>
                    <a:lstStyle/>
                    <a:p>
                      <a:pPr marL="0" marR="0">
                        <a:lnSpc>
                          <a:spcPct val="115000"/>
                        </a:lnSpc>
                        <a:spcBef>
                          <a:spcPts val="0"/>
                        </a:spcBef>
                        <a:spcAft>
                          <a:spcPts val="0"/>
                        </a:spcAft>
                      </a:pPr>
                      <a:r>
                        <a:rPr lang="en-US" sz="1600" b="1">
                          <a:effectLst/>
                        </a:rPr>
                        <a:t>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71.52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3318192"/>
                  </a:ext>
                </a:extLst>
              </a:tr>
              <a:tr h="211952">
                <a:tc>
                  <a:txBody>
                    <a:bodyPr/>
                    <a:lstStyle/>
                    <a:p>
                      <a:pPr marL="0" marR="0">
                        <a:lnSpc>
                          <a:spcPct val="115000"/>
                        </a:lnSpc>
                        <a:spcBef>
                          <a:spcPts val="0"/>
                        </a:spcBef>
                        <a:spcAft>
                          <a:spcPts val="0"/>
                        </a:spcAft>
                      </a:pPr>
                      <a:r>
                        <a:rPr lang="en-US" sz="1600" b="1">
                          <a:effectLst/>
                        </a:rPr>
                        <a:t>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72.782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7284172"/>
                  </a:ext>
                </a:extLst>
              </a:tr>
              <a:tr h="223411">
                <a:tc>
                  <a:txBody>
                    <a:bodyPr/>
                    <a:lstStyle/>
                    <a:p>
                      <a:pPr marL="0" marR="0">
                        <a:lnSpc>
                          <a:spcPct val="115000"/>
                        </a:lnSpc>
                        <a:spcBef>
                          <a:spcPts val="0"/>
                        </a:spcBef>
                        <a:spcAft>
                          <a:spcPts val="0"/>
                        </a:spcAft>
                      </a:pPr>
                      <a:r>
                        <a:rPr lang="en-US" sz="1600" b="1">
                          <a:effectLst/>
                        </a:rPr>
                        <a:t>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73.771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2959361"/>
                  </a:ext>
                </a:extLst>
              </a:tr>
              <a:tr h="223411">
                <a:tc>
                  <a:txBody>
                    <a:bodyPr/>
                    <a:lstStyle/>
                    <a:p>
                      <a:pPr marL="0" marR="0">
                        <a:lnSpc>
                          <a:spcPct val="115000"/>
                        </a:lnSpc>
                        <a:spcBef>
                          <a:spcPts val="0"/>
                        </a:spcBef>
                        <a:spcAft>
                          <a:spcPts val="0"/>
                        </a:spcAft>
                      </a:pPr>
                      <a:r>
                        <a:rPr lang="en-US" sz="1600" b="1">
                          <a:effectLst/>
                        </a:rPr>
                        <a:t>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effectLst/>
                        </a:rPr>
                        <a:t>74.251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1418912"/>
                  </a:ext>
                </a:extLst>
              </a:tr>
              <a:tr h="223411">
                <a:tc>
                  <a:txBody>
                    <a:bodyPr/>
                    <a:lstStyle/>
                    <a:p>
                      <a:pPr marL="0" marR="0">
                        <a:lnSpc>
                          <a:spcPct val="115000"/>
                        </a:lnSpc>
                        <a:spcBef>
                          <a:spcPts val="0"/>
                        </a:spcBef>
                        <a:spcAft>
                          <a:spcPts val="0"/>
                        </a:spcAft>
                      </a:pPr>
                      <a:r>
                        <a:rPr lang="en-US" sz="1600" b="1">
                          <a:effectLst/>
                        </a:rPr>
                        <a:t>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72.120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9887586"/>
                  </a:ext>
                </a:extLst>
              </a:tr>
              <a:tr h="263656">
                <a:tc>
                  <a:txBody>
                    <a:bodyPr/>
                    <a:lstStyle/>
                    <a:p>
                      <a:pPr marL="0" marR="0">
                        <a:lnSpc>
                          <a:spcPct val="115000"/>
                        </a:lnSpc>
                        <a:spcBef>
                          <a:spcPts val="0"/>
                        </a:spcBef>
                        <a:spcAft>
                          <a:spcPts val="0"/>
                        </a:spcAft>
                      </a:pPr>
                      <a:r>
                        <a:rPr lang="en-US" sz="1600" b="1">
                          <a:effectLst/>
                        </a:rPr>
                        <a:t>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a:effectLst/>
                        </a:rPr>
                        <a:t>72.688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7969642"/>
                  </a:ext>
                </a:extLst>
              </a:tr>
              <a:tr h="223411">
                <a:tc>
                  <a:txBody>
                    <a:bodyPr/>
                    <a:lstStyle/>
                    <a:p>
                      <a:pPr marL="0" marR="0">
                        <a:lnSpc>
                          <a:spcPct val="115000"/>
                        </a:lnSpc>
                        <a:spcBef>
                          <a:spcPts val="0"/>
                        </a:spcBef>
                        <a:spcAft>
                          <a:spcPts val="0"/>
                        </a:spcAft>
                      </a:pPr>
                      <a:r>
                        <a:rPr lang="en-US" sz="1600" b="1">
                          <a:effectLst/>
                        </a:rPr>
                        <a:t>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1" dirty="0">
                          <a:solidFill>
                            <a:schemeClr val="bg1"/>
                          </a:solidFill>
                          <a:effectLst/>
                        </a:rPr>
                        <a:t>71.298</a:t>
                      </a:r>
                      <a:endPar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lumMod val="50000"/>
                      </a:schemeClr>
                    </a:solidFill>
                  </a:tcPr>
                </a:tc>
                <a:extLst>
                  <a:ext uri="{0D108BD9-81ED-4DB2-BD59-A6C34878D82A}">
                    <a16:rowId xmlns:a16="http://schemas.microsoft.com/office/drawing/2014/main" val="778079631"/>
                  </a:ext>
                </a:extLst>
              </a:tr>
            </a:tbl>
          </a:graphicData>
        </a:graphic>
      </p:graphicFrame>
      <p:sp>
        <p:nvSpPr>
          <p:cNvPr id="7" name="Rectangle 1">
            <a:extLst>
              <a:ext uri="{FF2B5EF4-FFF2-40B4-BE49-F238E27FC236}">
                <a16:creationId xmlns:a16="http://schemas.microsoft.com/office/drawing/2014/main" id="{FFD4ED62-D0A2-43CB-9DB3-94471778F194}"/>
              </a:ext>
            </a:extLst>
          </p:cNvPr>
          <p:cNvSpPr>
            <a:spLocks noChangeArrowheads="1"/>
          </p:cNvSpPr>
          <p:nvPr/>
        </p:nvSpPr>
        <p:spPr bwMode="auto">
          <a:xfrm>
            <a:off x="1677988" y="3276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B0F29506-344B-4D4B-8A35-AB1FA056E5FC}"/>
              </a:ext>
            </a:extLst>
          </p:cNvPr>
          <p:cNvSpPr txBox="1"/>
          <p:nvPr/>
        </p:nvSpPr>
        <p:spPr>
          <a:xfrm>
            <a:off x="504825" y="5337853"/>
            <a:ext cx="7145655" cy="369332"/>
          </a:xfrm>
          <a:prstGeom prst="rect">
            <a:avLst/>
          </a:prstGeom>
          <a:noFill/>
        </p:spPr>
        <p:txBody>
          <a:bodyPr wrap="square" rtlCol="0">
            <a:spAutoFit/>
          </a:bodyPr>
          <a:lstStyle/>
          <a:p>
            <a:r>
              <a:rPr lang="en-US" dirty="0"/>
              <a:t> </a:t>
            </a:r>
            <a:r>
              <a:rPr lang="en-US" b="1" dirty="0">
                <a:solidFill>
                  <a:srgbClr val="00B050"/>
                </a:solidFill>
              </a:rPr>
              <a:t>Semester 8 </a:t>
            </a:r>
            <a:r>
              <a:rPr lang="en-US" dirty="0"/>
              <a:t>is marked with the lowest average attendance</a:t>
            </a:r>
          </a:p>
        </p:txBody>
      </p:sp>
      <p:graphicFrame>
        <p:nvGraphicFramePr>
          <p:cNvPr id="10" name="Chart 9">
            <a:extLst>
              <a:ext uri="{FF2B5EF4-FFF2-40B4-BE49-F238E27FC236}">
                <a16:creationId xmlns:a16="http://schemas.microsoft.com/office/drawing/2014/main" id="{A41491EB-F360-471C-8A01-838A4C1D0F25}"/>
              </a:ext>
            </a:extLst>
          </p:cNvPr>
          <p:cNvGraphicFramePr/>
          <p:nvPr>
            <p:extLst>
              <p:ext uri="{D42A27DB-BD31-4B8C-83A1-F6EECF244321}">
                <p14:modId xmlns:p14="http://schemas.microsoft.com/office/powerpoint/2010/main" val="1322322199"/>
              </p:ext>
            </p:extLst>
          </p:nvPr>
        </p:nvGraphicFramePr>
        <p:xfrm>
          <a:off x="6096000" y="1815151"/>
          <a:ext cx="3429000" cy="2978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079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0CFD6D-DABA-4842-AF81-DC7F01469077}"/>
              </a:ext>
            </a:extLst>
          </p:cNvPr>
          <p:cNvSpPr txBox="1"/>
          <p:nvPr/>
        </p:nvSpPr>
        <p:spPr>
          <a:xfrm>
            <a:off x="1038225" y="752475"/>
            <a:ext cx="7877175" cy="400110"/>
          </a:xfrm>
          <a:prstGeom prst="rect">
            <a:avLst/>
          </a:prstGeom>
          <a:noFill/>
        </p:spPr>
        <p:txBody>
          <a:bodyPr wrap="square" rtlCol="0">
            <a:spAutoFit/>
          </a:bodyPr>
          <a:lstStyle/>
          <a:p>
            <a:r>
              <a:rPr lang="en-US" sz="2000" b="1" dirty="0"/>
              <a:t>Q7. Internet and Movie Watching Hour by Research Topic</a:t>
            </a:r>
          </a:p>
        </p:txBody>
      </p:sp>
      <p:graphicFrame>
        <p:nvGraphicFramePr>
          <p:cNvPr id="9" name="Table 8">
            <a:extLst>
              <a:ext uri="{FF2B5EF4-FFF2-40B4-BE49-F238E27FC236}">
                <a16:creationId xmlns:a16="http://schemas.microsoft.com/office/drawing/2014/main" id="{E9978CB1-63F0-4CC4-BC61-CAF6D10E83E3}"/>
              </a:ext>
            </a:extLst>
          </p:cNvPr>
          <p:cNvGraphicFramePr>
            <a:graphicFrameLocks noGrp="1"/>
          </p:cNvGraphicFramePr>
          <p:nvPr>
            <p:extLst>
              <p:ext uri="{D42A27DB-BD31-4B8C-83A1-F6EECF244321}">
                <p14:modId xmlns:p14="http://schemas.microsoft.com/office/powerpoint/2010/main" val="2823018326"/>
              </p:ext>
            </p:extLst>
          </p:nvPr>
        </p:nvGraphicFramePr>
        <p:xfrm>
          <a:off x="426243" y="1607693"/>
          <a:ext cx="3621881" cy="3888232"/>
        </p:xfrm>
        <a:graphic>
          <a:graphicData uri="http://schemas.openxmlformats.org/drawingml/2006/table">
            <a:tbl>
              <a:tblPr firstRow="1" firstCol="1" bandRow="1">
                <a:tableStyleId>{5C22544A-7EE6-4342-B048-85BDC9FD1C3A}</a:tableStyleId>
              </a:tblPr>
              <a:tblGrid>
                <a:gridCol w="913313">
                  <a:extLst>
                    <a:ext uri="{9D8B030D-6E8A-4147-A177-3AD203B41FA5}">
                      <a16:colId xmlns:a16="http://schemas.microsoft.com/office/drawing/2014/main" val="3727174084"/>
                    </a:ext>
                  </a:extLst>
                </a:gridCol>
                <a:gridCol w="1454456">
                  <a:extLst>
                    <a:ext uri="{9D8B030D-6E8A-4147-A177-3AD203B41FA5}">
                      <a16:colId xmlns:a16="http://schemas.microsoft.com/office/drawing/2014/main" val="3499013408"/>
                    </a:ext>
                  </a:extLst>
                </a:gridCol>
                <a:gridCol w="1254112">
                  <a:extLst>
                    <a:ext uri="{9D8B030D-6E8A-4147-A177-3AD203B41FA5}">
                      <a16:colId xmlns:a16="http://schemas.microsoft.com/office/drawing/2014/main" val="1105783448"/>
                    </a:ext>
                  </a:extLst>
                </a:gridCol>
              </a:tblGrid>
              <a:tr h="0">
                <a:tc>
                  <a:txBody>
                    <a:bodyPr/>
                    <a:lstStyle/>
                    <a:p>
                      <a:pPr marL="0" marR="0">
                        <a:lnSpc>
                          <a:spcPct val="115000"/>
                        </a:lnSpc>
                        <a:spcBef>
                          <a:spcPts val="0"/>
                        </a:spcBef>
                        <a:spcAft>
                          <a:spcPts val="0"/>
                        </a:spcAft>
                      </a:pPr>
                      <a:r>
                        <a:rPr lang="en-US" sz="1200" b="1">
                          <a:effectLst/>
                        </a:rPr>
                        <a:t>Research Topic</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Average of Daily Internet Using Hour</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Average of English Movie Watching Hour/week</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7637347"/>
                  </a:ext>
                </a:extLst>
              </a:tr>
              <a:tr h="0">
                <a:tc>
                  <a:txBody>
                    <a:bodyPr/>
                    <a:lstStyle/>
                    <a:p>
                      <a:pPr marL="0" marR="0">
                        <a:lnSpc>
                          <a:spcPct val="115000"/>
                        </a:lnSpc>
                        <a:spcBef>
                          <a:spcPts val="0"/>
                        </a:spcBef>
                        <a:spcAft>
                          <a:spcPts val="0"/>
                        </a:spcAft>
                      </a:pPr>
                      <a:r>
                        <a:rPr lang="en-US" sz="1200" b="1">
                          <a:effectLst/>
                        </a:rPr>
                        <a:t>American Fiction</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2.384</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3</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1478329"/>
                  </a:ext>
                </a:extLst>
              </a:tr>
              <a:tr h="0">
                <a:tc>
                  <a:txBody>
                    <a:bodyPr/>
                    <a:lstStyle/>
                    <a:p>
                      <a:pPr marL="0" marR="0">
                        <a:lnSpc>
                          <a:spcPct val="115000"/>
                        </a:lnSpc>
                        <a:spcBef>
                          <a:spcPts val="0"/>
                        </a:spcBef>
                        <a:spcAft>
                          <a:spcPts val="0"/>
                        </a:spcAft>
                      </a:pPr>
                      <a:r>
                        <a:rPr lang="en-US" sz="1200" b="1">
                          <a:effectLst/>
                        </a:rPr>
                        <a:t>Digital Humanities</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2.352</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2.917</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241087"/>
                  </a:ext>
                </a:extLst>
              </a:tr>
              <a:tr h="0">
                <a:tc>
                  <a:txBody>
                    <a:bodyPr/>
                    <a:lstStyle/>
                    <a:p>
                      <a:pPr marL="0" marR="0">
                        <a:lnSpc>
                          <a:spcPct val="115000"/>
                        </a:lnSpc>
                        <a:spcBef>
                          <a:spcPts val="0"/>
                        </a:spcBef>
                        <a:spcAft>
                          <a:spcPts val="0"/>
                        </a:spcAft>
                      </a:pPr>
                      <a:r>
                        <a:rPr lang="en-US" sz="1200" b="1">
                          <a:effectLst/>
                        </a:rPr>
                        <a:t>Feminist Criticism</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2.326</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3.017</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7387066"/>
                  </a:ext>
                </a:extLst>
              </a:tr>
              <a:tr h="0">
                <a:tc>
                  <a:txBody>
                    <a:bodyPr/>
                    <a:lstStyle/>
                    <a:p>
                      <a:pPr marL="0" marR="0">
                        <a:lnSpc>
                          <a:spcPct val="115000"/>
                        </a:lnSpc>
                        <a:spcBef>
                          <a:spcPts val="0"/>
                        </a:spcBef>
                        <a:spcAft>
                          <a:spcPts val="0"/>
                        </a:spcAft>
                      </a:pPr>
                      <a:r>
                        <a:rPr lang="en-US" sz="1200" b="1">
                          <a:effectLst/>
                        </a:rPr>
                        <a:t>Modernist Literature</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2.494</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2.982</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3126820"/>
                  </a:ext>
                </a:extLst>
              </a:tr>
              <a:tr h="0">
                <a:tc>
                  <a:txBody>
                    <a:bodyPr/>
                    <a:lstStyle/>
                    <a:p>
                      <a:pPr marL="0" marR="0">
                        <a:lnSpc>
                          <a:spcPct val="115000"/>
                        </a:lnSpc>
                        <a:spcBef>
                          <a:spcPts val="0"/>
                        </a:spcBef>
                        <a:spcAft>
                          <a:spcPts val="0"/>
                        </a:spcAft>
                      </a:pPr>
                      <a:r>
                        <a:rPr lang="en-US" sz="1200" b="1">
                          <a:effectLst/>
                        </a:rPr>
                        <a:t>Postcolonial Theory</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2.312</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dirty="0">
                          <a:effectLst/>
                        </a:rPr>
                        <a:t>2.875</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8790326"/>
                  </a:ext>
                </a:extLst>
              </a:tr>
              <a:tr h="0">
                <a:tc>
                  <a:txBody>
                    <a:bodyPr/>
                    <a:lstStyle/>
                    <a:p>
                      <a:pPr marL="0" marR="0">
                        <a:lnSpc>
                          <a:spcPct val="115000"/>
                        </a:lnSpc>
                        <a:spcBef>
                          <a:spcPts val="0"/>
                        </a:spcBef>
                        <a:spcAft>
                          <a:spcPts val="0"/>
                        </a:spcAft>
                      </a:pPr>
                      <a:r>
                        <a:rPr lang="en-US" sz="1200" b="1">
                          <a:effectLst/>
                        </a:rPr>
                        <a:t>Romantic Poetry</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2.318</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2.975</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8881469"/>
                  </a:ext>
                </a:extLst>
              </a:tr>
              <a:tr h="0">
                <a:tc>
                  <a:txBody>
                    <a:bodyPr/>
                    <a:lstStyle/>
                    <a:p>
                      <a:pPr marL="0" marR="0">
                        <a:lnSpc>
                          <a:spcPct val="115000"/>
                        </a:lnSpc>
                        <a:spcBef>
                          <a:spcPts val="0"/>
                        </a:spcBef>
                        <a:spcAft>
                          <a:spcPts val="0"/>
                        </a:spcAft>
                      </a:pPr>
                      <a:r>
                        <a:rPr lang="en-US" sz="1200" b="1">
                          <a:effectLst/>
                        </a:rPr>
                        <a:t>Shakespearean Plays</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a:effectLst/>
                        </a:rPr>
                        <a:t>2.322</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b="1" dirty="0">
                          <a:effectLst/>
                        </a:rPr>
                        <a:t>2.931</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6367910"/>
                  </a:ext>
                </a:extLst>
              </a:tr>
            </a:tbl>
          </a:graphicData>
        </a:graphic>
      </p:graphicFrame>
      <p:sp>
        <p:nvSpPr>
          <p:cNvPr id="10" name="Rectangle 2">
            <a:extLst>
              <a:ext uri="{FF2B5EF4-FFF2-40B4-BE49-F238E27FC236}">
                <a16:creationId xmlns:a16="http://schemas.microsoft.com/office/drawing/2014/main" id="{58E225D6-1861-4C39-9A47-EC78105ADB38}"/>
              </a:ext>
            </a:extLst>
          </p:cNvPr>
          <p:cNvSpPr>
            <a:spLocks noChangeArrowheads="1"/>
          </p:cNvSpPr>
          <p:nvPr/>
        </p:nvSpPr>
        <p:spPr bwMode="auto">
          <a:xfrm>
            <a:off x="427038" y="1608043"/>
            <a:ext cx="68445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2" name="Chart 11">
            <a:extLst>
              <a:ext uri="{FF2B5EF4-FFF2-40B4-BE49-F238E27FC236}">
                <a16:creationId xmlns:a16="http://schemas.microsoft.com/office/drawing/2014/main" id="{B858D6DB-F626-46A6-A3A5-AF1ADF591715}"/>
              </a:ext>
            </a:extLst>
          </p:cNvPr>
          <p:cNvGraphicFramePr/>
          <p:nvPr>
            <p:extLst>
              <p:ext uri="{D42A27DB-BD31-4B8C-83A1-F6EECF244321}">
                <p14:modId xmlns:p14="http://schemas.microsoft.com/office/powerpoint/2010/main" val="1808658130"/>
              </p:ext>
            </p:extLst>
          </p:nvPr>
        </p:nvGraphicFramePr>
        <p:xfrm>
          <a:off x="4248149" y="1607692"/>
          <a:ext cx="5095875" cy="38882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17227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191</TotalTime>
  <Words>504</Words>
  <Application>Microsoft Office PowerPoint</Application>
  <PresentationFormat>Widescreen</PresentationFormat>
  <Paragraphs>231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Times New Roman</vt:lpstr>
      <vt:lpstr>Trebuchet MS</vt:lpstr>
      <vt:lpstr>Wingdings 3</vt:lpstr>
      <vt:lpstr>Facet</vt:lpstr>
      <vt:lpstr>WELCOME TO  MY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Nafeu Akter Kona</dc:creator>
  <cp:lastModifiedBy>Sakib Al Hasan</cp:lastModifiedBy>
  <cp:revision>19</cp:revision>
  <dcterms:created xsi:type="dcterms:W3CDTF">2024-01-30T11:31:11Z</dcterms:created>
  <dcterms:modified xsi:type="dcterms:W3CDTF">2025-02-02T09:08:09Z</dcterms:modified>
</cp:coreProperties>
</file>