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28.jpg" ContentType="image/jpeg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302" r:id="rId5"/>
    <p:sldId id="321" r:id="rId6"/>
    <p:sldId id="339" r:id="rId7"/>
    <p:sldId id="338" r:id="rId8"/>
    <p:sldId id="337" r:id="rId9"/>
    <p:sldId id="340" r:id="rId10"/>
    <p:sldId id="332" r:id="rId11"/>
    <p:sldId id="320" r:id="rId12"/>
    <p:sldId id="322" r:id="rId13"/>
    <p:sldId id="331" r:id="rId14"/>
    <p:sldId id="334" r:id="rId15"/>
    <p:sldId id="333" r:id="rId16"/>
    <p:sldId id="344" r:id="rId17"/>
    <p:sldId id="336" r:id="rId18"/>
    <p:sldId id="335" r:id="rId19"/>
    <p:sldId id="342" r:id="rId20"/>
    <p:sldId id="341" r:id="rId21"/>
    <p:sldId id="343" r:id="rId22"/>
    <p:sldId id="318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302A6A-35B8-42D4-94A6-8FC3D415C883}">
          <p14:sldIdLst>
            <p14:sldId id="302"/>
            <p14:sldId id="321"/>
            <p14:sldId id="339"/>
            <p14:sldId id="338"/>
            <p14:sldId id="337"/>
            <p14:sldId id="340"/>
            <p14:sldId id="332"/>
            <p14:sldId id="320"/>
            <p14:sldId id="322"/>
            <p14:sldId id="331"/>
            <p14:sldId id="334"/>
            <p14:sldId id="333"/>
            <p14:sldId id="344"/>
            <p14:sldId id="336"/>
            <p14:sldId id="335"/>
            <p14:sldId id="342"/>
            <p14:sldId id="341"/>
            <p14:sldId id="34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few Prodhan" initials="NP" lastIdx="1" clrIdx="0">
    <p:extLst>
      <p:ext uri="{19B8F6BF-5375-455C-9EA6-DF929625EA0E}">
        <p15:presenceInfo xmlns:p15="http://schemas.microsoft.com/office/powerpoint/2012/main" userId="9312634facbbd3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B9"/>
    <a:srgbClr val="FFC000"/>
    <a:srgbClr val="FFEB99"/>
    <a:srgbClr val="3E647D"/>
    <a:srgbClr val="FCDE63"/>
    <a:srgbClr val="0D0D0D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 varScale="1">
        <p:scale>
          <a:sx n="107" d="100"/>
          <a:sy n="107" d="100"/>
        </p:scale>
        <p:origin x="893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o\Documents\480-TERM-PAPER-DATA-UPDA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Bahnschrift Condensed" panose="020B0502040204020203" pitchFamily="34" charset="0"/>
                <a:ea typeface="+mn-ea"/>
                <a:cs typeface="+mn-cs"/>
              </a:defRPr>
            </a:pPr>
            <a:r>
              <a:rPr lang="en-US" sz="1800"/>
              <a:t>Building - New vs 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Bahnschrift Condensed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96048610362061"/>
          <c:y val="0.21368344132339101"/>
          <c:w val="0.84866051846258939"/>
          <c:h val="0.702766132900166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DataSet!$O$46</c:f>
              <c:strCache>
                <c:ptCount val="1"/>
                <c:pt idx="0">
                  <c:v>Station Road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DataSet!$P$45:$Q$45</c:f>
              <c:strCache>
                <c:ptCount val="2"/>
                <c:pt idx="0">
                  <c:v>New</c:v>
                </c:pt>
                <c:pt idx="1">
                  <c:v>Old</c:v>
                </c:pt>
              </c:strCache>
            </c:strRef>
          </c:cat>
          <c:val>
            <c:numRef>
              <c:f>DataSet!$P$46:$Q$46</c:f>
              <c:numCache>
                <c:formatCode>General</c:formatCode>
                <c:ptCount val="2"/>
                <c:pt idx="0">
                  <c:v>7</c:v>
                </c:pt>
                <c:pt idx="1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42-4E9B-A6C1-92056BBD0CFE}"/>
            </c:ext>
          </c:extLst>
        </c:ser>
        <c:ser>
          <c:idx val="1"/>
          <c:order val="1"/>
          <c:tx>
            <c:strRef>
              <c:f>DataSet!$O$47</c:f>
              <c:strCache>
                <c:ptCount val="1"/>
                <c:pt idx="0">
                  <c:v>Nakhalpara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Bahnschrift Condensed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DataSet!$P$45:$Q$45</c:f>
              <c:strCache>
                <c:ptCount val="2"/>
                <c:pt idx="0">
                  <c:v>New</c:v>
                </c:pt>
                <c:pt idx="1">
                  <c:v>Old</c:v>
                </c:pt>
              </c:strCache>
            </c:strRef>
          </c:cat>
          <c:val>
            <c:numRef>
              <c:f>DataSet!$P$47:$Q$47</c:f>
              <c:numCache>
                <c:formatCode>General</c:formatCode>
                <c:ptCount val="2"/>
                <c:pt idx="0">
                  <c:v>6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42-4E9B-A6C1-92056BBD0C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17477647"/>
        <c:axId val="317478479"/>
      </c:barChart>
      <c:catAx>
        <c:axId val="31747764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Bahnschrift Condense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317478479"/>
        <c:crosses val="autoZero"/>
        <c:auto val="1"/>
        <c:lblAlgn val="ctr"/>
        <c:lblOffset val="100"/>
        <c:noMultiLvlLbl val="0"/>
      </c:catAx>
      <c:valAx>
        <c:axId val="31747847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Bahnschrift Condense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317477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Bahnschrift Condensed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CED27-7C07-4854-BB30-5F6849B6477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46C59-C999-4F43-A996-16C388A2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2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0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02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6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2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1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4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1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024" y="555815"/>
            <a:ext cx="8235951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3388" y="1146588"/>
            <a:ext cx="8357223" cy="211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B017B3-D6F0-8F5D-AD2F-D66F9E882D8C}"/>
              </a:ext>
            </a:extLst>
          </p:cNvPr>
          <p:cNvSpPr/>
          <p:nvPr/>
        </p:nvSpPr>
        <p:spPr>
          <a:xfrm>
            <a:off x="4785672" y="0"/>
            <a:ext cx="4358328" cy="51435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4E315-8522-45E3-8278-8239AB8FA71B}"/>
              </a:ext>
            </a:extLst>
          </p:cNvPr>
          <p:cNvGrpSpPr/>
          <p:nvPr/>
        </p:nvGrpSpPr>
        <p:grpSpPr>
          <a:xfrm>
            <a:off x="372331" y="666750"/>
            <a:ext cx="2447149" cy="814660"/>
            <a:chOff x="4931823" y="1327880"/>
            <a:chExt cx="2447149" cy="814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159EE2-BF87-4103-A891-0D135D3D7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823" y="1327880"/>
              <a:ext cx="923149" cy="814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884A8B-E813-4B77-AE3C-047DD93E3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823" y="1401527"/>
              <a:ext cx="2362201" cy="66736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BCBCC5-3279-42F6-B307-0CF1F2DAF411}"/>
                </a:ext>
              </a:extLst>
            </p:cNvPr>
            <p:cNvSpPr txBox="1"/>
            <p:nvPr/>
          </p:nvSpPr>
          <p:spPr>
            <a:xfrm>
              <a:off x="5084384" y="1442823"/>
              <a:ext cx="2209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PRESENTED BY</a:t>
              </a:r>
              <a:endParaRPr lang="en-US" sz="3200" b="1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8C17D19-B458-44A7-9350-40D053345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99920"/>
              </p:ext>
            </p:extLst>
          </p:nvPr>
        </p:nvGraphicFramePr>
        <p:xfrm>
          <a:off x="643405" y="1901190"/>
          <a:ext cx="3429000" cy="188976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118696385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17558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51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Nafew Prodhan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2019-1-30-033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72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Aysha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 Zakir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2019-1-30-057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635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Tanvina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 Nahar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Tanjum</a:t>
                      </a:r>
                      <a:endParaRPr lang="en-US" sz="2000" dirty="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2019-1-30-058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18380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20C17BE-4585-4A93-8847-D1264E8D5FEB}"/>
              </a:ext>
            </a:extLst>
          </p:cNvPr>
          <p:cNvSpPr txBox="1"/>
          <p:nvPr/>
        </p:nvSpPr>
        <p:spPr>
          <a:xfrm>
            <a:off x="278954" y="39171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</a:rPr>
              <a:t>Course: ECO 480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4BEE1-8DE8-FBDA-42D6-799AEBD20C2A}"/>
              </a:ext>
            </a:extLst>
          </p:cNvPr>
          <p:cNvSpPr/>
          <p:nvPr/>
        </p:nvSpPr>
        <p:spPr>
          <a:xfrm>
            <a:off x="4803142" y="0"/>
            <a:ext cx="4358328" cy="5143500"/>
          </a:xfrm>
          <a:prstGeom prst="rect">
            <a:avLst/>
          </a:prstGeom>
          <a:solidFill>
            <a:srgbClr val="FFC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EC7B5A-5035-BA92-71EE-2C5A17E9A750}"/>
              </a:ext>
            </a:extLst>
          </p:cNvPr>
          <p:cNvSpPr/>
          <p:nvPr/>
        </p:nvSpPr>
        <p:spPr>
          <a:xfrm>
            <a:off x="4700724" y="0"/>
            <a:ext cx="4358328" cy="5143500"/>
          </a:xfrm>
          <a:prstGeom prst="rect">
            <a:avLst/>
          </a:prstGeom>
          <a:solidFill>
            <a:srgbClr val="FFC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D7287A-7FDB-46E1-BBD6-269B999F0EAC}"/>
              </a:ext>
            </a:extLst>
          </p:cNvPr>
          <p:cNvGrpSpPr/>
          <p:nvPr/>
        </p:nvGrpSpPr>
        <p:grpSpPr>
          <a:xfrm>
            <a:off x="5289387" y="536588"/>
            <a:ext cx="3588774" cy="3254362"/>
            <a:chOff x="5101713" y="593106"/>
            <a:chExt cx="3588774" cy="32543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7A0A770-5EB3-4D28-BB05-B1E15B8217C5}"/>
                </a:ext>
              </a:extLst>
            </p:cNvPr>
            <p:cNvGrpSpPr/>
            <p:nvPr/>
          </p:nvGrpSpPr>
          <p:grpSpPr>
            <a:xfrm>
              <a:off x="5101713" y="593106"/>
              <a:ext cx="2447149" cy="814660"/>
              <a:chOff x="4931823" y="1327880"/>
              <a:chExt cx="2447149" cy="81466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EDD06FD-2002-4859-8AC2-BA3CEAB3C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5823" y="1327880"/>
                <a:ext cx="923149" cy="81466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32C3C7D-D47E-4EB1-86E4-ECF182E7C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1823" y="1401527"/>
                <a:ext cx="2362201" cy="667369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3AA164-A590-4DC8-A338-B2E36EE55F71}"/>
                  </a:ext>
                </a:extLst>
              </p:cNvPr>
              <p:cNvSpPr txBox="1"/>
              <p:nvPr/>
            </p:nvSpPr>
            <p:spPr>
              <a:xfrm>
                <a:off x="5084384" y="1442823"/>
                <a:ext cx="22096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  <a:latin typeface="Bahnschrift Condensed" panose="020B0502040204020203" pitchFamily="34" charset="0"/>
                  </a:rPr>
                  <a:t>PRESENTED TO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E7D472-9255-44F1-99D9-659A551B68FA}"/>
                </a:ext>
              </a:extLst>
            </p:cNvPr>
            <p:cNvSpPr txBox="1"/>
            <p:nvPr/>
          </p:nvSpPr>
          <p:spPr>
            <a:xfrm>
              <a:off x="5334000" y="1509392"/>
              <a:ext cx="3356487" cy="2338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>
                  <a:latin typeface="Bahnschrift Condensed" panose="020B0502040204020203" pitchFamily="34" charset="0"/>
                </a:rPr>
                <a:t>Dr. </a:t>
              </a:r>
              <a:r>
                <a:rPr lang="en-US" sz="2000" b="1" dirty="0" err="1">
                  <a:latin typeface="Bahnschrift Condensed" panose="020B0502040204020203" pitchFamily="34" charset="0"/>
                </a:rPr>
                <a:t>Biva</a:t>
              </a:r>
              <a:r>
                <a:rPr lang="en-US" sz="2000" b="1" dirty="0">
                  <a:latin typeface="Bahnschrift Condensed" panose="020B0502040204020203" pitchFamily="34" charset="0"/>
                </a:rPr>
                <a:t> </a:t>
              </a:r>
              <a:r>
                <a:rPr lang="en-US" sz="2000" b="1" dirty="0" err="1">
                  <a:latin typeface="Bahnschrift Condensed" panose="020B0502040204020203" pitchFamily="34" charset="0"/>
                </a:rPr>
                <a:t>Arani</a:t>
              </a:r>
              <a:r>
                <a:rPr lang="en-US" sz="2000" b="1" dirty="0">
                  <a:latin typeface="Bahnschrift Condensed" panose="020B0502040204020203" pitchFamily="34" charset="0"/>
                </a:rPr>
                <a:t> Mallik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latin typeface="Bahnschrift Condensed" panose="020B0502040204020203" pitchFamily="34" charset="0"/>
                </a:rPr>
                <a:t>Assistant Professor, Chairperson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latin typeface="Bahnschrift Condensed" panose="020B0502040204020203" pitchFamily="34" charset="0"/>
                </a:rPr>
                <a:t>Department of Economics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latin typeface="Bahnschrift Condensed" panose="020B0502040204020203" pitchFamily="34" charset="0"/>
                </a:rPr>
                <a:t>East West University</a:t>
              </a:r>
            </a:p>
            <a:p>
              <a:pPr>
                <a:lnSpc>
                  <a:spcPct val="150000"/>
                </a:lnSpc>
              </a:pPr>
              <a:endParaRPr lang="en-US" sz="2000" b="1" dirty="0">
                <a:latin typeface="Bahnschrif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47487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FA5BA3F-2207-4079-1350-8476F3B1618E}"/>
              </a:ext>
            </a:extLst>
          </p:cNvPr>
          <p:cNvSpPr/>
          <p:nvPr/>
        </p:nvSpPr>
        <p:spPr>
          <a:xfrm>
            <a:off x="5113713" y="0"/>
            <a:ext cx="3946395" cy="5143500"/>
          </a:xfrm>
          <a:prstGeom prst="rect">
            <a:avLst/>
          </a:prstGeom>
          <a:solidFill>
            <a:srgbClr val="FFC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31484D-4892-7C94-D4A1-4C6BA34F1FD1}"/>
              </a:ext>
            </a:extLst>
          </p:cNvPr>
          <p:cNvSpPr/>
          <p:nvPr/>
        </p:nvSpPr>
        <p:spPr>
          <a:xfrm>
            <a:off x="5189744" y="0"/>
            <a:ext cx="3946395" cy="5143500"/>
          </a:xfrm>
          <a:prstGeom prst="rect">
            <a:avLst/>
          </a:prstGeom>
          <a:solidFill>
            <a:srgbClr val="FFC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D5B120-3396-4E2B-5EE6-D2A492FD3AFD}"/>
              </a:ext>
            </a:extLst>
          </p:cNvPr>
          <p:cNvGrpSpPr/>
          <p:nvPr/>
        </p:nvGrpSpPr>
        <p:grpSpPr>
          <a:xfrm>
            <a:off x="5638800" y="852900"/>
            <a:ext cx="3200400" cy="638960"/>
            <a:chOff x="5799532" y="800735"/>
            <a:chExt cx="3200400" cy="6389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523C77-2882-4576-8587-FE6679D62B50}"/>
                </a:ext>
              </a:extLst>
            </p:cNvPr>
            <p:cNvSpPr/>
            <p:nvPr/>
          </p:nvSpPr>
          <p:spPr>
            <a:xfrm flipH="1">
              <a:off x="5799532" y="875427"/>
              <a:ext cx="45719" cy="4009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C681F5-BC15-4B25-8A8A-81C58DB860EE}"/>
                </a:ext>
              </a:extLst>
            </p:cNvPr>
            <p:cNvSpPr/>
            <p:nvPr/>
          </p:nvSpPr>
          <p:spPr>
            <a:xfrm rot="16200000">
              <a:off x="6238877" y="1174900"/>
              <a:ext cx="45719" cy="4838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1B78B8-13DF-18CC-7655-CB7B37050BE6}"/>
                </a:ext>
              </a:extLst>
            </p:cNvPr>
            <p:cNvSpPr txBox="1"/>
            <p:nvPr/>
          </p:nvSpPr>
          <p:spPr>
            <a:xfrm>
              <a:off x="5959624" y="800735"/>
              <a:ext cx="3040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0" dirty="0">
                  <a:solidFill>
                    <a:srgbClr val="000000"/>
                  </a:solidFill>
                  <a:effectLst/>
                  <a:latin typeface="Bahnschrift Condensed" panose="020B0502040204020203" pitchFamily="34" charset="0"/>
                </a:rPr>
                <a:t>Regression Model</a:t>
              </a:r>
              <a:endParaRPr lang="en-US" sz="3200" dirty="0"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B2D6A8-6A96-6902-2168-C3B258982965}"/>
              </a:ext>
            </a:extLst>
          </p:cNvPr>
          <p:cNvGrpSpPr/>
          <p:nvPr/>
        </p:nvGrpSpPr>
        <p:grpSpPr>
          <a:xfrm>
            <a:off x="457200" y="1723184"/>
            <a:ext cx="4398070" cy="1025055"/>
            <a:chOff x="344894" y="1971406"/>
            <a:chExt cx="4398070" cy="10250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17848B-B7EE-5634-5EBD-90FB00397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894" y="2084421"/>
              <a:ext cx="4227106" cy="79902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04C9B1F-4B37-A2BD-A9AE-ACEEFD1D3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1971406"/>
              <a:ext cx="1161564" cy="102505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788BCA-7EFB-3C5D-CA0C-C3ED716431E8}"/>
                </a:ext>
              </a:extLst>
            </p:cNvPr>
            <p:cNvSpPr txBox="1"/>
            <p:nvPr/>
          </p:nvSpPr>
          <p:spPr>
            <a:xfrm>
              <a:off x="878294" y="2191024"/>
              <a:ext cx="3371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C000"/>
                  </a:solidFill>
                  <a:latin typeface="Bahnschrift Condensed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What the data says</a:t>
              </a:r>
              <a:endParaRPr lang="en-US" sz="4800" b="1" dirty="0">
                <a:solidFill>
                  <a:srgbClr val="FFC000"/>
                </a:solidFill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3AA6940-6089-F958-A5E2-84B6109D0255}"/>
              </a:ext>
            </a:extLst>
          </p:cNvPr>
          <p:cNvSpPr txBox="1"/>
          <p:nvPr/>
        </p:nvSpPr>
        <p:spPr>
          <a:xfrm>
            <a:off x="4074706" y="1732576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32AAE4-4C77-8A1B-8AF3-70E5159D42F9}"/>
                  </a:ext>
                </a:extLst>
              </p:cNvPr>
              <p:cNvSpPr txBox="1"/>
              <p:nvPr/>
            </p:nvSpPr>
            <p:spPr>
              <a:xfrm>
                <a:off x="6056688" y="1732576"/>
                <a:ext cx="1712675" cy="2131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𝑵𝒐𝑶𝒇𝑺𝒕𝒐𝒓𝒊𝒆𝒔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𝑷𝒓𝒆𝒅𝒊𝒄𝒕𝒆𝒅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=∝+ 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𝑶𝒍𝒅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𝑬𝒍𝒂𝒗𝒂𝒕𝒐𝒓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32AAE4-4C77-8A1B-8AF3-70E5159D4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88" y="1732576"/>
                <a:ext cx="1712675" cy="2131866"/>
              </a:xfrm>
              <a:prstGeom prst="rect">
                <a:avLst/>
              </a:prstGeom>
              <a:blipFill>
                <a:blip r:embed="rId4"/>
                <a:stretch>
                  <a:fillRect r="-3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503C9C2-5563-2ABA-5459-C8336065CF23}"/>
              </a:ext>
            </a:extLst>
          </p:cNvPr>
          <p:cNvSpPr txBox="1"/>
          <p:nvPr/>
        </p:nvSpPr>
        <p:spPr>
          <a:xfrm>
            <a:off x="388918" y="1172380"/>
            <a:ext cx="38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New buildings are taller than the old buildings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99375-482B-51AF-9E08-5F79F6B638F9}"/>
              </a:ext>
            </a:extLst>
          </p:cNvPr>
          <p:cNvSpPr txBox="1"/>
          <p:nvPr/>
        </p:nvSpPr>
        <p:spPr>
          <a:xfrm>
            <a:off x="388918" y="2466022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Estimated relationship between</a:t>
            </a:r>
          </a:p>
          <a:p>
            <a:pPr marL="742950" lvl="1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Building Age and Building Height</a:t>
            </a:r>
          </a:p>
          <a:p>
            <a:pPr marL="742950" lvl="1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Elevator and Building Height</a:t>
            </a:r>
          </a:p>
        </p:txBody>
      </p:sp>
    </p:spTree>
    <p:extLst>
      <p:ext uri="{BB962C8B-B14F-4D97-AF65-F5344CB8AC3E}">
        <p14:creationId xmlns:p14="http://schemas.microsoft.com/office/powerpoint/2010/main" val="128834631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1DA7BC4-AE9C-8F5B-2CA0-7EAC3A1514C1}"/>
              </a:ext>
            </a:extLst>
          </p:cNvPr>
          <p:cNvGrpSpPr/>
          <p:nvPr/>
        </p:nvGrpSpPr>
        <p:grpSpPr>
          <a:xfrm>
            <a:off x="7162800" y="4324410"/>
            <a:ext cx="1447800" cy="584775"/>
            <a:chOff x="7162800" y="4324410"/>
            <a:chExt cx="1447800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88FD65-E4DE-5A1F-1DF8-AB55E8B4372F}"/>
                </a:ext>
              </a:extLst>
            </p:cNvPr>
            <p:cNvSpPr txBox="1"/>
            <p:nvPr/>
          </p:nvSpPr>
          <p:spPr>
            <a:xfrm>
              <a:off x="7162800" y="432441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FINDINGS</a:t>
              </a:r>
              <a:endParaRPr lang="en-US" sz="2800" b="1" dirty="0">
                <a:solidFill>
                  <a:srgbClr val="FFC000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1D5C02-833B-15DC-A8B6-A0036CDF1E34}"/>
                </a:ext>
              </a:extLst>
            </p:cNvPr>
            <p:cNvSpPr/>
            <p:nvPr/>
          </p:nvSpPr>
          <p:spPr>
            <a:xfrm>
              <a:off x="7268497" y="4358224"/>
              <a:ext cx="685800" cy="45719"/>
            </a:xfrm>
            <a:prstGeom prst="rect">
              <a:avLst/>
            </a:prstGeom>
            <a:solidFill>
              <a:srgbClr val="FFEB99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412D508-1175-3767-92C7-7EC5C7AB5873}"/>
              </a:ext>
            </a:extLst>
          </p:cNvPr>
          <p:cNvSpPr txBox="1"/>
          <p:nvPr/>
        </p:nvSpPr>
        <p:spPr>
          <a:xfrm>
            <a:off x="209550" y="407279"/>
            <a:ext cx="6248400" cy="4328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 reg </a:t>
            </a:r>
            <a:r>
              <a:rPr lang="en-US" sz="16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NoOfStories</a:t>
            </a:r>
            <a:r>
              <a:rPr lang="en-US" sz="16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Old </a:t>
            </a:r>
            <a:r>
              <a:rPr lang="en-US" sz="16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Elavator</a:t>
            </a:r>
            <a:endParaRPr lang="en-US" sz="1600" b="1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Source |       SS           </a:t>
            </a:r>
            <a:r>
              <a:rPr lang="en-US" sz="10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MS      Number of </a:t>
            </a:r>
            <a:r>
              <a:rPr lang="en-US" sz="10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=       100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-------------+----------------------------------   F(2, 97)        =     68.03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Model |  378.854841         2  189.427421   Prob &gt; F        =    0.0000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Residual |  270.105159        97  2.78458927   R-squared       =    0.5838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-------------+----------------------------------   Adj R-squared   =    0.5752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Total |      648.96        99  6.55515152   Root MSE        =    1.6687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NoOfStories</a:t>
            </a: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| Coefficient  Std. err.      t    P&gt;|t|     [95% conf. interval]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-------------+----------------------------------------------------------------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Old |  -2.642857   .6307127    -4.19   0.000    -3.894647   -1.391067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Elavator</a:t>
            </a: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|   2.724206   .4874157     5.59   0.000     1.756821    3.691592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_cons |   6.990079   .6606613    10.58   0.000      5.67885    8.301309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37BB85-99CC-BFD0-46C2-D1EE007C90AE}"/>
              </a:ext>
            </a:extLst>
          </p:cNvPr>
          <p:cNvSpPr/>
          <p:nvPr/>
        </p:nvSpPr>
        <p:spPr>
          <a:xfrm>
            <a:off x="6553200" y="0"/>
            <a:ext cx="2590800" cy="5143500"/>
          </a:xfrm>
          <a:prstGeom prst="rect">
            <a:avLst/>
          </a:prstGeom>
          <a:solidFill>
            <a:schemeClr val="accent1">
              <a:lumMod val="20000"/>
              <a:lumOff val="8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C6FB3-6044-9499-8ED9-1CE80E0EF708}"/>
              </a:ext>
            </a:extLst>
          </p:cNvPr>
          <p:cNvGrpSpPr/>
          <p:nvPr/>
        </p:nvGrpSpPr>
        <p:grpSpPr>
          <a:xfrm>
            <a:off x="6858000" y="1352550"/>
            <a:ext cx="2324100" cy="2007691"/>
            <a:chOff x="6629400" y="1335643"/>
            <a:chExt cx="2324100" cy="20076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23A546-6475-FF03-B19B-0AD6942B6BBC}"/>
                </a:ext>
              </a:extLst>
            </p:cNvPr>
            <p:cNvSpPr txBox="1"/>
            <p:nvPr/>
          </p:nvSpPr>
          <p:spPr>
            <a:xfrm>
              <a:off x="6819900" y="2327671"/>
              <a:ext cx="2133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t and P&gt;|t|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Prob&gt;F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R-squared</a:t>
              </a:r>
              <a:endParaRPr lang="en-US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7D584F-4B8F-500B-D53D-6A67F98C2A38}"/>
                </a:ext>
              </a:extLst>
            </p:cNvPr>
            <p:cNvSpPr txBox="1"/>
            <p:nvPr/>
          </p:nvSpPr>
          <p:spPr>
            <a:xfrm>
              <a:off x="6629400" y="1962150"/>
              <a:ext cx="21336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Accuracy of the model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17B613-D137-3471-E369-575E13DF7C65}"/>
                </a:ext>
              </a:extLst>
            </p:cNvPr>
            <p:cNvSpPr txBox="1"/>
            <p:nvPr/>
          </p:nvSpPr>
          <p:spPr>
            <a:xfrm>
              <a:off x="6629400" y="1335643"/>
              <a:ext cx="12192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Coefficients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5787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C22A928-27C0-CF38-D8AA-3DD0E39925BB}"/>
              </a:ext>
            </a:extLst>
          </p:cNvPr>
          <p:cNvGrpSpPr/>
          <p:nvPr/>
        </p:nvGrpSpPr>
        <p:grpSpPr>
          <a:xfrm>
            <a:off x="385764" y="1073135"/>
            <a:ext cx="8372472" cy="2997230"/>
            <a:chOff x="390527" y="1073135"/>
            <a:chExt cx="8372472" cy="29972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16EBA9-F0B3-ABDB-EA5E-D414983E4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90527" y="1073135"/>
              <a:ext cx="4114799" cy="299723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0CB891-314C-0769-AC88-1A012A5A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48200" y="1073135"/>
              <a:ext cx="4114799" cy="2997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11161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FA5BA3F-2207-4079-1350-8476F3B1618E}"/>
              </a:ext>
            </a:extLst>
          </p:cNvPr>
          <p:cNvSpPr/>
          <p:nvPr/>
        </p:nvSpPr>
        <p:spPr>
          <a:xfrm>
            <a:off x="5113713" y="0"/>
            <a:ext cx="3946395" cy="5143500"/>
          </a:xfrm>
          <a:prstGeom prst="rect">
            <a:avLst/>
          </a:prstGeom>
          <a:solidFill>
            <a:srgbClr val="FFC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31484D-4892-7C94-D4A1-4C6BA34F1FD1}"/>
              </a:ext>
            </a:extLst>
          </p:cNvPr>
          <p:cNvSpPr/>
          <p:nvPr/>
        </p:nvSpPr>
        <p:spPr>
          <a:xfrm>
            <a:off x="5189744" y="-8467"/>
            <a:ext cx="3946395" cy="5143500"/>
          </a:xfrm>
          <a:prstGeom prst="rect">
            <a:avLst/>
          </a:prstGeom>
          <a:solidFill>
            <a:srgbClr val="FFC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523C77-2882-4576-8587-FE6679D62B50}"/>
              </a:ext>
            </a:extLst>
          </p:cNvPr>
          <p:cNvSpPr/>
          <p:nvPr/>
        </p:nvSpPr>
        <p:spPr>
          <a:xfrm flipH="1">
            <a:off x="5821681" y="895350"/>
            <a:ext cx="45719" cy="477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681F5-BC15-4B25-8A8A-81C58DB860EE}"/>
              </a:ext>
            </a:extLst>
          </p:cNvPr>
          <p:cNvSpPr/>
          <p:nvPr/>
        </p:nvSpPr>
        <p:spPr>
          <a:xfrm rot="16200000" flipH="1">
            <a:off x="6289162" y="1321935"/>
            <a:ext cx="45719" cy="483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B78B8-13DF-18CC-7655-CB7B37050BE6}"/>
              </a:ext>
            </a:extLst>
          </p:cNvPr>
          <p:cNvSpPr txBox="1"/>
          <p:nvPr/>
        </p:nvSpPr>
        <p:spPr>
          <a:xfrm>
            <a:off x="5894556" y="879237"/>
            <a:ext cx="304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Regression Model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D2565C-FC88-04E2-8B27-70761BA209BC}"/>
              </a:ext>
            </a:extLst>
          </p:cNvPr>
          <p:cNvGrpSpPr/>
          <p:nvPr/>
        </p:nvGrpSpPr>
        <p:grpSpPr>
          <a:xfrm>
            <a:off x="457200" y="2571750"/>
            <a:ext cx="4531906" cy="1025055"/>
            <a:chOff x="344894" y="1971406"/>
            <a:chExt cx="4531906" cy="10250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B2D6A8-6A96-6902-2168-C3B258982965}"/>
                </a:ext>
              </a:extLst>
            </p:cNvPr>
            <p:cNvGrpSpPr/>
            <p:nvPr/>
          </p:nvGrpSpPr>
          <p:grpSpPr>
            <a:xfrm>
              <a:off x="344894" y="1971406"/>
              <a:ext cx="4398070" cy="1025055"/>
              <a:chOff x="344894" y="1971406"/>
              <a:chExt cx="4398070" cy="102505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717848B-B7EE-5634-5EBD-90FB00397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894" y="2084421"/>
                <a:ext cx="4227106" cy="79902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04C9B1F-4B37-A2BD-A9AE-ACEEFD1D3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1971406"/>
                <a:ext cx="1161564" cy="102505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788BCA-7EFB-3C5D-CA0C-C3ED716431E8}"/>
                  </a:ext>
                </a:extLst>
              </p:cNvPr>
              <p:cNvSpPr txBox="1"/>
              <p:nvPr/>
            </p:nvSpPr>
            <p:spPr>
              <a:xfrm>
                <a:off x="460166" y="2276206"/>
                <a:ext cx="3542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  <a:latin typeface="Bahnschrift Condensed" panose="020B0502040204020203" pitchFamily="34" charset="0"/>
                  </a:rPr>
                  <a:t>How much </a:t>
                </a:r>
                <a:r>
                  <a:rPr lang="en-US" sz="2000" b="1" dirty="0">
                    <a:solidFill>
                      <a:schemeClr val="bg1"/>
                    </a:solidFill>
                    <a:latin typeface="Bahnschrift Condensed" panose="020B0502040204020203" pitchFamily="34" charset="0"/>
                  </a:rPr>
                  <a:t>additional</a:t>
                </a:r>
                <a:r>
                  <a:rPr lang="en-US" sz="2000" b="1" dirty="0">
                    <a:solidFill>
                      <a:srgbClr val="FFC000"/>
                    </a:solidFill>
                    <a:latin typeface="Bahnschrift Condensed" panose="020B0502040204020203" pitchFamily="34" charset="0"/>
                  </a:rPr>
                  <a:t> </a:t>
                </a:r>
                <a:r>
                  <a:rPr lang="en-US" sz="2000" b="1" dirty="0">
                    <a:solidFill>
                      <a:schemeClr val="bg1"/>
                    </a:solidFill>
                    <a:latin typeface="Bahnschrift Condensed" panose="020B0502040204020203" pitchFamily="34" charset="0"/>
                  </a:rPr>
                  <a:t>rent</a:t>
                </a:r>
                <a:r>
                  <a:rPr lang="en-US" sz="2000" b="1" dirty="0">
                    <a:solidFill>
                      <a:srgbClr val="FFC000"/>
                    </a:solidFill>
                    <a:latin typeface="Bahnschrift Condensed" panose="020B0502040204020203" pitchFamily="34" charset="0"/>
                  </a:rPr>
                  <a:t> is required</a:t>
                </a:r>
                <a:endParaRPr lang="en-US" sz="3600" b="1" dirty="0">
                  <a:solidFill>
                    <a:srgbClr val="FFC000"/>
                  </a:solidFill>
                  <a:latin typeface="Bahnschrift Condensed" panose="020B0502040204020203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AA6940-6089-F958-A5E2-84B6109D0255}"/>
                </a:ext>
              </a:extLst>
            </p:cNvPr>
            <p:cNvSpPr txBox="1"/>
            <p:nvPr/>
          </p:nvSpPr>
          <p:spPr>
            <a:xfrm>
              <a:off x="3962400" y="1980798"/>
              <a:ext cx="914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CF9BB-383A-0D43-EAA9-EA9E10672D10}"/>
                  </a:ext>
                </a:extLst>
              </p:cNvPr>
              <p:cNvSpPr txBox="1"/>
              <p:nvPr/>
            </p:nvSpPr>
            <p:spPr>
              <a:xfrm>
                <a:off x="6156296" y="2095366"/>
                <a:ext cx="1788706" cy="2131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𝑹𝒆𝒏𝒕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𝑷𝒓𝒆𝒅𝒊𝒄𝒕𝒆𝒅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=∝+ 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𝑺𝒕𝒂𝒕𝒊𝒐𝒏𝑹𝒐𝒂𝒅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𝑺𝒒𝑭𝒕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𝑶𝒍𝒅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CF9BB-383A-0D43-EAA9-EA9E10672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96" y="2095366"/>
                <a:ext cx="1788706" cy="2131866"/>
              </a:xfrm>
              <a:prstGeom prst="rect">
                <a:avLst/>
              </a:prstGeom>
              <a:blipFill>
                <a:blip r:embed="rId4"/>
                <a:stretch>
                  <a:fillRect r="-23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B05AB8E-5243-6D3D-5246-6F4742F32EAB}"/>
              </a:ext>
            </a:extLst>
          </p:cNvPr>
          <p:cNvSpPr txBox="1"/>
          <p:nvPr/>
        </p:nvSpPr>
        <p:spPr>
          <a:xfrm>
            <a:off x="457200" y="1200150"/>
            <a:ext cx="4038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What if: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Move from </a:t>
            </a:r>
            <a:r>
              <a:rPr lang="en-US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Nakhalpara</a:t>
            </a:r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 to Station Road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Unit size increased by 1 Sq Ft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Old building</a:t>
            </a:r>
          </a:p>
        </p:txBody>
      </p:sp>
    </p:spTree>
    <p:extLst>
      <p:ext uri="{BB962C8B-B14F-4D97-AF65-F5344CB8AC3E}">
        <p14:creationId xmlns:p14="http://schemas.microsoft.com/office/powerpoint/2010/main" val="82482167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FD714C8-4410-A481-1198-858A6AF47686}"/>
              </a:ext>
            </a:extLst>
          </p:cNvPr>
          <p:cNvGrpSpPr/>
          <p:nvPr/>
        </p:nvGrpSpPr>
        <p:grpSpPr>
          <a:xfrm>
            <a:off x="6858000" y="4348580"/>
            <a:ext cx="1447800" cy="584775"/>
            <a:chOff x="7162800" y="4324410"/>
            <a:chExt cx="1447800" cy="584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DC7312-21E6-6F40-BADE-73D82629DF68}"/>
                </a:ext>
              </a:extLst>
            </p:cNvPr>
            <p:cNvSpPr txBox="1"/>
            <p:nvPr/>
          </p:nvSpPr>
          <p:spPr>
            <a:xfrm>
              <a:off x="7162800" y="432441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FINDINGS</a:t>
              </a:r>
              <a:endParaRPr lang="en-US" sz="2800" b="1" dirty="0">
                <a:solidFill>
                  <a:srgbClr val="FFC000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FC3950-5ECC-AA18-00F1-07B35ED77A8B}"/>
                </a:ext>
              </a:extLst>
            </p:cNvPr>
            <p:cNvSpPr/>
            <p:nvPr/>
          </p:nvSpPr>
          <p:spPr>
            <a:xfrm>
              <a:off x="7268497" y="4358224"/>
              <a:ext cx="685800" cy="45719"/>
            </a:xfrm>
            <a:prstGeom prst="rect">
              <a:avLst/>
            </a:prstGeom>
            <a:solidFill>
              <a:srgbClr val="FFEB99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797BFE4-27A3-5A13-5E0C-38274EF4F1EA}"/>
              </a:ext>
            </a:extLst>
          </p:cNvPr>
          <p:cNvSpPr/>
          <p:nvPr/>
        </p:nvSpPr>
        <p:spPr>
          <a:xfrm>
            <a:off x="5867400" y="0"/>
            <a:ext cx="3276600" cy="5143500"/>
          </a:xfrm>
          <a:prstGeom prst="rect">
            <a:avLst/>
          </a:prstGeom>
          <a:solidFill>
            <a:schemeClr val="accent1">
              <a:lumMod val="20000"/>
              <a:lumOff val="8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2D508-1175-3767-92C7-7EC5C7AB5873}"/>
              </a:ext>
            </a:extLst>
          </p:cNvPr>
          <p:cNvSpPr txBox="1"/>
          <p:nvPr/>
        </p:nvSpPr>
        <p:spPr>
          <a:xfrm>
            <a:off x="152400" y="388844"/>
            <a:ext cx="5638800" cy="436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reg Rent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StationRoad</a:t>
            </a:r>
            <a:r>
              <a:rPr lang="en-US" sz="16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SqFt Old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Source |       SS          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df</a:t>
            </a: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MS      Number of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obs</a:t>
            </a: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=       100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-------------+----------------------------------   F(3, 96)        =    231.34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Model |  4.1190e+09         3  1.3730e+09   Prob &gt; F        =    0.0000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Residual |   569757694        96  5934975.97   R-squared       =    0.8785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-------------+----------------------------------   Adj R-squared   =    0.8747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Total |  4.6888e+09        99  47361212.1   Root MSE        =    2436.2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-----------------------------------------------------------------------------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Rent | Coefficient  Std. err.      t    P&gt;|t|     [95% conf. interval]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------------+----------------------------------------------------------------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StationEoad</a:t>
            </a: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4769.476   491.9819     9.69   0.000       3792.9    5746.053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SqFt |   14.88555   .7108701    20.94   0.000     13.47448    16.29661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Old |  -2793.965   756.9208    -3.69   0.000    -4296.441    -1291.49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_cons |   6301.589   1157.862     5.44   0.000     4003.251    8599.927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7D08D4-BD64-FC1E-C889-FB4A4A2ACBD8}"/>
              </a:ext>
            </a:extLst>
          </p:cNvPr>
          <p:cNvGrpSpPr/>
          <p:nvPr/>
        </p:nvGrpSpPr>
        <p:grpSpPr>
          <a:xfrm>
            <a:off x="6629400" y="1047750"/>
            <a:ext cx="2324100" cy="2007691"/>
            <a:chOff x="6629400" y="1335643"/>
            <a:chExt cx="2324100" cy="20076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AB9D25-881F-3FDF-211C-E0560EA74D83}"/>
                </a:ext>
              </a:extLst>
            </p:cNvPr>
            <p:cNvSpPr txBox="1"/>
            <p:nvPr/>
          </p:nvSpPr>
          <p:spPr>
            <a:xfrm>
              <a:off x="6819900" y="2327671"/>
              <a:ext cx="2133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t and P&gt;|t|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Prob&gt;F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R-squared</a:t>
              </a:r>
              <a:endParaRPr lang="en-US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3C6A71-6C19-4BE6-CA80-75DAEFABD332}"/>
                </a:ext>
              </a:extLst>
            </p:cNvPr>
            <p:cNvSpPr txBox="1"/>
            <p:nvPr/>
          </p:nvSpPr>
          <p:spPr>
            <a:xfrm>
              <a:off x="6629400" y="1962150"/>
              <a:ext cx="21336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Accuracy of the model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8C3479-91D7-6350-B38A-3367D5DCBB92}"/>
                </a:ext>
              </a:extLst>
            </p:cNvPr>
            <p:cNvSpPr txBox="1"/>
            <p:nvPr/>
          </p:nvSpPr>
          <p:spPr>
            <a:xfrm>
              <a:off x="6629400" y="1335643"/>
              <a:ext cx="12192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Coefficients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98012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AF2EC3-DF5B-0626-16AE-83D695352B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45647" y="1329982"/>
            <a:ext cx="3242988" cy="2362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C1A337-2BB4-ABC7-6DAD-CD25AEA1788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88635" y="1428749"/>
            <a:ext cx="2971800" cy="2164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FA638-E319-7661-E2A4-C5410C946B4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16668" y="1428749"/>
            <a:ext cx="2971800" cy="21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3665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CE30D9-7F2F-5920-4B9C-4F180D433674}"/>
              </a:ext>
            </a:extLst>
          </p:cNvPr>
          <p:cNvSpPr/>
          <p:nvPr/>
        </p:nvSpPr>
        <p:spPr>
          <a:xfrm>
            <a:off x="4785672" y="0"/>
            <a:ext cx="4358328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43324-9FE9-B474-AD49-DD63AA2B6D60}"/>
              </a:ext>
            </a:extLst>
          </p:cNvPr>
          <p:cNvSpPr txBox="1"/>
          <p:nvPr/>
        </p:nvSpPr>
        <p:spPr>
          <a:xfrm>
            <a:off x="784667" y="1722643"/>
            <a:ext cx="13637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Bahnschrift Condensed" panose="020B0502040204020203" pitchFamily="34" charset="0"/>
              </a:rPr>
              <a:t>5.3 KM </a:t>
            </a:r>
            <a:endParaRPr lang="en-US" sz="3600" b="1" dirty="0">
              <a:solidFill>
                <a:srgbClr val="FFC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E2BD9E-AC7F-0921-BFBE-737BF7C046EB}"/>
              </a:ext>
            </a:extLst>
          </p:cNvPr>
          <p:cNvSpPr/>
          <p:nvPr/>
        </p:nvSpPr>
        <p:spPr>
          <a:xfrm>
            <a:off x="906780" y="1013460"/>
            <a:ext cx="3040070" cy="3127759"/>
          </a:xfrm>
          <a:custGeom>
            <a:avLst/>
            <a:gdLst>
              <a:gd name="connsiteX0" fmla="*/ 0 w 3040070"/>
              <a:gd name="connsiteY0" fmla="*/ 3127759 h 3127759"/>
              <a:gd name="connsiteX1" fmla="*/ 205740 w 3040070"/>
              <a:gd name="connsiteY1" fmla="*/ 1733299 h 3127759"/>
              <a:gd name="connsiteX2" fmla="*/ 1165860 w 3040070"/>
              <a:gd name="connsiteY2" fmla="*/ 1382779 h 3127759"/>
              <a:gd name="connsiteX3" fmla="*/ 1455420 w 3040070"/>
              <a:gd name="connsiteY3" fmla="*/ 506479 h 3127759"/>
              <a:gd name="connsiteX4" fmla="*/ 2903220 w 3040070"/>
              <a:gd name="connsiteY4" fmla="*/ 49279 h 3127759"/>
              <a:gd name="connsiteX5" fmla="*/ 2895600 w 3040070"/>
              <a:gd name="connsiteY5" fmla="*/ 34039 h 31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0070" h="3127759">
                <a:moveTo>
                  <a:pt x="0" y="3127759"/>
                </a:moveTo>
                <a:cubicBezTo>
                  <a:pt x="5715" y="2575944"/>
                  <a:pt x="11430" y="2024129"/>
                  <a:pt x="205740" y="1733299"/>
                </a:cubicBezTo>
                <a:cubicBezTo>
                  <a:pt x="400050" y="1442469"/>
                  <a:pt x="957580" y="1587249"/>
                  <a:pt x="1165860" y="1382779"/>
                </a:cubicBezTo>
                <a:cubicBezTo>
                  <a:pt x="1374140" y="1178309"/>
                  <a:pt x="1165860" y="728729"/>
                  <a:pt x="1455420" y="506479"/>
                </a:cubicBezTo>
                <a:cubicBezTo>
                  <a:pt x="1744980" y="284229"/>
                  <a:pt x="2663190" y="128019"/>
                  <a:pt x="2903220" y="49279"/>
                </a:cubicBezTo>
                <a:cubicBezTo>
                  <a:pt x="3143250" y="-29461"/>
                  <a:pt x="3019425" y="2289"/>
                  <a:pt x="2895600" y="34039"/>
                </a:cubicBezTo>
              </a:path>
            </a:pathLst>
          </a:custGeom>
          <a:noFill/>
          <a:ln w="28575"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242D3DA4-249E-54BB-E8E1-18F2A1CAB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3421129"/>
            <a:ext cx="914400" cy="914400"/>
          </a:xfrm>
          <a:prstGeom prst="rect">
            <a:avLst/>
          </a:prstGeom>
        </p:spPr>
      </p:pic>
      <p:pic>
        <p:nvPicPr>
          <p:cNvPr id="10" name="Graphic 9" descr="Marker with solid fill">
            <a:extLst>
              <a:ext uri="{FF2B5EF4-FFF2-40B4-BE49-F238E27FC236}">
                <a16:creationId xmlns:a16="http://schemas.microsoft.com/office/drawing/2014/main" id="{6E03800D-6C86-029F-95AD-6357F57B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3930" y="36195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369E44-3596-5DB9-D77A-954CFF141886}"/>
              </a:ext>
            </a:extLst>
          </p:cNvPr>
          <p:cNvSpPr txBox="1"/>
          <p:nvPr/>
        </p:nvSpPr>
        <p:spPr>
          <a:xfrm>
            <a:off x="335435" y="4152649"/>
            <a:ext cx="1157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Tejgaon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BE89F-7106-2E15-C2B6-6B7ABC833DD9}"/>
              </a:ext>
            </a:extLst>
          </p:cNvPr>
          <p:cNvSpPr txBox="1"/>
          <p:nvPr/>
        </p:nvSpPr>
        <p:spPr>
          <a:xfrm>
            <a:off x="3180962" y="1136428"/>
            <a:ext cx="1440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CBD (Motijheel)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6189C-D9B1-9D4C-06F6-B55A8E07FDF9}"/>
              </a:ext>
            </a:extLst>
          </p:cNvPr>
          <p:cNvSpPr txBox="1"/>
          <p:nvPr/>
        </p:nvSpPr>
        <p:spPr>
          <a:xfrm>
            <a:off x="5048639" y="1762139"/>
            <a:ext cx="4007964" cy="187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Bahnschrift Condensed" panose="020B0502040204020203" pitchFamily="34" charset="0"/>
              </a:rPr>
              <a:t>The</a:t>
            </a:r>
            <a:r>
              <a:rPr lang="en-US" sz="2000" b="1" dirty="0">
                <a:latin typeface="Bahnschrift Condensed" panose="020B0502040204020203" pitchFamily="34" charset="0"/>
              </a:rPr>
              <a:t> bus </a:t>
            </a:r>
            <a:r>
              <a:rPr lang="en-US" sz="2000" dirty="0">
                <a:latin typeface="Bahnschrift Condensed" panose="020B0502040204020203" pitchFamily="34" charset="0"/>
              </a:rPr>
              <a:t>fare is </a:t>
            </a:r>
            <a:r>
              <a:rPr lang="en-US" sz="2000" b="1" dirty="0">
                <a:latin typeface="Bahnschrift Condensed" panose="020B0502040204020203" pitchFamily="34" charset="0"/>
              </a:rPr>
              <a:t>30TK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Bahnschrift Condensed" panose="020B0502040204020203" pitchFamily="34" charset="0"/>
              </a:rPr>
              <a:t>Uber private car </a:t>
            </a:r>
            <a:r>
              <a:rPr lang="en-US" sz="2000" dirty="0">
                <a:latin typeface="Bahnschrift Condensed" panose="020B0502040204020203" pitchFamily="34" charset="0"/>
              </a:rPr>
              <a:t>fare is </a:t>
            </a:r>
            <a:r>
              <a:rPr lang="en-US" sz="2000" b="1" dirty="0">
                <a:latin typeface="Bahnschrift Condensed" panose="020B0502040204020203" pitchFamily="34" charset="0"/>
              </a:rPr>
              <a:t>300-350TK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Bahnschrift Condensed" panose="020B0502040204020203" pitchFamily="34" charset="0"/>
              </a:rPr>
              <a:t>Moto(bike) </a:t>
            </a:r>
            <a:r>
              <a:rPr lang="en-US" sz="2000" dirty="0">
                <a:latin typeface="Bahnschrift Condensed" panose="020B0502040204020203" pitchFamily="34" charset="0"/>
              </a:rPr>
              <a:t>fare is </a:t>
            </a:r>
            <a:r>
              <a:rPr lang="en-US" sz="2000" b="1" dirty="0">
                <a:latin typeface="Bahnschrift Condensed" panose="020B0502040204020203" pitchFamily="34" charset="0"/>
              </a:rPr>
              <a:t>100-120TK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Bahnschrift Condensed" panose="020B0502040204020203" pitchFamily="34" charset="0"/>
              </a:rPr>
              <a:t>CNG </a:t>
            </a:r>
            <a:r>
              <a:rPr lang="en-US" sz="2000" dirty="0">
                <a:latin typeface="Bahnschrift Condensed" panose="020B0502040204020203" pitchFamily="34" charset="0"/>
              </a:rPr>
              <a:t>fare is </a:t>
            </a:r>
            <a:r>
              <a:rPr lang="en-US" sz="2000" b="1" dirty="0">
                <a:latin typeface="Bahnschrift Condensed" panose="020B0502040204020203" pitchFamily="34" charset="0"/>
              </a:rPr>
              <a:t>150-220 TK.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E8A123-8935-5BA3-9CC5-9975AC1EDACC}"/>
              </a:ext>
            </a:extLst>
          </p:cNvPr>
          <p:cNvSpPr txBox="1"/>
          <p:nvPr/>
        </p:nvSpPr>
        <p:spPr>
          <a:xfrm>
            <a:off x="4953000" y="238185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EEB9"/>
                </a:solidFill>
                <a:latin typeface="Bahnschrift Condensed" panose="020B0502040204020203" pitchFamily="34" charset="0"/>
              </a:rPr>
              <a:t>Commuting Cost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21DFE7-05F1-6740-9B5A-0215F939E853}"/>
              </a:ext>
            </a:extLst>
          </p:cNvPr>
          <p:cNvSpPr/>
          <p:nvPr/>
        </p:nvSpPr>
        <p:spPr>
          <a:xfrm>
            <a:off x="5079119" y="1276350"/>
            <a:ext cx="1047361" cy="45719"/>
          </a:xfrm>
          <a:prstGeom prst="rect">
            <a:avLst/>
          </a:prstGeom>
          <a:solidFill>
            <a:srgbClr val="FFEB99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AB0A37-2A92-F83F-C7D6-41F205E3EF83}"/>
              </a:ext>
            </a:extLst>
          </p:cNvPr>
          <p:cNvSpPr txBox="1"/>
          <p:nvPr/>
        </p:nvSpPr>
        <p:spPr>
          <a:xfrm>
            <a:off x="4979398" y="73848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Tejgaon to CBD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16BEB-5426-321C-212C-5A8FF57E7C5D}"/>
              </a:ext>
            </a:extLst>
          </p:cNvPr>
          <p:cNvSpPr txBox="1"/>
          <p:nvPr/>
        </p:nvSpPr>
        <p:spPr>
          <a:xfrm>
            <a:off x="4785672" y="4141219"/>
            <a:ext cx="435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EEB9"/>
                </a:solidFill>
                <a:latin typeface="Bahnschrift Condensed" panose="020B0502040204020203" pitchFamily="34" charset="0"/>
              </a:rPr>
              <a:t>One-way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BD575-25BD-846E-8D87-D0C299CACCB1}"/>
              </a:ext>
            </a:extLst>
          </p:cNvPr>
          <p:cNvCxnSpPr/>
          <p:nvPr/>
        </p:nvCxnSpPr>
        <p:spPr>
          <a:xfrm>
            <a:off x="6324600" y="4171950"/>
            <a:ext cx="685800" cy="0"/>
          </a:xfrm>
          <a:prstGeom prst="straightConnector1">
            <a:avLst/>
          </a:prstGeom>
          <a:ln w="28575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17FC56-D5CB-BB6F-1645-310CCD37577C}"/>
              </a:ext>
            </a:extLst>
          </p:cNvPr>
          <p:cNvSpPr txBox="1"/>
          <p:nvPr/>
        </p:nvSpPr>
        <p:spPr>
          <a:xfrm>
            <a:off x="72341" y="68908"/>
            <a:ext cx="1725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Source: </a:t>
            </a:r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Google Map</a:t>
            </a:r>
          </a:p>
        </p:txBody>
      </p:sp>
    </p:spTree>
    <p:extLst>
      <p:ext uri="{BB962C8B-B14F-4D97-AF65-F5344CB8AC3E}">
        <p14:creationId xmlns:p14="http://schemas.microsoft.com/office/powerpoint/2010/main" val="376470716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68AA4B-5C2B-0BEC-F5A0-EE56A3E06E0C}"/>
              </a:ext>
            </a:extLst>
          </p:cNvPr>
          <p:cNvSpPr txBox="1"/>
          <p:nvPr/>
        </p:nvSpPr>
        <p:spPr>
          <a:xfrm rot="5400000">
            <a:off x="5515540" y="2341520"/>
            <a:ext cx="298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260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FACILITIES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BC1AA9-B137-FEE8-E9A4-2677503FD0C5}"/>
              </a:ext>
            </a:extLst>
          </p:cNvPr>
          <p:cNvGrpSpPr/>
          <p:nvPr/>
        </p:nvGrpSpPr>
        <p:grpSpPr>
          <a:xfrm>
            <a:off x="7455779" y="166096"/>
            <a:ext cx="1271502" cy="1233845"/>
            <a:chOff x="1219200" y="1352550"/>
            <a:chExt cx="1271502" cy="12338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78186E-F6B7-A840-41F3-C19938052A71}"/>
                </a:ext>
              </a:extLst>
            </p:cNvPr>
            <p:cNvSpPr txBox="1"/>
            <p:nvPr/>
          </p:nvSpPr>
          <p:spPr>
            <a:xfrm>
              <a:off x="1219200" y="2063175"/>
              <a:ext cx="12715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ahnschrift Condensed" panose="020B0502040204020203" pitchFamily="34" charset="0"/>
                </a:rPr>
                <a:t>Hospitals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2A8E3A-0236-21C6-27F4-75DEC74CB8B7}"/>
                </a:ext>
              </a:extLst>
            </p:cNvPr>
            <p:cNvSpPr txBox="1"/>
            <p:nvPr/>
          </p:nvSpPr>
          <p:spPr>
            <a:xfrm>
              <a:off x="1600200" y="1352550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10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9C70D7-EC44-6D96-EB61-5CB04A6F7925}"/>
              </a:ext>
            </a:extLst>
          </p:cNvPr>
          <p:cNvGrpSpPr/>
          <p:nvPr/>
        </p:nvGrpSpPr>
        <p:grpSpPr>
          <a:xfrm>
            <a:off x="7568442" y="2645213"/>
            <a:ext cx="1194558" cy="1221937"/>
            <a:chOff x="4697379" y="1364456"/>
            <a:chExt cx="1194558" cy="12219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AEBBF3-D710-DE86-0535-5E96C3533E0A}"/>
                </a:ext>
              </a:extLst>
            </p:cNvPr>
            <p:cNvSpPr txBox="1"/>
            <p:nvPr/>
          </p:nvSpPr>
          <p:spPr>
            <a:xfrm>
              <a:off x="4697379" y="2063173"/>
              <a:ext cx="1194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ahnschrift Condensed" panose="020B0502040204020203" pitchFamily="34" charset="0"/>
                </a:rPr>
                <a:t>Colleges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CACD41-BE9D-53FF-E821-B221503D9CA6}"/>
                </a:ext>
              </a:extLst>
            </p:cNvPr>
            <p:cNvSpPr txBox="1"/>
            <p:nvPr/>
          </p:nvSpPr>
          <p:spPr>
            <a:xfrm>
              <a:off x="5029200" y="1364456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3E3348-0905-4ADB-26F3-C855CB197DAB}"/>
              </a:ext>
            </a:extLst>
          </p:cNvPr>
          <p:cNvGrpSpPr/>
          <p:nvPr/>
        </p:nvGrpSpPr>
        <p:grpSpPr>
          <a:xfrm>
            <a:off x="7556121" y="1418868"/>
            <a:ext cx="1109599" cy="1229082"/>
            <a:chOff x="3124200" y="1357312"/>
            <a:chExt cx="1109599" cy="12290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50ACB1-6B13-C990-A1A4-B3DEDF6ECAAF}"/>
                </a:ext>
              </a:extLst>
            </p:cNvPr>
            <p:cNvSpPr txBox="1"/>
            <p:nvPr/>
          </p:nvSpPr>
          <p:spPr>
            <a:xfrm>
              <a:off x="3124200" y="2063174"/>
              <a:ext cx="1109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ahnschrift Condensed" panose="020B0502040204020203" pitchFamily="34" charset="0"/>
                </a:rPr>
                <a:t>Schools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BD86E5-1235-EB93-A40E-A75872CBDE2D}"/>
                </a:ext>
              </a:extLst>
            </p:cNvPr>
            <p:cNvSpPr txBox="1"/>
            <p:nvPr/>
          </p:nvSpPr>
          <p:spPr>
            <a:xfrm>
              <a:off x="3429000" y="1357312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18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D4E51C-8466-50E8-1AC7-72DB89D8757D}"/>
              </a:ext>
            </a:extLst>
          </p:cNvPr>
          <p:cNvGrpSpPr/>
          <p:nvPr/>
        </p:nvGrpSpPr>
        <p:grpSpPr>
          <a:xfrm>
            <a:off x="7362959" y="3776307"/>
            <a:ext cx="1580882" cy="1233843"/>
            <a:chOff x="6363532" y="1352549"/>
            <a:chExt cx="1580882" cy="12338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7448EB-C774-B36A-316C-1C04458135DC}"/>
                </a:ext>
              </a:extLst>
            </p:cNvPr>
            <p:cNvSpPr txBox="1"/>
            <p:nvPr/>
          </p:nvSpPr>
          <p:spPr>
            <a:xfrm>
              <a:off x="6363532" y="2063172"/>
              <a:ext cx="15808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ahnschrift Condensed" panose="020B0502040204020203" pitchFamily="34" charset="0"/>
                </a:rPr>
                <a:t>Universities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6CAC0E-0859-FFD0-FF7D-96745B431369}"/>
                </a:ext>
              </a:extLst>
            </p:cNvPr>
            <p:cNvSpPr txBox="1"/>
            <p:nvPr/>
          </p:nvSpPr>
          <p:spPr>
            <a:xfrm>
              <a:off x="6934200" y="135254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5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2F76EE7-03BF-9E34-59D7-7A368900C21D}"/>
              </a:ext>
            </a:extLst>
          </p:cNvPr>
          <p:cNvSpPr/>
          <p:nvPr/>
        </p:nvSpPr>
        <p:spPr>
          <a:xfrm>
            <a:off x="6968662" y="0"/>
            <a:ext cx="2175337" cy="5143500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BA7C83-1AEF-9E4A-2193-CED1F4B98E2E}"/>
              </a:ext>
            </a:extLst>
          </p:cNvPr>
          <p:cNvGrpSpPr/>
          <p:nvPr/>
        </p:nvGrpSpPr>
        <p:grpSpPr>
          <a:xfrm>
            <a:off x="265863" y="285750"/>
            <a:ext cx="6353128" cy="4511439"/>
            <a:chOff x="265863" y="177513"/>
            <a:chExt cx="6353128" cy="451143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5A8DDA-422E-E99A-5E79-95056818DB65}"/>
                </a:ext>
              </a:extLst>
            </p:cNvPr>
            <p:cNvSpPr txBox="1"/>
            <p:nvPr/>
          </p:nvSpPr>
          <p:spPr>
            <a:xfrm>
              <a:off x="313136" y="4042621"/>
              <a:ext cx="26670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Bangabandhu Sheikh Mujibur</a:t>
              </a:r>
            </a:p>
            <a:p>
              <a:r>
                <a:rPr lang="en-US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Rahman Novo Theatre 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7A688C5-282C-7BFA-8DEB-265E9A074A4D}"/>
                </a:ext>
              </a:extLst>
            </p:cNvPr>
            <p:cNvGrpSpPr/>
            <p:nvPr/>
          </p:nvGrpSpPr>
          <p:grpSpPr>
            <a:xfrm>
              <a:off x="265863" y="177513"/>
              <a:ext cx="6353128" cy="4506367"/>
              <a:chOff x="265863" y="177513"/>
              <a:chExt cx="6353128" cy="450636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F3032D-7177-3260-1290-B3C056B28923}"/>
                  </a:ext>
                </a:extLst>
              </p:cNvPr>
              <p:cNvSpPr txBox="1"/>
              <p:nvPr/>
            </p:nvSpPr>
            <p:spPr>
              <a:xfrm>
                <a:off x="4595060" y="1129616"/>
                <a:ext cx="2023931" cy="45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Pan Pacific Sonargaon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30C394-4582-889F-118E-26E981B79C39}"/>
                  </a:ext>
                </a:extLst>
              </p:cNvPr>
              <p:cNvSpPr txBox="1"/>
              <p:nvPr/>
            </p:nvSpPr>
            <p:spPr>
              <a:xfrm>
                <a:off x="265863" y="1129616"/>
                <a:ext cx="2057400" cy="451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Prime Minister's Office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45E497-DB82-CE16-BC63-FED40960B11E}"/>
                  </a:ext>
                </a:extLst>
              </p:cNvPr>
              <p:cNvSpPr txBox="1"/>
              <p:nvPr/>
            </p:nvSpPr>
            <p:spPr>
              <a:xfrm>
                <a:off x="2323263" y="1129616"/>
                <a:ext cx="2209800" cy="451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Jatiyo </a:t>
                </a:r>
                <a:r>
                  <a:rPr lang="en-US" dirty="0" err="1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Sangshad</a:t>
                </a: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 Bhaban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E0A4BD-CBA8-793C-E9BB-21BCBD8194D2}"/>
                  </a:ext>
                </a:extLst>
              </p:cNvPr>
              <p:cNvSpPr txBox="1"/>
              <p:nvPr/>
            </p:nvSpPr>
            <p:spPr>
              <a:xfrm>
                <a:off x="4705722" y="2519595"/>
                <a:ext cx="1802606" cy="451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Holy Rosary Church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C3B0E2-B368-7E0C-8EF5-85FFB3D6AD6C}"/>
                  </a:ext>
                </a:extLst>
              </p:cNvPr>
              <p:cNvSpPr txBox="1"/>
              <p:nvPr/>
            </p:nvSpPr>
            <p:spPr>
              <a:xfrm>
                <a:off x="4811622" y="3999139"/>
                <a:ext cx="1524000" cy="451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Bashundhara City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0ACD93-C486-945F-C68D-3793AA9DA447}"/>
                  </a:ext>
                </a:extLst>
              </p:cNvPr>
              <p:cNvSpPr txBox="1"/>
              <p:nvPr/>
            </p:nvSpPr>
            <p:spPr>
              <a:xfrm>
                <a:off x="2376566" y="2524667"/>
                <a:ext cx="1934991" cy="451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Bijoy </a:t>
                </a:r>
                <a:r>
                  <a:rPr lang="en-US" dirty="0" err="1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Shoroni</a:t>
                </a: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 Fountain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DD23EF-A550-8DD0-ADF5-93C93E80F874}"/>
                  </a:ext>
                </a:extLst>
              </p:cNvPr>
              <p:cNvSpPr txBox="1"/>
              <p:nvPr/>
            </p:nvSpPr>
            <p:spPr>
              <a:xfrm>
                <a:off x="313136" y="2577416"/>
                <a:ext cx="1695092" cy="451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SAARC Fountain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F0EEF6-ABE1-01A2-1D46-955AD280C2F3}"/>
                  </a:ext>
                </a:extLst>
              </p:cNvPr>
              <p:cNvSpPr txBox="1"/>
              <p:nvPr/>
            </p:nvSpPr>
            <p:spPr>
              <a:xfrm>
                <a:off x="2678069" y="4037549"/>
                <a:ext cx="2667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Bangladesh Air Force</a:t>
                </a:r>
              </a:p>
              <a:p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Museum</a:t>
                </a:r>
              </a:p>
            </p:txBody>
          </p:sp>
          <p:pic>
            <p:nvPicPr>
              <p:cNvPr id="1026" name="Picture 2" descr="The PM's Office Published Job Circular | Career &amp; Jobs | CampusLive24.com |  First Campus Daily in Bangladesh">
                <a:extLst>
                  <a:ext uri="{FF2B5EF4-FFF2-40B4-BE49-F238E27FC236}">
                    <a16:creationId xmlns:a16="http://schemas.microsoft.com/office/drawing/2014/main" id="{9AC215F1-23DE-D112-E61B-0B6AB8276A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641" y="256860"/>
                <a:ext cx="1504951" cy="881471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Tours &amp; Tickets - National Parliament House (Jatiya Sangsad Bhaban) - Book  Now - Viator">
                <a:extLst>
                  <a:ext uri="{FF2B5EF4-FFF2-40B4-BE49-F238E27FC236}">
                    <a16:creationId xmlns:a16="http://schemas.microsoft.com/office/drawing/2014/main" id="{DB190A1F-FB5B-E094-750F-780C4298B9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55938"/>
                <a:ext cx="1320787" cy="88715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Pan Pacific Sonargaon Dhaka, Dhaka | 2022 Updated Prices, Deals">
                <a:extLst>
                  <a:ext uri="{FF2B5EF4-FFF2-40B4-BE49-F238E27FC236}">
                    <a16:creationId xmlns:a16="http://schemas.microsoft.com/office/drawing/2014/main" id="{457804B0-35D6-D03C-2608-BFD03B325B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553" y="177513"/>
                <a:ext cx="1363516" cy="1022637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SAARC Fountain - Wikipedia">
                <a:extLst>
                  <a:ext uri="{FF2B5EF4-FFF2-40B4-BE49-F238E27FC236}">
                    <a16:creationId xmlns:a16="http://schemas.microsoft.com/office/drawing/2014/main" id="{BFFD4E03-CA32-5E94-E898-33D1912818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926" y="1733550"/>
                <a:ext cx="1294253" cy="97069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Made In Bangladesh - Bijoy Sharani Fountain, Dhaka, Bangladesh | Facebook">
                <a:extLst>
                  <a:ext uri="{FF2B5EF4-FFF2-40B4-BE49-F238E27FC236}">
                    <a16:creationId xmlns:a16="http://schemas.microsoft.com/office/drawing/2014/main" id="{45498DD5-27C2-8BDF-6BEF-08B58149E2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1657350"/>
                <a:ext cx="1261674" cy="9747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Holy Rosary Church, Dhaka - Wikipedia">
                <a:extLst>
                  <a:ext uri="{FF2B5EF4-FFF2-40B4-BE49-F238E27FC236}">
                    <a16:creationId xmlns:a16="http://schemas.microsoft.com/office/drawing/2014/main" id="{63A293BE-0F3E-71A9-B7F4-B2ED44D13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1636" y="1629559"/>
                <a:ext cx="674662" cy="1045387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নভোথিয়েটার, ঢাকা : যাওয়ার উপায়, সময়সূচী ও টিকেট মূল্য - ভ্রমণ গাইড">
                <a:extLst>
                  <a:ext uri="{FF2B5EF4-FFF2-40B4-BE49-F238E27FC236}">
                    <a16:creationId xmlns:a16="http://schemas.microsoft.com/office/drawing/2014/main" id="{ED353A8B-EFDF-55FE-1059-74212A084E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566" y="3085560"/>
                <a:ext cx="1748234" cy="953582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Bangladesh Air Force - BAF Museum - Home | Facebook">
                <a:extLst>
                  <a:ext uri="{FF2B5EF4-FFF2-40B4-BE49-F238E27FC236}">
                    <a16:creationId xmlns:a16="http://schemas.microsoft.com/office/drawing/2014/main" id="{24622083-3B36-A289-AB9D-C0B1366C61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7419" y="3118362"/>
                <a:ext cx="1304864" cy="97738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Bashundhara City Shopping Complex : Reviews, Places, Booking, and Deals">
                <a:extLst>
                  <a:ext uri="{FF2B5EF4-FFF2-40B4-BE49-F238E27FC236}">
                    <a16:creationId xmlns:a16="http://schemas.microsoft.com/office/drawing/2014/main" id="{A66B2AD8-9F3C-E7E6-F935-4789929275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1726" y="3118362"/>
                <a:ext cx="1542874" cy="102671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9152682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5D7564-0AC6-FB0A-9396-84D96EEC94D8}"/>
              </a:ext>
            </a:extLst>
          </p:cNvPr>
          <p:cNvSpPr txBox="1"/>
          <p:nvPr/>
        </p:nvSpPr>
        <p:spPr>
          <a:xfrm>
            <a:off x="0" y="13335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C000"/>
                </a:solidFill>
                <a:latin typeface="Bahnschrift Condensed" panose="020B0502040204020203" pitchFamily="34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DE5FA-D869-ABB8-8D26-9D767EAF8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276350"/>
            <a:ext cx="6477000" cy="3643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363947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57BA44B-E531-4E6D-BEA8-5F999F40FDB5}"/>
              </a:ext>
            </a:extLst>
          </p:cNvPr>
          <p:cNvSpPr/>
          <p:nvPr/>
        </p:nvSpPr>
        <p:spPr>
          <a:xfrm>
            <a:off x="3842559" y="-7184"/>
            <a:ext cx="5302817" cy="5150684"/>
          </a:xfrm>
          <a:custGeom>
            <a:avLst/>
            <a:gdLst>
              <a:gd name="connsiteX0" fmla="*/ 0 w 4114800"/>
              <a:gd name="connsiteY0" fmla="*/ 0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0 w 4114800"/>
              <a:gd name="connsiteY4" fmla="*/ 0 h 5143500"/>
              <a:gd name="connsiteX0" fmla="*/ 1121569 w 4114800"/>
              <a:gd name="connsiteY0" fmla="*/ 7143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21569 w 4114800"/>
              <a:gd name="connsiteY4" fmla="*/ 7143 h 5143500"/>
              <a:gd name="connsiteX0" fmla="*/ 1171575 w 4114800"/>
              <a:gd name="connsiteY0" fmla="*/ 28574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71575 w 4114800"/>
              <a:gd name="connsiteY4" fmla="*/ 28574 h 5143500"/>
              <a:gd name="connsiteX0" fmla="*/ 1178719 w 4114800"/>
              <a:gd name="connsiteY0" fmla="*/ 14287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78719 w 4114800"/>
              <a:gd name="connsiteY4" fmla="*/ 14287 h 5143500"/>
              <a:gd name="connsiteX0" fmla="*/ 1171576 w 4114800"/>
              <a:gd name="connsiteY0" fmla="*/ 0 h 5157788"/>
              <a:gd name="connsiteX1" fmla="*/ 4114800 w 4114800"/>
              <a:gd name="connsiteY1" fmla="*/ 14288 h 5157788"/>
              <a:gd name="connsiteX2" fmla="*/ 4114800 w 4114800"/>
              <a:gd name="connsiteY2" fmla="*/ 5157788 h 5157788"/>
              <a:gd name="connsiteX3" fmla="*/ 0 w 4114800"/>
              <a:gd name="connsiteY3" fmla="*/ 5157788 h 5157788"/>
              <a:gd name="connsiteX4" fmla="*/ 1171576 w 4114800"/>
              <a:gd name="connsiteY4" fmla="*/ 0 h 5157788"/>
              <a:gd name="connsiteX0" fmla="*/ 1171576 w 4114800"/>
              <a:gd name="connsiteY0" fmla="*/ 0 h 5157788"/>
              <a:gd name="connsiteX1" fmla="*/ 4114800 w 4114800"/>
              <a:gd name="connsiteY1" fmla="*/ 14288 h 5157788"/>
              <a:gd name="connsiteX2" fmla="*/ 4114800 w 4114800"/>
              <a:gd name="connsiteY2" fmla="*/ 5157788 h 5157788"/>
              <a:gd name="connsiteX3" fmla="*/ 0 w 4114800"/>
              <a:gd name="connsiteY3" fmla="*/ 5157788 h 5157788"/>
              <a:gd name="connsiteX4" fmla="*/ 1171576 w 4114800"/>
              <a:gd name="connsiteY4" fmla="*/ 0 h 5157788"/>
              <a:gd name="connsiteX0" fmla="*/ 1171576 w 4114800"/>
              <a:gd name="connsiteY0" fmla="*/ 40 h 5157828"/>
              <a:gd name="connsiteX1" fmla="*/ 4101724 w 4114800"/>
              <a:gd name="connsiteY1" fmla="*/ 0 h 5157828"/>
              <a:gd name="connsiteX2" fmla="*/ 4114800 w 4114800"/>
              <a:gd name="connsiteY2" fmla="*/ 5157828 h 5157828"/>
              <a:gd name="connsiteX3" fmla="*/ 0 w 4114800"/>
              <a:gd name="connsiteY3" fmla="*/ 5157828 h 5157828"/>
              <a:gd name="connsiteX4" fmla="*/ 1171576 w 4114800"/>
              <a:gd name="connsiteY4" fmla="*/ 40 h 5157828"/>
              <a:gd name="connsiteX0" fmla="*/ 1171576 w 4116059"/>
              <a:gd name="connsiteY0" fmla="*/ 7204 h 5164992"/>
              <a:gd name="connsiteX1" fmla="*/ 4114801 w 4116059"/>
              <a:gd name="connsiteY1" fmla="*/ 0 h 5164992"/>
              <a:gd name="connsiteX2" fmla="*/ 4114800 w 4116059"/>
              <a:gd name="connsiteY2" fmla="*/ 5164992 h 5164992"/>
              <a:gd name="connsiteX3" fmla="*/ 0 w 4116059"/>
              <a:gd name="connsiteY3" fmla="*/ 5164992 h 5164992"/>
              <a:gd name="connsiteX4" fmla="*/ 1171576 w 4116059"/>
              <a:gd name="connsiteY4" fmla="*/ 7204 h 516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59" h="5164992">
                <a:moveTo>
                  <a:pt x="1171576" y="7204"/>
                </a:moveTo>
                <a:lnTo>
                  <a:pt x="4114801" y="0"/>
                </a:lnTo>
                <a:cubicBezTo>
                  <a:pt x="4119160" y="1719276"/>
                  <a:pt x="4110441" y="3445716"/>
                  <a:pt x="4114800" y="5164992"/>
                </a:cubicBezTo>
                <a:lnTo>
                  <a:pt x="0" y="5164992"/>
                </a:lnTo>
                <a:lnTo>
                  <a:pt x="1171576" y="7204"/>
                </a:lnTo>
                <a:close/>
              </a:path>
            </a:pathLst>
          </a:custGeom>
          <a:solidFill>
            <a:srgbClr val="FFC000">
              <a:alpha val="87000"/>
            </a:srgbClr>
          </a:solidFill>
          <a:ln>
            <a:noFill/>
          </a:ln>
          <a:effectLst>
            <a:innerShdw blurRad="1270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4E315-8522-45E3-8278-8239AB8FA71B}"/>
              </a:ext>
            </a:extLst>
          </p:cNvPr>
          <p:cNvGrpSpPr/>
          <p:nvPr/>
        </p:nvGrpSpPr>
        <p:grpSpPr>
          <a:xfrm>
            <a:off x="1825242" y="1657349"/>
            <a:ext cx="6100933" cy="1828800"/>
            <a:chOff x="4931823" y="1327880"/>
            <a:chExt cx="2717731" cy="814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159EE2-BF87-4103-A891-0D135D3D7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823" y="1327880"/>
              <a:ext cx="923149" cy="814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884A8B-E813-4B77-AE3C-047DD93E3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823" y="1401527"/>
              <a:ext cx="2362201" cy="66736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BCBCC5-3279-42F6-B307-0CF1F2DAF411}"/>
                </a:ext>
              </a:extLst>
            </p:cNvPr>
            <p:cNvSpPr txBox="1"/>
            <p:nvPr/>
          </p:nvSpPr>
          <p:spPr>
            <a:xfrm>
              <a:off x="5137073" y="1369673"/>
              <a:ext cx="2512481" cy="699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THANK YOU</a:t>
              </a:r>
              <a:endParaRPr lang="en-US" sz="9600" b="1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64075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85000-F378-E337-E5A1-E965F88F75C8}"/>
              </a:ext>
            </a:extLst>
          </p:cNvPr>
          <p:cNvSpPr txBox="1"/>
          <p:nvPr/>
        </p:nvSpPr>
        <p:spPr>
          <a:xfrm>
            <a:off x="710312" y="1047750"/>
            <a:ext cx="3404488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Tejgaon is located in the heart of Dhaka, the capital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Tejgaon area has been a hub of industrial activity in the city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The total area is 2.74 square kilometers (1.06 sq mi)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Tejgaon Thana had 29,622 households and a population of 148,255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99101-9B4B-84DC-AAE2-FFAB20DB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968" y="576262"/>
            <a:ext cx="4692744" cy="3990975"/>
          </a:xfrm>
          <a:prstGeom prst="rect">
            <a:avLst/>
          </a:prstGeom>
          <a:ln>
            <a:noFill/>
          </a:ln>
          <a:effectLst>
            <a:softEdge rad="2667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54ACC9-7FB3-BB20-DCB6-C11048B54356}"/>
              </a:ext>
            </a:extLst>
          </p:cNvPr>
          <p:cNvSpPr txBox="1"/>
          <p:nvPr/>
        </p:nvSpPr>
        <p:spPr>
          <a:xfrm>
            <a:off x="304800" y="283874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Bahnschrift Condensed" panose="020B0502040204020203" pitchFamily="34" charset="0"/>
              </a:rPr>
              <a:t>Tejgaon area at a glance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091A4C-CF8E-24D8-FC25-2428D886D18E}"/>
              </a:ext>
            </a:extLst>
          </p:cNvPr>
          <p:cNvSpPr txBox="1"/>
          <p:nvPr/>
        </p:nvSpPr>
        <p:spPr>
          <a:xfrm>
            <a:off x="7317452" y="4705350"/>
            <a:ext cx="1725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Source: </a:t>
            </a:r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Google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A8E8D-A748-9EC7-2B4F-F45B6F57980C}"/>
              </a:ext>
            </a:extLst>
          </p:cNvPr>
          <p:cNvSpPr txBox="1"/>
          <p:nvPr/>
        </p:nvSpPr>
        <p:spPr>
          <a:xfrm>
            <a:off x="228600" y="470535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Source: </a:t>
            </a:r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2011 Census of Bangladesh</a:t>
            </a:r>
          </a:p>
        </p:txBody>
      </p:sp>
    </p:spTree>
    <p:extLst>
      <p:ext uri="{BB962C8B-B14F-4D97-AF65-F5344CB8AC3E}">
        <p14:creationId xmlns:p14="http://schemas.microsoft.com/office/powerpoint/2010/main" val="176183794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85000-F378-E337-E5A1-E965F88F75C8}"/>
              </a:ext>
            </a:extLst>
          </p:cNvPr>
          <p:cNvSpPr txBox="1"/>
          <p:nvPr/>
        </p:nvSpPr>
        <p:spPr>
          <a:xfrm>
            <a:off x="287609" y="-49634"/>
            <a:ext cx="2133600" cy="89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FC000"/>
              </a:buClr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Study Area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62126A-F219-1E7E-CE5C-884967C46DC0}"/>
              </a:ext>
            </a:extLst>
          </p:cNvPr>
          <p:cNvGrpSpPr/>
          <p:nvPr/>
        </p:nvGrpSpPr>
        <p:grpSpPr>
          <a:xfrm>
            <a:off x="4164536" y="576262"/>
            <a:ext cx="4692744" cy="3990975"/>
            <a:chOff x="4436968" y="576262"/>
            <a:chExt cx="4692744" cy="39909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C6271B-8757-1C1F-4DAF-3C48FFD50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6968" y="576262"/>
              <a:ext cx="4692744" cy="3990975"/>
            </a:xfrm>
            <a:prstGeom prst="rect">
              <a:avLst/>
            </a:prstGeom>
            <a:ln>
              <a:noFill/>
            </a:ln>
            <a:effectLst>
              <a:softEdge rad="266700"/>
            </a:effectLst>
          </p:spPr>
        </p:pic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B36940B2-58A2-2E6B-CE2A-9AE22FC98827}"/>
                </a:ext>
              </a:extLst>
            </p:cNvPr>
            <p:cNvSpPr/>
            <p:nvPr/>
          </p:nvSpPr>
          <p:spPr>
            <a:xfrm>
              <a:off x="6736166" y="1166604"/>
              <a:ext cx="820381" cy="950476"/>
            </a:xfrm>
            <a:custGeom>
              <a:avLst/>
              <a:gdLst>
                <a:gd name="connsiteX0" fmla="*/ 0 w 1127172"/>
                <a:gd name="connsiteY0" fmla="*/ 603647 h 1207294"/>
                <a:gd name="connsiteX1" fmla="*/ 563586 w 1127172"/>
                <a:gd name="connsiteY1" fmla="*/ 0 h 1207294"/>
                <a:gd name="connsiteX2" fmla="*/ 1127172 w 1127172"/>
                <a:gd name="connsiteY2" fmla="*/ 603647 h 1207294"/>
                <a:gd name="connsiteX3" fmla="*/ 563586 w 1127172"/>
                <a:gd name="connsiteY3" fmla="*/ 1207294 h 1207294"/>
                <a:gd name="connsiteX4" fmla="*/ 0 w 1127172"/>
                <a:gd name="connsiteY4" fmla="*/ 603647 h 1207294"/>
                <a:gd name="connsiteX0" fmla="*/ 0 w 1020015"/>
                <a:gd name="connsiteY0" fmla="*/ 653835 h 1207696"/>
                <a:gd name="connsiteX1" fmla="*/ 456429 w 1020015"/>
                <a:gd name="connsiteY1" fmla="*/ 182 h 1207696"/>
                <a:gd name="connsiteX2" fmla="*/ 1020015 w 1020015"/>
                <a:gd name="connsiteY2" fmla="*/ 603829 h 1207696"/>
                <a:gd name="connsiteX3" fmla="*/ 456429 w 1020015"/>
                <a:gd name="connsiteY3" fmla="*/ 1207476 h 1207696"/>
                <a:gd name="connsiteX4" fmla="*/ 0 w 1020015"/>
                <a:gd name="connsiteY4" fmla="*/ 653835 h 1207696"/>
                <a:gd name="connsiteX0" fmla="*/ 954 w 1020969"/>
                <a:gd name="connsiteY0" fmla="*/ 660973 h 1214756"/>
                <a:gd name="connsiteX1" fmla="*/ 578827 w 1020969"/>
                <a:gd name="connsiteY1" fmla="*/ 177 h 1214756"/>
                <a:gd name="connsiteX2" fmla="*/ 1020969 w 1020969"/>
                <a:gd name="connsiteY2" fmla="*/ 610967 h 1214756"/>
                <a:gd name="connsiteX3" fmla="*/ 457383 w 1020969"/>
                <a:gd name="connsiteY3" fmla="*/ 1214614 h 1214756"/>
                <a:gd name="connsiteX4" fmla="*/ 954 w 1020969"/>
                <a:gd name="connsiteY4" fmla="*/ 660973 h 1214756"/>
                <a:gd name="connsiteX0" fmla="*/ 660 w 1020675"/>
                <a:gd name="connsiteY0" fmla="*/ 653836 h 1207618"/>
                <a:gd name="connsiteX1" fmla="*/ 557102 w 1020675"/>
                <a:gd name="connsiteY1" fmla="*/ 183 h 1207618"/>
                <a:gd name="connsiteX2" fmla="*/ 1020675 w 1020675"/>
                <a:gd name="connsiteY2" fmla="*/ 603830 h 1207618"/>
                <a:gd name="connsiteX3" fmla="*/ 457089 w 1020675"/>
                <a:gd name="connsiteY3" fmla="*/ 1207477 h 1207618"/>
                <a:gd name="connsiteX4" fmla="*/ 660 w 1020675"/>
                <a:gd name="connsiteY4" fmla="*/ 653836 h 1207618"/>
                <a:gd name="connsiteX0" fmla="*/ 660 w 1020675"/>
                <a:gd name="connsiteY0" fmla="*/ 653836 h 1236185"/>
                <a:gd name="connsiteX1" fmla="*/ 557102 w 1020675"/>
                <a:gd name="connsiteY1" fmla="*/ 183 h 1236185"/>
                <a:gd name="connsiteX2" fmla="*/ 1020675 w 1020675"/>
                <a:gd name="connsiteY2" fmla="*/ 603830 h 1236185"/>
                <a:gd name="connsiteX3" fmla="*/ 457089 w 1020675"/>
                <a:gd name="connsiteY3" fmla="*/ 1236052 h 1236185"/>
                <a:gd name="connsiteX4" fmla="*/ 660 w 1020675"/>
                <a:gd name="connsiteY4" fmla="*/ 653836 h 1236185"/>
                <a:gd name="connsiteX0" fmla="*/ 635 w 942068"/>
                <a:gd name="connsiteY0" fmla="*/ 653895 h 1236284"/>
                <a:gd name="connsiteX1" fmla="*/ 557077 w 942068"/>
                <a:gd name="connsiteY1" fmla="*/ 242 h 1236284"/>
                <a:gd name="connsiteX2" fmla="*/ 942068 w 942068"/>
                <a:gd name="connsiteY2" fmla="*/ 596745 h 1236284"/>
                <a:gd name="connsiteX3" fmla="*/ 457064 w 942068"/>
                <a:gd name="connsiteY3" fmla="*/ 1236111 h 1236284"/>
                <a:gd name="connsiteX4" fmla="*/ 635 w 942068"/>
                <a:gd name="connsiteY4" fmla="*/ 653895 h 1236284"/>
                <a:gd name="connsiteX0" fmla="*/ 4 w 941437"/>
                <a:gd name="connsiteY0" fmla="*/ 646758 h 1229146"/>
                <a:gd name="connsiteX1" fmla="*/ 463577 w 941437"/>
                <a:gd name="connsiteY1" fmla="*/ 249 h 1229146"/>
                <a:gd name="connsiteX2" fmla="*/ 941437 w 941437"/>
                <a:gd name="connsiteY2" fmla="*/ 589608 h 1229146"/>
                <a:gd name="connsiteX3" fmla="*/ 456433 w 941437"/>
                <a:gd name="connsiteY3" fmla="*/ 1228974 h 1229146"/>
                <a:gd name="connsiteX4" fmla="*/ 4 w 941437"/>
                <a:gd name="connsiteY4" fmla="*/ 646758 h 1229146"/>
                <a:gd name="connsiteX0" fmla="*/ 4 w 941437"/>
                <a:gd name="connsiteY0" fmla="*/ 646758 h 1229146"/>
                <a:gd name="connsiteX1" fmla="*/ 463577 w 941437"/>
                <a:gd name="connsiteY1" fmla="*/ 249 h 1229146"/>
                <a:gd name="connsiteX2" fmla="*/ 941437 w 941437"/>
                <a:gd name="connsiteY2" fmla="*/ 589608 h 1229146"/>
                <a:gd name="connsiteX3" fmla="*/ 456433 w 941437"/>
                <a:gd name="connsiteY3" fmla="*/ 1228974 h 1229146"/>
                <a:gd name="connsiteX4" fmla="*/ 4 w 941437"/>
                <a:gd name="connsiteY4" fmla="*/ 646758 h 1229146"/>
                <a:gd name="connsiteX0" fmla="*/ 32 w 941465"/>
                <a:gd name="connsiteY0" fmla="*/ 646758 h 1050658"/>
                <a:gd name="connsiteX1" fmla="*/ 463605 w 941465"/>
                <a:gd name="connsiteY1" fmla="*/ 249 h 1050658"/>
                <a:gd name="connsiteX2" fmla="*/ 941465 w 941465"/>
                <a:gd name="connsiteY2" fmla="*/ 589608 h 1050658"/>
                <a:gd name="connsiteX3" fmla="*/ 442174 w 941465"/>
                <a:gd name="connsiteY3" fmla="*/ 1050381 h 1050658"/>
                <a:gd name="connsiteX4" fmla="*/ 32 w 941465"/>
                <a:gd name="connsiteY4" fmla="*/ 646758 h 1050658"/>
                <a:gd name="connsiteX0" fmla="*/ 417 w 941850"/>
                <a:gd name="connsiteY0" fmla="*/ 546886 h 950768"/>
                <a:gd name="connsiteX1" fmla="*/ 521140 w 941850"/>
                <a:gd name="connsiteY1" fmla="*/ 389 h 950768"/>
                <a:gd name="connsiteX2" fmla="*/ 941850 w 941850"/>
                <a:gd name="connsiteY2" fmla="*/ 489736 h 950768"/>
                <a:gd name="connsiteX3" fmla="*/ 442559 w 941850"/>
                <a:gd name="connsiteY3" fmla="*/ 950509 h 950768"/>
                <a:gd name="connsiteX4" fmla="*/ 417 w 941850"/>
                <a:gd name="connsiteY4" fmla="*/ 546886 h 950768"/>
                <a:gd name="connsiteX0" fmla="*/ 392 w 820381"/>
                <a:gd name="connsiteY0" fmla="*/ 546705 h 950476"/>
                <a:gd name="connsiteX1" fmla="*/ 521115 w 820381"/>
                <a:gd name="connsiteY1" fmla="*/ 208 h 950476"/>
                <a:gd name="connsiteX2" fmla="*/ 820381 w 820381"/>
                <a:gd name="connsiteY2" fmla="*/ 503842 h 950476"/>
                <a:gd name="connsiteX3" fmla="*/ 442534 w 820381"/>
                <a:gd name="connsiteY3" fmla="*/ 950328 h 950476"/>
                <a:gd name="connsiteX4" fmla="*/ 392 w 820381"/>
                <a:gd name="connsiteY4" fmla="*/ 546705 h 95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381" h="950476">
                  <a:moveTo>
                    <a:pt x="392" y="546705"/>
                  </a:moveTo>
                  <a:cubicBezTo>
                    <a:pt x="13489" y="388352"/>
                    <a:pt x="384450" y="7352"/>
                    <a:pt x="521115" y="208"/>
                  </a:cubicBezTo>
                  <a:cubicBezTo>
                    <a:pt x="657780" y="-6936"/>
                    <a:pt x="820381" y="170457"/>
                    <a:pt x="820381" y="503842"/>
                  </a:cubicBezTo>
                  <a:cubicBezTo>
                    <a:pt x="820381" y="837227"/>
                    <a:pt x="579199" y="943184"/>
                    <a:pt x="442534" y="950328"/>
                  </a:cubicBezTo>
                  <a:cubicBezTo>
                    <a:pt x="305869" y="957472"/>
                    <a:pt x="-12705" y="705058"/>
                    <a:pt x="392" y="546705"/>
                  </a:cubicBezTo>
                  <a:close/>
                </a:path>
              </a:pathLst>
            </a:custGeom>
            <a:solidFill>
              <a:srgbClr val="FFC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92A7D200-7E67-33D0-BF68-CC8AD32149F0}"/>
                </a:ext>
              </a:extLst>
            </p:cNvPr>
            <p:cNvSpPr/>
            <p:nvPr/>
          </p:nvSpPr>
          <p:spPr>
            <a:xfrm>
              <a:off x="6426791" y="2375504"/>
              <a:ext cx="850309" cy="1423430"/>
            </a:xfrm>
            <a:custGeom>
              <a:avLst/>
              <a:gdLst>
                <a:gd name="connsiteX0" fmla="*/ 0 w 1219200"/>
                <a:gd name="connsiteY0" fmla="*/ 0 h 1295400"/>
                <a:gd name="connsiteX1" fmla="*/ 1219200 w 1219200"/>
                <a:gd name="connsiteY1" fmla="*/ 0 h 1295400"/>
                <a:gd name="connsiteX2" fmla="*/ 1219200 w 1219200"/>
                <a:gd name="connsiteY2" fmla="*/ 1295400 h 1295400"/>
                <a:gd name="connsiteX3" fmla="*/ 0 w 1219200"/>
                <a:gd name="connsiteY3" fmla="*/ 1295400 h 1295400"/>
                <a:gd name="connsiteX4" fmla="*/ 0 w 1219200"/>
                <a:gd name="connsiteY4" fmla="*/ 0 h 1295400"/>
                <a:gd name="connsiteX0" fmla="*/ 464344 w 1219200"/>
                <a:gd name="connsiteY0" fmla="*/ 135731 h 1295400"/>
                <a:gd name="connsiteX1" fmla="*/ 1219200 w 1219200"/>
                <a:gd name="connsiteY1" fmla="*/ 0 h 1295400"/>
                <a:gd name="connsiteX2" fmla="*/ 1219200 w 1219200"/>
                <a:gd name="connsiteY2" fmla="*/ 1295400 h 1295400"/>
                <a:gd name="connsiteX3" fmla="*/ 0 w 1219200"/>
                <a:gd name="connsiteY3" fmla="*/ 1295400 h 1295400"/>
                <a:gd name="connsiteX4" fmla="*/ 464344 w 1219200"/>
                <a:gd name="connsiteY4" fmla="*/ 135731 h 1295400"/>
                <a:gd name="connsiteX0" fmla="*/ 464344 w 1619250"/>
                <a:gd name="connsiteY0" fmla="*/ 238491 h 1398160"/>
                <a:gd name="connsiteX1" fmla="*/ 1619250 w 1619250"/>
                <a:gd name="connsiteY1" fmla="*/ 0 h 1398160"/>
                <a:gd name="connsiteX2" fmla="*/ 1219200 w 1619250"/>
                <a:gd name="connsiteY2" fmla="*/ 1398160 h 1398160"/>
                <a:gd name="connsiteX3" fmla="*/ 0 w 1619250"/>
                <a:gd name="connsiteY3" fmla="*/ 1398160 h 1398160"/>
                <a:gd name="connsiteX4" fmla="*/ 464344 w 1619250"/>
                <a:gd name="connsiteY4" fmla="*/ 238491 h 1398160"/>
                <a:gd name="connsiteX0" fmla="*/ 464344 w 1553936"/>
                <a:gd name="connsiteY0" fmla="*/ 275858 h 1435527"/>
                <a:gd name="connsiteX1" fmla="*/ 1553936 w 1553936"/>
                <a:gd name="connsiteY1" fmla="*/ 0 h 1435527"/>
                <a:gd name="connsiteX2" fmla="*/ 1219200 w 1553936"/>
                <a:gd name="connsiteY2" fmla="*/ 1435527 h 1435527"/>
                <a:gd name="connsiteX3" fmla="*/ 0 w 1553936"/>
                <a:gd name="connsiteY3" fmla="*/ 1435527 h 1435527"/>
                <a:gd name="connsiteX4" fmla="*/ 464344 w 1553936"/>
                <a:gd name="connsiteY4" fmla="*/ 275858 h 1435527"/>
                <a:gd name="connsiteX0" fmla="*/ 554151 w 1553936"/>
                <a:gd name="connsiteY0" fmla="*/ 0 h 1439925"/>
                <a:gd name="connsiteX1" fmla="*/ 1553936 w 1553936"/>
                <a:gd name="connsiteY1" fmla="*/ 4398 h 1439925"/>
                <a:gd name="connsiteX2" fmla="*/ 1219200 w 1553936"/>
                <a:gd name="connsiteY2" fmla="*/ 1439925 h 1439925"/>
                <a:gd name="connsiteX3" fmla="*/ 0 w 1553936"/>
                <a:gd name="connsiteY3" fmla="*/ 1439925 h 1439925"/>
                <a:gd name="connsiteX4" fmla="*/ 554151 w 1553936"/>
                <a:gd name="connsiteY4" fmla="*/ 0 h 1439925"/>
                <a:gd name="connsiteX0" fmla="*/ 529658 w 1529443"/>
                <a:gd name="connsiteY0" fmla="*/ 0 h 1878991"/>
                <a:gd name="connsiteX1" fmla="*/ 1529443 w 1529443"/>
                <a:gd name="connsiteY1" fmla="*/ 4398 h 1878991"/>
                <a:gd name="connsiteX2" fmla="*/ 1194707 w 1529443"/>
                <a:gd name="connsiteY2" fmla="*/ 1439925 h 1878991"/>
                <a:gd name="connsiteX3" fmla="*/ 0 w 1529443"/>
                <a:gd name="connsiteY3" fmla="*/ 1878991 h 1878991"/>
                <a:gd name="connsiteX4" fmla="*/ 529658 w 1529443"/>
                <a:gd name="connsiteY4" fmla="*/ 0 h 1878991"/>
                <a:gd name="connsiteX0" fmla="*/ 529658 w 1529443"/>
                <a:gd name="connsiteY0" fmla="*/ 0 h 1878991"/>
                <a:gd name="connsiteX1" fmla="*/ 1529443 w 1529443"/>
                <a:gd name="connsiteY1" fmla="*/ 4398 h 1878991"/>
                <a:gd name="connsiteX2" fmla="*/ 1292678 w 1529443"/>
                <a:gd name="connsiteY2" fmla="*/ 1729522 h 1878991"/>
                <a:gd name="connsiteX3" fmla="*/ 0 w 1529443"/>
                <a:gd name="connsiteY3" fmla="*/ 1878991 h 1878991"/>
                <a:gd name="connsiteX4" fmla="*/ 529658 w 1529443"/>
                <a:gd name="connsiteY4" fmla="*/ 0 h 1878991"/>
                <a:gd name="connsiteX0" fmla="*/ 529658 w 1529443"/>
                <a:gd name="connsiteY0" fmla="*/ 0 h 1878991"/>
                <a:gd name="connsiteX1" fmla="*/ 1529443 w 1529443"/>
                <a:gd name="connsiteY1" fmla="*/ 4398 h 1878991"/>
                <a:gd name="connsiteX2" fmla="*/ 1300843 w 1529443"/>
                <a:gd name="connsiteY2" fmla="*/ 1776230 h 1878991"/>
                <a:gd name="connsiteX3" fmla="*/ 0 w 1529443"/>
                <a:gd name="connsiteY3" fmla="*/ 1878991 h 1878991"/>
                <a:gd name="connsiteX4" fmla="*/ 529658 w 1529443"/>
                <a:gd name="connsiteY4" fmla="*/ 0 h 1878991"/>
                <a:gd name="connsiteX0" fmla="*/ 529658 w 1586593"/>
                <a:gd name="connsiteY0" fmla="*/ 4944 h 1883935"/>
                <a:gd name="connsiteX1" fmla="*/ 1586593 w 1586593"/>
                <a:gd name="connsiteY1" fmla="*/ 0 h 1883935"/>
                <a:gd name="connsiteX2" fmla="*/ 1300843 w 1586593"/>
                <a:gd name="connsiteY2" fmla="*/ 1781174 h 1883935"/>
                <a:gd name="connsiteX3" fmla="*/ 0 w 1586593"/>
                <a:gd name="connsiteY3" fmla="*/ 1883935 h 1883935"/>
                <a:gd name="connsiteX4" fmla="*/ 529658 w 1586593"/>
                <a:gd name="connsiteY4" fmla="*/ 4944 h 1883935"/>
                <a:gd name="connsiteX0" fmla="*/ 88786 w 1145721"/>
                <a:gd name="connsiteY0" fmla="*/ 4944 h 1781174"/>
                <a:gd name="connsiteX1" fmla="*/ 1145721 w 1145721"/>
                <a:gd name="connsiteY1" fmla="*/ 0 h 1781174"/>
                <a:gd name="connsiteX2" fmla="*/ 859971 w 1145721"/>
                <a:gd name="connsiteY2" fmla="*/ 1781174 h 1781174"/>
                <a:gd name="connsiteX3" fmla="*/ 0 w 1145721"/>
                <a:gd name="connsiteY3" fmla="*/ 1762491 h 1781174"/>
                <a:gd name="connsiteX4" fmla="*/ 88786 w 1145721"/>
                <a:gd name="connsiteY4" fmla="*/ 4944 h 1781174"/>
                <a:gd name="connsiteX0" fmla="*/ 15307 w 1072242"/>
                <a:gd name="connsiteY0" fmla="*/ 4944 h 1781174"/>
                <a:gd name="connsiteX1" fmla="*/ 1072242 w 1072242"/>
                <a:gd name="connsiteY1" fmla="*/ 0 h 1781174"/>
                <a:gd name="connsiteX2" fmla="*/ 786492 w 1072242"/>
                <a:gd name="connsiteY2" fmla="*/ 1781174 h 1781174"/>
                <a:gd name="connsiteX3" fmla="*/ 0 w 1072242"/>
                <a:gd name="connsiteY3" fmla="*/ 1762491 h 1781174"/>
                <a:gd name="connsiteX4" fmla="*/ 15307 w 1072242"/>
                <a:gd name="connsiteY4" fmla="*/ 4944 h 1781174"/>
                <a:gd name="connsiteX0" fmla="*/ 15307 w 1072242"/>
                <a:gd name="connsiteY0" fmla="*/ 4944 h 1799858"/>
                <a:gd name="connsiteX1" fmla="*/ 1072242 w 1072242"/>
                <a:gd name="connsiteY1" fmla="*/ 0 h 1799858"/>
                <a:gd name="connsiteX2" fmla="*/ 835479 w 1072242"/>
                <a:gd name="connsiteY2" fmla="*/ 1799858 h 1799858"/>
                <a:gd name="connsiteX3" fmla="*/ 0 w 1072242"/>
                <a:gd name="connsiteY3" fmla="*/ 1762491 h 1799858"/>
                <a:gd name="connsiteX4" fmla="*/ 15307 w 1072242"/>
                <a:gd name="connsiteY4" fmla="*/ 4944 h 1799858"/>
                <a:gd name="connsiteX0" fmla="*/ 39800 w 1072242"/>
                <a:gd name="connsiteY0" fmla="*/ 0 h 1907016"/>
                <a:gd name="connsiteX1" fmla="*/ 1072242 w 1072242"/>
                <a:gd name="connsiteY1" fmla="*/ 107158 h 1907016"/>
                <a:gd name="connsiteX2" fmla="*/ 835479 w 1072242"/>
                <a:gd name="connsiteY2" fmla="*/ 1907016 h 1907016"/>
                <a:gd name="connsiteX3" fmla="*/ 0 w 1072242"/>
                <a:gd name="connsiteY3" fmla="*/ 1869649 h 1907016"/>
                <a:gd name="connsiteX4" fmla="*/ 39800 w 1072242"/>
                <a:gd name="connsiteY4" fmla="*/ 0 h 1907016"/>
                <a:gd name="connsiteX0" fmla="*/ 176918 w 1209360"/>
                <a:gd name="connsiteY0" fmla="*/ 0 h 1907016"/>
                <a:gd name="connsiteX1" fmla="*/ 1209360 w 1209360"/>
                <a:gd name="connsiteY1" fmla="*/ 107158 h 1907016"/>
                <a:gd name="connsiteX2" fmla="*/ 972597 w 1209360"/>
                <a:gd name="connsiteY2" fmla="*/ 1907016 h 1907016"/>
                <a:gd name="connsiteX3" fmla="*/ 137118 w 1209360"/>
                <a:gd name="connsiteY3" fmla="*/ 1869649 h 1907016"/>
                <a:gd name="connsiteX4" fmla="*/ 176918 w 1209360"/>
                <a:gd name="connsiteY4" fmla="*/ 0 h 1907016"/>
                <a:gd name="connsiteX0" fmla="*/ 141048 w 1173490"/>
                <a:gd name="connsiteY0" fmla="*/ 0 h 1917773"/>
                <a:gd name="connsiteX1" fmla="*/ 1173490 w 1173490"/>
                <a:gd name="connsiteY1" fmla="*/ 107158 h 1917773"/>
                <a:gd name="connsiteX2" fmla="*/ 936727 w 1173490"/>
                <a:gd name="connsiteY2" fmla="*/ 1907016 h 1917773"/>
                <a:gd name="connsiteX3" fmla="*/ 258990 w 1173490"/>
                <a:gd name="connsiteY3" fmla="*/ 1917773 h 1917773"/>
                <a:gd name="connsiteX4" fmla="*/ 141048 w 1173490"/>
                <a:gd name="connsiteY4" fmla="*/ 0 h 191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490" h="1917773">
                  <a:moveTo>
                    <a:pt x="141048" y="0"/>
                  </a:moveTo>
                  <a:lnTo>
                    <a:pt x="1173490" y="107158"/>
                  </a:lnTo>
                  <a:lnTo>
                    <a:pt x="936727" y="1907016"/>
                  </a:lnTo>
                  <a:lnTo>
                    <a:pt x="258990" y="1917773"/>
                  </a:lnTo>
                  <a:cubicBezTo>
                    <a:pt x="272257" y="1294557"/>
                    <a:pt x="-239612" y="763343"/>
                    <a:pt x="141048" y="0"/>
                  </a:cubicBezTo>
                  <a:close/>
                </a:path>
              </a:pathLst>
            </a:custGeom>
            <a:solidFill>
              <a:srgbClr val="FFC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CFB9AD-28CB-AA23-6B82-31D776EAD15B}"/>
              </a:ext>
            </a:extLst>
          </p:cNvPr>
          <p:cNvGrpSpPr/>
          <p:nvPr/>
        </p:nvGrpSpPr>
        <p:grpSpPr>
          <a:xfrm>
            <a:off x="634585" y="1243340"/>
            <a:ext cx="3327815" cy="2812941"/>
            <a:chOff x="381000" y="1243340"/>
            <a:chExt cx="3327815" cy="281294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020D3B-71CB-5B89-8B17-5BF4ABE7D721}"/>
                </a:ext>
              </a:extLst>
            </p:cNvPr>
            <p:cNvSpPr txBox="1"/>
            <p:nvPr/>
          </p:nvSpPr>
          <p:spPr>
            <a:xfrm>
              <a:off x="2032415" y="124334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Station Road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164671-625F-33F8-46C2-6DE57C70C5D5}"/>
                </a:ext>
              </a:extLst>
            </p:cNvPr>
            <p:cNvSpPr txBox="1"/>
            <p:nvPr/>
          </p:nvSpPr>
          <p:spPr>
            <a:xfrm>
              <a:off x="2016649" y="2970460"/>
              <a:ext cx="16192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Nakhalpara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1F6AA9-3A18-5D64-136A-48C2806BE998}"/>
                </a:ext>
              </a:extLst>
            </p:cNvPr>
            <p:cNvSpPr txBox="1"/>
            <p:nvPr/>
          </p:nvSpPr>
          <p:spPr>
            <a:xfrm>
              <a:off x="2527715" y="1659762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56</a:t>
              </a:r>
              <a:endParaRPr lang="en-US" sz="4000" b="1" dirty="0">
                <a:solidFill>
                  <a:srgbClr val="FFC000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F61EAB-073B-8D95-1CFF-54F74E4880AD}"/>
                </a:ext>
              </a:extLst>
            </p:cNvPr>
            <p:cNvSpPr txBox="1"/>
            <p:nvPr/>
          </p:nvSpPr>
          <p:spPr>
            <a:xfrm>
              <a:off x="2527715" y="3409950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44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DEC324-82DE-5F6F-76C5-EFE7C1D8C105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2381663"/>
              <a:ext cx="533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0B62AD-7819-ABF2-F4F6-F1F3C5BEF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0675" y="1504950"/>
              <a:ext cx="0" cy="17526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693453-84A1-8C47-7355-787D821FC302}"/>
                </a:ext>
              </a:extLst>
            </p:cNvPr>
            <p:cNvGrpSpPr/>
            <p:nvPr/>
          </p:nvGrpSpPr>
          <p:grpSpPr>
            <a:xfrm>
              <a:off x="381000" y="1659762"/>
              <a:ext cx="783702" cy="1491262"/>
              <a:chOff x="1002507" y="547088"/>
              <a:chExt cx="783702" cy="14912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D78DAF9-532B-0657-668E-B481A83DC5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8727" y="900868"/>
                <a:ext cx="1491262" cy="783702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F740BF-8EF2-1095-1118-447E440922D0}"/>
                  </a:ext>
                </a:extLst>
              </p:cNvPr>
              <p:cNvSpPr txBox="1"/>
              <p:nvPr/>
            </p:nvSpPr>
            <p:spPr>
              <a:xfrm rot="5400000">
                <a:off x="789606" y="1029425"/>
                <a:ext cx="1280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C000"/>
                    </a:solidFill>
                    <a:latin typeface="Bahnschrift Condensed" panose="020B0502040204020203" pitchFamily="34" charset="0"/>
                  </a:rPr>
                  <a:t>Tejgaon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3DBAEE-8E36-14DA-B36F-C296C30F6F28}"/>
                </a:ext>
              </a:extLst>
            </p:cNvPr>
            <p:cNvCxnSpPr>
              <a:cxnSpLocks/>
            </p:cNvCxnSpPr>
            <p:nvPr/>
          </p:nvCxnSpPr>
          <p:spPr>
            <a:xfrm>
              <a:off x="1590675" y="1504950"/>
              <a:ext cx="46672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947F68-147F-EA27-5172-E4359CFDD5C2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3257550"/>
              <a:ext cx="46672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0735A09-0830-3725-ECF7-C4033C4464B6}"/>
              </a:ext>
            </a:extLst>
          </p:cNvPr>
          <p:cNvSpPr txBox="1"/>
          <p:nvPr/>
        </p:nvSpPr>
        <p:spPr>
          <a:xfrm>
            <a:off x="7317452" y="4705350"/>
            <a:ext cx="1725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Source: </a:t>
            </a:r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Google Map</a:t>
            </a:r>
          </a:p>
        </p:txBody>
      </p:sp>
    </p:spTree>
    <p:extLst>
      <p:ext uri="{BB962C8B-B14F-4D97-AF65-F5344CB8AC3E}">
        <p14:creationId xmlns:p14="http://schemas.microsoft.com/office/powerpoint/2010/main" val="278923713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46DBE590-1F8F-434D-1793-114DD680CBF8}"/>
              </a:ext>
            </a:extLst>
          </p:cNvPr>
          <p:cNvSpPr/>
          <p:nvPr/>
        </p:nvSpPr>
        <p:spPr>
          <a:xfrm rot="5400000">
            <a:off x="3787379" y="-282181"/>
            <a:ext cx="1581151" cy="9155909"/>
          </a:xfrm>
          <a:custGeom>
            <a:avLst/>
            <a:gdLst>
              <a:gd name="connsiteX0" fmla="*/ 0 w 4114800"/>
              <a:gd name="connsiteY0" fmla="*/ 0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0 w 4114800"/>
              <a:gd name="connsiteY4" fmla="*/ 0 h 5143500"/>
              <a:gd name="connsiteX0" fmla="*/ 1121569 w 4114800"/>
              <a:gd name="connsiteY0" fmla="*/ 7143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21569 w 4114800"/>
              <a:gd name="connsiteY4" fmla="*/ 7143 h 5143500"/>
              <a:gd name="connsiteX0" fmla="*/ 1171575 w 4114800"/>
              <a:gd name="connsiteY0" fmla="*/ 28574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71575 w 4114800"/>
              <a:gd name="connsiteY4" fmla="*/ 28574 h 5143500"/>
              <a:gd name="connsiteX0" fmla="*/ 1178719 w 4114800"/>
              <a:gd name="connsiteY0" fmla="*/ 14287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78719 w 4114800"/>
              <a:gd name="connsiteY4" fmla="*/ 14287 h 5143500"/>
              <a:gd name="connsiteX0" fmla="*/ 1171576 w 4114800"/>
              <a:gd name="connsiteY0" fmla="*/ 0 h 5157788"/>
              <a:gd name="connsiteX1" fmla="*/ 4114800 w 4114800"/>
              <a:gd name="connsiteY1" fmla="*/ 14288 h 5157788"/>
              <a:gd name="connsiteX2" fmla="*/ 4114800 w 4114800"/>
              <a:gd name="connsiteY2" fmla="*/ 5157788 h 5157788"/>
              <a:gd name="connsiteX3" fmla="*/ 0 w 4114800"/>
              <a:gd name="connsiteY3" fmla="*/ 5157788 h 5157788"/>
              <a:gd name="connsiteX4" fmla="*/ 1171576 w 4114800"/>
              <a:gd name="connsiteY4" fmla="*/ 0 h 5157788"/>
              <a:gd name="connsiteX0" fmla="*/ 1171576 w 4114800"/>
              <a:gd name="connsiteY0" fmla="*/ 0 h 5157788"/>
              <a:gd name="connsiteX1" fmla="*/ 4114800 w 4114800"/>
              <a:gd name="connsiteY1" fmla="*/ 14288 h 5157788"/>
              <a:gd name="connsiteX2" fmla="*/ 4114800 w 4114800"/>
              <a:gd name="connsiteY2" fmla="*/ 5157788 h 5157788"/>
              <a:gd name="connsiteX3" fmla="*/ 0 w 4114800"/>
              <a:gd name="connsiteY3" fmla="*/ 5157788 h 5157788"/>
              <a:gd name="connsiteX4" fmla="*/ 1171576 w 4114800"/>
              <a:gd name="connsiteY4" fmla="*/ 0 h 5157788"/>
              <a:gd name="connsiteX0" fmla="*/ 1171576 w 4114800"/>
              <a:gd name="connsiteY0" fmla="*/ 40 h 5157828"/>
              <a:gd name="connsiteX1" fmla="*/ 4101724 w 4114800"/>
              <a:gd name="connsiteY1" fmla="*/ 0 h 5157828"/>
              <a:gd name="connsiteX2" fmla="*/ 4114800 w 4114800"/>
              <a:gd name="connsiteY2" fmla="*/ 5157828 h 5157828"/>
              <a:gd name="connsiteX3" fmla="*/ 0 w 4114800"/>
              <a:gd name="connsiteY3" fmla="*/ 5157828 h 5157828"/>
              <a:gd name="connsiteX4" fmla="*/ 1171576 w 4114800"/>
              <a:gd name="connsiteY4" fmla="*/ 40 h 5157828"/>
              <a:gd name="connsiteX0" fmla="*/ 1171576 w 4116059"/>
              <a:gd name="connsiteY0" fmla="*/ 7204 h 5164992"/>
              <a:gd name="connsiteX1" fmla="*/ 4114801 w 4116059"/>
              <a:gd name="connsiteY1" fmla="*/ 0 h 5164992"/>
              <a:gd name="connsiteX2" fmla="*/ 4114800 w 4116059"/>
              <a:gd name="connsiteY2" fmla="*/ 5164992 h 5164992"/>
              <a:gd name="connsiteX3" fmla="*/ 0 w 4116059"/>
              <a:gd name="connsiteY3" fmla="*/ 5164992 h 5164992"/>
              <a:gd name="connsiteX4" fmla="*/ 1171576 w 4116059"/>
              <a:gd name="connsiteY4" fmla="*/ 7204 h 516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59" h="5164992">
                <a:moveTo>
                  <a:pt x="1171576" y="7204"/>
                </a:moveTo>
                <a:lnTo>
                  <a:pt x="4114801" y="0"/>
                </a:lnTo>
                <a:cubicBezTo>
                  <a:pt x="4119160" y="1719276"/>
                  <a:pt x="4110441" y="3445716"/>
                  <a:pt x="4114800" y="5164992"/>
                </a:cubicBezTo>
                <a:lnTo>
                  <a:pt x="0" y="5164992"/>
                </a:lnTo>
                <a:lnTo>
                  <a:pt x="1171576" y="7204"/>
                </a:lnTo>
                <a:close/>
              </a:path>
            </a:pathLst>
          </a:custGeom>
          <a:solidFill>
            <a:srgbClr val="FFC000">
              <a:alpha val="16000"/>
            </a:srgbClr>
          </a:solidFill>
          <a:ln>
            <a:noFill/>
          </a:ln>
          <a:effectLst>
            <a:innerShdw blurRad="1270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B5D2A-5E52-03B7-DF4F-710D14576B5A}"/>
              </a:ext>
            </a:extLst>
          </p:cNvPr>
          <p:cNvSpPr txBox="1"/>
          <p:nvPr/>
        </p:nvSpPr>
        <p:spPr>
          <a:xfrm>
            <a:off x="3505200" y="4055124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Data Collection</a:t>
            </a:r>
          </a:p>
        </p:txBody>
      </p:sp>
      <p:pic>
        <p:nvPicPr>
          <p:cNvPr id="9" name="Graphic 8" descr="Research with solid fill">
            <a:extLst>
              <a:ext uri="{FF2B5EF4-FFF2-40B4-BE49-F238E27FC236}">
                <a16:creationId xmlns:a16="http://schemas.microsoft.com/office/drawing/2014/main" id="{65A65CF8-1648-6B7C-95D1-1C41C5531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3951867"/>
            <a:ext cx="914400" cy="91440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D19D69F8-6520-A883-CFF3-640DAE83BC51}"/>
              </a:ext>
            </a:extLst>
          </p:cNvPr>
          <p:cNvSpPr/>
          <p:nvPr/>
        </p:nvSpPr>
        <p:spPr>
          <a:xfrm rot="5400000">
            <a:off x="3787379" y="-226874"/>
            <a:ext cx="1581151" cy="9155909"/>
          </a:xfrm>
          <a:custGeom>
            <a:avLst/>
            <a:gdLst>
              <a:gd name="connsiteX0" fmla="*/ 0 w 4114800"/>
              <a:gd name="connsiteY0" fmla="*/ 0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0 w 4114800"/>
              <a:gd name="connsiteY4" fmla="*/ 0 h 5143500"/>
              <a:gd name="connsiteX0" fmla="*/ 1121569 w 4114800"/>
              <a:gd name="connsiteY0" fmla="*/ 7143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21569 w 4114800"/>
              <a:gd name="connsiteY4" fmla="*/ 7143 h 5143500"/>
              <a:gd name="connsiteX0" fmla="*/ 1171575 w 4114800"/>
              <a:gd name="connsiteY0" fmla="*/ 28574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71575 w 4114800"/>
              <a:gd name="connsiteY4" fmla="*/ 28574 h 5143500"/>
              <a:gd name="connsiteX0" fmla="*/ 1178719 w 4114800"/>
              <a:gd name="connsiteY0" fmla="*/ 14287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78719 w 4114800"/>
              <a:gd name="connsiteY4" fmla="*/ 14287 h 5143500"/>
              <a:gd name="connsiteX0" fmla="*/ 1171576 w 4114800"/>
              <a:gd name="connsiteY0" fmla="*/ 0 h 5157788"/>
              <a:gd name="connsiteX1" fmla="*/ 4114800 w 4114800"/>
              <a:gd name="connsiteY1" fmla="*/ 14288 h 5157788"/>
              <a:gd name="connsiteX2" fmla="*/ 4114800 w 4114800"/>
              <a:gd name="connsiteY2" fmla="*/ 5157788 h 5157788"/>
              <a:gd name="connsiteX3" fmla="*/ 0 w 4114800"/>
              <a:gd name="connsiteY3" fmla="*/ 5157788 h 5157788"/>
              <a:gd name="connsiteX4" fmla="*/ 1171576 w 4114800"/>
              <a:gd name="connsiteY4" fmla="*/ 0 h 5157788"/>
              <a:gd name="connsiteX0" fmla="*/ 1171576 w 4114800"/>
              <a:gd name="connsiteY0" fmla="*/ 0 h 5157788"/>
              <a:gd name="connsiteX1" fmla="*/ 4114800 w 4114800"/>
              <a:gd name="connsiteY1" fmla="*/ 14288 h 5157788"/>
              <a:gd name="connsiteX2" fmla="*/ 4114800 w 4114800"/>
              <a:gd name="connsiteY2" fmla="*/ 5157788 h 5157788"/>
              <a:gd name="connsiteX3" fmla="*/ 0 w 4114800"/>
              <a:gd name="connsiteY3" fmla="*/ 5157788 h 5157788"/>
              <a:gd name="connsiteX4" fmla="*/ 1171576 w 4114800"/>
              <a:gd name="connsiteY4" fmla="*/ 0 h 5157788"/>
              <a:gd name="connsiteX0" fmla="*/ 1171576 w 4114800"/>
              <a:gd name="connsiteY0" fmla="*/ 40 h 5157828"/>
              <a:gd name="connsiteX1" fmla="*/ 4101724 w 4114800"/>
              <a:gd name="connsiteY1" fmla="*/ 0 h 5157828"/>
              <a:gd name="connsiteX2" fmla="*/ 4114800 w 4114800"/>
              <a:gd name="connsiteY2" fmla="*/ 5157828 h 5157828"/>
              <a:gd name="connsiteX3" fmla="*/ 0 w 4114800"/>
              <a:gd name="connsiteY3" fmla="*/ 5157828 h 5157828"/>
              <a:gd name="connsiteX4" fmla="*/ 1171576 w 4114800"/>
              <a:gd name="connsiteY4" fmla="*/ 40 h 5157828"/>
              <a:gd name="connsiteX0" fmla="*/ 1171576 w 4116059"/>
              <a:gd name="connsiteY0" fmla="*/ 7204 h 5164992"/>
              <a:gd name="connsiteX1" fmla="*/ 4114801 w 4116059"/>
              <a:gd name="connsiteY1" fmla="*/ 0 h 5164992"/>
              <a:gd name="connsiteX2" fmla="*/ 4114800 w 4116059"/>
              <a:gd name="connsiteY2" fmla="*/ 5164992 h 5164992"/>
              <a:gd name="connsiteX3" fmla="*/ 0 w 4116059"/>
              <a:gd name="connsiteY3" fmla="*/ 5164992 h 5164992"/>
              <a:gd name="connsiteX4" fmla="*/ 1171576 w 4116059"/>
              <a:gd name="connsiteY4" fmla="*/ 7204 h 516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59" h="5164992">
                <a:moveTo>
                  <a:pt x="1171576" y="7204"/>
                </a:moveTo>
                <a:lnTo>
                  <a:pt x="4114801" y="0"/>
                </a:lnTo>
                <a:cubicBezTo>
                  <a:pt x="4119160" y="1719276"/>
                  <a:pt x="4110441" y="3445716"/>
                  <a:pt x="4114800" y="5164992"/>
                </a:cubicBezTo>
                <a:lnTo>
                  <a:pt x="0" y="5164992"/>
                </a:lnTo>
                <a:lnTo>
                  <a:pt x="1171576" y="7204"/>
                </a:lnTo>
                <a:close/>
              </a:path>
            </a:pathLst>
          </a:custGeom>
          <a:solidFill>
            <a:srgbClr val="FFC000">
              <a:alpha val="16000"/>
            </a:srgbClr>
          </a:solidFill>
          <a:ln>
            <a:noFill/>
          </a:ln>
          <a:effectLst>
            <a:innerShdw blurRad="1270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1F5EFB3-31DE-70BD-E122-13A6FCE286C8}"/>
              </a:ext>
            </a:extLst>
          </p:cNvPr>
          <p:cNvGrpSpPr/>
          <p:nvPr/>
        </p:nvGrpSpPr>
        <p:grpSpPr>
          <a:xfrm>
            <a:off x="1002507" y="133350"/>
            <a:ext cx="6007893" cy="3368783"/>
            <a:chOff x="697707" y="133350"/>
            <a:chExt cx="6007893" cy="336878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CC8447-9D20-099F-45CD-ADC59D603993}"/>
                </a:ext>
              </a:extLst>
            </p:cNvPr>
            <p:cNvCxnSpPr>
              <a:cxnSpLocks/>
            </p:cNvCxnSpPr>
            <p:nvPr/>
          </p:nvCxnSpPr>
          <p:spPr>
            <a:xfrm>
              <a:off x="3364707" y="402574"/>
              <a:ext cx="0" cy="2971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AAB552-9DE4-AAB5-7282-C475CDC926A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500" y="783574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849B4E0-D120-1CC4-A092-BA79A45B8AB4}"/>
                </a:ext>
              </a:extLst>
            </p:cNvPr>
            <p:cNvGrpSpPr/>
            <p:nvPr/>
          </p:nvGrpSpPr>
          <p:grpSpPr>
            <a:xfrm>
              <a:off x="697707" y="547088"/>
              <a:ext cx="2667000" cy="2786662"/>
              <a:chOff x="1231107" y="420587"/>
              <a:chExt cx="2667000" cy="278666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2A32A9E-68CA-A59D-E6D8-5D344844B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7307" y="1792869"/>
                <a:ext cx="25908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4D5918E-0729-E7E2-B811-9EEBDEC33A62}"/>
                  </a:ext>
                </a:extLst>
              </p:cNvPr>
              <p:cNvGrpSpPr/>
              <p:nvPr/>
            </p:nvGrpSpPr>
            <p:grpSpPr>
              <a:xfrm rot="5400000">
                <a:off x="229627" y="1422067"/>
                <a:ext cx="2786662" cy="783702"/>
                <a:chOff x="821073" y="545546"/>
                <a:chExt cx="3208795" cy="90242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6FFB4731-7FCD-73D4-D1E8-43E7D6DD90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1073" y="545546"/>
                  <a:ext cx="3208795" cy="902420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7BC7F2-92E6-6B75-2288-3421D9476D18}"/>
                    </a:ext>
                  </a:extLst>
                </p:cNvPr>
                <p:cNvSpPr txBox="1"/>
                <p:nvPr/>
              </p:nvSpPr>
              <p:spPr>
                <a:xfrm>
                  <a:off x="975817" y="619099"/>
                  <a:ext cx="2830889" cy="6733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FFC000"/>
                      </a:solidFill>
                      <a:latin typeface="Bahnschrift Condensed" panose="020B0502040204020203" pitchFamily="34" charset="0"/>
                    </a:rPr>
                    <a:t>Primary Sources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0AECEE1-FC4E-39E2-DBD9-58EBED3FF0FF}"/>
                  </a:ext>
                </a:extLst>
              </p:cNvPr>
              <p:cNvGrpSpPr/>
              <p:nvPr/>
            </p:nvGrpSpPr>
            <p:grpSpPr>
              <a:xfrm>
                <a:off x="2403185" y="1561918"/>
                <a:ext cx="1212942" cy="405512"/>
                <a:chOff x="2570282" y="693131"/>
                <a:chExt cx="1212942" cy="405512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04E54B63-6189-FE5C-5162-B9C21E161BB5}"/>
                    </a:ext>
                  </a:extLst>
                </p:cNvPr>
                <p:cNvSpPr/>
                <p:nvPr/>
              </p:nvSpPr>
              <p:spPr>
                <a:xfrm>
                  <a:off x="2710272" y="717643"/>
                  <a:ext cx="928688" cy="381000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E668C3C-CF3E-F866-72D4-4938AD35447C}"/>
                    </a:ext>
                  </a:extLst>
                </p:cNvPr>
                <p:cNvSpPr txBox="1"/>
                <p:nvPr/>
              </p:nvSpPr>
              <p:spPr>
                <a:xfrm>
                  <a:off x="2570282" y="693131"/>
                  <a:ext cx="121294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000000"/>
                      </a:solidFill>
                      <a:latin typeface="Bahnschrift Condensed" panose="020B0502040204020203" pitchFamily="34" charset="0"/>
                    </a:rPr>
                    <a:t>Survey</a:t>
                  </a:r>
                  <a:endParaRPr lang="en-US" sz="2000" b="1" dirty="0">
                    <a:latin typeface="Bahnschrift Condensed" panose="020B0502040204020203" pitchFamily="34" charset="0"/>
                  </a:endParaRPr>
                </a:p>
              </p:txBody>
            </p: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EA5681-A16D-E64E-1965-B9F23F6B7C53}"/>
                </a:ext>
              </a:extLst>
            </p:cNvPr>
            <p:cNvSpPr txBox="1"/>
            <p:nvPr/>
          </p:nvSpPr>
          <p:spPr>
            <a:xfrm>
              <a:off x="3798822" y="133350"/>
              <a:ext cx="783704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Rent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F203639-AD9A-343E-627D-603771CDC111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69" y="2668154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528AF7F-DAB1-C078-CF8A-C017B73B13B2}"/>
                </a:ext>
              </a:extLst>
            </p:cNvPr>
            <p:cNvCxnSpPr>
              <a:cxnSpLocks/>
            </p:cNvCxnSpPr>
            <p:nvPr/>
          </p:nvCxnSpPr>
          <p:spPr>
            <a:xfrm>
              <a:off x="3364707" y="2293339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0A2306-63BA-FC7F-235F-F4006E0DF0CD}"/>
                </a:ext>
              </a:extLst>
            </p:cNvPr>
            <p:cNvCxnSpPr>
              <a:cxnSpLocks/>
            </p:cNvCxnSpPr>
            <p:nvPr/>
          </p:nvCxnSpPr>
          <p:spPr>
            <a:xfrm>
              <a:off x="3364707" y="1919519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1B84EB-F665-CE2B-B48B-11DA8DBCF801}"/>
                </a:ext>
              </a:extLst>
            </p:cNvPr>
            <p:cNvCxnSpPr>
              <a:cxnSpLocks/>
            </p:cNvCxnSpPr>
            <p:nvPr/>
          </p:nvCxnSpPr>
          <p:spPr>
            <a:xfrm>
              <a:off x="3387500" y="1533555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A8F30D-D621-7D4B-520A-14FBEDDD08D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500" y="1163168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95BEA6C-F35A-F0D5-1B2D-BD898585A0F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500" y="3013445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6FA1B7C-701B-72B2-8878-FF60F0F488A0}"/>
                </a:ext>
              </a:extLst>
            </p:cNvPr>
            <p:cNvCxnSpPr>
              <a:cxnSpLocks/>
            </p:cNvCxnSpPr>
            <p:nvPr/>
          </p:nvCxnSpPr>
          <p:spPr>
            <a:xfrm>
              <a:off x="3361649" y="3355324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2A184D-86A4-34E0-4989-4B00B2605EAC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402574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8DB701-A40C-D503-189C-AE350F64FFBE}"/>
                </a:ext>
              </a:extLst>
            </p:cNvPr>
            <p:cNvSpPr txBox="1"/>
            <p:nvPr/>
          </p:nvSpPr>
          <p:spPr>
            <a:xfrm>
              <a:off x="3798822" y="520787"/>
              <a:ext cx="2220978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Size of the plot (in Katha)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64D93A-3EE2-B138-6351-AD1211F64E84}"/>
                </a:ext>
              </a:extLst>
            </p:cNvPr>
            <p:cNvSpPr txBox="1"/>
            <p:nvPr/>
          </p:nvSpPr>
          <p:spPr>
            <a:xfrm>
              <a:off x="3798822" y="891493"/>
              <a:ext cx="1675190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No. of stories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132D6A-8A00-403B-D579-64596FF74D7C}"/>
                </a:ext>
              </a:extLst>
            </p:cNvPr>
            <p:cNvSpPr txBox="1"/>
            <p:nvPr/>
          </p:nvSpPr>
          <p:spPr>
            <a:xfrm>
              <a:off x="3825424" y="1246440"/>
              <a:ext cx="2575375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Age: (1-7) New, (7+) Old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B7A8E3-005A-30DF-9F89-8FD9F9C97CFB}"/>
                </a:ext>
              </a:extLst>
            </p:cNvPr>
            <p:cNvSpPr txBox="1"/>
            <p:nvPr/>
          </p:nvSpPr>
          <p:spPr>
            <a:xfrm>
              <a:off x="3825424" y="1602724"/>
              <a:ext cx="1675190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Garage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851E7B-5195-1E28-F525-4239DC4AAB96}"/>
                </a:ext>
              </a:extLst>
            </p:cNvPr>
            <p:cNvSpPr txBox="1"/>
            <p:nvPr/>
          </p:nvSpPr>
          <p:spPr>
            <a:xfrm>
              <a:off x="3839711" y="2002774"/>
              <a:ext cx="1675190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Elevator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034DF3-F529-C0B4-A66B-B91DAE237C70}"/>
                </a:ext>
              </a:extLst>
            </p:cNvPr>
            <p:cNvSpPr txBox="1"/>
            <p:nvPr/>
          </p:nvSpPr>
          <p:spPr>
            <a:xfrm>
              <a:off x="3839711" y="2366251"/>
              <a:ext cx="2863509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No. of each units at each floor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DFD34F-38A2-1712-1612-6311AB3A69D1}"/>
                </a:ext>
              </a:extLst>
            </p:cNvPr>
            <p:cNvSpPr txBox="1"/>
            <p:nvPr/>
          </p:nvSpPr>
          <p:spPr>
            <a:xfrm>
              <a:off x="3839710" y="2728149"/>
              <a:ext cx="2863509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Area of each unit of floor (in Sq Ft)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475A674-BA37-946B-9B75-30C294B2A80A}"/>
                </a:ext>
              </a:extLst>
            </p:cNvPr>
            <p:cNvSpPr txBox="1"/>
            <p:nvPr/>
          </p:nvSpPr>
          <p:spPr>
            <a:xfrm>
              <a:off x="3842091" y="3050599"/>
              <a:ext cx="2863509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Bedroom &amp; Bathroom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CD12AB-AAB3-98F7-08E1-7E75E8E67186}"/>
              </a:ext>
            </a:extLst>
          </p:cNvPr>
          <p:cNvSpPr txBox="1"/>
          <p:nvPr/>
        </p:nvSpPr>
        <p:spPr>
          <a:xfrm>
            <a:off x="7262309" y="1389088"/>
            <a:ext cx="9929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C000"/>
                </a:solidFill>
                <a:latin typeface="Bahnschrift Condensed" panose="020B0502040204020203" pitchFamily="34" charset="0"/>
              </a:rPr>
              <a:t>100</a:t>
            </a:r>
          </a:p>
          <a:p>
            <a:r>
              <a:rPr lang="en-US" sz="2000" b="1" dirty="0">
                <a:solidFill>
                  <a:srgbClr val="FFEEB9"/>
                </a:solidFill>
                <a:latin typeface="Bahnschrift Condensed" panose="020B0502040204020203" pitchFamily="34" charset="0"/>
              </a:rPr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3584822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01D4B38-7E15-4810-CD50-9E594E25B3CF}"/>
              </a:ext>
            </a:extLst>
          </p:cNvPr>
          <p:cNvSpPr/>
          <p:nvPr/>
        </p:nvSpPr>
        <p:spPr>
          <a:xfrm>
            <a:off x="6096000" y="0"/>
            <a:ext cx="3048000" cy="51435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8813C5-7BA0-1447-DB69-FA022132512E}"/>
              </a:ext>
            </a:extLst>
          </p:cNvPr>
          <p:cNvSpPr txBox="1"/>
          <p:nvPr/>
        </p:nvSpPr>
        <p:spPr>
          <a:xfrm>
            <a:off x="7094331" y="211455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ahnschrift Condensed" panose="020B0502040204020203" pitchFamily="34" charset="0"/>
              </a:rPr>
              <a:t>Data 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08873-1AAC-39B1-F33B-D7576F0AD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93"/>
            <a:ext cx="6721063" cy="30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764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B6ED89-A487-7567-CE61-54DE55CD1AA1}"/>
              </a:ext>
            </a:extLst>
          </p:cNvPr>
          <p:cNvSpPr txBox="1"/>
          <p:nvPr/>
        </p:nvSpPr>
        <p:spPr>
          <a:xfrm>
            <a:off x="2895600" y="203835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Bahnschrift Condensed" panose="020B0502040204020203" pitchFamily="34" charset="0"/>
              </a:rPr>
              <a:t>Results &amp; Findings</a:t>
            </a:r>
          </a:p>
        </p:txBody>
      </p:sp>
    </p:spTree>
    <p:extLst>
      <p:ext uri="{BB962C8B-B14F-4D97-AF65-F5344CB8AC3E}">
        <p14:creationId xmlns:p14="http://schemas.microsoft.com/office/powerpoint/2010/main" val="268056007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834247-EE17-7855-60B5-43739E371D45}"/>
              </a:ext>
            </a:extLst>
          </p:cNvPr>
          <p:cNvSpPr/>
          <p:nvPr/>
        </p:nvSpPr>
        <p:spPr>
          <a:xfrm>
            <a:off x="5257800" y="0"/>
            <a:ext cx="3886200" cy="5143500"/>
          </a:xfrm>
          <a:prstGeom prst="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8C18D1F-9704-FAE4-A54A-4B43696C68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706286"/>
              </p:ext>
            </p:extLst>
          </p:nvPr>
        </p:nvGraphicFramePr>
        <p:xfrm>
          <a:off x="14287" y="803686"/>
          <a:ext cx="5562600" cy="3536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FB0A9E-173E-16FA-B901-9894A3F23BEB}"/>
              </a:ext>
            </a:extLst>
          </p:cNvPr>
          <p:cNvSpPr txBox="1"/>
          <p:nvPr/>
        </p:nvSpPr>
        <p:spPr>
          <a:xfrm>
            <a:off x="6400800" y="1504950"/>
            <a:ext cx="190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Most of the buildings</a:t>
            </a:r>
          </a:p>
          <a:p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are Old</a:t>
            </a:r>
          </a:p>
        </p:txBody>
      </p:sp>
    </p:spTree>
    <p:extLst>
      <p:ext uri="{BB962C8B-B14F-4D97-AF65-F5344CB8AC3E}">
        <p14:creationId xmlns:p14="http://schemas.microsoft.com/office/powerpoint/2010/main" val="217853509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C8E414-ACB1-CD46-D110-EBB500C6557E}"/>
              </a:ext>
            </a:extLst>
          </p:cNvPr>
          <p:cNvSpPr txBox="1"/>
          <p:nvPr/>
        </p:nvSpPr>
        <p:spPr>
          <a:xfrm>
            <a:off x="-22860" y="20508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rgbClr val="FFC000"/>
                </a:solidFill>
                <a:latin typeface="Bahnschrift Condensed" panose="020B0502040204020203" pitchFamily="34" charset="0"/>
              </a:rPr>
              <a:t>Descriptive Statistics of different variables associated with land use </a:t>
            </a:r>
            <a:endParaRPr lang="en-US" sz="2400" b="1" dirty="0">
              <a:solidFill>
                <a:srgbClr val="FFC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53A27-489B-9A29-5A82-061E3436E2C4}"/>
              </a:ext>
            </a:extLst>
          </p:cNvPr>
          <p:cNvSpPr txBox="1"/>
          <p:nvPr/>
        </p:nvSpPr>
        <p:spPr>
          <a:xfrm>
            <a:off x="381000" y="1015647"/>
            <a:ext cx="5562600" cy="1907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Stats |      </a:t>
            </a:r>
            <a:r>
              <a:rPr 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Rent  SqFt/Unit Katha/Plot NoOfSt</a:t>
            </a:r>
            <a:r>
              <a:rPr 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orie</a:t>
            </a:r>
            <a:r>
              <a:rPr 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 </a:t>
            </a:r>
            <a:r>
              <a:rPr 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Unit/Floor</a:t>
            </a:r>
            <a:endParaRPr lang="en-US" sz="1000" b="1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---------+--------------------------------------------------</a:t>
            </a:r>
            <a:endParaRPr lang="en-US" sz="1000" b="1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Mean |     23375  852.8036  </a:t>
            </a:r>
            <a:r>
              <a:rPr lang="en-US" sz="105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05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.380357  5.517857    2.0714</a:t>
            </a:r>
            <a:endParaRPr lang="en-US" sz="1000" b="1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Min |     12000       320         1         1         1</a:t>
            </a:r>
            <a:endParaRPr lang="en-US" sz="1000" b="1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Max |     50000      2150        12        14         4</a:t>
            </a:r>
            <a:endParaRPr lang="en-US" sz="1000" b="1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SD |  7552.393  390.4583  2.757101  2.750148  .6544056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------------------------------------------------------------</a:t>
            </a:r>
            <a:endParaRPr lang="en-US" sz="1000" b="1" dirty="0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AB0FB8-60D3-5E8D-46D6-5E1644AFF474}"/>
              </a:ext>
            </a:extLst>
          </p:cNvPr>
          <p:cNvSpPr txBox="1"/>
          <p:nvPr/>
        </p:nvSpPr>
        <p:spPr>
          <a:xfrm>
            <a:off x="381000" y="3042930"/>
            <a:ext cx="5715000" cy="191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Stats |	</a:t>
            </a: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Rent  SqFt/Unit Katha/Plot NoOfSt</a:t>
            </a: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orie</a:t>
            </a: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 </a:t>
            </a: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Unit/Floor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---------+--------------------------------------------------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Mean |  18386.36  969.6818  4.129545  5.131818      2.25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Min |     11500       500       1.5         2        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Max |     32000      1950        12        12         4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SD |  4671.616  320.9227  2.030876  2.326768  .5756695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------------------------------------------------------------</a:t>
            </a:r>
            <a:endParaRPr lang="en-US" sz="1050" b="1" dirty="0">
              <a:solidFill>
                <a:schemeClr val="accent6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2F8365-1417-CC73-7AD9-7C83CDB9A162}"/>
              </a:ext>
            </a:extLst>
          </p:cNvPr>
          <p:cNvSpPr/>
          <p:nvPr/>
        </p:nvSpPr>
        <p:spPr>
          <a:xfrm>
            <a:off x="5486400" y="3042930"/>
            <a:ext cx="3657600" cy="1824039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013BC1-CF6D-6CD0-2C15-D60ACEA28937}"/>
              </a:ext>
            </a:extLst>
          </p:cNvPr>
          <p:cNvSpPr/>
          <p:nvPr/>
        </p:nvSpPr>
        <p:spPr>
          <a:xfrm>
            <a:off x="5486400" y="1015647"/>
            <a:ext cx="3657600" cy="1824039"/>
          </a:xfrm>
          <a:prstGeom prst="rect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9D28A-67A9-BD0D-2E6F-174D91931D2B}"/>
              </a:ext>
            </a:extLst>
          </p:cNvPr>
          <p:cNvSpPr txBox="1"/>
          <p:nvPr/>
        </p:nvSpPr>
        <p:spPr>
          <a:xfrm>
            <a:off x="6172200" y="1696833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baseline="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Station Road, Tejgaon</a:t>
            </a:r>
            <a:endParaRPr lang="en-US" sz="24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54810-8AD9-6F3E-6ED3-E37471F7AE75}"/>
              </a:ext>
            </a:extLst>
          </p:cNvPr>
          <p:cNvSpPr txBox="1"/>
          <p:nvPr/>
        </p:nvSpPr>
        <p:spPr>
          <a:xfrm>
            <a:off x="6286500" y="3724116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baseline="0" dirty="0">
                <a:solidFill>
                  <a:schemeClr val="bg1"/>
                </a:solidFill>
                <a:latin typeface="Bahnschrift Condensed" panose="020B0502040204020203" pitchFamily="34" charset="0"/>
              </a:rPr>
              <a:t>Nakhalpara, Tejgaon</a:t>
            </a:r>
            <a:endParaRPr lang="en-US" sz="24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0481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C3D7BF-A86D-F460-9754-6C5FCA441464}"/>
              </a:ext>
            </a:extLst>
          </p:cNvPr>
          <p:cNvSpPr/>
          <p:nvPr/>
        </p:nvSpPr>
        <p:spPr>
          <a:xfrm>
            <a:off x="4864894" y="-26194"/>
            <a:ext cx="4279106" cy="5169694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A97740-1204-6A48-0F6E-E0DD6219B5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35221"/>
            <a:ext cx="5410200" cy="39408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12D508-1175-3767-92C7-7EC5C7AB5873}"/>
              </a:ext>
            </a:extLst>
          </p:cNvPr>
          <p:cNvSpPr txBox="1"/>
          <p:nvPr/>
        </p:nvSpPr>
        <p:spPr>
          <a:xfrm>
            <a:off x="5819717" y="673953"/>
            <a:ext cx="2949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Distribution of existing building of different height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D1674-7993-C4BA-33F4-502EF8DCB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099472"/>
              </p:ext>
            </p:extLst>
          </p:nvPr>
        </p:nvGraphicFramePr>
        <p:xfrm>
          <a:off x="5600700" y="1977390"/>
          <a:ext cx="3276600" cy="1584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87596723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746687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1 - 3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2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C000"/>
                          </a:solidFill>
                          <a:latin typeface="Bahnschrift Condensed" panose="020B0502040204020203" pitchFamily="34" charset="0"/>
                        </a:rPr>
                        <a:t>4 - 6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C000"/>
                          </a:solidFill>
                          <a:latin typeface="Bahnschrift Condensed" panose="020B0502040204020203" pitchFamily="34" charset="0"/>
                        </a:rPr>
                        <a:t>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6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7-9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10-10+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36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767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41E43BF51764DABE4801AE0AFD5DC" ma:contentTypeVersion="8" ma:contentTypeDescription="Create a new document." ma:contentTypeScope="" ma:versionID="9acdae0120eec99c7c4c6ee6f3b3bcf2">
  <xsd:schema xmlns:xsd="http://www.w3.org/2001/XMLSchema" xmlns:xs="http://www.w3.org/2001/XMLSchema" xmlns:p="http://schemas.microsoft.com/office/2006/metadata/properties" xmlns:ns3="a696164e-3a1c-4790-90ce-3ed3ae7f1687" targetNamespace="http://schemas.microsoft.com/office/2006/metadata/properties" ma:root="true" ma:fieldsID="93254c912723ac6c60de46cd389fba62" ns3:_="">
    <xsd:import namespace="a696164e-3a1c-4790-90ce-3ed3ae7f16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6164e-3a1c-4790-90ce-3ed3ae7f16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52E772-FF1E-4868-B0A1-A89D5C0B03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E1C59-A4B6-437C-96A1-E43D913795CF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a696164e-3a1c-4790-90ce-3ed3ae7f1687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7606142-9BC2-4E25-883E-E30195C44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96164e-3a1c-4790-90ce-3ed3ae7f16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11096</TotalTime>
  <Words>777</Words>
  <Application>Microsoft Office PowerPoint</Application>
  <PresentationFormat>On-screen Show (16:9)</PresentationFormat>
  <Paragraphs>180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 Black</vt:lpstr>
      <vt:lpstr>Bahnschrift Condensed</vt:lpstr>
      <vt:lpstr>Calibri</vt:lpstr>
      <vt:lpstr>Cambria Math</vt:lpstr>
      <vt:lpstr>Courier New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Gaining Access WEP Cracking</dc:title>
  <dc:creator>Nafew Prodhan</dc:creator>
  <cp:lastModifiedBy>Nafew Prodhan</cp:lastModifiedBy>
  <cp:revision>271</cp:revision>
  <dcterms:created xsi:type="dcterms:W3CDTF">2019-07-21T08:57:23Z</dcterms:created>
  <dcterms:modified xsi:type="dcterms:W3CDTF">2022-09-08T03:00:52Z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2019-07-21T00:00:00Z</vt:filetime>
  </property>
  <property fmtid="{D5CDD505-2E9C-101B-9397-08002B2CF9AE}" pid="4" name="ContentTypeId">
    <vt:lpwstr>0x010100A2C41E43BF51764DABE4801AE0AFD5DC</vt:lpwstr>
  </property>
</Properties>
</file>