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147471407" r:id="rId2"/>
    <p:sldId id="2147471402" r:id="rId3"/>
    <p:sldId id="2147471403" r:id="rId4"/>
    <p:sldId id="2147471404" r:id="rId5"/>
    <p:sldId id="2147471408" r:id="rId6"/>
    <p:sldId id="2147471405" r:id="rId7"/>
    <p:sldId id="2147471409" r:id="rId8"/>
    <p:sldId id="214747140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003" autoAdjust="0"/>
  </p:normalViewPr>
  <p:slideViewPr>
    <p:cSldViewPr snapToGrid="0">
      <p:cViewPr varScale="1">
        <p:scale>
          <a:sx n="54" d="100"/>
          <a:sy n="54" d="100"/>
        </p:scale>
        <p:origin x="11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C54B6-06D8-44A2-8CE7-E348245DD945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FA31F-6FC5-45D0-BB6A-8A11F5B8A4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76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0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0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33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0EBA-3726-499D-849D-2BCF6E7F8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37189-9A57-4177-87A3-95DB711AD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9707-A16B-4C61-AAE4-8E31D03B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0A2E-B627-4389-8D95-306CCF2EEF8E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9D4FC-1CFE-438E-9423-122B065E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2C27C-7E26-4DA9-A06A-F92218DD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A0A-E829-40A2-BDA5-6FD782BEFD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32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9086-8851-455D-8138-C5D2C6C5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45CBE-5362-4BD2-8DE2-1E9E6C4B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5F9BC-7948-4962-8C65-964B51DE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0A2E-B627-4389-8D95-306CCF2EEF8E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7D05F-34FC-4DB8-9FBC-DE49D33F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C2C62-FDB4-45B9-A502-29EB35B1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A0A-E829-40A2-BDA5-6FD782BEFD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56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80416-3DC3-4D16-98C8-93708E14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E654B-6D12-489B-B852-F7C748640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386B-C204-4268-A217-9149C5C6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0A2E-B627-4389-8D95-306CCF2EEF8E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A175A-A15B-44BB-A31C-9B9DCECA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81ED4-D02F-4958-8249-7019DCAD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A0A-E829-40A2-BDA5-6FD782BEFD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726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_Long Headlin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Place headline here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47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C34C-7283-4A98-B334-E0441757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313B-34CA-4811-9376-E3D5919A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56170-A995-44E4-AFFE-B25035EE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0A2E-B627-4389-8D95-306CCF2EEF8E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6FD7B-CDCD-4352-AD48-3B9C4661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B9200-0841-4C68-8EA9-8FD4576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A0A-E829-40A2-BDA5-6FD782BEFD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57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8810-FFD4-497A-A279-21A16944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A5FDF-9C56-4CC6-8171-9C4AE6268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D1331-399D-4CB6-82C3-F49FCBB0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0A2E-B627-4389-8D95-306CCF2EEF8E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F6C66-2BE4-4A8D-AD4B-C9EB6BFB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E7D9-9F7F-4394-AFCF-837B9FF8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A0A-E829-40A2-BDA5-6FD782BEFD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39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E2EC-C6AD-47A3-B127-0D95AFAD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AEBC-F043-4C48-8629-F995223AD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9D03D-CF4E-4DFB-B4A0-9DE22B00E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54052-17E1-4055-B637-397EFA25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0A2E-B627-4389-8D95-306CCF2EEF8E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7FBA1-24BA-474D-9064-0F279898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6A34D-1455-428A-82B9-18812FB6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A0A-E829-40A2-BDA5-6FD782BEFD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69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D053-1B91-4E6F-A21D-CF142E33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D85C3-CF0F-46E1-9D77-1840BCD33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623E2-EB5D-4C48-AF8C-A33045A1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40FCB-1FDB-4264-B489-EC7DA7B65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F2C24-033C-4BD9-A9F5-1B32D9909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9E9A6-68B7-4C6D-8114-41AAE7A2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0A2E-B627-4389-8D95-306CCF2EEF8E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341F0-D11E-451B-9723-755B3E01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9062A-4A3F-4996-9B65-66E243B1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A0A-E829-40A2-BDA5-6FD782BEFD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27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C9B6-CB59-4284-A58F-DC91869D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420CD-3803-48F3-AE6F-6B613D68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0A2E-B627-4389-8D95-306CCF2EEF8E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BE847-B58A-404E-8E58-B3FD03C6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AFEDD-6EFB-412F-8CF4-FC85F4E1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A0A-E829-40A2-BDA5-6FD782BEFD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45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0E0E8-BEE1-4860-A5AC-4CD9935F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0A2E-B627-4389-8D95-306CCF2EEF8E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7D491-FEED-4E3A-A95F-F8BB8719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68266-64FC-463F-BB2B-A4947F69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A0A-E829-40A2-BDA5-6FD782BEFD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8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9F55-5C4E-4952-8DB2-A54F0118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C7A0-9E5B-41EB-8FC7-37084893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91E5B-71C1-4418-9285-7A71A326C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2BD86-CF48-4D02-BD8A-1D322791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0A2E-B627-4389-8D95-306CCF2EEF8E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92A22-39A7-4780-BB64-0B4CEFE8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BFF24-D069-4869-937E-39BA0BA2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A0A-E829-40A2-BDA5-6FD782BEFD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5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4ED1-CF10-4E7D-8448-7D300082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A279E-D97C-4196-96A7-A2ACDB4FA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15406-899F-4100-8C4B-631B9CA43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7AD17-1E4F-49A3-9DAE-2CE67226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0A2E-B627-4389-8D95-306CCF2EEF8E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5976-822C-4D80-A025-98A12B45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D992C-4DBE-43D7-B0F4-801DE60D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A0A-E829-40A2-BDA5-6FD782BEFD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14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06D78-96CA-480E-AEBD-B19EF729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20D7A-9829-4B39-B55E-1800DF57D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697FA-206F-4D73-9A10-240C0949A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00A2E-B627-4389-8D95-306CCF2EEF8E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8DF93-4F18-4DBD-95FF-03E85341E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D8D0F-9528-44CE-A763-021CCFB1F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EAA0A-E829-40A2-BDA5-6FD782BEFD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90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9C05-FA42-4BB2-AC98-A970D354A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Strategy &amp; Vision Category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30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E87B-6EA9-B141-8F9D-D29A54B6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73" y="-52456"/>
            <a:ext cx="11430000" cy="8001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Strategy &amp; Vision Category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880F22-5146-094C-BD74-CC1EAB6F5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204759"/>
              </p:ext>
            </p:extLst>
          </p:nvPr>
        </p:nvGraphicFramePr>
        <p:xfrm>
          <a:off x="174409" y="646778"/>
          <a:ext cx="11799718" cy="50271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5996">
                  <a:extLst>
                    <a:ext uri="{9D8B030D-6E8A-4147-A177-3AD203B41FA5}">
                      <a16:colId xmlns:a16="http://schemas.microsoft.com/office/drawing/2014/main" val="4059916047"/>
                    </a:ext>
                  </a:extLst>
                </a:gridCol>
                <a:gridCol w="9793722">
                  <a:extLst>
                    <a:ext uri="{9D8B030D-6E8A-4147-A177-3AD203B41FA5}">
                      <a16:colId xmlns:a16="http://schemas.microsoft.com/office/drawing/2014/main" val="3815888617"/>
                    </a:ext>
                  </a:extLst>
                </a:gridCol>
              </a:tblGrid>
              <a:tr h="21496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+mj-lt"/>
                        </a:rPr>
                        <a:t>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+mj-lt"/>
                        </a:rPr>
                        <a:t>Zone 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24800"/>
                  </a:ext>
                </a:extLst>
              </a:tr>
              <a:tr h="16122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</a:rPr>
                        <a:t>#1. </a:t>
                      </a:r>
                      <a:r>
                        <a:rPr lang="en-US" sz="1400" b="0" kern="0" dirty="0" err="1">
                          <a:solidFill>
                            <a:schemeClr val="tx1"/>
                          </a:solidFill>
                        </a:rPr>
                        <a:t>Muneland</a:t>
                      </a:r>
                      <a:r>
                        <a:rPr lang="en-US" sz="1400" b="0" kern="0" dirty="0">
                          <a:solidFill>
                            <a:schemeClr val="tx1"/>
                          </a:solidFill>
                        </a:rPr>
                        <a:t>  Workshop</a:t>
                      </a:r>
                      <a:endParaRPr lang="en-US" sz="1400" b="0" i="0" kern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What is our overarching vision for the MV?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Define the vision and guiding principles for the enterprise’s Metaverse strategy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Align on provocations to drive future-state business model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Define success metrics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77488"/>
                  </a:ext>
                </a:extLst>
              </a:tr>
              <a:tr h="1421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#2. Ongoing Research Pod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Perform forecasting behavioral research and predict ongoing adoption around the Metaverse and Web 3.0 technology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Identify critical areas (“big buckets”) and the impact to future state business models and Metaverse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Identify risks and watch-outs around responsible metaverse based on emerging market trends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Identify critical customer and employee pain points and moments that matter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939385"/>
                  </a:ext>
                </a:extLst>
              </a:tr>
              <a:tr h="1689032"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#3. Enterprise Metaverse Strategy 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Outline the Metaverse’s role as it relates in the (1) virtual, (2) physical, and (3) physical overlay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will our sources of revenue look like in the future?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Leverage supporting research and insights to validate strategy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Define prioritization framework for future use cases and prototypes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78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09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E87B-6EA9-B141-8F9D-D29A54B6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8" y="0"/>
            <a:ext cx="11430000" cy="8001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Strategy &amp; Vision category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880F22-5146-094C-BD74-CC1EAB6F5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99169"/>
              </p:ext>
            </p:extLst>
          </p:nvPr>
        </p:nvGraphicFramePr>
        <p:xfrm>
          <a:off x="190496" y="800100"/>
          <a:ext cx="11620504" cy="64485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87056">
                  <a:extLst>
                    <a:ext uri="{9D8B030D-6E8A-4147-A177-3AD203B41FA5}">
                      <a16:colId xmlns:a16="http://schemas.microsoft.com/office/drawing/2014/main" val="4059916047"/>
                    </a:ext>
                  </a:extLst>
                </a:gridCol>
                <a:gridCol w="7733448">
                  <a:extLst>
                    <a:ext uri="{9D8B030D-6E8A-4147-A177-3AD203B41FA5}">
                      <a16:colId xmlns:a16="http://schemas.microsoft.com/office/drawing/2014/main" val="3815888617"/>
                    </a:ext>
                  </a:extLst>
                </a:gridCol>
              </a:tblGrid>
              <a:tr h="22919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Graphik Medium" panose="020B0503030202060203" pitchFamily="34" charset="77"/>
                        </a:rPr>
                        <a:t>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Zone  text </a:t>
                      </a:r>
                      <a:endParaRPr lang="en-US" sz="1400" b="0" i="0" dirty="0">
                        <a:latin typeface="Graphik Medium" panose="020B050303020206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24800"/>
                  </a:ext>
                </a:extLst>
              </a:tr>
              <a:tr h="753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#4. Metaverse Measurement/KPI Strategy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Build measurement framework inclusive of end state and each year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Define KPIs aligned to business success, specific initiatives, and activations </a:t>
                      </a: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– overall and by division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Define measurement activation plan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How will we capture and measure the critical metrics that define the business’s success? </a:t>
                      </a:r>
                      <a:endParaRPr lang="en-US" sz="1400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99864"/>
                  </a:ext>
                </a:extLst>
              </a:tr>
              <a:tr h="24556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#5. Future Experience and Audience Strategy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Build future-state customer value pools, personas, and mindsets-based needs and market opportunities (greenfield opportunity in MV)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Size audience value pools based on above analysis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Identify critical brand considerations and impact based on metaverse strategy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Incorporate responsible metaverse principles and considerations for legality and safety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01720"/>
                  </a:ext>
                </a:extLst>
              </a:tr>
              <a:tr h="864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strike="noStrike" kern="0">
                          <a:solidFill>
                            <a:schemeClr val="tx1"/>
                          </a:solidFill>
                        </a:rPr>
                        <a:t>#6 </a:t>
                      </a:r>
                      <a:r>
                        <a:rPr lang="en-US" sz="1400" b="0" strike="noStrike" kern="1200">
                          <a:solidFill>
                            <a:schemeClr val="tx1"/>
                          </a:solidFill>
                        </a:rPr>
                        <a:t>GTM Strategy &amp; Assessment</a:t>
                      </a:r>
                      <a:endParaRPr kumimoji="0" lang="en-US" sz="1400" b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strike="noStrike" kern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kern="1200" dirty="0">
                          <a:solidFill>
                            <a:schemeClr val="tx1"/>
                          </a:solidFill>
                        </a:rPr>
                        <a:t>Define overall GTM activation strategy based on prioritized value pools and overarching strategy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kern="1200" dirty="0">
                          <a:solidFill>
                            <a:schemeClr val="tx1"/>
                          </a:solidFill>
                        </a:rPr>
                        <a:t>Identify priority markets, audiences, tactics, channel mix, etc.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kern="1200" dirty="0">
                          <a:solidFill>
                            <a:schemeClr val="tx1"/>
                          </a:solidFill>
                        </a:rPr>
                        <a:t>Ensure alignment between GTM strategy and brand strategy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are the market opportunities in this space and how do we prioritize which ones to pursue?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23022"/>
                  </a:ext>
                </a:extLst>
              </a:tr>
              <a:tr h="1276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</a:rPr>
                        <a:t>#7 Roadmap incl. Proof-of-strategy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Understand business goals aligned to Metaverse strategy and business models across years 1, 3, 5, and 10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Determine critical stages based on predictive research for the emerging market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Build milestone-based roadmap with high-level activities for years 1 - 3, 5, 10 </a:t>
                      </a: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and by quarter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Build tactical Metaverse deployment plan inclusive of prototypes, launches, and scaled solutions for the next 3 years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strike="sng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2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63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E87B-6EA9-B141-8F9D-D29A54B6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166807"/>
            <a:ext cx="11430000" cy="8001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Strategy &amp; Vision category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880F22-5146-094C-BD74-CC1EAB6F5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040369"/>
              </p:ext>
            </p:extLst>
          </p:nvPr>
        </p:nvGraphicFramePr>
        <p:xfrm>
          <a:off x="190499" y="1098791"/>
          <a:ext cx="11430000" cy="49561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56101">
                  <a:extLst>
                    <a:ext uri="{9D8B030D-6E8A-4147-A177-3AD203B41FA5}">
                      <a16:colId xmlns:a16="http://schemas.microsoft.com/office/drawing/2014/main" val="4059916047"/>
                    </a:ext>
                  </a:extLst>
                </a:gridCol>
                <a:gridCol w="6373899">
                  <a:extLst>
                    <a:ext uri="{9D8B030D-6E8A-4147-A177-3AD203B41FA5}">
                      <a16:colId xmlns:a16="http://schemas.microsoft.com/office/drawing/2014/main" val="3815888617"/>
                    </a:ext>
                  </a:extLst>
                </a:gridCol>
              </a:tblGrid>
              <a:tr h="578406">
                <a:tc>
                  <a:txBody>
                    <a:bodyPr/>
                    <a:lstStyle/>
                    <a:p>
                      <a:r>
                        <a:rPr lang="en-US" sz="1400" b="0" dirty="0"/>
                        <a:t>Cards </a:t>
                      </a:r>
                      <a:endParaRPr lang="en-US" sz="1400" b="0" i="0" dirty="0">
                        <a:latin typeface="Graphik Medium" panose="020B050303020206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Zone text </a:t>
                      </a:r>
                      <a:endParaRPr lang="en-US" sz="1400" b="0" i="0" dirty="0">
                        <a:latin typeface="Graphik Medium" panose="020B050303020206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24800"/>
                  </a:ext>
                </a:extLst>
              </a:tr>
              <a:tr h="4377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>
                          <a:solidFill>
                            <a:schemeClr val="tx1"/>
                          </a:solidFill>
                        </a:rPr>
                        <a:t>#8. Metaverse Business Case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Identify key stakeholders and high-level business requirements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Identify expected timescales and critical deadlines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Identify roadblocks to the Metaverse revenue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are some issues that could impact this initiative?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033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05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69BA69-9051-4CEC-8941-EAEFCEE34AF7}"/>
              </a:ext>
            </a:extLst>
          </p:cNvPr>
          <p:cNvSpPr txBox="1"/>
          <p:nvPr/>
        </p:nvSpPr>
        <p:spPr>
          <a:xfrm>
            <a:off x="1543792" y="3247303"/>
            <a:ext cx="86927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7030A0"/>
                </a:solidFill>
              </a:rPr>
              <a:t>Ent. Solution Playbook Category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06957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E87B-6EA9-B141-8F9D-D29A54B6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0" y="122464"/>
            <a:ext cx="11430000" cy="8001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Ent. Solution Playbook Category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880F22-5146-094C-BD74-CC1EAB6F5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37546"/>
              </p:ext>
            </p:extLst>
          </p:nvPr>
        </p:nvGraphicFramePr>
        <p:xfrm>
          <a:off x="326570" y="719269"/>
          <a:ext cx="10499835" cy="62181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19050">
                  <a:extLst>
                    <a:ext uri="{9D8B030D-6E8A-4147-A177-3AD203B41FA5}">
                      <a16:colId xmlns:a16="http://schemas.microsoft.com/office/drawing/2014/main" val="4059916047"/>
                    </a:ext>
                  </a:extLst>
                </a:gridCol>
                <a:gridCol w="7580785">
                  <a:extLst>
                    <a:ext uri="{9D8B030D-6E8A-4147-A177-3AD203B41FA5}">
                      <a16:colId xmlns:a16="http://schemas.microsoft.com/office/drawing/2014/main" val="3815888617"/>
                    </a:ext>
                  </a:extLst>
                </a:gridCol>
              </a:tblGrid>
              <a:tr h="2761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+mj-lt"/>
                        </a:rPr>
                        <a:t>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+mj-lt"/>
                        </a:rPr>
                        <a:t>Zone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24800"/>
                  </a:ext>
                </a:extLst>
              </a:tr>
              <a:tr h="1270464">
                <a:tc>
                  <a:txBody>
                    <a:bodyPr/>
                    <a:lstStyle/>
                    <a:p>
                      <a:pPr marL="0" marR="0" lvl="1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#1. Capability Assessment &amp; Requirements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Perform current state capability assessment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Gather future state detailed capability requirements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Identify our capability development strategy (build, buy, borrow)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Perform technical gap analysis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78536"/>
                  </a:ext>
                </a:extLst>
              </a:tr>
              <a:tr h="1093791">
                <a:tc>
                  <a:txBody>
                    <a:bodyPr/>
                    <a:lstStyle/>
                    <a:p>
                      <a:pPr marL="0" marR="0" lvl="1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#2. Co-Op &amp; Market Analysis</a:t>
                      </a:r>
                    </a:p>
                    <a:p>
                      <a:pPr marL="0" marR="0" lvl="1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infrastructure components do we have ?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technology do we have today? How will we address gaps?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 are critical partners and platforms to work with? How will we leverage these partnerships and work with them?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Perform Market gap analysis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94612"/>
                  </a:ext>
                </a:extLst>
              </a:tr>
              <a:tr h="1408386">
                <a:tc>
                  <a:txBody>
                    <a:bodyPr/>
                    <a:lstStyle/>
                    <a:p>
                      <a:pPr marL="0" marR="0" lvl="1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#3. Tech., Ecosystem, &amp; V/A Requirements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Assess Digital Technology roadmap and how it connects to Metaverse technical requirements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Develop future state tech architecture: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strike="noStrike" kern="1200" dirty="0">
                          <a:solidFill>
                            <a:schemeClr val="tx1"/>
                          </a:solidFill>
                        </a:rPr>
                        <a:t>Identify how to work with META and leverage partnership to full advantage (Testing, resources, hardware, hosting, etc.)</a:t>
                      </a:r>
                      <a:endParaRPr lang="en-US" sz="1400" strike="noStrike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Build V/A capability short list - excludes due diligence and selecting one target acquisition </a:t>
                      </a:r>
                      <a:endParaRPr lang="en-US" sz="1400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99864"/>
                  </a:ext>
                </a:extLst>
              </a:tr>
              <a:tr h="1436177">
                <a:tc>
                  <a:txBody>
                    <a:bodyPr/>
                    <a:lstStyle/>
                    <a:p>
                      <a:pPr marL="0" marR="0" lvl="1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#4. Funding Model Process &amp; Governance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Identify current state funding model and requirements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Build critical governance stakeholder map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Identify process to get approval, buy in, investment needed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Build governance model and operating principles for decision making post strategy alignment</a:t>
                      </a:r>
                      <a:endParaRPr lang="en-US" sz="1400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59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90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EC8CA-67F2-458C-8036-F3F6D952FB66}"/>
              </a:ext>
            </a:extLst>
          </p:cNvPr>
          <p:cNvSpPr txBox="1"/>
          <p:nvPr/>
        </p:nvSpPr>
        <p:spPr>
          <a:xfrm>
            <a:off x="819399" y="2967335"/>
            <a:ext cx="111984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7030A0"/>
                </a:solidFill>
              </a:rPr>
              <a:t>Leadership &amp; Socialization Category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50365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E87B-6EA9-B141-8F9D-D29A54B6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22464"/>
            <a:ext cx="11430000" cy="8001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Leadership &amp; Socialization Category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880F22-5146-094C-BD74-CC1EAB6F5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60822"/>
              </p:ext>
            </p:extLst>
          </p:nvPr>
        </p:nvGraphicFramePr>
        <p:xfrm>
          <a:off x="381000" y="692705"/>
          <a:ext cx="11338034" cy="66904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07090">
                  <a:extLst>
                    <a:ext uri="{9D8B030D-6E8A-4147-A177-3AD203B41FA5}">
                      <a16:colId xmlns:a16="http://schemas.microsoft.com/office/drawing/2014/main" val="4059916047"/>
                    </a:ext>
                  </a:extLst>
                </a:gridCol>
                <a:gridCol w="7030944">
                  <a:extLst>
                    <a:ext uri="{9D8B030D-6E8A-4147-A177-3AD203B41FA5}">
                      <a16:colId xmlns:a16="http://schemas.microsoft.com/office/drawing/2014/main" val="3815888617"/>
                    </a:ext>
                  </a:extLst>
                </a:gridCol>
              </a:tblGrid>
              <a:tr h="26427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+mj-lt"/>
                        </a:rPr>
                        <a:t>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+mj-lt"/>
                        </a:rPr>
                        <a:t>Zone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24800"/>
                  </a:ext>
                </a:extLst>
              </a:tr>
              <a:tr h="663167">
                <a:tc>
                  <a:txBody>
                    <a:bodyPr/>
                    <a:lstStyle/>
                    <a:p>
                      <a:pPr marL="0" marR="0" lvl="1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#1.  Enterprise Stakeholder Socialization Strategy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Identify critical socialization milestones based on roadmap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Identify strategy for ongoing socialization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  <a:effectLst/>
                        </a:rPr>
                        <a:t>What are the critical socialization milestones?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  <a:effectLst/>
                        </a:rPr>
                        <a:t>How do we ensure continued socialization throughout the project? </a:t>
                      </a:r>
                      <a:endParaRPr lang="en-US" sz="1400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77488"/>
                  </a:ext>
                </a:extLst>
              </a:tr>
              <a:tr h="581401">
                <a:tc>
                  <a:txBody>
                    <a:bodyPr/>
                    <a:lstStyle/>
                    <a:p>
                      <a:pPr marL="0" marR="0" lvl="1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#2. Board Meeting Presentation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Build start up deck for key pitch (10 </a:t>
                      </a:r>
                      <a:r>
                        <a:rPr lang="en-US" sz="1400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slides + ~100 slides of strategy)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is our quick summary of the strategy?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How do we share our detailed approach with leadership?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strike="noStrike" kern="1200" dirty="0">
                          <a:solidFill>
                            <a:schemeClr val="tx1"/>
                          </a:solidFill>
                        </a:rPr>
                        <a:t>How do we educate our leadership?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78536"/>
                  </a:ext>
                </a:extLst>
              </a:tr>
              <a:tr h="1215656">
                <a:tc>
                  <a:txBody>
                    <a:bodyPr/>
                    <a:lstStyle/>
                    <a:p>
                      <a:pPr marL="0" marR="0" lvl="1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#3. Internal Comms. Plan &amp; Execution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Identify comms plan and cadence for ongoing updates and progress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Educate and galvanize the organization to the c-suite level to enable potential and alignment on direction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Get the agreement on strategy and investment for first 5 years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strike="noStrike" kern="1200" dirty="0">
                          <a:solidFill>
                            <a:schemeClr val="tx1"/>
                          </a:solidFill>
                        </a:rPr>
                        <a:t>What communications do we need?</a:t>
                      </a:r>
                      <a:endParaRPr lang="en-US" sz="14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99864"/>
                  </a:ext>
                </a:extLst>
              </a:tr>
              <a:tr h="2484166">
                <a:tc>
                  <a:txBody>
                    <a:bodyPr/>
                    <a:lstStyle/>
                    <a:p>
                      <a:pPr marL="0" marR="0" lvl="1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#4. Partnership Term Sheet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Build multi-year partnership scope based on strategy, roadmap, unanswered questions, and capability &amp; tech requirements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Develop supporting deal structure &amp; SOW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does our partnership look like for the next 3+ years?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How do we engage our stakeholders?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0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38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871</Words>
  <Application>Microsoft Office PowerPoint</Application>
  <PresentationFormat>Widescreen</PresentationFormat>
  <Paragraphs>101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Graphik Medium</vt:lpstr>
      <vt:lpstr>Office Theme</vt:lpstr>
      <vt:lpstr>Strategy &amp; Vision Category</vt:lpstr>
      <vt:lpstr>Strategy &amp; Vision Category</vt:lpstr>
      <vt:lpstr>Strategy &amp; Vision category</vt:lpstr>
      <vt:lpstr>Strategy &amp; Vision category</vt:lpstr>
      <vt:lpstr>PowerPoint Presentation</vt:lpstr>
      <vt:lpstr>Ent. Solution Playbook Category</vt:lpstr>
      <vt:lpstr>PowerPoint Presentation</vt:lpstr>
      <vt:lpstr>Leadership &amp; Socialization Category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&amp; Vision Category</dc:title>
  <dc:creator>Mbenda Nyambot, Gabriel Mikael</dc:creator>
  <cp:lastModifiedBy>Mbenda Nyambot, Gabriel Mikael</cp:lastModifiedBy>
  <cp:revision>1</cp:revision>
  <dcterms:created xsi:type="dcterms:W3CDTF">2022-08-19T20:58:07Z</dcterms:created>
  <dcterms:modified xsi:type="dcterms:W3CDTF">2022-08-21T09:20:35Z</dcterms:modified>
</cp:coreProperties>
</file>