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7471416" r:id="rId2"/>
    <p:sldId id="2147471406" r:id="rId3"/>
    <p:sldId id="2147471402" r:id="rId4"/>
    <p:sldId id="2147471414" r:id="rId5"/>
    <p:sldId id="2147471415" r:id="rId6"/>
    <p:sldId id="214747141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6DEF6-5A91-437F-AF19-E99B6ABB3028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9B899-4217-427C-B98D-FD6BA89CDBA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7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0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83286-07CA-477B-9295-650D3E2131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62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21FA-AA80-4D1F-915A-7313DF6F9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98AB-393A-4C52-A3E3-6D154D7B4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ABD1-22F9-49BB-8146-33BF09B2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729C8-ECE4-42A9-8F84-AF824E0C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7E06-57A4-4FB3-BD45-B99A1EC7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77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A033-C61B-43BB-B4D5-060BFDEE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FEAC2-8C6A-4610-80FF-6CAE4226E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1308-6647-4598-84DE-7F373D45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5BB2-B23F-4C32-97E0-76908D89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99666-340E-4F58-9C3E-1579F9C3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5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AD575-B914-4ACB-A08C-251B00E10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4623-97C2-483B-B840-D29F42975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F4D-039F-4956-A3D2-B6288970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6D6E-4518-437B-BD8A-44FBDE05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2A06-A588-448D-9469-631CE181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2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_Long Headlin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Place headline here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4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6D40-B998-41CC-B8BD-8925662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0E46-3E0A-411E-A7C1-5E68F885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0B142-934D-46FE-A89A-4111D136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AED8-191E-4354-86B0-8C046C67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DA8A-BA66-4557-9A36-E79FD71B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1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FF4B-ED01-465D-894D-0818AE5D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2D9B0-6AD4-47DF-97CE-FAF6D680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28FD-168F-4974-9573-2602B996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B29F9-C3B2-4DE4-813E-C7AD3C93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7E50-D07A-4A15-886A-830F622F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64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5E79-B4C6-4A1A-ACF9-0A71D01A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4CDD-0BAA-47C8-A1C7-7DE7FCBB4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3A3A4-9747-461F-93FB-C7C4794A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1F05B-82B9-4B15-A99F-623CD236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E667-5AC4-4714-BF27-B9E62D3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F1FB-88D7-429D-8C72-2E6D53E8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47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8A3E-DACE-483A-B44A-3B3AC05F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61E56-CF03-499F-BDCA-DE3F60E6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E1ADA-005B-4358-9DA8-04B9B898E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A4C74-4718-49A7-B387-04EC2A2AF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5016B-A3D0-4876-8E95-2D39F2177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5814D-22B8-4196-A37F-3AA0B3BA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D54DC-269C-4A6B-8297-6A24D54B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9945E-8EA8-45AC-AA90-A1E94969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40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12B8-4478-4412-B993-A652C802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90539-8939-47FD-A0FF-83E0CE7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E6E54-E691-4DA9-BEF9-7DC03F23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A6C84-FEF0-4875-8B0A-BA145405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62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8BAA3-BDDA-40EA-8E02-DF238889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DBA8F-02C9-400C-AAEA-134BE443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645A6-F54E-4117-9D08-493F4C7F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4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E991-BB38-4BB9-B1DA-088624EE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4CA1-8F91-4920-8CA1-E99788F1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488AA-5D16-4561-B062-A6FF6768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2F232-E726-425C-9534-5529EFCC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8774A-300B-44E0-8C73-BEAA4853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0241-B3A4-44A9-B3ED-C8925F9C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8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D9A3-AB1A-47E7-ABB4-29EEE77B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DEACA-8F3A-4BD0-988D-1AFBDF01B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5CA3-6A30-47A3-872C-BB6FDADF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A699D-B8FE-4ACB-AFEB-5C9EBB27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E55A5-9FE1-423F-91C4-BC6B603D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05914-E33C-4F99-AC65-7951EF84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593BC-C9F1-4A0C-84EE-4A301463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8D71-554C-4D54-9AD0-97B5F495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8F06-334A-4716-A483-CBD50207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DBCC5-562F-49E0-A87E-1A6C399CB435}" type="datetimeFigureOut">
              <a:rPr lang="fr-FR" smtClean="0"/>
              <a:t>30/11/2022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061B6-ED8C-4292-A8E1-524A632CB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7A94-E5FB-4ADD-8328-1424327E1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B27A-4AD7-4D5F-BDA1-7ED6E6C795F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33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689851-37B4-4302-9995-9100547D2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FA7DDE-B05F-49B9-AE3F-94262443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54" y="623949"/>
            <a:ext cx="1846597" cy="539243"/>
          </a:xfrm>
        </p:spPr>
        <p:txBody>
          <a:bodyPr>
            <a:normAutofit/>
          </a:bodyPr>
          <a:lstStyle/>
          <a:p>
            <a:r>
              <a:rPr lang="en-US" sz="2000" b="1" dirty="0"/>
              <a:t>Strategy / Vision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1F7B17-E208-4262-9C10-4FB7BBC46DFC}"/>
              </a:ext>
            </a:extLst>
          </p:cNvPr>
          <p:cNvCxnSpPr>
            <a:cxnSpLocks/>
          </p:cNvCxnSpPr>
          <p:nvPr/>
        </p:nvCxnSpPr>
        <p:spPr>
          <a:xfrm flipV="1">
            <a:off x="-163629" y="5111015"/>
            <a:ext cx="1193532" cy="42351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6723A5-5EA2-4164-93C6-F435BD40E0AD}"/>
              </a:ext>
            </a:extLst>
          </p:cNvPr>
          <p:cNvSpPr txBox="1"/>
          <p:nvPr/>
        </p:nvSpPr>
        <p:spPr>
          <a:xfrm>
            <a:off x="-1992613" y="4785924"/>
            <a:ext cx="1540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user pays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membership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the </a:t>
            </a:r>
            <a:r>
              <a:rPr lang="fr-FR" dirty="0" err="1"/>
              <a:t>next</a:t>
            </a:r>
            <a:r>
              <a:rPr lang="fr-FR" dirty="0"/>
              <a:t> pages </a:t>
            </a:r>
            <a:r>
              <a:rPr lang="fr-FR" dirty="0" err="1"/>
              <a:t>material</a:t>
            </a:r>
            <a:r>
              <a:rPr lang="fr-FR" dirty="0"/>
              <a:t> information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3D415-8CC5-42F6-90AD-5A8C6E28C3A5}"/>
              </a:ext>
            </a:extLst>
          </p:cNvPr>
          <p:cNvCxnSpPr>
            <a:cxnSpLocks/>
          </p:cNvCxnSpPr>
          <p:nvPr/>
        </p:nvCxnSpPr>
        <p:spPr>
          <a:xfrm>
            <a:off x="-885524" y="279133"/>
            <a:ext cx="1801378" cy="61443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A2EE55-3DE4-49D9-A0B9-1FCEB77BD8E9}"/>
              </a:ext>
            </a:extLst>
          </p:cNvPr>
          <p:cNvSpPr txBox="1"/>
          <p:nvPr/>
        </p:nvSpPr>
        <p:spPr>
          <a:xfrm>
            <a:off x="4966635" y="339573"/>
            <a:ext cx="180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Solution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AFD40B-56EE-43DE-855C-69627D4B4DB0}"/>
              </a:ext>
            </a:extLst>
          </p:cNvPr>
          <p:cNvSpPr txBox="1"/>
          <p:nvPr/>
        </p:nvSpPr>
        <p:spPr>
          <a:xfrm>
            <a:off x="9017416" y="408678"/>
            <a:ext cx="1482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14339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A52C3C-7390-4FC2-B644-0A2A64BDB4AB}"/>
              </a:ext>
            </a:extLst>
          </p:cNvPr>
          <p:cNvSpPr/>
          <p:nvPr/>
        </p:nvSpPr>
        <p:spPr>
          <a:xfrm>
            <a:off x="0" y="1203158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 </a:t>
            </a:r>
          </a:p>
          <a:p>
            <a:pPr algn="ctr"/>
            <a:r>
              <a:rPr lang="fr-FR" sz="5400" dirty="0"/>
              <a:t>I</a:t>
            </a:r>
          </a:p>
          <a:p>
            <a:pPr algn="ctr"/>
            <a:r>
              <a:rPr lang="fr-FR" sz="4000" dirty="0" err="1"/>
              <a:t>Strategy</a:t>
            </a:r>
            <a:r>
              <a:rPr lang="fr-FR" sz="4000" dirty="0"/>
              <a:t>/Vision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9886FC-A93B-4ACE-A2DA-C72B214A977D}"/>
              </a:ext>
            </a:extLst>
          </p:cNvPr>
          <p:cNvSpPr/>
          <p:nvPr/>
        </p:nvSpPr>
        <p:spPr>
          <a:xfrm>
            <a:off x="4868779" y="1203158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  <a:p>
            <a:pPr algn="ctr"/>
            <a:r>
              <a:rPr lang="fr-FR" sz="5400" dirty="0"/>
              <a:t>II</a:t>
            </a:r>
          </a:p>
          <a:p>
            <a:pPr algn="ctr"/>
            <a:r>
              <a:rPr lang="fr-FR" sz="4000" dirty="0"/>
              <a:t>Solution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08A9A1-55B7-4FFC-9527-DB961C4E44FC}"/>
              </a:ext>
            </a:extLst>
          </p:cNvPr>
          <p:cNvSpPr/>
          <p:nvPr/>
        </p:nvSpPr>
        <p:spPr>
          <a:xfrm>
            <a:off x="9439174" y="1203157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  <a:p>
            <a:pPr algn="ctr"/>
            <a:r>
              <a:rPr lang="fr-FR" sz="5400" dirty="0"/>
              <a:t>III</a:t>
            </a:r>
          </a:p>
          <a:p>
            <a:pPr algn="ctr"/>
            <a:r>
              <a:rPr lang="fr-FR" sz="4000" dirty="0"/>
              <a:t>Leadership</a:t>
            </a:r>
          </a:p>
        </p:txBody>
      </p:sp>
      <p:pic>
        <p:nvPicPr>
          <p:cNvPr id="3" name="Graphic 2" descr="Chess pieces outline">
            <a:extLst>
              <a:ext uri="{FF2B5EF4-FFF2-40B4-BE49-F238E27FC236}">
                <a16:creationId xmlns:a16="http://schemas.microsoft.com/office/drawing/2014/main" id="{48582D4A-2D85-4B24-8C66-258F1CD64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0475" y="1306629"/>
            <a:ext cx="914400" cy="914400"/>
          </a:xfrm>
          <a:prstGeom prst="rect">
            <a:avLst/>
          </a:prstGeom>
        </p:spPr>
      </p:pic>
      <p:pic>
        <p:nvPicPr>
          <p:cNvPr id="5" name="Graphic 4" descr="Lightbulb and gear outline">
            <a:extLst>
              <a:ext uri="{FF2B5EF4-FFF2-40B4-BE49-F238E27FC236}">
                <a16:creationId xmlns:a16="http://schemas.microsoft.com/office/drawing/2014/main" id="{32BBC061-558E-4F89-B72F-3B3B0F2C8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9254" y="1306629"/>
            <a:ext cx="914400" cy="914400"/>
          </a:xfrm>
          <a:prstGeom prst="rect">
            <a:avLst/>
          </a:prstGeom>
        </p:spPr>
      </p:pic>
      <p:pic>
        <p:nvPicPr>
          <p:cNvPr id="7" name="Graphic 6" descr="Crown outline">
            <a:extLst>
              <a:ext uri="{FF2B5EF4-FFF2-40B4-BE49-F238E27FC236}">
                <a16:creationId xmlns:a16="http://schemas.microsoft.com/office/drawing/2014/main" id="{6456926A-4AC1-441E-BD56-ACF618D64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9649" y="1215189"/>
            <a:ext cx="914400" cy="914400"/>
          </a:xfrm>
          <a:prstGeom prst="rect">
            <a:avLst/>
          </a:prstGeom>
        </p:spPr>
      </p:pic>
      <p:sp>
        <p:nvSpPr>
          <p:cNvPr id="11" name="object 28">
            <a:extLst>
              <a:ext uri="{FF2B5EF4-FFF2-40B4-BE49-F238E27FC236}">
                <a16:creationId xmlns:a16="http://schemas.microsoft.com/office/drawing/2014/main" id="{D65B4AE8-061B-40B2-8B68-B11DD1031769}"/>
              </a:ext>
            </a:extLst>
          </p:cNvPr>
          <p:cNvSpPr/>
          <p:nvPr/>
        </p:nvSpPr>
        <p:spPr>
          <a:xfrm>
            <a:off x="1496995" y="2610183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60" h="721360">
                <a:moveTo>
                  <a:pt x="360426" y="0"/>
                </a:moveTo>
                <a:lnTo>
                  <a:pt x="311528" y="3291"/>
                </a:lnTo>
                <a:lnTo>
                  <a:pt x="264627" y="12878"/>
                </a:lnTo>
                <a:lnTo>
                  <a:pt x="220152" y="28330"/>
                </a:lnTo>
                <a:lnTo>
                  <a:pt x="178533" y="49219"/>
                </a:lnTo>
                <a:lnTo>
                  <a:pt x="140201" y="75114"/>
                </a:lnTo>
                <a:lnTo>
                  <a:pt x="105584" y="105584"/>
                </a:lnTo>
                <a:lnTo>
                  <a:pt x="75114" y="140201"/>
                </a:lnTo>
                <a:lnTo>
                  <a:pt x="49219" y="178533"/>
                </a:lnTo>
                <a:lnTo>
                  <a:pt x="28330" y="220152"/>
                </a:lnTo>
                <a:lnTo>
                  <a:pt x="12878" y="264627"/>
                </a:lnTo>
                <a:lnTo>
                  <a:pt x="3291" y="311528"/>
                </a:lnTo>
                <a:lnTo>
                  <a:pt x="0" y="360425"/>
                </a:lnTo>
                <a:lnTo>
                  <a:pt x="3291" y="409323"/>
                </a:lnTo>
                <a:lnTo>
                  <a:pt x="12878" y="456224"/>
                </a:lnTo>
                <a:lnTo>
                  <a:pt x="28330" y="500699"/>
                </a:lnTo>
                <a:lnTo>
                  <a:pt x="49219" y="542318"/>
                </a:lnTo>
                <a:lnTo>
                  <a:pt x="75114" y="580650"/>
                </a:lnTo>
                <a:lnTo>
                  <a:pt x="105584" y="615267"/>
                </a:lnTo>
                <a:lnTo>
                  <a:pt x="140201" y="645737"/>
                </a:lnTo>
                <a:lnTo>
                  <a:pt x="178533" y="671632"/>
                </a:lnTo>
                <a:lnTo>
                  <a:pt x="220152" y="692521"/>
                </a:lnTo>
                <a:lnTo>
                  <a:pt x="264627" y="707973"/>
                </a:lnTo>
                <a:lnTo>
                  <a:pt x="311528" y="717560"/>
                </a:lnTo>
                <a:lnTo>
                  <a:pt x="360426" y="720852"/>
                </a:lnTo>
                <a:lnTo>
                  <a:pt x="409323" y="717560"/>
                </a:lnTo>
                <a:lnTo>
                  <a:pt x="456224" y="707973"/>
                </a:lnTo>
                <a:lnTo>
                  <a:pt x="500699" y="692521"/>
                </a:lnTo>
                <a:lnTo>
                  <a:pt x="542318" y="671632"/>
                </a:lnTo>
                <a:lnTo>
                  <a:pt x="580650" y="645737"/>
                </a:lnTo>
                <a:lnTo>
                  <a:pt x="615267" y="615267"/>
                </a:lnTo>
                <a:lnTo>
                  <a:pt x="645737" y="580650"/>
                </a:lnTo>
                <a:lnTo>
                  <a:pt x="671632" y="542318"/>
                </a:lnTo>
                <a:lnTo>
                  <a:pt x="692521" y="500699"/>
                </a:lnTo>
                <a:lnTo>
                  <a:pt x="707973" y="456224"/>
                </a:lnTo>
                <a:lnTo>
                  <a:pt x="717560" y="409323"/>
                </a:lnTo>
                <a:lnTo>
                  <a:pt x="720852" y="360425"/>
                </a:lnTo>
                <a:lnTo>
                  <a:pt x="717560" y="311528"/>
                </a:lnTo>
                <a:lnTo>
                  <a:pt x="707973" y="264627"/>
                </a:lnTo>
                <a:lnTo>
                  <a:pt x="692521" y="220152"/>
                </a:lnTo>
                <a:lnTo>
                  <a:pt x="671632" y="178533"/>
                </a:lnTo>
                <a:lnTo>
                  <a:pt x="645737" y="140201"/>
                </a:lnTo>
                <a:lnTo>
                  <a:pt x="615267" y="105584"/>
                </a:lnTo>
                <a:lnTo>
                  <a:pt x="580650" y="75114"/>
                </a:lnTo>
                <a:lnTo>
                  <a:pt x="542318" y="49219"/>
                </a:lnTo>
                <a:lnTo>
                  <a:pt x="500699" y="28330"/>
                </a:lnTo>
                <a:lnTo>
                  <a:pt x="456224" y="12878"/>
                </a:lnTo>
                <a:lnTo>
                  <a:pt x="409323" y="3291"/>
                </a:lnTo>
                <a:lnTo>
                  <a:pt x="360426" y="0"/>
                </a:lnTo>
                <a:close/>
              </a:path>
            </a:pathLst>
          </a:custGeom>
          <a:solidFill>
            <a:srgbClr val="CD80FF">
              <a:alpha val="90194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B0147C7A-EBF3-421A-B722-5787912A4705}"/>
              </a:ext>
            </a:extLst>
          </p:cNvPr>
          <p:cNvSpPr/>
          <p:nvPr/>
        </p:nvSpPr>
        <p:spPr>
          <a:xfrm>
            <a:off x="10936169" y="2610183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60" h="721360">
                <a:moveTo>
                  <a:pt x="360426" y="0"/>
                </a:moveTo>
                <a:lnTo>
                  <a:pt x="311528" y="3291"/>
                </a:lnTo>
                <a:lnTo>
                  <a:pt x="264627" y="12878"/>
                </a:lnTo>
                <a:lnTo>
                  <a:pt x="220152" y="28330"/>
                </a:lnTo>
                <a:lnTo>
                  <a:pt x="178533" y="49219"/>
                </a:lnTo>
                <a:lnTo>
                  <a:pt x="140201" y="75114"/>
                </a:lnTo>
                <a:lnTo>
                  <a:pt x="105584" y="105584"/>
                </a:lnTo>
                <a:lnTo>
                  <a:pt x="75114" y="140201"/>
                </a:lnTo>
                <a:lnTo>
                  <a:pt x="49219" y="178533"/>
                </a:lnTo>
                <a:lnTo>
                  <a:pt x="28330" y="220152"/>
                </a:lnTo>
                <a:lnTo>
                  <a:pt x="12878" y="264627"/>
                </a:lnTo>
                <a:lnTo>
                  <a:pt x="3291" y="311528"/>
                </a:lnTo>
                <a:lnTo>
                  <a:pt x="0" y="360425"/>
                </a:lnTo>
                <a:lnTo>
                  <a:pt x="3291" y="409323"/>
                </a:lnTo>
                <a:lnTo>
                  <a:pt x="12878" y="456224"/>
                </a:lnTo>
                <a:lnTo>
                  <a:pt x="28330" y="500699"/>
                </a:lnTo>
                <a:lnTo>
                  <a:pt x="49219" y="542318"/>
                </a:lnTo>
                <a:lnTo>
                  <a:pt x="75114" y="580650"/>
                </a:lnTo>
                <a:lnTo>
                  <a:pt x="105584" y="615267"/>
                </a:lnTo>
                <a:lnTo>
                  <a:pt x="140201" y="645737"/>
                </a:lnTo>
                <a:lnTo>
                  <a:pt x="178533" y="671632"/>
                </a:lnTo>
                <a:lnTo>
                  <a:pt x="220152" y="692521"/>
                </a:lnTo>
                <a:lnTo>
                  <a:pt x="264627" y="707973"/>
                </a:lnTo>
                <a:lnTo>
                  <a:pt x="311528" y="717560"/>
                </a:lnTo>
                <a:lnTo>
                  <a:pt x="360426" y="720852"/>
                </a:lnTo>
                <a:lnTo>
                  <a:pt x="409323" y="717560"/>
                </a:lnTo>
                <a:lnTo>
                  <a:pt x="456224" y="707973"/>
                </a:lnTo>
                <a:lnTo>
                  <a:pt x="500699" y="692521"/>
                </a:lnTo>
                <a:lnTo>
                  <a:pt x="542318" y="671632"/>
                </a:lnTo>
                <a:lnTo>
                  <a:pt x="580650" y="645737"/>
                </a:lnTo>
                <a:lnTo>
                  <a:pt x="615267" y="615267"/>
                </a:lnTo>
                <a:lnTo>
                  <a:pt x="645737" y="580650"/>
                </a:lnTo>
                <a:lnTo>
                  <a:pt x="671632" y="542318"/>
                </a:lnTo>
                <a:lnTo>
                  <a:pt x="692521" y="500699"/>
                </a:lnTo>
                <a:lnTo>
                  <a:pt x="707973" y="456224"/>
                </a:lnTo>
                <a:lnTo>
                  <a:pt x="717560" y="409323"/>
                </a:lnTo>
                <a:lnTo>
                  <a:pt x="720852" y="360425"/>
                </a:lnTo>
                <a:lnTo>
                  <a:pt x="717560" y="311528"/>
                </a:lnTo>
                <a:lnTo>
                  <a:pt x="707973" y="264627"/>
                </a:lnTo>
                <a:lnTo>
                  <a:pt x="692521" y="220152"/>
                </a:lnTo>
                <a:lnTo>
                  <a:pt x="671632" y="178533"/>
                </a:lnTo>
                <a:lnTo>
                  <a:pt x="645737" y="140201"/>
                </a:lnTo>
                <a:lnTo>
                  <a:pt x="615267" y="105584"/>
                </a:lnTo>
                <a:lnTo>
                  <a:pt x="580650" y="75114"/>
                </a:lnTo>
                <a:lnTo>
                  <a:pt x="542318" y="49219"/>
                </a:lnTo>
                <a:lnTo>
                  <a:pt x="500699" y="28330"/>
                </a:lnTo>
                <a:lnTo>
                  <a:pt x="456224" y="12878"/>
                </a:lnTo>
                <a:lnTo>
                  <a:pt x="409323" y="3291"/>
                </a:lnTo>
                <a:lnTo>
                  <a:pt x="360426" y="0"/>
                </a:lnTo>
                <a:close/>
              </a:path>
            </a:pathLst>
          </a:custGeom>
          <a:solidFill>
            <a:srgbClr val="CD80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8">
            <a:extLst>
              <a:ext uri="{FF2B5EF4-FFF2-40B4-BE49-F238E27FC236}">
                <a16:creationId xmlns:a16="http://schemas.microsoft.com/office/drawing/2014/main" id="{E611B93C-64CD-4569-BEAF-0BFD608385C2}"/>
              </a:ext>
            </a:extLst>
          </p:cNvPr>
          <p:cNvSpPr/>
          <p:nvPr/>
        </p:nvSpPr>
        <p:spPr>
          <a:xfrm>
            <a:off x="6365774" y="2648551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60" h="721360">
                <a:moveTo>
                  <a:pt x="360426" y="0"/>
                </a:moveTo>
                <a:lnTo>
                  <a:pt x="311528" y="3291"/>
                </a:lnTo>
                <a:lnTo>
                  <a:pt x="264627" y="12878"/>
                </a:lnTo>
                <a:lnTo>
                  <a:pt x="220152" y="28330"/>
                </a:lnTo>
                <a:lnTo>
                  <a:pt x="178533" y="49219"/>
                </a:lnTo>
                <a:lnTo>
                  <a:pt x="140201" y="75114"/>
                </a:lnTo>
                <a:lnTo>
                  <a:pt x="105584" y="105584"/>
                </a:lnTo>
                <a:lnTo>
                  <a:pt x="75114" y="140201"/>
                </a:lnTo>
                <a:lnTo>
                  <a:pt x="49219" y="178533"/>
                </a:lnTo>
                <a:lnTo>
                  <a:pt x="28330" y="220152"/>
                </a:lnTo>
                <a:lnTo>
                  <a:pt x="12878" y="264627"/>
                </a:lnTo>
                <a:lnTo>
                  <a:pt x="3291" y="311528"/>
                </a:lnTo>
                <a:lnTo>
                  <a:pt x="0" y="360425"/>
                </a:lnTo>
                <a:lnTo>
                  <a:pt x="3291" y="409323"/>
                </a:lnTo>
                <a:lnTo>
                  <a:pt x="12878" y="456224"/>
                </a:lnTo>
                <a:lnTo>
                  <a:pt x="28330" y="500699"/>
                </a:lnTo>
                <a:lnTo>
                  <a:pt x="49219" y="542318"/>
                </a:lnTo>
                <a:lnTo>
                  <a:pt x="75114" y="580650"/>
                </a:lnTo>
                <a:lnTo>
                  <a:pt x="105584" y="615267"/>
                </a:lnTo>
                <a:lnTo>
                  <a:pt x="140201" y="645737"/>
                </a:lnTo>
                <a:lnTo>
                  <a:pt x="178533" y="671632"/>
                </a:lnTo>
                <a:lnTo>
                  <a:pt x="220152" y="692521"/>
                </a:lnTo>
                <a:lnTo>
                  <a:pt x="264627" y="707973"/>
                </a:lnTo>
                <a:lnTo>
                  <a:pt x="311528" y="717560"/>
                </a:lnTo>
                <a:lnTo>
                  <a:pt x="360426" y="720852"/>
                </a:lnTo>
                <a:lnTo>
                  <a:pt x="409323" y="717560"/>
                </a:lnTo>
                <a:lnTo>
                  <a:pt x="456224" y="707973"/>
                </a:lnTo>
                <a:lnTo>
                  <a:pt x="500699" y="692521"/>
                </a:lnTo>
                <a:lnTo>
                  <a:pt x="542318" y="671632"/>
                </a:lnTo>
                <a:lnTo>
                  <a:pt x="580650" y="645737"/>
                </a:lnTo>
                <a:lnTo>
                  <a:pt x="615267" y="615267"/>
                </a:lnTo>
                <a:lnTo>
                  <a:pt x="645737" y="580650"/>
                </a:lnTo>
                <a:lnTo>
                  <a:pt x="671632" y="542318"/>
                </a:lnTo>
                <a:lnTo>
                  <a:pt x="692521" y="500699"/>
                </a:lnTo>
                <a:lnTo>
                  <a:pt x="707973" y="456224"/>
                </a:lnTo>
                <a:lnTo>
                  <a:pt x="717560" y="409323"/>
                </a:lnTo>
                <a:lnTo>
                  <a:pt x="720852" y="360425"/>
                </a:lnTo>
                <a:lnTo>
                  <a:pt x="717560" y="311528"/>
                </a:lnTo>
                <a:lnTo>
                  <a:pt x="707973" y="264627"/>
                </a:lnTo>
                <a:lnTo>
                  <a:pt x="692521" y="220152"/>
                </a:lnTo>
                <a:lnTo>
                  <a:pt x="671632" y="178533"/>
                </a:lnTo>
                <a:lnTo>
                  <a:pt x="645737" y="140201"/>
                </a:lnTo>
                <a:lnTo>
                  <a:pt x="615267" y="105584"/>
                </a:lnTo>
                <a:lnTo>
                  <a:pt x="580650" y="75114"/>
                </a:lnTo>
                <a:lnTo>
                  <a:pt x="542318" y="49219"/>
                </a:lnTo>
                <a:lnTo>
                  <a:pt x="500699" y="28330"/>
                </a:lnTo>
                <a:lnTo>
                  <a:pt x="456224" y="12878"/>
                </a:lnTo>
                <a:lnTo>
                  <a:pt x="409323" y="3291"/>
                </a:lnTo>
                <a:lnTo>
                  <a:pt x="360426" y="0"/>
                </a:lnTo>
                <a:close/>
              </a:path>
            </a:pathLst>
          </a:custGeom>
          <a:solidFill>
            <a:srgbClr val="CD80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Graphic 3" descr="Lock outline">
            <a:extLst>
              <a:ext uri="{FF2B5EF4-FFF2-40B4-BE49-F238E27FC236}">
                <a16:creationId xmlns:a16="http://schemas.microsoft.com/office/drawing/2014/main" id="{43E9CD7D-60BC-4FCA-9E54-2901ADF90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6777" y="1203157"/>
            <a:ext cx="667352" cy="667352"/>
          </a:xfrm>
          <a:prstGeom prst="rect">
            <a:avLst/>
          </a:prstGeom>
        </p:spPr>
      </p:pic>
      <p:pic>
        <p:nvPicPr>
          <p:cNvPr id="14" name="Graphic 13" descr="Lock outline">
            <a:extLst>
              <a:ext uri="{FF2B5EF4-FFF2-40B4-BE49-F238E27FC236}">
                <a16:creationId xmlns:a16="http://schemas.microsoft.com/office/drawing/2014/main" id="{27ED1600-C550-4708-ADA8-D3FD1E1D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51879" y="1215189"/>
            <a:ext cx="667352" cy="667352"/>
          </a:xfrm>
          <a:prstGeom prst="rect">
            <a:avLst/>
          </a:prstGeom>
        </p:spPr>
      </p:pic>
      <p:pic>
        <p:nvPicPr>
          <p:cNvPr id="15" name="Graphic 14" descr="Unlock outline">
            <a:extLst>
              <a:ext uri="{FF2B5EF4-FFF2-40B4-BE49-F238E27FC236}">
                <a16:creationId xmlns:a16="http://schemas.microsoft.com/office/drawing/2014/main" id="{44812DD0-9222-44D2-95FD-BCFFCFF4E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7997" y="1203157"/>
            <a:ext cx="631257" cy="63125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D0CE2-3842-47A7-B261-C09B97C648F1}"/>
              </a:ext>
            </a:extLst>
          </p:cNvPr>
          <p:cNvCxnSpPr>
            <a:cxnSpLocks/>
          </p:cNvCxnSpPr>
          <p:nvPr/>
        </p:nvCxnSpPr>
        <p:spPr>
          <a:xfrm flipV="1">
            <a:off x="-500514" y="4697128"/>
            <a:ext cx="673769" cy="4042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267CFA-C93A-4A67-B3AD-D7B12B534A45}"/>
              </a:ext>
            </a:extLst>
          </p:cNvPr>
          <p:cNvSpPr txBox="1"/>
          <p:nvPr/>
        </p:nvSpPr>
        <p:spPr>
          <a:xfrm>
            <a:off x="-1568918" y="5265019"/>
            <a:ext cx="2969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user has </a:t>
            </a:r>
            <a:r>
              <a:rPr lang="fr-FR" dirty="0" err="1"/>
              <a:t>bought</a:t>
            </a:r>
            <a:r>
              <a:rPr lang="fr-FR" dirty="0"/>
              <a:t> the </a:t>
            </a:r>
            <a:r>
              <a:rPr lang="fr-FR" dirty="0" err="1"/>
              <a:t>membership</a:t>
            </a:r>
            <a:r>
              <a:rPr lang="fr-FR" dirty="0"/>
              <a:t> « </a:t>
            </a:r>
            <a:r>
              <a:rPr lang="fr-FR" dirty="0" err="1"/>
              <a:t>Strategy</a:t>
            </a:r>
            <a:r>
              <a:rPr lang="fr-FR" dirty="0"/>
              <a:t>/vision »,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8 </a:t>
            </a:r>
            <a:r>
              <a:rPr lang="fr-FR" dirty="0" err="1"/>
              <a:t>themes</a:t>
            </a:r>
            <a:r>
              <a:rPr lang="fr-FR" dirty="0"/>
              <a:t>. (</a:t>
            </a:r>
            <a:r>
              <a:rPr lang="fr-FR" dirty="0" err="1"/>
              <a:t>see</a:t>
            </a:r>
            <a:r>
              <a:rPr lang="fr-FR" dirty="0"/>
              <a:t> the 8 </a:t>
            </a:r>
            <a:r>
              <a:rPr lang="fr-FR" dirty="0" err="1"/>
              <a:t>themes</a:t>
            </a:r>
            <a:r>
              <a:rPr lang="fr-FR" dirty="0"/>
              <a:t> of </a:t>
            </a:r>
            <a:r>
              <a:rPr lang="fr-FR" dirty="0" err="1"/>
              <a:t>Strategy</a:t>
            </a:r>
            <a:r>
              <a:rPr lang="fr-FR" dirty="0"/>
              <a:t>/vision on the </a:t>
            </a:r>
            <a:r>
              <a:rPr lang="fr-FR" dirty="0" err="1"/>
              <a:t>next</a:t>
            </a:r>
            <a:r>
              <a:rPr lang="fr-FR" dirty="0"/>
              <a:t> slide)</a:t>
            </a:r>
          </a:p>
        </p:txBody>
      </p:sp>
    </p:spTree>
    <p:extLst>
      <p:ext uri="{BB962C8B-B14F-4D97-AF65-F5344CB8AC3E}">
        <p14:creationId xmlns:p14="http://schemas.microsoft.com/office/powerpoint/2010/main" val="404092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87B-6EA9-B141-8F9D-D29A54B6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36" y="171448"/>
            <a:ext cx="11430000" cy="800100"/>
          </a:xfrm>
        </p:spPr>
        <p:txBody>
          <a:bodyPr/>
          <a:lstStyle/>
          <a:p>
            <a:r>
              <a:rPr lang="en-US" dirty="0"/>
              <a:t>Strategy / Vision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B317C-2E86-7746-B8AD-82E067252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7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2022 Accenture.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82C91-03F8-6143-BEA6-0D1D7800A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880F22-5146-094C-BD74-CC1EAB6F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561"/>
              </p:ext>
            </p:extLst>
          </p:nvPr>
        </p:nvGraphicFramePr>
        <p:xfrm>
          <a:off x="174409" y="802790"/>
          <a:ext cx="11516927" cy="61693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0927">
                  <a:extLst>
                    <a:ext uri="{9D8B030D-6E8A-4147-A177-3AD203B41FA5}">
                      <a16:colId xmlns:a16="http://schemas.microsoft.com/office/drawing/2014/main" val="4059916047"/>
                    </a:ext>
                  </a:extLst>
                </a:gridCol>
                <a:gridCol w="4857107">
                  <a:extLst>
                    <a:ext uri="{9D8B030D-6E8A-4147-A177-3AD203B41FA5}">
                      <a16:colId xmlns:a16="http://schemas.microsoft.com/office/drawing/2014/main" val="3815888617"/>
                    </a:ext>
                  </a:extLst>
                </a:gridCol>
                <a:gridCol w="5048893">
                  <a:extLst>
                    <a:ext uri="{9D8B030D-6E8A-4147-A177-3AD203B41FA5}">
                      <a16:colId xmlns:a16="http://schemas.microsoft.com/office/drawing/2014/main" val="582404735"/>
                    </a:ext>
                  </a:extLst>
                </a:gridCol>
              </a:tblGrid>
              <a:tr h="214968">
                <a:tc>
                  <a:txBody>
                    <a:bodyPr/>
                    <a:lstStyle/>
                    <a:p>
                      <a:r>
                        <a:rPr lang="en-US" sz="800" b="0" dirty="0"/>
                        <a:t>Deliverable </a:t>
                      </a:r>
                      <a:endParaRPr lang="en-US" sz="8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Description</a:t>
                      </a:r>
                      <a:r>
                        <a:rPr lang="en-US" sz="800" b="0" dirty="0"/>
                        <a:t> </a:t>
                      </a:r>
                      <a:endParaRPr lang="en-US" sz="8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rgbClr val="7030A0"/>
                          </a:solidFill>
                        </a:rPr>
                        <a:t>Question Answered</a:t>
                      </a:r>
                      <a:endParaRPr lang="en-US" sz="1800" b="0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524800"/>
                  </a:ext>
                </a:extLst>
              </a:tr>
              <a:tr h="16122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0" dirty="0">
                          <a:solidFill>
                            <a:srgbClr val="7030A0"/>
                          </a:solidFill>
                        </a:rPr>
                        <a:t>#1. Starting Vision</a:t>
                      </a:r>
                      <a:endParaRPr lang="en-US" sz="1050" b="0" i="0" kern="0" dirty="0">
                        <a:solidFill>
                          <a:srgbClr val="7030A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Identify a unified Metaverse definition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Define the vision and guiding principles for the enterprise’s Metaverse strategy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Align on provocations to drive future-state business model framework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Define success metrics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Re-prioritize current POC &amp; Year 1 roadmap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Identify critical milestones for Year 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Define Metaverse governance and support model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strike="noStrike" dirty="0">
                          <a:solidFill>
                            <a:schemeClr val="tx1"/>
                          </a:solidFill>
                        </a:rPr>
                        <a:t>Identify present existing capabilities or known capability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How does the enterprise define the Metaverse?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What is our overarching vision for the MV?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What are our guiding principles / commandments for the MV to drive decision-making and prioritization going forward?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….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….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/>
                        <a:t>….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177488"/>
                  </a:ext>
                </a:extLst>
              </a:tr>
              <a:tr h="4759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</a:rPr>
                        <a:t>#2. Ongoing Research Pod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39385"/>
                  </a:ext>
                </a:extLst>
              </a:tr>
              <a:tr h="596766">
                <a:tc>
                  <a:txBody>
                    <a:bodyPr/>
                    <a:lstStyle/>
                    <a:p>
                      <a:r>
                        <a:rPr kumimoji="0" lang="en-US" sz="105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</a:rPr>
                        <a:t>#3. Enterprise Metaverse Strategy 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78536"/>
                  </a:ext>
                </a:extLst>
              </a:tr>
              <a:tr h="596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rgbClr val="7030A0"/>
                          </a:solidFill>
                        </a:rPr>
                        <a:t>#4. Metaverse Measurement/KPI Strategy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54967"/>
                  </a:ext>
                </a:extLst>
              </a:tr>
              <a:tr h="596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rgbClr val="7030A0"/>
                          </a:solidFill>
                        </a:rPr>
                        <a:t>#5. Future Experience and Audience Strategy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765727"/>
                  </a:ext>
                </a:extLst>
              </a:tr>
              <a:tr h="596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strike="noStrike" kern="0" dirty="0">
                          <a:solidFill>
                            <a:srgbClr val="7030A0"/>
                          </a:solidFill>
                        </a:rPr>
                        <a:t>#6 </a:t>
                      </a:r>
                      <a:r>
                        <a:rPr lang="en-US" sz="1050" b="0" strike="noStrike" kern="1200" dirty="0">
                          <a:solidFill>
                            <a:srgbClr val="7030A0"/>
                          </a:solidFill>
                        </a:rPr>
                        <a:t>GTM Strategy &amp; Assessment</a:t>
                      </a:r>
                      <a:endParaRPr kumimoji="0" lang="en-US" sz="105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</a:endParaRPr>
                    </a:p>
                    <a:p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97419"/>
                  </a:ext>
                </a:extLst>
              </a:tr>
              <a:tr h="596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0" dirty="0">
                          <a:solidFill>
                            <a:srgbClr val="7030A0"/>
                          </a:solidFill>
                        </a:rPr>
                        <a:t>#7. 3/5/10-year Roadmap incl Proof-of-strategy plan</a:t>
                      </a:r>
                    </a:p>
                    <a:p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47147"/>
                  </a:ext>
                </a:extLst>
              </a:tr>
              <a:tr h="596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0" dirty="0">
                          <a:solidFill>
                            <a:srgbClr val="7030A0"/>
                          </a:solidFill>
                        </a:rPr>
                        <a:t>#8. Metaverse Business Case</a:t>
                      </a:r>
                    </a:p>
                    <a:p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800" strike="noStrik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764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268667-F4EB-4EC6-A57C-4CBB74F5F8D6}"/>
              </a:ext>
            </a:extLst>
          </p:cNvPr>
          <p:cNvCxnSpPr>
            <a:cxnSpLocks/>
          </p:cNvCxnSpPr>
          <p:nvPr/>
        </p:nvCxnSpPr>
        <p:spPr>
          <a:xfrm>
            <a:off x="6319708" y="1230108"/>
            <a:ext cx="33279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42626C-74A1-4026-8759-867752ED48E0}"/>
              </a:ext>
            </a:extLst>
          </p:cNvPr>
          <p:cNvCxnSpPr>
            <a:cxnSpLocks/>
          </p:cNvCxnSpPr>
          <p:nvPr/>
        </p:nvCxnSpPr>
        <p:spPr>
          <a:xfrm>
            <a:off x="5338813" y="1084125"/>
            <a:ext cx="131368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A129FC-0789-43B1-86A3-48B031FC3EB9}"/>
              </a:ext>
            </a:extLst>
          </p:cNvPr>
          <p:cNvCxnSpPr>
            <a:cxnSpLocks/>
          </p:cNvCxnSpPr>
          <p:nvPr/>
        </p:nvCxnSpPr>
        <p:spPr>
          <a:xfrm>
            <a:off x="5841492" y="1401759"/>
            <a:ext cx="89763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27AA35-B8D8-4F29-B778-6DD67612E851}"/>
              </a:ext>
            </a:extLst>
          </p:cNvPr>
          <p:cNvSpPr txBox="1"/>
          <p:nvPr/>
        </p:nvSpPr>
        <p:spPr>
          <a:xfrm>
            <a:off x="-1619822" y="2522572"/>
            <a:ext cx="128956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is just to show you that “</a:t>
            </a:r>
            <a:r>
              <a:rPr lang="en-US" sz="1100" dirty="0" err="1"/>
              <a:t>Straregy</a:t>
            </a:r>
            <a:r>
              <a:rPr lang="en-US" sz="1100" dirty="0"/>
              <a:t>/Vision” has 8 themes. And in each theme, there are some descriptive-Questions to guide the user towards understanding the Theme. So, it's not a screen to design, it's just a support to help you design the next screens.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0009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42C707-1336-415D-A2C1-26F922140D94}"/>
              </a:ext>
            </a:extLst>
          </p:cNvPr>
          <p:cNvSpPr/>
          <p:nvPr/>
        </p:nvSpPr>
        <p:spPr>
          <a:xfrm>
            <a:off x="0" y="-1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dirty="0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# 1. </a:t>
            </a:r>
            <a:r>
              <a:rPr lang="fr-FR" sz="3600" dirty="0" err="1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Starting</a:t>
            </a:r>
            <a:r>
              <a:rPr lang="fr-FR" sz="3600" dirty="0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 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07A04-D3F9-42F8-BB9A-78F63252AADA}"/>
              </a:ext>
            </a:extLst>
          </p:cNvPr>
          <p:cNvSpPr/>
          <p:nvPr/>
        </p:nvSpPr>
        <p:spPr>
          <a:xfrm>
            <a:off x="8824761" y="0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# 3.Enterprise Metaverse Strategy </a:t>
            </a:r>
            <a:endParaRPr lang="fr-FR" sz="3600" dirty="0">
              <a:ln w="0" cap="sq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sysDot"/>
              </a:ln>
              <a:effectLst>
                <a:reflection endPos="0" dist="50800" dir="5400000" sy="-100000" algn="bl" rotWithShape="0"/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287C2-25CC-41E4-9591-AAD277E790EB}"/>
              </a:ext>
            </a:extLst>
          </p:cNvPr>
          <p:cNvSpPr/>
          <p:nvPr/>
        </p:nvSpPr>
        <p:spPr>
          <a:xfrm>
            <a:off x="4456499" y="3837270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#5. Future Experience and Audience Strategy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EB5988-DCEC-4F8A-BA1A-9B34DED43D80}"/>
              </a:ext>
            </a:extLst>
          </p:cNvPr>
          <p:cNvSpPr/>
          <p:nvPr/>
        </p:nvSpPr>
        <p:spPr>
          <a:xfrm>
            <a:off x="4456500" y="0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# 2. </a:t>
            </a:r>
            <a:r>
              <a:rPr lang="fr-FR" sz="3600" dirty="0" err="1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Ongoing</a:t>
            </a:r>
            <a:r>
              <a:rPr lang="fr-FR" sz="3600" dirty="0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 </a:t>
            </a:r>
            <a:r>
              <a:rPr lang="fr-FR" sz="3600" dirty="0" err="1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Research</a:t>
            </a:r>
            <a:endParaRPr lang="fr-FR" sz="3600" dirty="0">
              <a:ln w="0" cap="sq">
                <a:solidFill>
                  <a:schemeClr val="lt1">
                    <a:hueOff val="0"/>
                    <a:satOff val="0"/>
                    <a:lumOff val="0"/>
                  </a:schemeClr>
                </a:solidFill>
                <a:prstDash val="sysDot"/>
              </a:ln>
              <a:effectLst>
                <a:reflection endPos="0" dist="50800" dir="5400000" sy="-100000" algn="bl" rotWithShape="0"/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4604D9-0F0B-45B2-9B54-59315D6DD61D}"/>
              </a:ext>
            </a:extLst>
          </p:cNvPr>
          <p:cNvSpPr/>
          <p:nvPr/>
        </p:nvSpPr>
        <p:spPr>
          <a:xfrm>
            <a:off x="0" y="3837271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# 4. Metaverse Measurement/KPI 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30A62-83EA-43FB-BEF8-B82DCE4E7C95}"/>
              </a:ext>
            </a:extLst>
          </p:cNvPr>
          <p:cNvSpPr/>
          <p:nvPr/>
        </p:nvSpPr>
        <p:spPr>
          <a:xfrm>
            <a:off x="8835991" y="3898229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n w="0" cap="sq"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  <a:prstDash val="sysDot"/>
                </a:ln>
                <a:effectLst>
                  <a:reflection endPos="0" dist="50800" dir="5400000" sy="-100000" algn="bl" rotWithShape="0"/>
                </a:effectLst>
              </a:rPr>
              <a:t>#6 GTM Strategy &amp; Assessment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3CCEA-E4AE-4016-B431-EFBB0A5C2188}"/>
              </a:ext>
            </a:extLst>
          </p:cNvPr>
          <p:cNvSpPr txBox="1"/>
          <p:nvPr/>
        </p:nvSpPr>
        <p:spPr>
          <a:xfrm>
            <a:off x="-1327487" y="-1"/>
            <a:ext cx="1172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200" dirty="0">
                <a:solidFill>
                  <a:srgbClr val="7030A0"/>
                </a:solidFill>
              </a:rPr>
              <a:t>I.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8F1B3-5568-4385-A7BC-DA67EBFDEE81}"/>
              </a:ext>
            </a:extLst>
          </p:cNvPr>
          <p:cNvSpPr txBox="1"/>
          <p:nvPr/>
        </p:nvSpPr>
        <p:spPr>
          <a:xfrm>
            <a:off x="702643" y="2695073"/>
            <a:ext cx="2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 Interview Questions </a:t>
            </a:r>
          </a:p>
        </p:txBody>
      </p:sp>
      <p:pic>
        <p:nvPicPr>
          <p:cNvPr id="10" name="Graphic 9" descr="Lightbulb and pencil outline">
            <a:extLst>
              <a:ext uri="{FF2B5EF4-FFF2-40B4-BE49-F238E27FC236}">
                <a16:creationId xmlns:a16="http://schemas.microsoft.com/office/drawing/2014/main" id="{716E869C-C684-4BFF-948E-0CE15D6B9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9036" y="176478"/>
            <a:ext cx="1045083" cy="10450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E4CEA4-D00F-4927-85C8-894FCACF60E9}"/>
              </a:ext>
            </a:extLst>
          </p:cNvPr>
          <p:cNvSpPr txBox="1"/>
          <p:nvPr/>
        </p:nvSpPr>
        <p:spPr>
          <a:xfrm>
            <a:off x="9729535" y="2695073"/>
            <a:ext cx="2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 Interview Questions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91848-8143-4301-87E6-749423769F9A}"/>
              </a:ext>
            </a:extLst>
          </p:cNvPr>
          <p:cNvSpPr txBox="1"/>
          <p:nvPr/>
        </p:nvSpPr>
        <p:spPr>
          <a:xfrm>
            <a:off x="5127056" y="2695073"/>
            <a:ext cx="2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 Interview Questions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8FD89-5D8F-4E6B-A497-0AD7EDCF487C}"/>
              </a:ext>
            </a:extLst>
          </p:cNvPr>
          <p:cNvSpPr txBox="1"/>
          <p:nvPr/>
        </p:nvSpPr>
        <p:spPr>
          <a:xfrm>
            <a:off x="9736322" y="6445899"/>
            <a:ext cx="2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 Interview Questions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B0FE04-C46B-4F88-9F80-31E3FDAB9A03}"/>
              </a:ext>
            </a:extLst>
          </p:cNvPr>
          <p:cNvSpPr txBox="1"/>
          <p:nvPr/>
        </p:nvSpPr>
        <p:spPr>
          <a:xfrm>
            <a:off x="547406" y="6496856"/>
            <a:ext cx="2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 Interview Questions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7207F3-E618-41C4-8A66-466080D42B9E}"/>
              </a:ext>
            </a:extLst>
          </p:cNvPr>
          <p:cNvSpPr txBox="1"/>
          <p:nvPr/>
        </p:nvSpPr>
        <p:spPr>
          <a:xfrm>
            <a:off x="5221704" y="6386362"/>
            <a:ext cx="256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 Interview Questions </a:t>
            </a:r>
          </a:p>
        </p:txBody>
      </p:sp>
      <p:pic>
        <p:nvPicPr>
          <p:cNvPr id="19" name="Graphic 18" descr="Flask outline">
            <a:extLst>
              <a:ext uri="{FF2B5EF4-FFF2-40B4-BE49-F238E27FC236}">
                <a16:creationId xmlns:a16="http://schemas.microsoft.com/office/drawing/2014/main" id="{5C097F62-7688-4C5D-B4F1-F21660C21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42963"/>
            <a:ext cx="914400" cy="914400"/>
          </a:xfrm>
          <a:prstGeom prst="rect">
            <a:avLst/>
          </a:prstGeom>
        </p:spPr>
      </p:pic>
      <p:pic>
        <p:nvPicPr>
          <p:cNvPr id="21" name="Graphic 20" descr="Playing card outline">
            <a:extLst>
              <a:ext uri="{FF2B5EF4-FFF2-40B4-BE49-F238E27FC236}">
                <a16:creationId xmlns:a16="http://schemas.microsoft.com/office/drawing/2014/main" id="{3560FFB2-DD09-430F-A3FA-BBB6F6B2D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236" y="-2406"/>
            <a:ext cx="914400" cy="914400"/>
          </a:xfrm>
          <a:prstGeom prst="rect">
            <a:avLst/>
          </a:prstGeom>
        </p:spPr>
      </p:pic>
      <p:pic>
        <p:nvPicPr>
          <p:cNvPr id="23" name="Graphic 22" descr="Speedometer Low outline">
            <a:extLst>
              <a:ext uri="{FF2B5EF4-FFF2-40B4-BE49-F238E27FC236}">
                <a16:creationId xmlns:a16="http://schemas.microsoft.com/office/drawing/2014/main" id="{FC459500-0C11-4F96-AFA4-1518B2DE7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73743" y="3795464"/>
            <a:ext cx="914400" cy="914400"/>
          </a:xfrm>
          <a:prstGeom prst="rect">
            <a:avLst/>
          </a:prstGeom>
        </p:spPr>
      </p:pic>
      <p:pic>
        <p:nvPicPr>
          <p:cNvPr id="25" name="Graphic 24" descr="Users with solid fill">
            <a:extLst>
              <a:ext uri="{FF2B5EF4-FFF2-40B4-BE49-F238E27FC236}">
                <a16:creationId xmlns:a16="http://schemas.microsoft.com/office/drawing/2014/main" id="{3B9D6E09-60BE-4F0B-A215-C5ECAF42F2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3837270"/>
            <a:ext cx="914400" cy="914400"/>
          </a:xfrm>
          <a:prstGeom prst="rect">
            <a:avLst/>
          </a:prstGeom>
        </p:spPr>
      </p:pic>
      <p:pic>
        <p:nvPicPr>
          <p:cNvPr id="27" name="Graphic 26" descr="Bar graph with downward trend outline">
            <a:extLst>
              <a:ext uri="{FF2B5EF4-FFF2-40B4-BE49-F238E27FC236}">
                <a16:creationId xmlns:a16="http://schemas.microsoft.com/office/drawing/2014/main" id="{3D315895-11D6-4165-9AF1-ECA6161749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36466" y="402095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AD4285-5887-4D39-A4F8-E8FBD37998E7}"/>
              </a:ext>
            </a:extLst>
          </p:cNvPr>
          <p:cNvSpPr txBox="1"/>
          <p:nvPr/>
        </p:nvSpPr>
        <p:spPr>
          <a:xfrm>
            <a:off x="-2056691" y="4135135"/>
            <a:ext cx="2124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Each</a:t>
            </a:r>
            <a:r>
              <a:rPr lang="fr-FR" dirty="0"/>
              <a:t> square </a:t>
            </a:r>
            <a:r>
              <a:rPr lang="fr-FR" dirty="0" err="1"/>
              <a:t>theme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one web page. But the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design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for all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easy</a:t>
            </a:r>
            <a:r>
              <a:rPr lang="fr-FR" dirty="0"/>
              <a:t> to </a:t>
            </a:r>
            <a:r>
              <a:rPr lang="fr-FR" dirty="0" err="1"/>
              <a:t>repeat</a:t>
            </a:r>
            <a:r>
              <a:rPr lang="fr-FR" dirty="0"/>
              <a:t> once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one.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E9C960-7FD2-40D9-9B17-A68C2F46EA4F}"/>
              </a:ext>
            </a:extLst>
          </p:cNvPr>
          <p:cNvSpPr txBox="1"/>
          <p:nvPr/>
        </p:nvSpPr>
        <p:spPr>
          <a:xfrm>
            <a:off x="-2120103" y="1397675"/>
            <a:ext cx="2124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user clicks on the </a:t>
            </a:r>
            <a:r>
              <a:rPr lang="fr-FR" dirty="0" err="1"/>
              <a:t>theme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, </a:t>
            </a:r>
            <a:r>
              <a:rPr lang="fr-FR" dirty="0" err="1"/>
              <a:t>he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see</a:t>
            </a:r>
            <a:r>
              <a:rPr lang="fr-FR" dirty="0"/>
              <a:t> the questions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dirty="0" err="1"/>
              <a:t>that</a:t>
            </a:r>
            <a:r>
              <a:rPr lang="fr-FR" dirty="0"/>
              <a:t>.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at maximum 10-11 questions per </a:t>
            </a:r>
            <a:r>
              <a:rPr lang="fr-FR" dirty="0" err="1"/>
              <a:t>theme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answered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23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3AB96-FDEF-4EA9-8E65-F3B961782697}"/>
              </a:ext>
            </a:extLst>
          </p:cNvPr>
          <p:cNvSpPr/>
          <p:nvPr/>
        </p:nvSpPr>
        <p:spPr>
          <a:xfrm>
            <a:off x="8548998" y="4967736"/>
            <a:ext cx="2129578" cy="1628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91C6488-5609-48F6-A5D4-E88043551BAC}"/>
              </a:ext>
            </a:extLst>
          </p:cNvPr>
          <p:cNvGraphicFramePr>
            <a:graphicFrameLocks noGrp="1"/>
          </p:cNvGraphicFramePr>
          <p:nvPr/>
        </p:nvGraphicFramePr>
        <p:xfrm>
          <a:off x="3501722" y="3436988"/>
          <a:ext cx="8690277" cy="3266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0277">
                  <a:extLst>
                    <a:ext uri="{9D8B030D-6E8A-4147-A177-3AD203B41FA5}">
                      <a16:colId xmlns:a16="http://schemas.microsoft.com/office/drawing/2014/main" val="3261865682"/>
                    </a:ext>
                  </a:extLst>
                </a:gridCol>
              </a:tblGrid>
              <a:tr h="3266592">
                <a:tc>
                  <a:txBody>
                    <a:bodyPr/>
                    <a:lstStyle/>
                    <a:p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75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806974-C772-430E-8409-0E32114797D5}"/>
              </a:ext>
            </a:extLst>
          </p:cNvPr>
          <p:cNvSpPr txBox="1"/>
          <p:nvPr/>
        </p:nvSpPr>
        <p:spPr>
          <a:xfrm>
            <a:off x="197798" y="3595037"/>
            <a:ext cx="315949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Identify a unified Metaverse definition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Define the vision and guiding principles for the enterprise’s Metaverse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Align on provocations to drive future-state business model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Define success metrics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Re-prioritize current POC &amp; Year 1 roadmap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Identify critical milestones for Year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Define Metaverse governance and support model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strike="noStrike" dirty="0">
                <a:solidFill>
                  <a:schemeClr val="tx1"/>
                </a:solidFill>
              </a:rPr>
              <a:t>Identify present existing capabilities or known capability gaps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1525F-F09A-491F-94FF-FA08B6CB0751}"/>
              </a:ext>
            </a:extLst>
          </p:cNvPr>
          <p:cNvSpPr txBox="1"/>
          <p:nvPr/>
        </p:nvSpPr>
        <p:spPr>
          <a:xfrm>
            <a:off x="4254363" y="3887209"/>
            <a:ext cx="804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does the enterprise define the Metaverse?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58834-71F0-41D4-BD7D-405EFCA05A08}"/>
              </a:ext>
            </a:extLst>
          </p:cNvPr>
          <p:cNvSpPr txBox="1"/>
          <p:nvPr/>
        </p:nvSpPr>
        <p:spPr>
          <a:xfrm>
            <a:off x="-1" y="1690062"/>
            <a:ext cx="1049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Let’s</a:t>
            </a:r>
            <a:r>
              <a:rPr lang="fr-FR" sz="2400" dirty="0">
                <a:solidFill>
                  <a:schemeClr val="bg1"/>
                </a:solidFill>
              </a:rPr>
              <a:t> star by </a:t>
            </a:r>
            <a:r>
              <a:rPr lang="fr-FR" sz="2400" dirty="0" err="1">
                <a:solidFill>
                  <a:schemeClr val="bg1"/>
                </a:solidFill>
              </a:rPr>
              <a:t>give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you</a:t>
            </a:r>
            <a:r>
              <a:rPr lang="fr-FR" sz="2400" dirty="0">
                <a:solidFill>
                  <a:schemeClr val="bg1"/>
                </a:solidFill>
              </a:rPr>
              <a:t> a </a:t>
            </a:r>
            <a:r>
              <a:rPr lang="fr-FR" sz="2400" dirty="0" err="1">
                <a:solidFill>
                  <a:schemeClr val="bg1"/>
                </a:solidFill>
              </a:rPr>
              <a:t>great</a:t>
            </a:r>
            <a:r>
              <a:rPr lang="fr-FR" sz="2400" dirty="0">
                <a:solidFill>
                  <a:schemeClr val="bg1"/>
                </a:solidFill>
              </a:rPr>
              <a:t> vision about the </a:t>
            </a:r>
            <a:r>
              <a:rPr lang="fr-FR" sz="2400" dirty="0" err="1">
                <a:solidFill>
                  <a:schemeClr val="bg1"/>
                </a:solidFill>
              </a:rPr>
              <a:t>Metaverse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align</a:t>
            </a:r>
            <a:r>
              <a:rPr lang="fr-FR" sz="2400" dirty="0">
                <a:solidFill>
                  <a:schemeClr val="bg1"/>
                </a:solidFill>
              </a:rPr>
              <a:t> to </a:t>
            </a:r>
            <a:r>
              <a:rPr lang="fr-FR" sz="2400" dirty="0" err="1">
                <a:solidFill>
                  <a:schemeClr val="bg1"/>
                </a:solidFill>
              </a:rPr>
              <a:t>your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context</a:t>
            </a:r>
            <a:endParaRPr lang="fr-FR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C6500F-E944-4192-A1F3-BEF409A5D95A}"/>
              </a:ext>
            </a:extLst>
          </p:cNvPr>
          <p:cNvCxnSpPr>
            <a:cxnSpLocks/>
          </p:cNvCxnSpPr>
          <p:nvPr/>
        </p:nvCxnSpPr>
        <p:spPr>
          <a:xfrm>
            <a:off x="3260915" y="3734268"/>
            <a:ext cx="993448" cy="3853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inus Sign 19">
            <a:extLst>
              <a:ext uri="{FF2B5EF4-FFF2-40B4-BE49-F238E27FC236}">
                <a16:creationId xmlns:a16="http://schemas.microsoft.com/office/drawing/2014/main" id="{D881A58A-2589-495A-9EFB-2DE857297DEC}"/>
              </a:ext>
            </a:extLst>
          </p:cNvPr>
          <p:cNvSpPr/>
          <p:nvPr/>
        </p:nvSpPr>
        <p:spPr>
          <a:xfrm>
            <a:off x="117904" y="3183823"/>
            <a:ext cx="76522" cy="1100890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E63C06-1F29-439A-8A10-38F7995FA597}"/>
              </a:ext>
            </a:extLst>
          </p:cNvPr>
          <p:cNvSpPr/>
          <p:nvPr/>
        </p:nvSpPr>
        <p:spPr>
          <a:xfrm>
            <a:off x="11565323" y="5340748"/>
            <a:ext cx="500514" cy="314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Tips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00D46003-5343-400B-92F3-158794800270}"/>
              </a:ext>
            </a:extLst>
          </p:cNvPr>
          <p:cNvGraphicFramePr>
            <a:graphicFrameLocks/>
          </p:cNvGraphicFramePr>
          <p:nvPr/>
        </p:nvGraphicFramePr>
        <p:xfrm>
          <a:off x="-1" y="0"/>
          <a:ext cx="12192000" cy="308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58656151"/>
                    </a:ext>
                  </a:extLst>
                </a:gridCol>
              </a:tblGrid>
              <a:tr h="30832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fr-FR" sz="4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fr-FR" sz="4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Starting</a:t>
                      </a:r>
                      <a:r>
                        <a:rPr lang="fr-FR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Vision</a:t>
                      </a:r>
                    </a:p>
                    <a:p>
                      <a:endParaRPr lang="fr-FR" dirty="0"/>
                    </a:p>
                  </a:txBody>
                  <a:tcPr>
                    <a:gradFill flip="none" rotWithShape="1">
                      <a:gsLst>
                        <a:gs pos="0">
                          <a:srgbClr val="7030A0">
                            <a:shade val="30000"/>
                            <a:satMod val="115000"/>
                          </a:srgbClr>
                        </a:gs>
                        <a:gs pos="50000">
                          <a:srgbClr val="7030A0">
                            <a:shade val="67500"/>
                            <a:satMod val="115000"/>
                          </a:srgbClr>
                        </a:gs>
                        <a:gs pos="100000">
                          <a:srgbClr val="7030A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0337871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9CFF1FA-9DE5-4204-AB67-0510EED397D7}"/>
              </a:ext>
            </a:extLst>
          </p:cNvPr>
          <p:cNvSpPr txBox="1"/>
          <p:nvPr/>
        </p:nvSpPr>
        <p:spPr>
          <a:xfrm>
            <a:off x="117904" y="1891875"/>
            <a:ext cx="7506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chemeClr val="bg1"/>
                </a:solidFill>
              </a:rPr>
              <a:t>Let’s</a:t>
            </a:r>
            <a:r>
              <a:rPr lang="fr-FR" sz="2400" dirty="0">
                <a:solidFill>
                  <a:schemeClr val="bg1"/>
                </a:solidFill>
              </a:rPr>
              <a:t> star by </a:t>
            </a:r>
            <a:r>
              <a:rPr lang="fr-FR" sz="2400" dirty="0" err="1">
                <a:solidFill>
                  <a:schemeClr val="bg1"/>
                </a:solidFill>
              </a:rPr>
              <a:t>give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you</a:t>
            </a:r>
            <a:r>
              <a:rPr lang="fr-FR" sz="2400" dirty="0">
                <a:solidFill>
                  <a:schemeClr val="bg1"/>
                </a:solidFill>
              </a:rPr>
              <a:t> a </a:t>
            </a:r>
            <a:r>
              <a:rPr lang="fr-FR" sz="2400" dirty="0" err="1">
                <a:solidFill>
                  <a:schemeClr val="bg1"/>
                </a:solidFill>
              </a:rPr>
              <a:t>great</a:t>
            </a:r>
            <a:r>
              <a:rPr lang="fr-FR" sz="2400" dirty="0">
                <a:solidFill>
                  <a:schemeClr val="bg1"/>
                </a:solidFill>
              </a:rPr>
              <a:t> vision about the </a:t>
            </a:r>
            <a:r>
              <a:rPr lang="fr-FR" sz="2400" dirty="0" err="1">
                <a:solidFill>
                  <a:schemeClr val="bg1"/>
                </a:solidFill>
              </a:rPr>
              <a:t>Metaverse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19" name="Graphic 18" descr="Lightbulb and pencil outline">
            <a:extLst>
              <a:ext uri="{FF2B5EF4-FFF2-40B4-BE49-F238E27FC236}">
                <a16:creationId xmlns:a16="http://schemas.microsoft.com/office/drawing/2014/main" id="{C3EC6928-C36C-4E40-A8E5-0E3B3C919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9676" y="84121"/>
            <a:ext cx="1750144" cy="1750144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4A8AC99-0B20-4E43-A549-A67A803F1D93}"/>
              </a:ext>
            </a:extLst>
          </p:cNvPr>
          <p:cNvSpPr/>
          <p:nvPr/>
        </p:nvSpPr>
        <p:spPr>
          <a:xfrm>
            <a:off x="11565323" y="5854101"/>
            <a:ext cx="457477" cy="4412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A68FD49-D270-45A5-AB58-73EEE0989CE4}"/>
              </a:ext>
            </a:extLst>
          </p:cNvPr>
          <p:cNvSpPr/>
          <p:nvPr/>
        </p:nvSpPr>
        <p:spPr>
          <a:xfrm rot="5400000">
            <a:off x="11719522" y="6025640"/>
            <a:ext cx="192115" cy="129729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5E4564-2514-4DF6-812B-CC45E9263409}"/>
              </a:ext>
            </a:extLst>
          </p:cNvPr>
          <p:cNvSpPr txBox="1"/>
          <p:nvPr/>
        </p:nvSpPr>
        <p:spPr>
          <a:xfrm>
            <a:off x="3975567" y="4617458"/>
            <a:ext cx="174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Outcomes</a:t>
            </a:r>
            <a:r>
              <a:rPr lang="fr-FR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2E8F1-5C4E-4D34-9078-27D1E83FF108}"/>
              </a:ext>
            </a:extLst>
          </p:cNvPr>
          <p:cNvSpPr txBox="1"/>
          <p:nvPr/>
        </p:nvSpPr>
        <p:spPr>
          <a:xfrm>
            <a:off x="6729696" y="4653991"/>
            <a:ext cx="8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E8782-2227-4697-883D-A5AC677F6422}"/>
              </a:ext>
            </a:extLst>
          </p:cNvPr>
          <p:cNvSpPr txBox="1"/>
          <p:nvPr/>
        </p:nvSpPr>
        <p:spPr>
          <a:xfrm>
            <a:off x="8548998" y="4683862"/>
            <a:ext cx="241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Metaverse</a:t>
            </a:r>
            <a:r>
              <a:rPr lang="fr-FR" dirty="0"/>
              <a:t> </a:t>
            </a:r>
            <a:r>
              <a:rPr lang="fr-FR" dirty="0" err="1"/>
              <a:t>Roles</a:t>
            </a:r>
            <a:r>
              <a:rPr lang="fr-FR" dirty="0"/>
              <a:t>(Time)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500610-3AF3-4455-BE48-64327D89E676}"/>
              </a:ext>
            </a:extLst>
          </p:cNvPr>
          <p:cNvSpPr/>
          <p:nvPr/>
        </p:nvSpPr>
        <p:spPr>
          <a:xfrm>
            <a:off x="3644926" y="5023323"/>
            <a:ext cx="2072814" cy="148230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To set the </a:t>
            </a:r>
            <a:r>
              <a:rPr lang="fr-FR" dirty="0" err="1"/>
              <a:t>foundation</a:t>
            </a:r>
            <a:r>
              <a:rPr lang="fr-FR" dirty="0"/>
              <a:t> of </a:t>
            </a:r>
            <a:r>
              <a:rPr lang="fr-FR" dirty="0" err="1"/>
              <a:t>our</a:t>
            </a:r>
            <a:r>
              <a:rPr lang="fr-FR" dirty="0"/>
              <a:t> future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21777-765F-4F0D-A108-D6FF7BAC86D6}"/>
              </a:ext>
            </a:extLst>
          </p:cNvPr>
          <p:cNvSpPr/>
          <p:nvPr/>
        </p:nvSpPr>
        <p:spPr>
          <a:xfrm>
            <a:off x="6012016" y="4967736"/>
            <a:ext cx="2156266" cy="153789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To have a </a:t>
            </a:r>
            <a:r>
              <a:rPr lang="fr-FR" dirty="0" err="1"/>
              <a:t>clear</a:t>
            </a:r>
            <a:r>
              <a:rPr lang="fr-FR" dirty="0"/>
              <a:t> vision on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A8A2B2-297E-4C18-98C2-B0E6073FA636}"/>
              </a:ext>
            </a:extLst>
          </p:cNvPr>
          <p:cNvSpPr/>
          <p:nvPr/>
        </p:nvSpPr>
        <p:spPr>
          <a:xfrm>
            <a:off x="8636833" y="4995529"/>
            <a:ext cx="2093621" cy="153789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4232AF-E690-4B11-8266-8F4824FC8847}"/>
              </a:ext>
            </a:extLst>
          </p:cNvPr>
          <p:cNvSpPr/>
          <p:nvPr/>
        </p:nvSpPr>
        <p:spPr>
          <a:xfrm>
            <a:off x="8961378" y="5121929"/>
            <a:ext cx="1275951" cy="376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Strat Manager (80%)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4C06A2-B0C8-4807-A6F2-3B53ABEB940E}"/>
              </a:ext>
            </a:extLst>
          </p:cNvPr>
          <p:cNvSpPr/>
          <p:nvPr/>
        </p:nvSpPr>
        <p:spPr>
          <a:xfrm>
            <a:off x="8961378" y="5635879"/>
            <a:ext cx="1290384" cy="340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MV Strat Consultant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BE73B8-B8B9-443F-B546-F9D4239024F4}"/>
              </a:ext>
            </a:extLst>
          </p:cNvPr>
          <p:cNvSpPr/>
          <p:nvPr/>
        </p:nvSpPr>
        <p:spPr>
          <a:xfrm>
            <a:off x="8975811" y="6147146"/>
            <a:ext cx="1275951" cy="369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Metaverse Strat SM (60%)</a:t>
            </a:r>
          </a:p>
        </p:txBody>
      </p:sp>
      <p:pic>
        <p:nvPicPr>
          <p:cNvPr id="39" name="Graphic 38" descr="Badge Follow with solid fill">
            <a:extLst>
              <a:ext uri="{FF2B5EF4-FFF2-40B4-BE49-F238E27FC236}">
                <a16:creationId xmlns:a16="http://schemas.microsoft.com/office/drawing/2014/main" id="{C0D2EFB5-23F5-4599-84C4-13D708AB1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6230" y="4914837"/>
            <a:ext cx="549753" cy="54975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5B78D1-AFAB-4C04-A253-916127A9F338}"/>
              </a:ext>
            </a:extLst>
          </p:cNvPr>
          <p:cNvCxnSpPr>
            <a:cxnSpLocks/>
          </p:cNvCxnSpPr>
          <p:nvPr/>
        </p:nvCxnSpPr>
        <p:spPr>
          <a:xfrm flipV="1">
            <a:off x="-591160" y="3773353"/>
            <a:ext cx="564633" cy="51136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9B5465-C974-49F0-B052-0056893EFE0B}"/>
              </a:ext>
            </a:extLst>
          </p:cNvPr>
          <p:cNvSpPr txBox="1"/>
          <p:nvPr/>
        </p:nvSpPr>
        <p:spPr>
          <a:xfrm>
            <a:off x="-1386038" y="4533499"/>
            <a:ext cx="12895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This </a:t>
            </a:r>
            <a:r>
              <a:rPr lang="fr-FR" sz="1100" dirty="0" err="1"/>
              <a:t>is</a:t>
            </a:r>
            <a:r>
              <a:rPr lang="fr-FR" sz="1100" dirty="0"/>
              <a:t> the description. </a:t>
            </a:r>
            <a:r>
              <a:rPr lang="fr-FR" sz="1100" dirty="0" err="1"/>
              <a:t>Each</a:t>
            </a:r>
            <a:r>
              <a:rPr lang="fr-FR" sz="1100" dirty="0"/>
              <a:t> time i click on the description (</a:t>
            </a:r>
            <a:r>
              <a:rPr lang="fr-FR" sz="1100" dirty="0" err="1"/>
              <a:t>here</a:t>
            </a:r>
            <a:r>
              <a:rPr lang="fr-FR" sz="1100" dirty="0"/>
              <a:t> at the </a:t>
            </a:r>
            <a:r>
              <a:rPr lang="fr-FR" sz="1100" dirty="0" err="1"/>
              <a:t>left</a:t>
            </a:r>
            <a:r>
              <a:rPr lang="fr-FR" sz="1100" dirty="0"/>
              <a:t>), i </a:t>
            </a:r>
            <a:r>
              <a:rPr lang="fr-FR" sz="1100" dirty="0" err="1"/>
              <a:t>will</a:t>
            </a:r>
            <a:r>
              <a:rPr lang="fr-FR" sz="1100" dirty="0"/>
              <a:t> </a:t>
            </a:r>
            <a:r>
              <a:rPr lang="fr-FR" sz="1100" dirty="0" err="1"/>
              <a:t>see</a:t>
            </a:r>
            <a:r>
              <a:rPr lang="fr-FR" sz="1100" dirty="0"/>
              <a:t> the </a:t>
            </a:r>
            <a:r>
              <a:rPr lang="fr-FR" sz="1100" dirty="0" err="1"/>
              <a:t>matching</a:t>
            </a:r>
            <a:r>
              <a:rPr lang="fr-FR" sz="1100" dirty="0"/>
              <a:t> Question to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dirty="0" err="1"/>
              <a:t>answered</a:t>
            </a:r>
            <a:r>
              <a:rPr lang="fr-FR" sz="1100" dirty="0"/>
              <a:t> (</a:t>
            </a:r>
            <a:r>
              <a:rPr lang="fr-FR" sz="1100" dirty="0" err="1"/>
              <a:t>appeared</a:t>
            </a:r>
            <a:r>
              <a:rPr lang="fr-FR" sz="1100" dirty="0"/>
              <a:t> at the right)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709C4B-3BFF-4CA5-B877-B608146F22FC}"/>
              </a:ext>
            </a:extLst>
          </p:cNvPr>
          <p:cNvSpPr txBox="1"/>
          <p:nvPr/>
        </p:nvSpPr>
        <p:spPr>
          <a:xfrm>
            <a:off x="12413812" y="4281072"/>
            <a:ext cx="1289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This </a:t>
            </a:r>
            <a:r>
              <a:rPr lang="fr-FR" sz="1100" dirty="0" err="1"/>
              <a:t>is</a:t>
            </a:r>
            <a:r>
              <a:rPr lang="fr-FR" sz="1100" dirty="0"/>
              <a:t> the question  to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dirty="0" err="1"/>
              <a:t>answered</a:t>
            </a:r>
            <a:r>
              <a:rPr lang="fr-FR" sz="1100" dirty="0"/>
              <a:t> </a:t>
            </a:r>
            <a:r>
              <a:rPr lang="fr-FR" sz="1100" dirty="0" err="1"/>
              <a:t>corresponding</a:t>
            </a:r>
            <a:r>
              <a:rPr lang="fr-FR" sz="1100" dirty="0"/>
              <a:t> to the description.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ECBAC6-43D0-403B-83DD-22A349664DF0}"/>
              </a:ext>
            </a:extLst>
          </p:cNvPr>
          <p:cNvCxnSpPr>
            <a:cxnSpLocks/>
          </p:cNvCxnSpPr>
          <p:nvPr/>
        </p:nvCxnSpPr>
        <p:spPr>
          <a:xfrm flipH="1" flipV="1">
            <a:off x="11338560" y="4148819"/>
            <a:ext cx="997870" cy="18903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B263B4-5F7E-4C0B-9A4C-57287FE03876}"/>
              </a:ext>
            </a:extLst>
          </p:cNvPr>
          <p:cNvSpPr txBox="1"/>
          <p:nvPr/>
        </p:nvSpPr>
        <p:spPr>
          <a:xfrm>
            <a:off x="12413812" y="5256147"/>
            <a:ext cx="1289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The </a:t>
            </a:r>
            <a:r>
              <a:rPr lang="fr-FR" sz="1100" dirty="0" err="1"/>
              <a:t>idea</a:t>
            </a:r>
            <a:r>
              <a:rPr lang="fr-FR" sz="1100" dirty="0"/>
              <a:t> of </a:t>
            </a:r>
            <a:r>
              <a:rPr lang="fr-FR" sz="1100" dirty="0" err="1"/>
              <a:t>this</a:t>
            </a:r>
            <a:r>
              <a:rPr lang="fr-FR" sz="1100" dirty="0"/>
              <a:t> screen </a:t>
            </a:r>
            <a:r>
              <a:rPr lang="fr-FR" sz="1100" dirty="0" err="1"/>
              <a:t>is</a:t>
            </a:r>
            <a:r>
              <a:rPr lang="fr-FR" sz="1100" dirty="0"/>
              <a:t> to </a:t>
            </a:r>
            <a:r>
              <a:rPr lang="fr-FR" sz="1100" dirty="0" err="1"/>
              <a:t>give</a:t>
            </a:r>
            <a:r>
              <a:rPr lang="fr-FR" sz="1100" dirty="0"/>
              <a:t> and guide the user to </a:t>
            </a:r>
            <a:r>
              <a:rPr lang="fr-FR" sz="1100" dirty="0" err="1"/>
              <a:t>be</a:t>
            </a:r>
            <a:r>
              <a:rPr lang="fr-FR" sz="1100" dirty="0"/>
              <a:t> able to </a:t>
            </a:r>
            <a:r>
              <a:rPr lang="fr-FR" sz="1100" dirty="0" err="1"/>
              <a:t>reply</a:t>
            </a:r>
            <a:r>
              <a:rPr lang="fr-FR" sz="1100" dirty="0"/>
              <a:t> or have Tips(</a:t>
            </a:r>
            <a:r>
              <a:rPr lang="fr-FR" sz="1100" dirty="0" err="1"/>
              <a:t>Video</a:t>
            </a:r>
            <a:r>
              <a:rPr lang="fr-FR" sz="1100" dirty="0"/>
              <a:t>, </a:t>
            </a:r>
            <a:r>
              <a:rPr lang="fr-FR" sz="1100" dirty="0" err="1"/>
              <a:t>capabilities,etc</a:t>
            </a:r>
            <a:r>
              <a:rPr lang="fr-FR" sz="1100" dirty="0"/>
              <a:t>..) to the Description-Question </a:t>
            </a:r>
            <a:r>
              <a:rPr lang="fr-FR" sz="1100" dirty="0" err="1"/>
              <a:t>related</a:t>
            </a:r>
            <a:r>
              <a:rPr lang="fr-FR" sz="11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AFED52-D71D-4A65-A43B-7F57EE0404E1}"/>
              </a:ext>
            </a:extLst>
          </p:cNvPr>
          <p:cNvSpPr txBox="1"/>
          <p:nvPr/>
        </p:nvSpPr>
        <p:spPr>
          <a:xfrm>
            <a:off x="-1579379" y="2371687"/>
            <a:ext cx="12895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Let’s</a:t>
            </a:r>
            <a:r>
              <a:rPr lang="fr-FR" sz="1100" dirty="0"/>
              <a:t> </a:t>
            </a:r>
            <a:r>
              <a:rPr lang="fr-FR" sz="1100" dirty="0" err="1"/>
              <a:t>say</a:t>
            </a:r>
            <a:r>
              <a:rPr lang="fr-FR" sz="1100" dirty="0"/>
              <a:t> the user has </a:t>
            </a:r>
            <a:r>
              <a:rPr lang="fr-FR" sz="1100" dirty="0" err="1"/>
              <a:t>selected</a:t>
            </a:r>
            <a:r>
              <a:rPr lang="fr-FR" sz="1100" dirty="0"/>
              <a:t> the first </a:t>
            </a:r>
            <a:r>
              <a:rPr lang="fr-FR" sz="1100" dirty="0" err="1"/>
              <a:t>theme</a:t>
            </a:r>
            <a:r>
              <a:rPr lang="fr-FR" sz="1100" dirty="0"/>
              <a:t> on the </a:t>
            </a:r>
            <a:r>
              <a:rPr lang="fr-FR" sz="1100" dirty="0" err="1"/>
              <a:t>previous</a:t>
            </a:r>
            <a:r>
              <a:rPr lang="fr-FR" sz="1100" dirty="0"/>
              <a:t> slide (screen).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941DFE-66B9-4936-96BA-55874E60106A}"/>
              </a:ext>
            </a:extLst>
          </p:cNvPr>
          <p:cNvSpPr txBox="1"/>
          <p:nvPr/>
        </p:nvSpPr>
        <p:spPr>
          <a:xfrm>
            <a:off x="12336430" y="1930569"/>
            <a:ext cx="12895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 err="1"/>
              <a:t>Outcomes</a:t>
            </a:r>
            <a:r>
              <a:rPr lang="fr-FR" sz="1100" b="1" i="1" dirty="0"/>
              <a:t>/</a:t>
            </a:r>
            <a:r>
              <a:rPr lang="fr-FR" sz="1100" b="1" i="1" dirty="0" err="1"/>
              <a:t>Why</a:t>
            </a:r>
            <a:r>
              <a:rPr lang="fr-FR" sz="1100" b="1" i="1" dirty="0"/>
              <a:t> and </a:t>
            </a:r>
            <a:r>
              <a:rPr lang="fr-FR" sz="1100" b="1" i="1" dirty="0" err="1"/>
              <a:t>Metaverse</a:t>
            </a:r>
            <a:r>
              <a:rPr lang="fr-FR" sz="1100" b="1" i="1" dirty="0"/>
              <a:t> </a:t>
            </a:r>
            <a:r>
              <a:rPr lang="fr-FR" sz="1100" b="1" i="1" dirty="0" err="1"/>
              <a:t>Roles</a:t>
            </a:r>
            <a:r>
              <a:rPr lang="fr-FR" sz="1100" b="1" i="1" dirty="0"/>
              <a:t> </a:t>
            </a:r>
            <a:r>
              <a:rPr lang="fr-FR" sz="1100" dirty="0" err="1"/>
              <a:t>will</a:t>
            </a:r>
            <a:r>
              <a:rPr lang="fr-FR" sz="1100" dirty="0"/>
              <a:t> </a:t>
            </a:r>
            <a:r>
              <a:rPr lang="fr-FR" sz="1100" dirty="0" err="1"/>
              <a:t>be</a:t>
            </a:r>
            <a:r>
              <a:rPr lang="fr-FR" sz="1100" dirty="0"/>
              <a:t> </a:t>
            </a:r>
            <a:r>
              <a:rPr lang="fr-FR" sz="1100" b="1" dirty="0"/>
              <a:t>Zones </a:t>
            </a:r>
            <a:r>
              <a:rPr lang="fr-FR" sz="1100" b="1" dirty="0" err="1"/>
              <a:t>texts</a:t>
            </a:r>
            <a:r>
              <a:rPr lang="fr-FR" sz="1100" b="1" dirty="0"/>
              <a:t> </a:t>
            </a:r>
            <a:r>
              <a:rPr lang="fr-FR" sz="1100" dirty="0" err="1"/>
              <a:t>that</a:t>
            </a:r>
            <a:r>
              <a:rPr lang="fr-FR" sz="1100" dirty="0"/>
              <a:t> i </a:t>
            </a:r>
            <a:r>
              <a:rPr lang="fr-FR" sz="1100" dirty="0" err="1"/>
              <a:t>will</a:t>
            </a:r>
            <a:r>
              <a:rPr lang="fr-FR" sz="1100" dirty="0"/>
              <a:t> </a:t>
            </a:r>
            <a:r>
              <a:rPr lang="fr-FR" sz="1100" dirty="0" err="1"/>
              <a:t>fill</a:t>
            </a:r>
            <a:r>
              <a:rPr lang="fr-FR" sz="1100" dirty="0"/>
              <a:t> by </a:t>
            </a:r>
            <a:r>
              <a:rPr lang="fr-FR" sz="1100" dirty="0" err="1"/>
              <a:t>myself</a:t>
            </a:r>
            <a:r>
              <a:rPr lang="fr-FR" sz="1100" dirty="0"/>
              <a:t> for </a:t>
            </a:r>
            <a:r>
              <a:rPr lang="fr-FR" sz="1100" dirty="0" err="1"/>
              <a:t>each</a:t>
            </a:r>
            <a:r>
              <a:rPr lang="fr-FR" sz="1100" dirty="0"/>
              <a:t> question </a:t>
            </a:r>
            <a:r>
              <a:rPr lang="fr-FR" sz="1100" dirty="0" err="1"/>
              <a:t>related</a:t>
            </a:r>
            <a:r>
              <a:rPr lang="fr-FR" sz="1100" dirty="0"/>
              <a:t>. Tips </a:t>
            </a:r>
            <a:r>
              <a:rPr lang="fr-FR" sz="1100" dirty="0" err="1"/>
              <a:t>button</a:t>
            </a:r>
            <a:r>
              <a:rPr lang="fr-FR" sz="1100" dirty="0"/>
              <a:t> </a:t>
            </a:r>
            <a:r>
              <a:rPr lang="fr-FR" sz="1100" dirty="0" err="1"/>
              <a:t>will</a:t>
            </a:r>
            <a:r>
              <a:rPr lang="fr-FR" sz="1100" dirty="0"/>
              <a:t> open a pop-up in the screen </a:t>
            </a:r>
            <a:r>
              <a:rPr lang="fr-FR" sz="1100" dirty="0" err="1"/>
              <a:t>same</a:t>
            </a:r>
            <a:r>
              <a:rPr lang="fr-FR" sz="1100" dirty="0"/>
              <a:t> as « </a:t>
            </a:r>
            <a:r>
              <a:rPr lang="fr-FR" sz="1100" dirty="0" err="1"/>
              <a:t>button</a:t>
            </a:r>
            <a:r>
              <a:rPr lang="fr-FR" sz="1100" dirty="0"/>
              <a:t> </a:t>
            </a:r>
            <a:r>
              <a:rPr lang="fr-FR" sz="1100" dirty="0" err="1"/>
              <a:t>video</a:t>
            </a:r>
            <a:r>
              <a:rPr lang="fr-FR" sz="1100" dirty="0"/>
              <a:t> ».</a:t>
            </a:r>
          </a:p>
        </p:txBody>
      </p:sp>
    </p:spTree>
    <p:extLst>
      <p:ext uri="{BB962C8B-B14F-4D97-AF65-F5344CB8AC3E}">
        <p14:creationId xmlns:p14="http://schemas.microsoft.com/office/powerpoint/2010/main" val="409266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0548-7B01-4253-A599-0AF82F62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82C6-4361-4CFF-8D85-8BF4C5BA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do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..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display information.. </a:t>
            </a:r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code to duplicate.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BD49C-E2A1-44AF-9F0E-BB4F5EB36D87}"/>
              </a:ext>
            </a:extLst>
          </p:cNvPr>
          <p:cNvSpPr/>
          <p:nvPr/>
        </p:nvSpPr>
        <p:spPr>
          <a:xfrm>
            <a:off x="1163053" y="2788870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  <a:p>
            <a:pPr algn="ctr"/>
            <a:r>
              <a:rPr lang="fr-FR" sz="5400" dirty="0"/>
              <a:t>II</a:t>
            </a:r>
          </a:p>
          <a:p>
            <a:pPr algn="ctr"/>
            <a:r>
              <a:rPr lang="fr-FR" sz="4000" dirty="0"/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4CB32-92AF-458B-A175-3BA5CE889ADF}"/>
              </a:ext>
            </a:extLst>
          </p:cNvPr>
          <p:cNvSpPr/>
          <p:nvPr/>
        </p:nvSpPr>
        <p:spPr>
          <a:xfrm>
            <a:off x="6907730" y="2788870"/>
            <a:ext cx="3715351" cy="333034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  <a:p>
            <a:pPr algn="ctr"/>
            <a:r>
              <a:rPr lang="fr-FR" sz="5400" dirty="0"/>
              <a:t>III</a:t>
            </a:r>
          </a:p>
          <a:p>
            <a:pPr algn="ctr"/>
            <a:r>
              <a:rPr lang="fr-FR" sz="4000" dirty="0"/>
              <a:t>Leadership</a:t>
            </a:r>
          </a:p>
        </p:txBody>
      </p:sp>
    </p:spTree>
    <p:extLst>
      <p:ext uri="{BB962C8B-B14F-4D97-AF65-F5344CB8AC3E}">
        <p14:creationId xmlns:p14="http://schemas.microsoft.com/office/powerpoint/2010/main" val="30313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686</Words>
  <Application>Microsoft Office PowerPoint</Application>
  <PresentationFormat>Widescreen</PresentationFormat>
  <Paragraphs>94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Graphik</vt:lpstr>
      <vt:lpstr>Office Theme</vt:lpstr>
      <vt:lpstr>Strategy / Vision</vt:lpstr>
      <vt:lpstr>PowerPoint Presentation</vt:lpstr>
      <vt:lpstr>Strategy / Vision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/ Vision</dc:title>
  <dc:creator>Mbenda Nyambot, Gabriel Mikael</dc:creator>
  <cp:lastModifiedBy>Mbenda Nyambot, Gabriel Mikael</cp:lastModifiedBy>
  <cp:revision>2</cp:revision>
  <dcterms:created xsi:type="dcterms:W3CDTF">2022-11-30T09:55:00Z</dcterms:created>
  <dcterms:modified xsi:type="dcterms:W3CDTF">2022-11-30T13:23:22Z</dcterms:modified>
</cp:coreProperties>
</file>