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78" r:id="rId2"/>
    <p:sldId id="279" r:id="rId3"/>
    <p:sldId id="280" r:id="rId4"/>
    <p:sldId id="267" r:id="rId5"/>
    <p:sldId id="269" r:id="rId6"/>
    <p:sldId id="271" r:id="rId7"/>
    <p:sldId id="273" r:id="rId8"/>
    <p:sldId id="282" r:id="rId9"/>
    <p:sldId id="28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63" autoAdjust="0"/>
    <p:restoredTop sz="63225" autoAdjust="0"/>
  </p:normalViewPr>
  <p:slideViewPr>
    <p:cSldViewPr snapToGrid="0">
      <p:cViewPr varScale="1">
        <p:scale>
          <a:sx n="47" d="100"/>
          <a:sy n="47" d="100"/>
        </p:scale>
        <p:origin x="1620" y="4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6" d="100"/>
          <a:sy n="56" d="100"/>
        </p:scale>
        <p:origin x="79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35B6EB-CE02-48D6-BCC6-B18436893976}" type="datetimeFigureOut">
              <a:rPr lang="en-US" smtClean="0"/>
              <a:t>09-May-16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5CBC28-A98C-4990-A238-052B3436A9D3}" type="slidenum">
              <a:rPr lang="en-US" smtClean="0"/>
              <a:t>‹#›</a:t>
            </a:fld>
            <a:endParaRPr lang="en-US"/>
          </a:p>
        </p:txBody>
      </p:sp>
    </p:spTree>
    <p:extLst>
      <p:ext uri="{BB962C8B-B14F-4D97-AF65-F5344CB8AC3E}">
        <p14:creationId xmlns:p14="http://schemas.microsoft.com/office/powerpoint/2010/main" val="248569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businessdictionary.com/definition/beliefs.html"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www.businessdictionary.com/definition/culture.html" TargetMode="External"/><Relationship Id="rId4" Type="http://schemas.openxmlformats.org/officeDocument/2006/relationships/hyperlink" Target="http://www.businessdictionary.com/definition/member.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After released</a:t>
            </a:r>
            <a:r>
              <a:rPr lang="en-US" baseline="0" dirty="0" smtClean="0"/>
              <a:t> from jail, he works as a head division in Debt Advisory company, Northern Ireland, where he is </a:t>
            </a:r>
            <a:r>
              <a:rPr lang="en-US" sz="1200" b="0" i="0" kern="1200" dirty="0" smtClean="0">
                <a:solidFill>
                  <a:schemeClr val="tx1"/>
                </a:solidFill>
                <a:effectLst/>
                <a:latin typeface="+mn-lt"/>
                <a:ea typeface="+mn-ea"/>
                <a:cs typeface="+mn-cs"/>
              </a:rPr>
              <a:t>supported by a team of property, accountancy, legal and banking professionals. he</a:t>
            </a:r>
            <a:r>
              <a:rPr lang="en-US" sz="1200" b="0" i="0" kern="1200" baseline="0" dirty="0" smtClean="0">
                <a:solidFill>
                  <a:schemeClr val="tx1"/>
                </a:solidFill>
                <a:effectLst/>
                <a:latin typeface="+mn-lt"/>
                <a:ea typeface="+mn-ea"/>
                <a:cs typeface="+mn-cs"/>
              </a:rPr>
              <a:t> frequently gives speech about his “success”, and paid really well for it, 6k </a:t>
            </a:r>
            <a:r>
              <a:rPr lang="en-US" sz="1200" b="0" i="0" kern="1200" baseline="0" dirty="0" err="1" smtClean="0">
                <a:solidFill>
                  <a:schemeClr val="tx1"/>
                </a:solidFill>
                <a:effectLst/>
                <a:latin typeface="+mn-lt"/>
                <a:ea typeface="+mn-ea"/>
                <a:cs typeface="+mn-cs"/>
              </a:rPr>
              <a:t>poundsterling</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775CBC28-A98C-4990-A238-052B3436A9D3}" type="slidenum">
              <a:rPr lang="en-US" smtClean="0"/>
              <a:t>3</a:t>
            </a:fld>
            <a:endParaRPr lang="en-US"/>
          </a:p>
        </p:txBody>
      </p:sp>
    </p:spTree>
    <p:extLst>
      <p:ext uri="{BB962C8B-B14F-4D97-AF65-F5344CB8AC3E}">
        <p14:creationId xmlns:p14="http://schemas.microsoft.com/office/powerpoint/2010/main" val="125270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moral principle</a:t>
            </a:r>
            <a:r>
              <a:rPr lang="en-US" sz="1200" b="0" i="0" kern="120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rPr>
              <a:t>- The principles of right and wrong that are accepted by an individual or a social group. </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values - </a:t>
            </a:r>
            <a:r>
              <a:rPr lang="en-US" sz="1200" b="0" i="0" kern="1200" dirty="0" smtClean="0">
                <a:solidFill>
                  <a:schemeClr val="tx1"/>
                </a:solidFill>
                <a:effectLst/>
                <a:latin typeface="+mn-lt"/>
                <a:ea typeface="+mn-ea"/>
                <a:cs typeface="+mn-cs"/>
              </a:rPr>
              <a:t>Important and lasting </a:t>
            </a:r>
            <a:r>
              <a:rPr lang="en-US" sz="1200" b="0" i="0" u="none" strike="noStrike" kern="1200" dirty="0" smtClean="0">
                <a:solidFill>
                  <a:schemeClr val="tx1"/>
                </a:solidFill>
                <a:effectLst/>
                <a:latin typeface="+mn-lt"/>
                <a:ea typeface="+mn-ea"/>
                <a:cs typeface="+mn-cs"/>
                <a:hlinkClick r:id="rId3"/>
              </a:rPr>
              <a:t>beliefs</a:t>
            </a:r>
            <a:r>
              <a:rPr lang="en-US" sz="1200" b="0" i="0" kern="1200" dirty="0" smtClean="0">
                <a:solidFill>
                  <a:schemeClr val="tx1"/>
                </a:solidFill>
                <a:effectLst/>
                <a:latin typeface="+mn-lt"/>
                <a:ea typeface="+mn-ea"/>
                <a:cs typeface="+mn-cs"/>
              </a:rPr>
              <a:t> or ideals shared by the </a:t>
            </a:r>
            <a:r>
              <a:rPr lang="en-US" sz="1200" b="0" i="0" u="none" strike="noStrike" kern="1200" dirty="0" smtClean="0">
                <a:solidFill>
                  <a:schemeClr val="tx1"/>
                </a:solidFill>
                <a:effectLst/>
                <a:latin typeface="+mn-lt"/>
                <a:ea typeface="+mn-ea"/>
                <a:cs typeface="+mn-cs"/>
                <a:hlinkClick r:id="rId4"/>
              </a:rPr>
              <a:t>members</a:t>
            </a:r>
            <a:r>
              <a:rPr lang="en-US" sz="1200" b="0" i="0" kern="1200" dirty="0" smtClean="0">
                <a:solidFill>
                  <a:schemeClr val="tx1"/>
                </a:solidFill>
                <a:effectLst/>
                <a:latin typeface="+mn-lt"/>
                <a:ea typeface="+mn-ea"/>
                <a:cs typeface="+mn-cs"/>
              </a:rPr>
              <a:t> of a </a:t>
            </a:r>
            <a:r>
              <a:rPr lang="en-US" sz="1200" b="0" i="0" u="none" strike="noStrike" kern="1200" dirty="0" smtClean="0">
                <a:solidFill>
                  <a:schemeClr val="tx1"/>
                </a:solidFill>
                <a:effectLst/>
                <a:latin typeface="+mn-lt"/>
                <a:ea typeface="+mn-ea"/>
                <a:cs typeface="+mn-cs"/>
                <a:hlinkClick r:id="rId5"/>
              </a:rPr>
              <a:t>culture</a:t>
            </a:r>
            <a:r>
              <a:rPr lang="en-US" sz="1200" b="0" i="0" kern="1200" dirty="0" smtClean="0">
                <a:solidFill>
                  <a:schemeClr val="tx1"/>
                </a:solidFill>
                <a:effectLst/>
                <a:latin typeface="+mn-lt"/>
                <a:ea typeface="+mn-ea"/>
                <a:cs typeface="+mn-cs"/>
              </a:rPr>
              <a:t> about what is good or bad and desirable or undesirable.</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775CBC28-A98C-4990-A238-052B3436A9D3}" type="slidenum">
              <a:rPr lang="en-US" smtClean="0"/>
              <a:t>5</a:t>
            </a:fld>
            <a:endParaRPr lang="en-US"/>
          </a:p>
        </p:txBody>
      </p:sp>
    </p:spTree>
    <p:extLst>
      <p:ext uri="{BB962C8B-B14F-4D97-AF65-F5344CB8AC3E}">
        <p14:creationId xmlns:p14="http://schemas.microsoft.com/office/powerpoint/2010/main" val="2220625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MY"/>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MY"/>
          </a:p>
        </p:txBody>
      </p:sp>
      <p:sp>
        <p:nvSpPr>
          <p:cNvPr id="4" name="Date Placeholder 3"/>
          <p:cNvSpPr>
            <a:spLocks noGrp="1"/>
          </p:cNvSpPr>
          <p:nvPr>
            <p:ph type="dt" sz="half" idx="10"/>
          </p:nvPr>
        </p:nvSpPr>
        <p:spPr/>
        <p:txBody>
          <a:bodyPr/>
          <a:lstStyle/>
          <a:p>
            <a:fld id="{C53C8644-C784-49B1-829D-101CB9D0760B}" type="datetimeFigureOut">
              <a:rPr lang="en-MY" smtClean="0"/>
              <a:t>9/5/2016</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1CBE22F5-7158-4B98-AA4D-C8E8F8FEF65D}" type="slidenum">
              <a:rPr lang="en-MY" smtClean="0"/>
              <a:t>‹#›</a:t>
            </a:fld>
            <a:endParaRPr lang="en-MY"/>
          </a:p>
        </p:txBody>
      </p:sp>
    </p:spTree>
    <p:extLst>
      <p:ext uri="{BB962C8B-B14F-4D97-AF65-F5344CB8AC3E}">
        <p14:creationId xmlns:p14="http://schemas.microsoft.com/office/powerpoint/2010/main" val="2696405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Date Placeholder 3"/>
          <p:cNvSpPr>
            <a:spLocks noGrp="1"/>
          </p:cNvSpPr>
          <p:nvPr>
            <p:ph type="dt" sz="half" idx="10"/>
          </p:nvPr>
        </p:nvSpPr>
        <p:spPr/>
        <p:txBody>
          <a:bodyPr/>
          <a:lstStyle/>
          <a:p>
            <a:fld id="{C53C8644-C784-49B1-829D-101CB9D0760B}" type="datetimeFigureOut">
              <a:rPr lang="en-MY" smtClean="0"/>
              <a:t>9/5/2016</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1CBE22F5-7158-4B98-AA4D-C8E8F8FEF65D}" type="slidenum">
              <a:rPr lang="en-MY" smtClean="0"/>
              <a:t>‹#›</a:t>
            </a:fld>
            <a:endParaRPr lang="en-MY"/>
          </a:p>
        </p:txBody>
      </p:sp>
    </p:spTree>
    <p:extLst>
      <p:ext uri="{BB962C8B-B14F-4D97-AF65-F5344CB8AC3E}">
        <p14:creationId xmlns:p14="http://schemas.microsoft.com/office/powerpoint/2010/main" val="2467498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MY"/>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Date Placeholder 3"/>
          <p:cNvSpPr>
            <a:spLocks noGrp="1"/>
          </p:cNvSpPr>
          <p:nvPr>
            <p:ph type="dt" sz="half" idx="10"/>
          </p:nvPr>
        </p:nvSpPr>
        <p:spPr/>
        <p:txBody>
          <a:bodyPr/>
          <a:lstStyle/>
          <a:p>
            <a:fld id="{C53C8644-C784-49B1-829D-101CB9D0760B}" type="datetimeFigureOut">
              <a:rPr lang="en-MY" smtClean="0"/>
              <a:t>9/5/2016</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1CBE22F5-7158-4B98-AA4D-C8E8F8FEF65D}" type="slidenum">
              <a:rPr lang="en-MY" smtClean="0"/>
              <a:t>‹#›</a:t>
            </a:fld>
            <a:endParaRPr lang="en-MY"/>
          </a:p>
        </p:txBody>
      </p:sp>
    </p:spTree>
    <p:extLst>
      <p:ext uri="{BB962C8B-B14F-4D97-AF65-F5344CB8AC3E}">
        <p14:creationId xmlns:p14="http://schemas.microsoft.com/office/powerpoint/2010/main" val="3115764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Date Placeholder 3"/>
          <p:cNvSpPr>
            <a:spLocks noGrp="1"/>
          </p:cNvSpPr>
          <p:nvPr>
            <p:ph type="dt" sz="half" idx="10"/>
          </p:nvPr>
        </p:nvSpPr>
        <p:spPr/>
        <p:txBody>
          <a:bodyPr/>
          <a:lstStyle/>
          <a:p>
            <a:fld id="{C53C8644-C784-49B1-829D-101CB9D0760B}" type="datetimeFigureOut">
              <a:rPr lang="en-MY" smtClean="0"/>
              <a:t>9/5/2016</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1CBE22F5-7158-4B98-AA4D-C8E8F8FEF65D}" type="slidenum">
              <a:rPr lang="en-MY" smtClean="0"/>
              <a:t>‹#›</a:t>
            </a:fld>
            <a:endParaRPr lang="en-MY"/>
          </a:p>
        </p:txBody>
      </p:sp>
    </p:spTree>
    <p:extLst>
      <p:ext uri="{BB962C8B-B14F-4D97-AF65-F5344CB8AC3E}">
        <p14:creationId xmlns:p14="http://schemas.microsoft.com/office/powerpoint/2010/main" val="1977272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MY"/>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3C8644-C784-49B1-829D-101CB9D0760B}" type="datetimeFigureOut">
              <a:rPr lang="en-MY" smtClean="0"/>
              <a:t>9/5/2016</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1CBE22F5-7158-4B98-AA4D-C8E8F8FEF65D}" type="slidenum">
              <a:rPr lang="en-MY" smtClean="0"/>
              <a:t>‹#›</a:t>
            </a:fld>
            <a:endParaRPr lang="en-MY"/>
          </a:p>
        </p:txBody>
      </p:sp>
    </p:spTree>
    <p:extLst>
      <p:ext uri="{BB962C8B-B14F-4D97-AF65-F5344CB8AC3E}">
        <p14:creationId xmlns:p14="http://schemas.microsoft.com/office/powerpoint/2010/main" val="2196300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5" name="Date Placeholder 4"/>
          <p:cNvSpPr>
            <a:spLocks noGrp="1"/>
          </p:cNvSpPr>
          <p:nvPr>
            <p:ph type="dt" sz="half" idx="10"/>
          </p:nvPr>
        </p:nvSpPr>
        <p:spPr/>
        <p:txBody>
          <a:bodyPr/>
          <a:lstStyle/>
          <a:p>
            <a:fld id="{C53C8644-C784-49B1-829D-101CB9D0760B}" type="datetimeFigureOut">
              <a:rPr lang="en-MY" smtClean="0"/>
              <a:t>9/5/2016</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1CBE22F5-7158-4B98-AA4D-C8E8F8FEF65D}" type="slidenum">
              <a:rPr lang="en-MY" smtClean="0"/>
              <a:t>‹#›</a:t>
            </a:fld>
            <a:endParaRPr lang="en-MY"/>
          </a:p>
        </p:txBody>
      </p:sp>
    </p:spTree>
    <p:extLst>
      <p:ext uri="{BB962C8B-B14F-4D97-AF65-F5344CB8AC3E}">
        <p14:creationId xmlns:p14="http://schemas.microsoft.com/office/powerpoint/2010/main" val="3721040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MY"/>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7" name="Date Placeholder 6"/>
          <p:cNvSpPr>
            <a:spLocks noGrp="1"/>
          </p:cNvSpPr>
          <p:nvPr>
            <p:ph type="dt" sz="half" idx="10"/>
          </p:nvPr>
        </p:nvSpPr>
        <p:spPr/>
        <p:txBody>
          <a:bodyPr/>
          <a:lstStyle/>
          <a:p>
            <a:fld id="{C53C8644-C784-49B1-829D-101CB9D0760B}" type="datetimeFigureOut">
              <a:rPr lang="en-MY" smtClean="0"/>
              <a:t>9/5/2016</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1CBE22F5-7158-4B98-AA4D-C8E8F8FEF65D}" type="slidenum">
              <a:rPr lang="en-MY" smtClean="0"/>
              <a:t>‹#›</a:t>
            </a:fld>
            <a:endParaRPr lang="en-MY"/>
          </a:p>
        </p:txBody>
      </p:sp>
    </p:spTree>
    <p:extLst>
      <p:ext uri="{BB962C8B-B14F-4D97-AF65-F5344CB8AC3E}">
        <p14:creationId xmlns:p14="http://schemas.microsoft.com/office/powerpoint/2010/main" val="1753405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Date Placeholder 2"/>
          <p:cNvSpPr>
            <a:spLocks noGrp="1"/>
          </p:cNvSpPr>
          <p:nvPr>
            <p:ph type="dt" sz="half" idx="10"/>
          </p:nvPr>
        </p:nvSpPr>
        <p:spPr/>
        <p:txBody>
          <a:bodyPr/>
          <a:lstStyle/>
          <a:p>
            <a:fld id="{C53C8644-C784-49B1-829D-101CB9D0760B}" type="datetimeFigureOut">
              <a:rPr lang="en-MY" smtClean="0"/>
              <a:t>9/5/2016</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1CBE22F5-7158-4B98-AA4D-C8E8F8FEF65D}" type="slidenum">
              <a:rPr lang="en-MY" smtClean="0"/>
              <a:t>‹#›</a:t>
            </a:fld>
            <a:endParaRPr lang="en-MY"/>
          </a:p>
        </p:txBody>
      </p:sp>
    </p:spTree>
    <p:extLst>
      <p:ext uri="{BB962C8B-B14F-4D97-AF65-F5344CB8AC3E}">
        <p14:creationId xmlns:p14="http://schemas.microsoft.com/office/powerpoint/2010/main" val="4144521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3C8644-C784-49B1-829D-101CB9D0760B}" type="datetimeFigureOut">
              <a:rPr lang="en-MY" smtClean="0"/>
              <a:t>9/5/2016</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1CBE22F5-7158-4B98-AA4D-C8E8F8FEF65D}" type="slidenum">
              <a:rPr lang="en-MY" smtClean="0"/>
              <a:t>‹#›</a:t>
            </a:fld>
            <a:endParaRPr lang="en-MY"/>
          </a:p>
        </p:txBody>
      </p:sp>
    </p:spTree>
    <p:extLst>
      <p:ext uri="{BB962C8B-B14F-4D97-AF65-F5344CB8AC3E}">
        <p14:creationId xmlns:p14="http://schemas.microsoft.com/office/powerpoint/2010/main" val="732164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MY"/>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3C8644-C784-49B1-829D-101CB9D0760B}" type="datetimeFigureOut">
              <a:rPr lang="en-MY" smtClean="0"/>
              <a:t>9/5/2016</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1CBE22F5-7158-4B98-AA4D-C8E8F8FEF65D}" type="slidenum">
              <a:rPr lang="en-MY" smtClean="0"/>
              <a:t>‹#›</a:t>
            </a:fld>
            <a:endParaRPr lang="en-MY"/>
          </a:p>
        </p:txBody>
      </p:sp>
    </p:spTree>
    <p:extLst>
      <p:ext uri="{BB962C8B-B14F-4D97-AF65-F5344CB8AC3E}">
        <p14:creationId xmlns:p14="http://schemas.microsoft.com/office/powerpoint/2010/main" val="1132115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MY"/>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3C8644-C784-49B1-829D-101CB9D0760B}" type="datetimeFigureOut">
              <a:rPr lang="en-MY" smtClean="0"/>
              <a:t>9/5/2016</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1CBE22F5-7158-4B98-AA4D-C8E8F8FEF65D}" type="slidenum">
              <a:rPr lang="en-MY" smtClean="0"/>
              <a:t>‹#›</a:t>
            </a:fld>
            <a:endParaRPr lang="en-MY"/>
          </a:p>
        </p:txBody>
      </p:sp>
    </p:spTree>
    <p:extLst>
      <p:ext uri="{BB962C8B-B14F-4D97-AF65-F5344CB8AC3E}">
        <p14:creationId xmlns:p14="http://schemas.microsoft.com/office/powerpoint/2010/main" val="3065753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MY"/>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3C8644-C784-49B1-829D-101CB9D0760B}" type="datetimeFigureOut">
              <a:rPr lang="en-MY" smtClean="0"/>
              <a:t>9/5/2016</a:t>
            </a:fld>
            <a:endParaRPr lang="en-MY"/>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BE22F5-7158-4B98-AA4D-C8E8F8FEF65D}" type="slidenum">
              <a:rPr lang="en-MY" smtClean="0"/>
              <a:t>‹#›</a:t>
            </a:fld>
            <a:endParaRPr lang="en-MY"/>
          </a:p>
        </p:txBody>
      </p:sp>
    </p:spTree>
    <p:extLst>
      <p:ext uri="{BB962C8B-B14F-4D97-AF65-F5344CB8AC3E}">
        <p14:creationId xmlns:p14="http://schemas.microsoft.com/office/powerpoint/2010/main" val="2398891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9889"/>
          </a:xfrm>
        </p:spPr>
        <p:txBody>
          <a:bodyPr/>
          <a:lstStyle/>
          <a:p>
            <a:pPr algn="ctr"/>
            <a:r>
              <a:rPr lang="en-MY" b="1" dirty="0" smtClean="0">
                <a:latin typeface="Times New Roman" panose="02020603050405020304" pitchFamily="18" charset="0"/>
                <a:cs typeface="Times New Roman" panose="02020603050405020304" pitchFamily="18" charset="0"/>
              </a:rPr>
              <a:t/>
            </a:r>
            <a:br>
              <a:rPr lang="en-MY" b="1" dirty="0" smtClean="0">
                <a:latin typeface="Times New Roman" panose="02020603050405020304" pitchFamily="18" charset="0"/>
                <a:cs typeface="Times New Roman" panose="02020603050405020304" pitchFamily="18" charset="0"/>
              </a:rPr>
            </a:br>
            <a:r>
              <a:rPr lang="en-MY" b="1" dirty="0" smtClean="0">
                <a:solidFill>
                  <a:srgbClr val="FF0000"/>
                </a:solidFill>
                <a:latin typeface="Times New Roman" panose="02020603050405020304" pitchFamily="18" charset="0"/>
                <a:cs typeface="Times New Roman" panose="02020603050405020304" pitchFamily="18" charset="0"/>
              </a:rPr>
              <a:t>Introduction</a:t>
            </a:r>
            <a:endParaRPr lang="en-MY"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2490139"/>
            <a:ext cx="10515600" cy="3686824"/>
          </a:xfrm>
        </p:spPr>
        <p:txBody>
          <a:bodyPr/>
          <a:lstStyle/>
          <a:p>
            <a:r>
              <a:rPr lang="en-MY" dirty="0" smtClean="0">
                <a:effectLst/>
                <a:latin typeface="Times New Roman" panose="02020603050405020304" pitchFamily="18" charset="0"/>
                <a:ea typeface="Calibri" panose="020F0502020204030204" pitchFamily="34" charset="0"/>
              </a:rPr>
              <a:t>Barings was a bank founded in 1762 and was Britain’s oldest merchant bank and Queen Elizabeth’s personal bank. </a:t>
            </a:r>
          </a:p>
          <a:p>
            <a:r>
              <a:rPr lang="en-MY" dirty="0" smtClean="0">
                <a:effectLst/>
                <a:latin typeface="Times New Roman" panose="02020603050405020304" pitchFamily="18" charset="0"/>
                <a:ea typeface="Calibri" panose="020F0502020204030204" pitchFamily="34" charset="0"/>
              </a:rPr>
              <a:t>Barings </a:t>
            </a:r>
            <a:r>
              <a:rPr lang="en-MY" dirty="0" smtClean="0">
                <a:effectLst/>
                <a:latin typeface="Times New Roman" panose="02020603050405020304" pitchFamily="18" charset="0"/>
                <a:ea typeface="Calibri" panose="020F0502020204030204" pitchFamily="34" charset="0"/>
              </a:rPr>
              <a:t>was the bank that fund the </a:t>
            </a:r>
            <a:r>
              <a:rPr lang="en-MY" dirty="0" smtClean="0">
                <a:effectLst/>
                <a:latin typeface="Times New Roman" panose="02020603050405020304" pitchFamily="18" charset="0"/>
                <a:ea typeface="Calibri" panose="020F0502020204030204" pitchFamily="34" charset="0"/>
              </a:rPr>
              <a:t>Napoleon Wars, Louisiana Purchase and the Erie Canal. </a:t>
            </a:r>
          </a:p>
        </p:txBody>
      </p:sp>
    </p:spTree>
    <p:extLst>
      <p:ext uri="{BB962C8B-B14F-4D97-AF65-F5344CB8AC3E}">
        <p14:creationId xmlns:p14="http://schemas.microsoft.com/office/powerpoint/2010/main" val="19158782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65915"/>
            <a:ext cx="10515600" cy="724773"/>
          </a:xfrm>
        </p:spPr>
        <p:txBody>
          <a:bodyPr>
            <a:normAutofit fontScale="90000"/>
          </a:bodyPr>
          <a:lstStyle/>
          <a:p>
            <a:pPr algn="ctr"/>
            <a:r>
              <a:rPr lang="en-MY" dirty="0" smtClean="0">
                <a:solidFill>
                  <a:srgbClr val="FF0000"/>
                </a:solidFill>
                <a:latin typeface="Times New Roman" panose="02020603050405020304" pitchFamily="18" charset="0"/>
                <a:cs typeface="Times New Roman" panose="02020603050405020304" pitchFamily="18" charset="0"/>
              </a:rPr>
              <a:t/>
            </a:r>
            <a:br>
              <a:rPr lang="en-MY" dirty="0" smtClean="0">
                <a:solidFill>
                  <a:srgbClr val="FF0000"/>
                </a:solidFill>
                <a:latin typeface="Times New Roman" panose="02020603050405020304" pitchFamily="18" charset="0"/>
                <a:cs typeface="Times New Roman" panose="02020603050405020304" pitchFamily="18" charset="0"/>
              </a:rPr>
            </a:br>
            <a:r>
              <a:rPr lang="en-MY" b="1" dirty="0" smtClean="0">
                <a:solidFill>
                  <a:srgbClr val="FF0000"/>
                </a:solidFill>
                <a:latin typeface="Times New Roman" panose="02020603050405020304" pitchFamily="18" charset="0"/>
                <a:cs typeface="Times New Roman" panose="02020603050405020304" pitchFamily="18" charset="0"/>
              </a:rPr>
              <a:t>Nick </a:t>
            </a:r>
            <a:r>
              <a:rPr lang="en-MY" b="1" dirty="0" err="1" smtClean="0">
                <a:solidFill>
                  <a:srgbClr val="FF0000"/>
                </a:solidFill>
                <a:latin typeface="Times New Roman" panose="02020603050405020304" pitchFamily="18" charset="0"/>
                <a:cs typeface="Times New Roman" panose="02020603050405020304" pitchFamily="18" charset="0"/>
              </a:rPr>
              <a:t>Leeson</a:t>
            </a:r>
            <a:endParaRPr lang="en-MY"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2215165"/>
            <a:ext cx="10515600" cy="3961797"/>
          </a:xfrm>
        </p:spPr>
        <p:txBody>
          <a:bodyPr>
            <a:normAutofit/>
          </a:bodyPr>
          <a:lstStyle/>
          <a:p>
            <a:pPr lvl="0"/>
            <a:r>
              <a:rPr lang="en-MY" dirty="0" smtClean="0">
                <a:solidFill>
                  <a:prstClr val="black"/>
                </a:solidFill>
                <a:latin typeface="Times New Roman" panose="02020603050405020304" pitchFamily="18" charset="0"/>
                <a:ea typeface="Calibri" panose="020F0502020204030204" pitchFamily="34" charset="0"/>
              </a:rPr>
              <a:t>Nick </a:t>
            </a:r>
            <a:r>
              <a:rPr lang="en-MY" dirty="0" err="1">
                <a:solidFill>
                  <a:prstClr val="black"/>
                </a:solidFill>
                <a:latin typeface="Times New Roman" panose="02020603050405020304" pitchFamily="18" charset="0"/>
                <a:ea typeface="Calibri" panose="020F0502020204030204" pitchFamily="34" charset="0"/>
              </a:rPr>
              <a:t>Leeson</a:t>
            </a:r>
            <a:r>
              <a:rPr lang="en-MY" dirty="0">
                <a:solidFill>
                  <a:prstClr val="black"/>
                </a:solidFill>
                <a:latin typeface="Times New Roman" panose="02020603050405020304" pitchFamily="18" charset="0"/>
                <a:ea typeface="Calibri" panose="020F0502020204030204" pitchFamily="34" charset="0"/>
              </a:rPr>
              <a:t> was hired by Barings to profit from low risk arbitrage opportunities between derivatives contract</a:t>
            </a:r>
          </a:p>
          <a:p>
            <a:pPr lvl="0"/>
            <a:r>
              <a:rPr lang="en-MY" dirty="0">
                <a:solidFill>
                  <a:prstClr val="black"/>
                </a:solidFill>
                <a:latin typeface="Times New Roman" panose="02020603050405020304" pitchFamily="18" charset="0"/>
                <a:ea typeface="Calibri" panose="020F0502020204030204" pitchFamily="34" charset="0"/>
              </a:rPr>
              <a:t>He was in </a:t>
            </a:r>
            <a:r>
              <a:rPr lang="en-MY" dirty="0" smtClean="0">
                <a:solidFill>
                  <a:prstClr val="black"/>
                </a:solidFill>
                <a:latin typeface="Times New Roman" panose="02020603050405020304" pitchFamily="18" charset="0"/>
                <a:ea typeface="Calibri" panose="020F0502020204030204" pitchFamily="34" charset="0"/>
              </a:rPr>
              <a:t>control </a:t>
            </a:r>
            <a:r>
              <a:rPr lang="en-MY" dirty="0">
                <a:solidFill>
                  <a:prstClr val="black"/>
                </a:solidFill>
                <a:latin typeface="Times New Roman" panose="02020603050405020304" pitchFamily="18" charset="0"/>
                <a:ea typeface="Calibri" panose="020F0502020204030204" pitchFamily="34" charset="0"/>
              </a:rPr>
              <a:t>of the back and front office </a:t>
            </a:r>
            <a:r>
              <a:rPr lang="en-MY" dirty="0" smtClean="0">
                <a:solidFill>
                  <a:prstClr val="black"/>
                </a:solidFill>
                <a:latin typeface="Times New Roman" panose="02020603050405020304" pitchFamily="18" charset="0"/>
                <a:ea typeface="Calibri" panose="020F0502020204030204" pitchFamily="34" charset="0"/>
              </a:rPr>
              <a:t>functions. Until his exploits of falsified documents and false profits that cause $1.4 billion of losses for the company found out.</a:t>
            </a:r>
            <a:endParaRPr lang="en-MY" dirty="0">
              <a:solidFill>
                <a:prstClr val="black"/>
              </a:solidFill>
            </a:endParaRPr>
          </a:p>
          <a:p>
            <a:pPr algn="just">
              <a:lnSpc>
                <a:spcPct val="200000"/>
              </a:lnSpc>
              <a:spcAft>
                <a:spcPts val="800"/>
              </a:spcAft>
            </a:pPr>
            <a:endParaRPr lang="en-MY" sz="2400" dirty="0" smtClean="0">
              <a:effectLst/>
              <a:latin typeface="Calibri" panose="020F0502020204030204" pitchFamily="34" charset="0"/>
              <a:ea typeface="Calibri" panose="020F0502020204030204" pitchFamily="34" charset="0"/>
              <a:cs typeface="Times New Roman" panose="02020603050405020304" pitchFamily="18" charset="0"/>
            </a:endParaRPr>
          </a:p>
          <a:p>
            <a:endParaRPr lang="en-MY" dirty="0"/>
          </a:p>
        </p:txBody>
      </p:sp>
    </p:spTree>
    <p:extLst>
      <p:ext uri="{BB962C8B-B14F-4D97-AF65-F5344CB8AC3E}">
        <p14:creationId xmlns:p14="http://schemas.microsoft.com/office/powerpoint/2010/main" val="21866646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MY" dirty="0">
                <a:solidFill>
                  <a:srgbClr val="FF0000"/>
                </a:solidFill>
                <a:latin typeface="Times New Roman" panose="02020603050405020304" pitchFamily="18" charset="0"/>
                <a:cs typeface="Times New Roman" panose="02020603050405020304" pitchFamily="18" charset="0"/>
              </a:rPr>
              <a:t/>
            </a:r>
            <a:br>
              <a:rPr lang="en-MY" dirty="0">
                <a:solidFill>
                  <a:srgbClr val="FF0000"/>
                </a:solidFill>
                <a:latin typeface="Times New Roman" panose="02020603050405020304" pitchFamily="18" charset="0"/>
                <a:cs typeface="Times New Roman" panose="02020603050405020304" pitchFamily="18" charset="0"/>
              </a:rPr>
            </a:br>
            <a:r>
              <a:rPr lang="en-MY" b="1" dirty="0" smtClean="0">
                <a:solidFill>
                  <a:srgbClr val="FF0000"/>
                </a:solidFill>
                <a:latin typeface="Times New Roman" panose="02020603050405020304" pitchFamily="18" charset="0"/>
                <a:cs typeface="Times New Roman" panose="02020603050405020304" pitchFamily="18" charset="0"/>
              </a:rPr>
              <a:t>Leeson Pictured in 2011</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14625" y="2285048"/>
            <a:ext cx="6762750" cy="3800475"/>
          </a:xfrm>
        </p:spPr>
      </p:pic>
    </p:spTree>
    <p:extLst>
      <p:ext uri="{BB962C8B-B14F-4D97-AF65-F5344CB8AC3E}">
        <p14:creationId xmlns:p14="http://schemas.microsoft.com/office/powerpoint/2010/main" val="33990064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smtClean="0">
                <a:solidFill>
                  <a:srgbClr val="FF0000"/>
                </a:solidFill>
                <a:latin typeface="Times New Roman" panose="02020603050405020304" pitchFamily="18" charset="0"/>
                <a:cs typeface="Times New Roman" panose="02020603050405020304" pitchFamily="18" charset="0"/>
              </a:rPr>
              <a:t>Question 1</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5" name="Subtitle 4"/>
          <p:cNvSpPr>
            <a:spLocks noGrp="1"/>
          </p:cNvSpPr>
          <p:nvPr>
            <p:ph type="subTitle" idx="1"/>
          </p:nvPr>
        </p:nvSpPr>
        <p:spPr/>
        <p:txBody>
          <a:bodyPr/>
          <a:lstStyle/>
          <a:p>
            <a:r>
              <a:rPr lang="en-US" b="1" dirty="0" smtClean="0"/>
              <a:t>What are Ethics? Generally, why do people act unethically?</a:t>
            </a:r>
            <a:endParaRPr lang="en-US" b="1" dirty="0"/>
          </a:p>
        </p:txBody>
      </p:sp>
    </p:spTree>
    <p:extLst>
      <p:ext uri="{BB962C8B-B14F-4D97-AF65-F5344CB8AC3E}">
        <p14:creationId xmlns:p14="http://schemas.microsoft.com/office/powerpoint/2010/main" val="7384337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0000"/>
                </a:solidFill>
                <a:latin typeface="Times New Roman" panose="02020603050405020304" pitchFamily="18" charset="0"/>
                <a:cs typeface="Times New Roman" panose="02020603050405020304" pitchFamily="18" charset="0"/>
              </a:rPr>
              <a:t>Definition of Ethics</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t>Ethics can be defined broadly as a set of moral principles or values. Each of us has such a set of values, although we may or may not have considered </a:t>
            </a:r>
            <a:r>
              <a:rPr lang="en-US" dirty="0" smtClean="0"/>
              <a:t>them </a:t>
            </a:r>
            <a:r>
              <a:rPr lang="en-US" dirty="0" smtClean="0"/>
              <a:t>explicitly.</a:t>
            </a:r>
          </a:p>
          <a:p>
            <a:r>
              <a:rPr lang="en-US" dirty="0" smtClean="0"/>
              <a:t>Examples of prescribed sets of moral principles or values at the implementation level include laws and regulations, church doctrine, codes of business ethics for professional groups such as auditors, and codes of conduct &amp; ethics within individual </a:t>
            </a:r>
            <a:r>
              <a:rPr lang="en-US" dirty="0" err="1" smtClean="0"/>
              <a:t>organisations</a:t>
            </a:r>
            <a:r>
              <a:rPr lang="en-US" dirty="0" smtClean="0"/>
              <a:t>.</a:t>
            </a:r>
            <a:endParaRPr lang="en-US" dirty="0"/>
          </a:p>
        </p:txBody>
      </p:sp>
    </p:spTree>
    <p:extLst>
      <p:ext uri="{BB962C8B-B14F-4D97-AF65-F5344CB8AC3E}">
        <p14:creationId xmlns:p14="http://schemas.microsoft.com/office/powerpoint/2010/main" val="11981993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0000"/>
                </a:solidFill>
                <a:latin typeface="Times New Roman" panose="02020603050405020304" pitchFamily="18" charset="0"/>
                <a:cs typeface="Times New Roman" panose="02020603050405020304" pitchFamily="18" charset="0"/>
              </a:rPr>
              <a:t>Unethical Behavior</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t>Unethical behavior is </a:t>
            </a:r>
            <a:r>
              <a:rPr lang="en-US" dirty="0" smtClean="0"/>
              <a:t>conduct </a:t>
            </a:r>
            <a:r>
              <a:rPr lang="en-US" dirty="0"/>
              <a:t>that differs from what they believe is appropriate during the circumstances</a:t>
            </a:r>
            <a:r>
              <a:rPr lang="en-US" dirty="0" smtClean="0"/>
              <a:t>.</a:t>
            </a:r>
          </a:p>
          <a:p>
            <a:r>
              <a:rPr lang="en-US" dirty="0"/>
              <a:t>Each of us decides for ourselves what we consider unethical behavior both for ourselves and others, because each person have their own ethical standard.</a:t>
            </a:r>
            <a:endParaRPr lang="en-US" dirty="0"/>
          </a:p>
        </p:txBody>
      </p:sp>
    </p:spTree>
    <p:extLst>
      <p:ext uri="{BB962C8B-B14F-4D97-AF65-F5344CB8AC3E}">
        <p14:creationId xmlns:p14="http://schemas.microsoft.com/office/powerpoint/2010/main" val="18939575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0000"/>
                </a:solidFill>
                <a:latin typeface="Times New Roman" panose="02020603050405020304" pitchFamily="18" charset="0"/>
                <a:cs typeface="Times New Roman" panose="02020603050405020304" pitchFamily="18" charset="0"/>
              </a:rPr>
              <a:t>Unethical Behavior</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t>There are two main reasons why people act unethically:</a:t>
            </a:r>
          </a:p>
          <a:p>
            <a:pPr marL="514350" indent="-514350">
              <a:buFont typeface="+mj-lt"/>
              <a:buAutoNum type="arabicPeriod"/>
            </a:pPr>
            <a:r>
              <a:rPr lang="en-US" dirty="0" smtClean="0"/>
              <a:t>The person’s ethical standards are different from those of society as whole.</a:t>
            </a:r>
          </a:p>
          <a:p>
            <a:pPr marL="514350" indent="-514350">
              <a:buFont typeface="+mj-lt"/>
              <a:buAutoNum type="arabicPeriod"/>
            </a:pPr>
            <a:r>
              <a:rPr lang="en-US" dirty="0" smtClean="0"/>
              <a:t>The person chooses to act selfishly</a:t>
            </a:r>
            <a:r>
              <a:rPr lang="en-US" dirty="0" smtClean="0"/>
              <a:t>.</a:t>
            </a:r>
          </a:p>
        </p:txBody>
      </p:sp>
    </p:spTree>
    <p:extLst>
      <p:ext uri="{BB962C8B-B14F-4D97-AF65-F5344CB8AC3E}">
        <p14:creationId xmlns:p14="http://schemas.microsoft.com/office/powerpoint/2010/main" val="20296332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0000"/>
                </a:solidFill>
                <a:latin typeface="Times New Roman" panose="02020603050405020304" pitchFamily="18" charset="0"/>
                <a:cs typeface="Times New Roman" panose="02020603050405020304" pitchFamily="18" charset="0"/>
              </a:rPr>
              <a:t>Person’s Ethical Standards Differ From General</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t>In this case, Lee </a:t>
            </a:r>
            <a:r>
              <a:rPr lang="en-US" dirty="0" err="1"/>
              <a:t>Neson</a:t>
            </a:r>
            <a:r>
              <a:rPr lang="en-US" dirty="0"/>
              <a:t> start hiding company loses and sacrifice his company well being for his personal gain, while he knew what he did was fraud, and still do it anyway. It can be said that </a:t>
            </a:r>
            <a:r>
              <a:rPr lang="en-US" dirty="0" err="1"/>
              <a:t>Neeson</a:t>
            </a:r>
            <a:r>
              <a:rPr lang="en-US" dirty="0"/>
              <a:t> ethical standard differ from other.  </a:t>
            </a:r>
            <a:endParaRPr lang="en-US" dirty="0" smtClean="0"/>
          </a:p>
          <a:p>
            <a:r>
              <a:rPr lang="en-US" dirty="0" smtClean="0"/>
              <a:t>It can be said that </a:t>
            </a:r>
            <a:r>
              <a:rPr lang="en-US" dirty="0" err="1" smtClean="0"/>
              <a:t>Neeson</a:t>
            </a:r>
            <a:r>
              <a:rPr lang="en-US" dirty="0" smtClean="0"/>
              <a:t> ethical standards differ from other.</a:t>
            </a:r>
            <a:endParaRPr lang="en-US" dirty="0"/>
          </a:p>
        </p:txBody>
      </p:sp>
    </p:spTree>
    <p:extLst>
      <p:ext uri="{BB962C8B-B14F-4D97-AF65-F5344CB8AC3E}">
        <p14:creationId xmlns:p14="http://schemas.microsoft.com/office/powerpoint/2010/main" val="22077596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0000"/>
                </a:solidFill>
                <a:latin typeface="Times New Roman" panose="02020603050405020304" pitchFamily="18" charset="0"/>
                <a:cs typeface="Times New Roman" panose="02020603050405020304" pitchFamily="18" charset="0"/>
              </a:rPr>
              <a:t>The Person Chooses to Act Selfishly</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t>When </a:t>
            </a:r>
            <a:r>
              <a:rPr lang="en-US" dirty="0" err="1" smtClean="0"/>
              <a:t>Neeson</a:t>
            </a:r>
            <a:r>
              <a:rPr lang="en-US" dirty="0" smtClean="0"/>
              <a:t> generating very unusual amount of money, Baring Bank management chose to ignore where are all the money come. Because </a:t>
            </a:r>
            <a:r>
              <a:rPr lang="en-US" dirty="0"/>
              <a:t>when the company generating huge amount of profit they will get big bonus as well, which of course will benefit them. </a:t>
            </a:r>
            <a:endParaRPr lang="en-US" dirty="0" smtClean="0"/>
          </a:p>
          <a:p>
            <a:r>
              <a:rPr lang="en-US" dirty="0" smtClean="0"/>
              <a:t>It can be said that Baring Bank management chooses to act selfishly.</a:t>
            </a:r>
            <a:endParaRPr lang="en-US" dirty="0"/>
          </a:p>
        </p:txBody>
      </p:sp>
    </p:spTree>
    <p:extLst>
      <p:ext uri="{BB962C8B-B14F-4D97-AF65-F5344CB8AC3E}">
        <p14:creationId xmlns:p14="http://schemas.microsoft.com/office/powerpoint/2010/main" val="15761690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258</TotalTime>
  <Words>445</Words>
  <Application>Microsoft Office PowerPoint</Application>
  <PresentationFormat>Widescreen</PresentationFormat>
  <Paragraphs>30</Paragraphs>
  <Slides>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 Introduction</vt:lpstr>
      <vt:lpstr> Nick Leeson</vt:lpstr>
      <vt:lpstr> Leeson Pictured in 2011</vt:lpstr>
      <vt:lpstr>Question 1</vt:lpstr>
      <vt:lpstr>Definition of Ethics</vt:lpstr>
      <vt:lpstr>Unethical Behavior</vt:lpstr>
      <vt:lpstr>Unethical Behavior</vt:lpstr>
      <vt:lpstr>Person’s Ethical Standards Differ From General</vt:lpstr>
      <vt:lpstr>The Person Chooses to Act Selfishly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QUESTION 3</dc:title>
  <dc:creator>ACER V5-471</dc:creator>
  <cp:lastModifiedBy>Hanafi Ismail</cp:lastModifiedBy>
  <cp:revision>27</cp:revision>
  <dcterms:created xsi:type="dcterms:W3CDTF">2016-04-26T13:25:26Z</dcterms:created>
  <dcterms:modified xsi:type="dcterms:W3CDTF">2016-05-09T16:09:05Z</dcterms:modified>
</cp:coreProperties>
</file>