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handoutMasterIdLst>
    <p:handoutMasterId r:id="rId34"/>
  </p:handoutMasterIdLst>
  <p:sldIdLst>
    <p:sldId id="258" r:id="rId2"/>
    <p:sldId id="289" r:id="rId3"/>
    <p:sldId id="288" r:id="rId4"/>
    <p:sldId id="281" r:id="rId5"/>
    <p:sldId id="287" r:id="rId6"/>
    <p:sldId id="279" r:id="rId7"/>
    <p:sldId id="259" r:id="rId8"/>
    <p:sldId id="263" r:id="rId9"/>
    <p:sldId id="260" r:id="rId10"/>
    <p:sldId id="261" r:id="rId11"/>
    <p:sldId id="272" r:id="rId12"/>
    <p:sldId id="285" r:id="rId13"/>
    <p:sldId id="262" r:id="rId14"/>
    <p:sldId id="264" r:id="rId15"/>
    <p:sldId id="273" r:id="rId16"/>
    <p:sldId id="286" r:id="rId17"/>
    <p:sldId id="265" r:id="rId18"/>
    <p:sldId id="266" r:id="rId19"/>
    <p:sldId id="267" r:id="rId20"/>
    <p:sldId id="268" r:id="rId21"/>
    <p:sldId id="269" r:id="rId22"/>
    <p:sldId id="270" r:id="rId23"/>
    <p:sldId id="274" r:id="rId24"/>
    <p:sldId id="275" r:id="rId25"/>
    <p:sldId id="276" r:id="rId26"/>
    <p:sldId id="277" r:id="rId27"/>
    <p:sldId id="278" r:id="rId28"/>
    <p:sldId id="280" r:id="rId29"/>
    <p:sldId id="282" r:id="rId30"/>
    <p:sldId id="283" r:id="rId31"/>
    <p:sldId id="284"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9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ltLang="en-US"/>
          </a:p>
        </p:txBody>
      </p:sp>
      <p:sp>
        <p:nvSpPr>
          <p:cNvPr id="256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ltLang="en-US"/>
          </a:p>
        </p:txBody>
      </p:sp>
      <p:sp>
        <p:nvSpPr>
          <p:cNvPr id="256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ltLang="en-US"/>
          </a:p>
        </p:txBody>
      </p:sp>
      <p:sp>
        <p:nvSpPr>
          <p:cNvPr id="256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1E459C68-EC87-4E16-BAB1-93E598FC80F3}" type="slidenum">
              <a:rPr lang="en-US" altLang="en-US"/>
              <a:pPr/>
              <a:t>‹#›</a:t>
            </a:fld>
            <a:endParaRPr lang="en-US" altLang="en-US"/>
          </a:p>
        </p:txBody>
      </p:sp>
    </p:spTree>
    <p:extLst>
      <p:ext uri="{BB962C8B-B14F-4D97-AF65-F5344CB8AC3E}">
        <p14:creationId xmlns:p14="http://schemas.microsoft.com/office/powerpoint/2010/main" val="1297692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ltLang="en-US"/>
          </a:p>
        </p:txBody>
      </p:sp>
      <p:sp>
        <p:nvSpPr>
          <p:cNvPr id="245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lt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lt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07AE240C-9D36-4654-9D6F-73EC5A3D2C56}" type="slidenum">
              <a:rPr lang="en-US" altLang="en-US"/>
              <a:pPr/>
              <a:t>‹#›</a:t>
            </a:fld>
            <a:endParaRPr lang="en-US" altLang="en-US"/>
          </a:p>
        </p:txBody>
      </p:sp>
    </p:spTree>
    <p:extLst>
      <p:ext uri="{BB962C8B-B14F-4D97-AF65-F5344CB8AC3E}">
        <p14:creationId xmlns:p14="http://schemas.microsoft.com/office/powerpoint/2010/main" val="21375789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FE834-DA4B-4488-B804-D119C678606B}" type="slidenum">
              <a:rPr lang="en-US" altLang="en-US"/>
              <a:pPr/>
              <a:t>1</a:t>
            </a:fld>
            <a:endParaRPr lang="en-US" alt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6091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2D428-14B4-4499-938F-CE20C1293822}" type="slidenum">
              <a:rPr lang="en-US" altLang="en-US"/>
              <a:pPr/>
              <a:t>10</a:t>
            </a:fld>
            <a:endParaRPr lang="en-US"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8629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13F15-B91E-4889-83E6-405512711605}" type="slidenum">
              <a:rPr lang="en-US" altLang="en-US"/>
              <a:pPr/>
              <a:t>11</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11234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anose="02020603050405020304" pitchFamily="18" charset="0"/>
              </a:defRPr>
            </a:lvl1pPr>
            <a:lvl2pPr marL="758825" indent="-292100" algn="l" eaLnBrk="0" hangingPunct="0">
              <a:spcBef>
                <a:spcPct val="30000"/>
              </a:spcBef>
              <a:defRPr sz="1200">
                <a:solidFill>
                  <a:schemeClr val="tx1"/>
                </a:solidFill>
                <a:latin typeface="Times New Roman" panose="02020603050405020304" pitchFamily="18" charset="0"/>
              </a:defRPr>
            </a:lvl2pPr>
            <a:lvl3pPr marL="1168400" indent="-233363" algn="l" eaLnBrk="0" hangingPunct="0">
              <a:spcBef>
                <a:spcPct val="30000"/>
              </a:spcBef>
              <a:defRPr sz="1200">
                <a:solidFill>
                  <a:schemeClr val="tx1"/>
                </a:solidFill>
                <a:latin typeface="Times New Roman" panose="02020603050405020304" pitchFamily="18" charset="0"/>
              </a:defRPr>
            </a:lvl3pPr>
            <a:lvl4pPr marL="1635125" indent="-233363" algn="l" eaLnBrk="0" hangingPunct="0">
              <a:spcBef>
                <a:spcPct val="30000"/>
              </a:spcBef>
              <a:defRPr sz="1200">
                <a:solidFill>
                  <a:schemeClr val="tx1"/>
                </a:solidFill>
                <a:latin typeface="Times New Roman" panose="02020603050405020304" pitchFamily="18" charset="0"/>
              </a:defRPr>
            </a:lvl4pPr>
            <a:lvl5pPr marL="2103438" indent="-233363" algn="l" eaLnBrk="0" hangingPunct="0">
              <a:spcBef>
                <a:spcPct val="30000"/>
              </a:spcBef>
              <a:defRPr sz="1200">
                <a:solidFill>
                  <a:schemeClr val="tx1"/>
                </a:solidFill>
                <a:latin typeface="Times New Roman" panose="02020603050405020304" pitchFamily="18" charset="0"/>
              </a:defRPr>
            </a:lvl5pPr>
            <a:lvl6pPr marL="2560638" indent="-233363" eaLnBrk="0" fontAlgn="base" hangingPunct="0">
              <a:spcBef>
                <a:spcPct val="30000"/>
              </a:spcBef>
              <a:spcAft>
                <a:spcPct val="0"/>
              </a:spcAft>
              <a:defRPr sz="1200">
                <a:solidFill>
                  <a:schemeClr val="tx1"/>
                </a:solidFill>
                <a:latin typeface="Times New Roman" panose="02020603050405020304" pitchFamily="18" charset="0"/>
              </a:defRPr>
            </a:lvl6pPr>
            <a:lvl7pPr marL="3017838" indent="-233363" eaLnBrk="0" fontAlgn="base" hangingPunct="0">
              <a:spcBef>
                <a:spcPct val="30000"/>
              </a:spcBef>
              <a:spcAft>
                <a:spcPct val="0"/>
              </a:spcAft>
              <a:defRPr sz="1200">
                <a:solidFill>
                  <a:schemeClr val="tx1"/>
                </a:solidFill>
                <a:latin typeface="Times New Roman" panose="02020603050405020304" pitchFamily="18" charset="0"/>
              </a:defRPr>
            </a:lvl7pPr>
            <a:lvl8pPr marL="3475038" indent="-233363" eaLnBrk="0" fontAlgn="base" hangingPunct="0">
              <a:spcBef>
                <a:spcPct val="30000"/>
              </a:spcBef>
              <a:spcAft>
                <a:spcPct val="0"/>
              </a:spcAft>
              <a:defRPr sz="1200">
                <a:solidFill>
                  <a:schemeClr val="tx1"/>
                </a:solidFill>
                <a:latin typeface="Times New Roman" panose="02020603050405020304" pitchFamily="18" charset="0"/>
              </a:defRPr>
            </a:lvl8pPr>
            <a:lvl9pPr marL="3932238" indent="-2333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6932C5F8-935F-4288-82A4-51D8C80B5B41}" type="slidenum">
              <a:rPr lang="en-US" altLang="en-US"/>
              <a:pPr algn="r">
                <a:spcBef>
                  <a:spcPct val="0"/>
                </a:spcBef>
              </a:pPr>
              <a:t>12</a:t>
            </a:fld>
            <a:endParaRPr lang="en-US" altLang="en-US"/>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87918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C740D-CF33-4481-BF98-55A3C760001F}" type="slidenum">
              <a:rPr lang="en-US" altLang="en-US"/>
              <a:pPr/>
              <a:t>13</a:t>
            </a:fld>
            <a:endParaRPr lang="en-US" alt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266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58182-0259-4CD2-89BC-0B21D4147EFE}" type="slidenum">
              <a:rPr lang="en-US" altLang="en-US"/>
              <a:pPr/>
              <a:t>14</a:t>
            </a:fld>
            <a:endParaRPr lang="en-US"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9480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5ED92-13D8-48D0-855C-9B55D30BA60E}" type="slidenum">
              <a:rPr lang="en-US" altLang="en-US"/>
              <a:pPr/>
              <a:t>15</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384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anose="02020603050405020304" pitchFamily="18" charset="0"/>
              </a:defRPr>
            </a:lvl1pPr>
            <a:lvl2pPr marL="758825" indent="-292100" algn="l" eaLnBrk="0" hangingPunct="0">
              <a:spcBef>
                <a:spcPct val="30000"/>
              </a:spcBef>
              <a:defRPr sz="1200">
                <a:solidFill>
                  <a:schemeClr val="tx1"/>
                </a:solidFill>
                <a:latin typeface="Times New Roman" panose="02020603050405020304" pitchFamily="18" charset="0"/>
              </a:defRPr>
            </a:lvl2pPr>
            <a:lvl3pPr marL="1168400" indent="-233363" algn="l" eaLnBrk="0" hangingPunct="0">
              <a:spcBef>
                <a:spcPct val="30000"/>
              </a:spcBef>
              <a:defRPr sz="1200">
                <a:solidFill>
                  <a:schemeClr val="tx1"/>
                </a:solidFill>
                <a:latin typeface="Times New Roman" panose="02020603050405020304" pitchFamily="18" charset="0"/>
              </a:defRPr>
            </a:lvl3pPr>
            <a:lvl4pPr marL="1635125" indent="-233363" algn="l" eaLnBrk="0" hangingPunct="0">
              <a:spcBef>
                <a:spcPct val="30000"/>
              </a:spcBef>
              <a:defRPr sz="1200">
                <a:solidFill>
                  <a:schemeClr val="tx1"/>
                </a:solidFill>
                <a:latin typeface="Times New Roman" panose="02020603050405020304" pitchFamily="18" charset="0"/>
              </a:defRPr>
            </a:lvl4pPr>
            <a:lvl5pPr marL="2103438" indent="-233363" algn="l" eaLnBrk="0" hangingPunct="0">
              <a:spcBef>
                <a:spcPct val="30000"/>
              </a:spcBef>
              <a:defRPr sz="1200">
                <a:solidFill>
                  <a:schemeClr val="tx1"/>
                </a:solidFill>
                <a:latin typeface="Times New Roman" panose="02020603050405020304" pitchFamily="18" charset="0"/>
              </a:defRPr>
            </a:lvl5pPr>
            <a:lvl6pPr marL="2560638" indent="-233363" eaLnBrk="0" fontAlgn="base" hangingPunct="0">
              <a:spcBef>
                <a:spcPct val="30000"/>
              </a:spcBef>
              <a:spcAft>
                <a:spcPct val="0"/>
              </a:spcAft>
              <a:defRPr sz="1200">
                <a:solidFill>
                  <a:schemeClr val="tx1"/>
                </a:solidFill>
                <a:latin typeface="Times New Roman" panose="02020603050405020304" pitchFamily="18" charset="0"/>
              </a:defRPr>
            </a:lvl6pPr>
            <a:lvl7pPr marL="3017838" indent="-233363" eaLnBrk="0" fontAlgn="base" hangingPunct="0">
              <a:spcBef>
                <a:spcPct val="30000"/>
              </a:spcBef>
              <a:spcAft>
                <a:spcPct val="0"/>
              </a:spcAft>
              <a:defRPr sz="1200">
                <a:solidFill>
                  <a:schemeClr val="tx1"/>
                </a:solidFill>
                <a:latin typeface="Times New Roman" panose="02020603050405020304" pitchFamily="18" charset="0"/>
              </a:defRPr>
            </a:lvl7pPr>
            <a:lvl8pPr marL="3475038" indent="-233363" eaLnBrk="0" fontAlgn="base" hangingPunct="0">
              <a:spcBef>
                <a:spcPct val="30000"/>
              </a:spcBef>
              <a:spcAft>
                <a:spcPct val="0"/>
              </a:spcAft>
              <a:defRPr sz="1200">
                <a:solidFill>
                  <a:schemeClr val="tx1"/>
                </a:solidFill>
                <a:latin typeface="Times New Roman" panose="02020603050405020304" pitchFamily="18" charset="0"/>
              </a:defRPr>
            </a:lvl8pPr>
            <a:lvl9pPr marL="3932238" indent="-2333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CDE0E149-9659-4EF6-A77A-A9C5AC621146}" type="slidenum">
              <a:rPr lang="en-US" altLang="en-US"/>
              <a:pPr algn="r">
                <a:spcBef>
                  <a:spcPct val="0"/>
                </a:spcBef>
              </a:pPr>
              <a:t>16</a:t>
            </a:fld>
            <a:endParaRPr lang="en-US" altLang="en-US"/>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75662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410F5-54F2-434E-AC06-94CFF37F0AAC}" type="slidenum">
              <a:rPr lang="en-US" altLang="en-US"/>
              <a:pPr/>
              <a:t>17</a:t>
            </a:fld>
            <a:endParaRPr lang="en-US"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839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2BCFE7-7809-412F-BD10-52DDD17E50CC}" type="slidenum">
              <a:rPr lang="en-US" altLang="en-US"/>
              <a:pPr/>
              <a:t>18</a:t>
            </a:fld>
            <a:endParaRPr lang="en-US"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46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E274-E758-4216-A14C-FD6BA97E8680}" type="slidenum">
              <a:rPr lang="en-US" altLang="en-US"/>
              <a:pPr/>
              <a:t>19</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739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anose="02020603050405020304" pitchFamily="18" charset="0"/>
              </a:defRPr>
            </a:lvl1pPr>
            <a:lvl2pPr marL="758825" indent="-292100" algn="l" eaLnBrk="0" hangingPunct="0">
              <a:spcBef>
                <a:spcPct val="30000"/>
              </a:spcBef>
              <a:defRPr sz="1200">
                <a:solidFill>
                  <a:schemeClr val="tx1"/>
                </a:solidFill>
                <a:latin typeface="Times New Roman" panose="02020603050405020304" pitchFamily="18" charset="0"/>
              </a:defRPr>
            </a:lvl2pPr>
            <a:lvl3pPr marL="1168400" indent="-233363" algn="l" eaLnBrk="0" hangingPunct="0">
              <a:spcBef>
                <a:spcPct val="30000"/>
              </a:spcBef>
              <a:defRPr sz="1200">
                <a:solidFill>
                  <a:schemeClr val="tx1"/>
                </a:solidFill>
                <a:latin typeface="Times New Roman" panose="02020603050405020304" pitchFamily="18" charset="0"/>
              </a:defRPr>
            </a:lvl3pPr>
            <a:lvl4pPr marL="1635125" indent="-233363" algn="l" eaLnBrk="0" hangingPunct="0">
              <a:spcBef>
                <a:spcPct val="30000"/>
              </a:spcBef>
              <a:defRPr sz="1200">
                <a:solidFill>
                  <a:schemeClr val="tx1"/>
                </a:solidFill>
                <a:latin typeface="Times New Roman" panose="02020603050405020304" pitchFamily="18" charset="0"/>
              </a:defRPr>
            </a:lvl4pPr>
            <a:lvl5pPr marL="2103438" indent="-233363" algn="l" eaLnBrk="0" hangingPunct="0">
              <a:spcBef>
                <a:spcPct val="30000"/>
              </a:spcBef>
              <a:defRPr sz="1200">
                <a:solidFill>
                  <a:schemeClr val="tx1"/>
                </a:solidFill>
                <a:latin typeface="Times New Roman" panose="02020603050405020304" pitchFamily="18" charset="0"/>
              </a:defRPr>
            </a:lvl5pPr>
            <a:lvl6pPr marL="2560638" indent="-233363" eaLnBrk="0" fontAlgn="base" hangingPunct="0">
              <a:spcBef>
                <a:spcPct val="30000"/>
              </a:spcBef>
              <a:spcAft>
                <a:spcPct val="0"/>
              </a:spcAft>
              <a:defRPr sz="1200">
                <a:solidFill>
                  <a:schemeClr val="tx1"/>
                </a:solidFill>
                <a:latin typeface="Times New Roman" panose="02020603050405020304" pitchFamily="18" charset="0"/>
              </a:defRPr>
            </a:lvl6pPr>
            <a:lvl7pPr marL="3017838" indent="-233363" eaLnBrk="0" fontAlgn="base" hangingPunct="0">
              <a:spcBef>
                <a:spcPct val="30000"/>
              </a:spcBef>
              <a:spcAft>
                <a:spcPct val="0"/>
              </a:spcAft>
              <a:defRPr sz="1200">
                <a:solidFill>
                  <a:schemeClr val="tx1"/>
                </a:solidFill>
                <a:latin typeface="Times New Roman" panose="02020603050405020304" pitchFamily="18" charset="0"/>
              </a:defRPr>
            </a:lvl7pPr>
            <a:lvl8pPr marL="3475038" indent="-233363" eaLnBrk="0" fontAlgn="base" hangingPunct="0">
              <a:spcBef>
                <a:spcPct val="30000"/>
              </a:spcBef>
              <a:spcAft>
                <a:spcPct val="0"/>
              </a:spcAft>
              <a:defRPr sz="1200">
                <a:solidFill>
                  <a:schemeClr val="tx1"/>
                </a:solidFill>
                <a:latin typeface="Times New Roman" panose="02020603050405020304" pitchFamily="18" charset="0"/>
              </a:defRPr>
            </a:lvl8pPr>
            <a:lvl9pPr marL="3932238" indent="-2333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1DC59474-207A-4696-877C-1D5975C0FC90}" type="slidenum">
              <a:rPr lang="en-US" altLang="en-US"/>
              <a:pPr algn="r">
                <a:spcBef>
                  <a:spcPct val="0"/>
                </a:spcBef>
              </a:pPr>
              <a:t>2</a:t>
            </a:fld>
            <a:endParaRPr lang="en-US" altLang="en-US"/>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91335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CE45C-C878-404F-B650-6F0E33EB932A}" type="slidenum">
              <a:rPr lang="en-US" altLang="en-US"/>
              <a:pPr/>
              <a:t>20</a:t>
            </a:fld>
            <a:endParaRPr lang="en-US" alt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3425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54CB3F-C9C4-4344-A601-21EA78C8CA2F}" type="slidenum">
              <a:rPr lang="en-US" altLang="en-US"/>
              <a:pPr/>
              <a:t>21</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168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9F66EC-1983-4021-AEF1-E2B86FF2CF5C}" type="slidenum">
              <a:rPr lang="en-US" altLang="en-US"/>
              <a:pPr/>
              <a:t>22</a:t>
            </a:fld>
            <a:endParaRPr lang="en-US"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87345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FBD258-2F82-4CA4-BAED-F94F62CAA161}" type="slidenum">
              <a:rPr lang="en-US" altLang="en-US"/>
              <a:pPr/>
              <a:t>23</a:t>
            </a:fld>
            <a:endParaRPr lang="en-US" alt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51338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91A919-AE62-48EE-ABA1-A9443FC098E1}" type="slidenum">
              <a:rPr lang="en-US" altLang="en-US"/>
              <a:pPr/>
              <a:t>24</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7091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4083A-0DA3-40C7-AE6F-5109A9146847}" type="slidenum">
              <a:rPr lang="en-US" altLang="en-US"/>
              <a:pPr/>
              <a:t>25</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2441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4C17A-356F-4440-B60F-C14DB3CE35C3}" type="slidenum">
              <a:rPr lang="en-US" altLang="en-US"/>
              <a:pPr/>
              <a:t>26</a:t>
            </a:fld>
            <a:endParaRPr lang="en-US"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6116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A46C1-644A-4C34-96CA-BDF60197B604}" type="slidenum">
              <a:rPr lang="en-US" altLang="en-US"/>
              <a:pPr/>
              <a:t>27</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4179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7ED05-68CB-47DD-8829-187CA74C8E4D}" type="slidenum">
              <a:rPr lang="en-US" altLang="en-US"/>
              <a:pPr/>
              <a:t>28</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390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C03D53-9289-45FF-9344-5587A06BA4AC}" type="slidenum">
              <a:rPr lang="en-US" altLang="en-US"/>
              <a:pPr/>
              <a:t>29</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692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anose="02020603050405020304" pitchFamily="18" charset="0"/>
              </a:defRPr>
            </a:lvl1pPr>
            <a:lvl2pPr marL="758825" indent="-292100" algn="l" eaLnBrk="0" hangingPunct="0">
              <a:spcBef>
                <a:spcPct val="30000"/>
              </a:spcBef>
              <a:defRPr sz="1200">
                <a:solidFill>
                  <a:schemeClr val="tx1"/>
                </a:solidFill>
                <a:latin typeface="Times New Roman" panose="02020603050405020304" pitchFamily="18" charset="0"/>
              </a:defRPr>
            </a:lvl2pPr>
            <a:lvl3pPr marL="1168400" indent="-233363" algn="l" eaLnBrk="0" hangingPunct="0">
              <a:spcBef>
                <a:spcPct val="30000"/>
              </a:spcBef>
              <a:defRPr sz="1200">
                <a:solidFill>
                  <a:schemeClr val="tx1"/>
                </a:solidFill>
                <a:latin typeface="Times New Roman" panose="02020603050405020304" pitchFamily="18" charset="0"/>
              </a:defRPr>
            </a:lvl3pPr>
            <a:lvl4pPr marL="1635125" indent="-233363" algn="l" eaLnBrk="0" hangingPunct="0">
              <a:spcBef>
                <a:spcPct val="30000"/>
              </a:spcBef>
              <a:defRPr sz="1200">
                <a:solidFill>
                  <a:schemeClr val="tx1"/>
                </a:solidFill>
                <a:latin typeface="Times New Roman" panose="02020603050405020304" pitchFamily="18" charset="0"/>
              </a:defRPr>
            </a:lvl4pPr>
            <a:lvl5pPr marL="2103438" indent="-233363" algn="l" eaLnBrk="0" hangingPunct="0">
              <a:spcBef>
                <a:spcPct val="30000"/>
              </a:spcBef>
              <a:defRPr sz="1200">
                <a:solidFill>
                  <a:schemeClr val="tx1"/>
                </a:solidFill>
                <a:latin typeface="Times New Roman" panose="02020603050405020304" pitchFamily="18" charset="0"/>
              </a:defRPr>
            </a:lvl5pPr>
            <a:lvl6pPr marL="2560638" indent="-233363" eaLnBrk="0" fontAlgn="base" hangingPunct="0">
              <a:spcBef>
                <a:spcPct val="30000"/>
              </a:spcBef>
              <a:spcAft>
                <a:spcPct val="0"/>
              </a:spcAft>
              <a:defRPr sz="1200">
                <a:solidFill>
                  <a:schemeClr val="tx1"/>
                </a:solidFill>
                <a:latin typeface="Times New Roman" panose="02020603050405020304" pitchFamily="18" charset="0"/>
              </a:defRPr>
            </a:lvl6pPr>
            <a:lvl7pPr marL="3017838" indent="-233363" eaLnBrk="0" fontAlgn="base" hangingPunct="0">
              <a:spcBef>
                <a:spcPct val="30000"/>
              </a:spcBef>
              <a:spcAft>
                <a:spcPct val="0"/>
              </a:spcAft>
              <a:defRPr sz="1200">
                <a:solidFill>
                  <a:schemeClr val="tx1"/>
                </a:solidFill>
                <a:latin typeface="Times New Roman" panose="02020603050405020304" pitchFamily="18" charset="0"/>
              </a:defRPr>
            </a:lvl7pPr>
            <a:lvl8pPr marL="3475038" indent="-233363" eaLnBrk="0" fontAlgn="base" hangingPunct="0">
              <a:spcBef>
                <a:spcPct val="30000"/>
              </a:spcBef>
              <a:spcAft>
                <a:spcPct val="0"/>
              </a:spcAft>
              <a:defRPr sz="1200">
                <a:solidFill>
                  <a:schemeClr val="tx1"/>
                </a:solidFill>
                <a:latin typeface="Times New Roman" panose="02020603050405020304" pitchFamily="18" charset="0"/>
              </a:defRPr>
            </a:lvl8pPr>
            <a:lvl9pPr marL="3932238" indent="-2333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BBF84A12-8C81-49A3-9C3E-86F4C2A4BF08}" type="slidenum">
              <a:rPr lang="en-US" altLang="en-US"/>
              <a:pPr algn="r">
                <a:spcBef>
                  <a:spcPct val="0"/>
                </a:spcBef>
              </a:pPr>
              <a:t>3</a:t>
            </a:fld>
            <a:endParaRPr lang="en-US" altLang="en-US"/>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88317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D91A24-689B-47FD-BA33-A2C8DEF9AFBE}" type="slidenum">
              <a:rPr lang="en-US" smtClean="0"/>
              <a:t>30</a:t>
            </a:fld>
            <a:endParaRPr lang="en-US"/>
          </a:p>
        </p:txBody>
      </p:sp>
    </p:spTree>
    <p:extLst>
      <p:ext uri="{BB962C8B-B14F-4D97-AF65-F5344CB8AC3E}">
        <p14:creationId xmlns:p14="http://schemas.microsoft.com/office/powerpoint/2010/main" val="178006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94B3E0-DED6-496D-9EDA-23B0659A4E9F}" type="slidenum">
              <a:rPr lang="en-US" altLang="en-US"/>
              <a:pPr/>
              <a:t>4</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80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anose="02020603050405020304" pitchFamily="18" charset="0"/>
              </a:defRPr>
            </a:lvl1pPr>
            <a:lvl2pPr marL="758825" indent="-292100" algn="l" eaLnBrk="0" hangingPunct="0">
              <a:spcBef>
                <a:spcPct val="30000"/>
              </a:spcBef>
              <a:defRPr sz="1200">
                <a:solidFill>
                  <a:schemeClr val="tx1"/>
                </a:solidFill>
                <a:latin typeface="Times New Roman" panose="02020603050405020304" pitchFamily="18" charset="0"/>
              </a:defRPr>
            </a:lvl2pPr>
            <a:lvl3pPr marL="1168400" indent="-233363" algn="l" eaLnBrk="0" hangingPunct="0">
              <a:spcBef>
                <a:spcPct val="30000"/>
              </a:spcBef>
              <a:defRPr sz="1200">
                <a:solidFill>
                  <a:schemeClr val="tx1"/>
                </a:solidFill>
                <a:latin typeface="Times New Roman" panose="02020603050405020304" pitchFamily="18" charset="0"/>
              </a:defRPr>
            </a:lvl3pPr>
            <a:lvl4pPr marL="1635125" indent="-233363" algn="l" eaLnBrk="0" hangingPunct="0">
              <a:spcBef>
                <a:spcPct val="30000"/>
              </a:spcBef>
              <a:defRPr sz="1200">
                <a:solidFill>
                  <a:schemeClr val="tx1"/>
                </a:solidFill>
                <a:latin typeface="Times New Roman" panose="02020603050405020304" pitchFamily="18" charset="0"/>
              </a:defRPr>
            </a:lvl4pPr>
            <a:lvl5pPr marL="2103438" indent="-233363" algn="l" eaLnBrk="0" hangingPunct="0">
              <a:spcBef>
                <a:spcPct val="30000"/>
              </a:spcBef>
              <a:defRPr sz="1200">
                <a:solidFill>
                  <a:schemeClr val="tx1"/>
                </a:solidFill>
                <a:latin typeface="Times New Roman" panose="02020603050405020304" pitchFamily="18" charset="0"/>
              </a:defRPr>
            </a:lvl5pPr>
            <a:lvl6pPr marL="2560638" indent="-233363" eaLnBrk="0" fontAlgn="base" hangingPunct="0">
              <a:spcBef>
                <a:spcPct val="30000"/>
              </a:spcBef>
              <a:spcAft>
                <a:spcPct val="0"/>
              </a:spcAft>
              <a:defRPr sz="1200">
                <a:solidFill>
                  <a:schemeClr val="tx1"/>
                </a:solidFill>
                <a:latin typeface="Times New Roman" panose="02020603050405020304" pitchFamily="18" charset="0"/>
              </a:defRPr>
            </a:lvl6pPr>
            <a:lvl7pPr marL="3017838" indent="-233363" eaLnBrk="0" fontAlgn="base" hangingPunct="0">
              <a:spcBef>
                <a:spcPct val="30000"/>
              </a:spcBef>
              <a:spcAft>
                <a:spcPct val="0"/>
              </a:spcAft>
              <a:defRPr sz="1200">
                <a:solidFill>
                  <a:schemeClr val="tx1"/>
                </a:solidFill>
                <a:latin typeface="Times New Roman" panose="02020603050405020304" pitchFamily="18" charset="0"/>
              </a:defRPr>
            </a:lvl7pPr>
            <a:lvl8pPr marL="3475038" indent="-233363" eaLnBrk="0" fontAlgn="base" hangingPunct="0">
              <a:spcBef>
                <a:spcPct val="30000"/>
              </a:spcBef>
              <a:spcAft>
                <a:spcPct val="0"/>
              </a:spcAft>
              <a:defRPr sz="1200">
                <a:solidFill>
                  <a:schemeClr val="tx1"/>
                </a:solidFill>
                <a:latin typeface="Times New Roman" panose="02020603050405020304" pitchFamily="18" charset="0"/>
              </a:defRPr>
            </a:lvl8pPr>
            <a:lvl9pPr marL="3932238" indent="-2333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77E43482-CC27-4567-AE37-5C6A01A5BF31}" type="slidenum">
              <a:rPr lang="en-US" altLang="en-US"/>
              <a:pPr algn="r">
                <a:spcBef>
                  <a:spcPct val="0"/>
                </a:spcBef>
              </a:pPr>
              <a:t>5</a:t>
            </a:fld>
            <a:endParaRPr lang="en-US" altLang="en-US"/>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8953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06D1A-D7FD-420F-AD88-8F316D350695}" type="slidenum">
              <a:rPr lang="en-US" altLang="en-US"/>
              <a:pPr/>
              <a:t>6</a:t>
            </a:fld>
            <a:endParaRPr lang="en-US"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358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D84B5-C9D2-437C-B72C-7973846C9730}" type="slidenum">
              <a:rPr lang="en-US" altLang="en-US"/>
              <a:pPr/>
              <a:t>7</a:t>
            </a:fld>
            <a:endParaRPr lang="en-US" alt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8579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0E77E-CD6D-40DC-BE90-D250B24FFC0C}" type="slidenum">
              <a:rPr lang="en-US" altLang="en-US"/>
              <a:pPr/>
              <a:t>8</a:t>
            </a:fld>
            <a:endParaRPr lang="en-US" alt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92340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568B3-1570-464C-9579-208E0146B080}" type="slidenum">
              <a:rPr lang="en-US" altLang="en-US"/>
              <a:pPr/>
              <a:t>9</a:t>
            </a:fld>
            <a:endParaRPr lang="en-US" alt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1290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normAutofit/>
          </a:bodyPr>
          <a:lstStyle/>
          <a:p>
            <a:fld id="{ED95BC07-007D-4C37-BABA-4235F4797A7B}"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E708E99-FC22-4C48-AAC6-0BB9D3586D93}"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89A88C3-6779-490F-9831-F145C768C587}"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010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smtClean="0"/>
          </a:p>
        </p:txBody>
      </p:sp>
    </p:spTree>
    <p:extLst>
      <p:ext uri="{BB962C8B-B14F-4D97-AF65-F5344CB8AC3E}">
        <p14:creationId xmlns:p14="http://schemas.microsoft.com/office/powerpoint/2010/main" val="294518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9ED6CD5-F917-4777-9091-9335F3D6AC52}"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3C8C2FD-DD7D-492E-A77E-505A592280DB}"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24F503F-382E-464F-B6C9-1140143659B5}" type="slidenum">
              <a:rPr lang="en-US" altLang="en-US" smtClean="0"/>
              <a:pPr/>
              <a:t>‹#›</a:t>
            </a:fld>
            <a:endParaRPr lang="en-US" alt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DA8C85CC-488E-4FC6-8455-0E3B2680AED3}" type="slidenum">
              <a:rPr lang="en-US" altLang="en-US" smtClean="0"/>
              <a:pPr/>
              <a:t>‹#›</a:t>
            </a:fld>
            <a:endParaRPr lang="en-US" alt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D2AD401C-90A2-41EE-BD23-BFA5D4BC2D0D}"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6020A9E9-0EA7-4A95-991F-6FD849644A3F}"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C156928-1ACD-4E97-88C0-93712AA3B34D}" type="slidenum">
              <a:rPr lang="en-US" altLang="en-US" smtClean="0"/>
              <a:pPr/>
              <a:t>‹#›</a:t>
            </a:fld>
            <a:endParaRPr lang="en-US" alt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8E1D1E07-629F-41CD-8043-665826C414B2}" type="slidenum">
              <a:rPr lang="en-US" altLang="en-US" smtClean="0"/>
              <a:pPr/>
              <a:t>‹#›</a:t>
            </a:fld>
            <a:endParaRPr lang="en-US" alt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4">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endParaRPr lang="en-US" alt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lt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3BDE7362-2936-4B94-ABDE-94255475B0D3}" type="slidenum">
              <a:rPr lang="en-US" altLang="en-US" smtClean="0"/>
              <a:pPr/>
              <a:t>‹#›</a:t>
            </a:fld>
            <a:endParaRPr lang="en-US" alt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990600"/>
            <a:ext cx="7848600" cy="838200"/>
          </a:xfrm>
        </p:spPr>
        <p:txBody>
          <a:bodyPr/>
          <a:lstStyle/>
          <a:p>
            <a:r>
              <a:rPr lang="en-US" altLang="en-US" sz="2400" dirty="0">
                <a:latin typeface="Bookman Old Style" pitchFamily="18" charset="0"/>
              </a:rPr>
              <a:t>INTRODUCTION TO AUDITING AND </a:t>
            </a:r>
            <a:r>
              <a:rPr lang="en-US" altLang="en-US" sz="2400" dirty="0" smtClean="0">
                <a:latin typeface="Bookman Old Style" pitchFamily="18" charset="0"/>
              </a:rPr>
              <a:t/>
            </a:r>
            <a:br>
              <a:rPr lang="en-US" altLang="en-US" sz="2400" dirty="0" smtClean="0">
                <a:latin typeface="Bookman Old Style" pitchFamily="18" charset="0"/>
              </a:rPr>
            </a:br>
            <a:r>
              <a:rPr lang="en-US" altLang="en-US" sz="2400" dirty="0" smtClean="0">
                <a:latin typeface="Bookman Old Style" pitchFamily="18" charset="0"/>
              </a:rPr>
              <a:t>ASSURANCE </a:t>
            </a:r>
            <a:r>
              <a:rPr lang="en-US" altLang="en-US" sz="2400" dirty="0">
                <a:latin typeface="Bookman Old Style" pitchFamily="18" charset="0"/>
              </a:rPr>
              <a:t>SERVICES</a:t>
            </a:r>
          </a:p>
        </p:txBody>
      </p:sp>
      <p:sp>
        <p:nvSpPr>
          <p:cNvPr id="19459" name="Rectangle 3"/>
          <p:cNvSpPr>
            <a:spLocks noGrp="1" noChangeArrowheads="1"/>
          </p:cNvSpPr>
          <p:nvPr>
            <p:ph type="subTitle" idx="1"/>
          </p:nvPr>
        </p:nvSpPr>
        <p:spPr>
          <a:xfrm>
            <a:off x="685800" y="2438400"/>
            <a:ext cx="7772400" cy="3200400"/>
          </a:xfrm>
        </p:spPr>
        <p:txBody>
          <a:bodyPr/>
          <a:lstStyle/>
          <a:p>
            <a:r>
              <a:rPr lang="en-US" altLang="en-US" sz="2000" b="1" dirty="0">
                <a:latin typeface="Bookman Old Style" pitchFamily="18" charset="0"/>
              </a:rPr>
              <a:t>Why do organizations request for an audit?</a:t>
            </a:r>
          </a:p>
          <a:p>
            <a:endParaRPr lang="en-US" altLang="en-US" sz="2000" b="1" dirty="0">
              <a:latin typeface="Bookman Old Style" pitchFamily="18" charset="0"/>
            </a:endParaRPr>
          </a:p>
          <a:p>
            <a:r>
              <a:rPr lang="en-US" altLang="en-US" sz="2000" dirty="0" smtClean="0">
                <a:latin typeface="Bookman Old Style" pitchFamily="18" charset="0"/>
              </a:rPr>
              <a:t>It </a:t>
            </a:r>
            <a:r>
              <a:rPr lang="en-US" altLang="en-US" sz="2000" dirty="0">
                <a:latin typeface="Bookman Old Style" pitchFamily="18" charset="0"/>
              </a:rPr>
              <a:t>allows contracting to take place in an </a:t>
            </a:r>
            <a:r>
              <a:rPr lang="en-US" altLang="en-US" sz="2000" b="1" dirty="0">
                <a:latin typeface="Bookman Old Style" pitchFamily="18" charset="0"/>
              </a:rPr>
              <a:t>agency relationship</a:t>
            </a:r>
            <a:r>
              <a:rPr lang="en-US" altLang="en-US" sz="2000" dirty="0">
                <a:latin typeface="Bookman Old Style" pitchFamily="18" charset="0"/>
              </a:rPr>
              <a:t>.</a:t>
            </a:r>
          </a:p>
          <a:p>
            <a:endParaRPr lang="en-US" altLang="en-US" sz="2000" dirty="0">
              <a:latin typeface="Bookman Old Style" pitchFamily="18" charset="0"/>
            </a:endParaRPr>
          </a:p>
          <a:p>
            <a:r>
              <a:rPr lang="en-US" altLang="en-US" sz="2000" dirty="0">
                <a:latin typeface="Bookman Old Style" pitchFamily="18" charset="0"/>
              </a:rPr>
              <a:t>Audits lend credibility to information by reducing information risk, i.e. the risk that information is materially misstated.</a:t>
            </a:r>
          </a:p>
        </p:txBody>
      </p:sp>
      <p:sp>
        <p:nvSpPr>
          <p:cNvPr id="6" name="Rectangle 28"/>
          <p:cNvSpPr>
            <a:spLocks noGrp="1" noChangeArrowheads="1"/>
          </p:cNvSpPr>
          <p:nvPr>
            <p:ph type="sldNum" sz="quarter" idx="12"/>
          </p:nvPr>
        </p:nvSpPr>
        <p:spPr/>
        <p:txBody>
          <a:bodyPr/>
          <a:lstStyle/>
          <a:p>
            <a:fld id="{8ECAAE68-6315-45FF-9B6E-2963DA928E46}" type="slidenum">
              <a:rPr lang="en-US" altLang="en-US"/>
              <a:pPr/>
              <a:t>1</a:t>
            </a:fld>
            <a:endParaRPr lang="en-US" altLang="en-US"/>
          </a:p>
        </p:txBody>
      </p:sp>
      <p:pic>
        <p:nvPicPr>
          <p:cNvPr id="19460" name="Picture 4" descr="C:\Program Files (x86)\Microsoft Office\MEDIA\CAGCAT10\j01494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57200"/>
            <a:ext cx="2144162" cy="21788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762000" y="990600"/>
            <a:ext cx="7848600" cy="838200"/>
          </a:xfrm>
        </p:spPr>
        <p:txBody>
          <a:bodyPr/>
          <a:lstStyle/>
          <a:p>
            <a:r>
              <a:rPr lang="en-US" altLang="en-US" sz="2400" dirty="0">
                <a:latin typeface="Bookman Old Style" pitchFamily="18" charset="0"/>
              </a:rPr>
              <a:t>INTRODUCTION TO AUDITING AND ASSURANCE SERVICES</a:t>
            </a:r>
          </a:p>
        </p:txBody>
      </p:sp>
      <p:sp>
        <p:nvSpPr>
          <p:cNvPr id="22531" name="Rectangle 3"/>
          <p:cNvSpPr>
            <a:spLocks noGrp="1" noChangeArrowheads="1"/>
          </p:cNvSpPr>
          <p:nvPr>
            <p:ph type="subTitle" idx="1"/>
          </p:nvPr>
        </p:nvSpPr>
        <p:spPr>
          <a:xfrm>
            <a:off x="914400" y="2438400"/>
            <a:ext cx="7543800" cy="3200400"/>
          </a:xfrm>
        </p:spPr>
        <p:txBody>
          <a:bodyPr/>
          <a:lstStyle/>
          <a:p>
            <a:pPr>
              <a:lnSpc>
                <a:spcPct val="90000"/>
              </a:lnSpc>
            </a:pPr>
            <a:r>
              <a:rPr lang="en-US" altLang="en-US" sz="2000" b="1" u="sng" dirty="0">
                <a:latin typeface="Bookman Old Style" pitchFamily="18" charset="0"/>
              </a:rPr>
              <a:t>Types of Audits</a:t>
            </a:r>
          </a:p>
          <a:p>
            <a:pPr>
              <a:lnSpc>
                <a:spcPct val="90000"/>
              </a:lnSpc>
            </a:pPr>
            <a:endParaRPr lang="en-US" altLang="en-US" sz="2000" b="1" u="sng" dirty="0">
              <a:latin typeface="Bookman Old Style" pitchFamily="18" charset="0"/>
            </a:endParaRPr>
          </a:p>
          <a:p>
            <a:pPr marL="342900" indent="-342900">
              <a:lnSpc>
                <a:spcPct val="90000"/>
              </a:lnSpc>
              <a:buFont typeface="Wingdings" panose="05000000000000000000" pitchFamily="2" charset="2"/>
              <a:buChar char="Ø"/>
            </a:pPr>
            <a:r>
              <a:rPr lang="en-US" altLang="en-US" sz="2000" dirty="0">
                <a:latin typeface="Bookman Old Style" pitchFamily="18" charset="0"/>
              </a:rPr>
              <a:t>Financial statements audits</a:t>
            </a:r>
          </a:p>
          <a:p>
            <a:pPr marL="342900" indent="-342900">
              <a:lnSpc>
                <a:spcPct val="90000"/>
              </a:lnSpc>
              <a:buFont typeface="Wingdings" panose="05000000000000000000" pitchFamily="2" charset="2"/>
              <a:buChar char="Ø"/>
            </a:pPr>
            <a:r>
              <a:rPr lang="en-US" altLang="en-US" sz="2000" dirty="0">
                <a:latin typeface="Bookman Old Style" pitchFamily="18" charset="0"/>
              </a:rPr>
              <a:t>Compliance audits</a:t>
            </a:r>
          </a:p>
          <a:p>
            <a:pPr marL="342900" indent="-342900">
              <a:lnSpc>
                <a:spcPct val="90000"/>
              </a:lnSpc>
              <a:buFont typeface="Wingdings" panose="05000000000000000000" pitchFamily="2" charset="2"/>
              <a:buChar char="Ø"/>
            </a:pPr>
            <a:r>
              <a:rPr lang="en-US" altLang="en-US" sz="2000" dirty="0">
                <a:latin typeface="Bookman Old Style" pitchFamily="18" charset="0"/>
              </a:rPr>
              <a:t>Operational audits</a:t>
            </a:r>
          </a:p>
          <a:p>
            <a:pPr marL="342900" indent="-342900">
              <a:lnSpc>
                <a:spcPct val="90000"/>
              </a:lnSpc>
              <a:buFont typeface="Wingdings" panose="05000000000000000000" pitchFamily="2" charset="2"/>
              <a:buChar char="Ø"/>
            </a:pPr>
            <a:r>
              <a:rPr lang="en-US" altLang="en-US" sz="2000" dirty="0">
                <a:latin typeface="Bookman Old Style" pitchFamily="18" charset="0"/>
              </a:rPr>
              <a:t>Forensic audits</a:t>
            </a:r>
          </a:p>
        </p:txBody>
      </p:sp>
      <p:sp>
        <p:nvSpPr>
          <p:cNvPr id="6" name="Rectangle 28"/>
          <p:cNvSpPr>
            <a:spLocks noGrp="1" noChangeArrowheads="1"/>
          </p:cNvSpPr>
          <p:nvPr>
            <p:ph type="sldNum" sz="quarter" idx="12"/>
          </p:nvPr>
        </p:nvSpPr>
        <p:spPr/>
        <p:txBody>
          <a:bodyPr/>
          <a:lstStyle/>
          <a:p>
            <a:fld id="{7F3BD25E-1851-449B-9A86-C7A6F08F057B}" type="slidenum">
              <a:rPr lang="en-US" altLang="en-US"/>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762000" y="914400"/>
            <a:ext cx="7848600" cy="838200"/>
          </a:xfrm>
        </p:spPr>
        <p:txBody>
          <a:bodyPr/>
          <a:lstStyle/>
          <a:p>
            <a:r>
              <a:rPr lang="en-US" altLang="en-US" sz="2400" dirty="0">
                <a:latin typeface="Bookman Old Style" pitchFamily="18" charset="0"/>
              </a:rPr>
              <a:t>INTRODUCTION TO AUDITING AND ASSURANCE SERVICES</a:t>
            </a:r>
          </a:p>
        </p:txBody>
      </p:sp>
      <p:sp>
        <p:nvSpPr>
          <p:cNvPr id="52227" name="Rectangle 3"/>
          <p:cNvSpPr>
            <a:spLocks noGrp="1" noChangeArrowheads="1"/>
          </p:cNvSpPr>
          <p:nvPr>
            <p:ph type="subTitle" idx="1"/>
          </p:nvPr>
        </p:nvSpPr>
        <p:spPr>
          <a:xfrm>
            <a:off x="838200" y="2133600"/>
            <a:ext cx="7543800" cy="3200400"/>
          </a:xfrm>
        </p:spPr>
        <p:txBody>
          <a:bodyPr/>
          <a:lstStyle/>
          <a:p>
            <a:pPr>
              <a:lnSpc>
                <a:spcPct val="90000"/>
              </a:lnSpc>
            </a:pPr>
            <a:r>
              <a:rPr lang="en-US" altLang="en-US" sz="2000" b="1" u="sng" dirty="0">
                <a:latin typeface="Bookman Old Style" pitchFamily="18" charset="0"/>
              </a:rPr>
              <a:t>Types of Auditors</a:t>
            </a:r>
          </a:p>
          <a:p>
            <a:pPr>
              <a:lnSpc>
                <a:spcPct val="90000"/>
              </a:lnSpc>
            </a:pPr>
            <a:endParaRPr lang="en-US" altLang="en-US" sz="2000" b="1" u="sng" dirty="0">
              <a:latin typeface="Bookman Old Style" pitchFamily="18" charset="0"/>
            </a:endParaRPr>
          </a:p>
          <a:p>
            <a:pPr marL="342900" indent="-342900">
              <a:lnSpc>
                <a:spcPct val="90000"/>
              </a:lnSpc>
              <a:buFont typeface="Wingdings" panose="05000000000000000000" pitchFamily="2" charset="2"/>
              <a:buChar char="Ø"/>
            </a:pPr>
            <a:r>
              <a:rPr lang="en-US" altLang="en-US" sz="2000" dirty="0">
                <a:latin typeface="Bookman Old Style" pitchFamily="18" charset="0"/>
              </a:rPr>
              <a:t>External auditors</a:t>
            </a:r>
          </a:p>
          <a:p>
            <a:pPr marL="342900" indent="-342900">
              <a:lnSpc>
                <a:spcPct val="90000"/>
              </a:lnSpc>
              <a:buFont typeface="Wingdings" panose="05000000000000000000" pitchFamily="2" charset="2"/>
              <a:buChar char="Ø"/>
            </a:pPr>
            <a:r>
              <a:rPr lang="en-US" altLang="en-US" sz="2000" dirty="0">
                <a:latin typeface="Bookman Old Style" pitchFamily="18" charset="0"/>
              </a:rPr>
              <a:t>Internal auditors</a:t>
            </a:r>
          </a:p>
          <a:p>
            <a:pPr marL="342900" indent="-342900">
              <a:lnSpc>
                <a:spcPct val="90000"/>
              </a:lnSpc>
              <a:buFont typeface="Wingdings" panose="05000000000000000000" pitchFamily="2" charset="2"/>
              <a:buChar char="Ø"/>
            </a:pPr>
            <a:r>
              <a:rPr lang="en-US" altLang="en-US" sz="2000" dirty="0">
                <a:latin typeface="Bookman Old Style" pitchFamily="18" charset="0"/>
              </a:rPr>
              <a:t>Government auditors</a:t>
            </a:r>
          </a:p>
          <a:p>
            <a:pPr marL="342900" indent="-342900">
              <a:lnSpc>
                <a:spcPct val="90000"/>
              </a:lnSpc>
              <a:buFont typeface="Wingdings" panose="05000000000000000000" pitchFamily="2" charset="2"/>
              <a:buChar char="Ø"/>
            </a:pPr>
            <a:r>
              <a:rPr lang="en-US" altLang="en-US" sz="2000" dirty="0">
                <a:latin typeface="Bookman Old Style" pitchFamily="18" charset="0"/>
              </a:rPr>
              <a:t>Forensic auditors</a:t>
            </a:r>
          </a:p>
        </p:txBody>
      </p:sp>
      <p:sp>
        <p:nvSpPr>
          <p:cNvPr id="6" name="Rectangle 28"/>
          <p:cNvSpPr>
            <a:spLocks noGrp="1" noChangeArrowheads="1"/>
          </p:cNvSpPr>
          <p:nvPr>
            <p:ph type="sldNum" sz="quarter" idx="12"/>
          </p:nvPr>
        </p:nvSpPr>
        <p:spPr/>
        <p:txBody>
          <a:bodyPr/>
          <a:lstStyle/>
          <a:p>
            <a:fld id="{88BF6B1B-FF02-43D2-8ED8-0E02996BDFA2}" type="slidenum">
              <a:rPr lang="en-US" altLang="en-US"/>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304800"/>
            <a:ext cx="7010400" cy="1143000"/>
          </a:xfrm>
          <a:noFill/>
        </p:spPr>
        <p:txBody>
          <a:bodyPr lIns="90488" tIns="44450" rIns="90488" bIns="44450">
            <a:normAutofit fontScale="90000"/>
          </a:bodyPr>
          <a:lstStyle/>
          <a:p>
            <a:pPr algn="l" eaLnBrk="1" hangingPunct="1"/>
            <a:r>
              <a:rPr lang="en-US" altLang="en-US" smtClean="0"/>
              <a:t>Types of Audits and Auditors </a:t>
            </a:r>
          </a:p>
        </p:txBody>
      </p:sp>
      <p:sp>
        <p:nvSpPr>
          <p:cNvPr id="26627" name="Rectangle 3"/>
          <p:cNvSpPr>
            <a:spLocks noGrp="1" noChangeArrowheads="1"/>
          </p:cNvSpPr>
          <p:nvPr>
            <p:ph type="body" idx="1"/>
          </p:nvPr>
        </p:nvSpPr>
        <p:spPr>
          <a:xfrm>
            <a:off x="381000" y="1371600"/>
            <a:ext cx="8382000" cy="4648200"/>
          </a:xfrm>
          <a:noFill/>
        </p:spPr>
        <p:txBody>
          <a:bodyPr lIns="90488" tIns="44450" rIns="90488" bIns="44450">
            <a:normAutofit lnSpcReduction="10000"/>
          </a:bodyPr>
          <a:lstStyle/>
          <a:p>
            <a:pPr eaLnBrk="1" hangingPunct="1">
              <a:lnSpc>
                <a:spcPct val="90000"/>
              </a:lnSpc>
            </a:pPr>
            <a:r>
              <a:rPr lang="en-US" altLang="en-US" sz="2800" smtClean="0"/>
              <a:t>Financial (External Auditors/CPAs)</a:t>
            </a:r>
          </a:p>
          <a:p>
            <a:pPr lvl="1" eaLnBrk="1" hangingPunct="1">
              <a:lnSpc>
                <a:spcPct val="90000"/>
              </a:lnSpc>
              <a:buFontTx/>
              <a:buChar char="•"/>
            </a:pPr>
            <a:r>
              <a:rPr lang="en-US" altLang="en-US" sz="2400" smtClean="0"/>
              <a:t>Ensure that financial statements are reliable</a:t>
            </a:r>
          </a:p>
          <a:p>
            <a:pPr eaLnBrk="1" hangingPunct="1">
              <a:lnSpc>
                <a:spcPct val="90000"/>
              </a:lnSpc>
            </a:pPr>
            <a:r>
              <a:rPr lang="en-US" altLang="en-US" sz="2800" smtClean="0"/>
              <a:t>Operational (Internal and Governmental Auditors/CIAs)</a:t>
            </a:r>
          </a:p>
          <a:p>
            <a:pPr lvl="1" eaLnBrk="1" hangingPunct="1">
              <a:lnSpc>
                <a:spcPct val="90000"/>
              </a:lnSpc>
              <a:buFontTx/>
              <a:buChar char="•"/>
            </a:pPr>
            <a:r>
              <a:rPr lang="en-US" altLang="en-US" sz="2400" smtClean="0"/>
              <a:t>Improve operational </a:t>
            </a:r>
            <a:r>
              <a:rPr lang="en-US" altLang="en-US" sz="2400" i="1" smtClean="0"/>
              <a:t>economy</a:t>
            </a:r>
          </a:p>
          <a:p>
            <a:pPr lvl="1" eaLnBrk="1" hangingPunct="1">
              <a:lnSpc>
                <a:spcPct val="90000"/>
              </a:lnSpc>
              <a:buFontTx/>
              <a:buChar char="•"/>
            </a:pPr>
            <a:r>
              <a:rPr lang="en-US" altLang="en-US" sz="2400" smtClean="0"/>
              <a:t>Improve operational </a:t>
            </a:r>
            <a:r>
              <a:rPr lang="en-US" altLang="en-US" sz="2400" i="1" smtClean="0"/>
              <a:t>efficiency</a:t>
            </a:r>
          </a:p>
          <a:p>
            <a:pPr eaLnBrk="1" hangingPunct="1">
              <a:lnSpc>
                <a:spcPct val="90000"/>
              </a:lnSpc>
            </a:pPr>
            <a:r>
              <a:rPr lang="en-US" altLang="en-US" sz="2800" smtClean="0"/>
              <a:t>Compliance (Internal and Governmental Auditors)</a:t>
            </a:r>
          </a:p>
          <a:p>
            <a:pPr lvl="1" eaLnBrk="1" hangingPunct="1">
              <a:lnSpc>
                <a:spcPct val="90000"/>
              </a:lnSpc>
              <a:buFontTx/>
              <a:buChar char="•"/>
            </a:pPr>
            <a:r>
              <a:rPr lang="en-US" altLang="en-US" sz="2400" smtClean="0"/>
              <a:t>Ensure compliance with company and/or governmental rules and regulations</a:t>
            </a:r>
          </a:p>
          <a:p>
            <a:pPr eaLnBrk="1" hangingPunct="1">
              <a:lnSpc>
                <a:spcPct val="90000"/>
              </a:lnSpc>
            </a:pPr>
            <a:r>
              <a:rPr lang="en-US" altLang="en-US" sz="2800" smtClean="0"/>
              <a:t>Forensic (Fraud Auditors/CFEs)</a:t>
            </a:r>
          </a:p>
          <a:p>
            <a:pPr lvl="1" eaLnBrk="1" hangingPunct="1">
              <a:lnSpc>
                <a:spcPct val="90000"/>
              </a:lnSpc>
              <a:buFont typeface="Arial" panose="020B0604020202020204" pitchFamily="34" charset="0"/>
              <a:buChar char="•"/>
            </a:pPr>
            <a:r>
              <a:rPr lang="en-US" altLang="en-US" sz="2400" smtClean="0"/>
              <a:t>Designed to investigate a crime and will often involve gathering evidence designed to convict a fraudster</a:t>
            </a:r>
          </a:p>
        </p:txBody>
      </p:sp>
      <p:sp>
        <p:nvSpPr>
          <p:cNvPr id="26628" name="Text Box 10"/>
          <p:cNvSpPr txBox="1">
            <a:spLocks noChangeArrowheads="1"/>
          </p:cNvSpPr>
          <p:nvPr/>
        </p:nvSpPr>
        <p:spPr bwMode="auto">
          <a:xfrm>
            <a:off x="8610600" y="6613525"/>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457200" eaLnBrk="0" hangingPunct="0">
              <a:spcBef>
                <a:spcPct val="20000"/>
              </a:spcBef>
              <a:buChar char="•"/>
              <a:defRPr sz="3200">
                <a:solidFill>
                  <a:schemeClr val="tx1"/>
                </a:solidFill>
                <a:latin typeface="Times New Roman" panose="02020603050405020304" pitchFamily="18" charset="0"/>
              </a:defRPr>
            </a:lvl1pPr>
            <a:lvl2pPr marL="742950" indent="-285750" algn="l" defTabSz="457200" eaLnBrk="0" hangingPunct="0">
              <a:spcBef>
                <a:spcPct val="20000"/>
              </a:spcBef>
              <a:buChar char="–"/>
              <a:defRPr sz="2800">
                <a:solidFill>
                  <a:schemeClr val="tx1"/>
                </a:solidFill>
                <a:latin typeface="Times New Roman" panose="02020603050405020304" pitchFamily="18" charset="0"/>
              </a:defRPr>
            </a:lvl2pPr>
            <a:lvl3pPr marL="1143000" indent="-228600" algn="l" defTabSz="457200" eaLnBrk="0" hangingPunct="0">
              <a:spcBef>
                <a:spcPct val="20000"/>
              </a:spcBef>
              <a:buChar char="•"/>
              <a:defRPr sz="2400">
                <a:solidFill>
                  <a:schemeClr val="tx1"/>
                </a:solidFill>
                <a:latin typeface="Times New Roman" panose="02020603050405020304" pitchFamily="18" charset="0"/>
              </a:defRPr>
            </a:lvl3pPr>
            <a:lvl4pPr marL="1600200" indent="-228600" algn="l" defTabSz="457200" eaLnBrk="0" hangingPunct="0">
              <a:spcBef>
                <a:spcPct val="20000"/>
              </a:spcBef>
              <a:buChar char="–"/>
              <a:defRPr sz="2000">
                <a:solidFill>
                  <a:schemeClr val="tx1"/>
                </a:solidFill>
                <a:latin typeface="Times New Roman" panose="02020603050405020304" pitchFamily="18" charset="0"/>
              </a:defRPr>
            </a:lvl4pPr>
            <a:lvl5pPr marL="2057400" indent="-228600" algn="l" defTabSz="457200" eaLnBrk="0" hangingPunct="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a:solidFill>
                  <a:srgbClr val="091019"/>
                </a:solidFill>
                <a:ea typeface="ＭＳ Ｐゴシック" panose="020B0600070205080204" pitchFamily="34" charset="-128"/>
                <a:cs typeface="Arial" panose="020B0604020202020204" pitchFamily="34" charset="0"/>
              </a:rPr>
              <a:t>1-</a:t>
            </a:r>
            <a:fld id="{82396029-A85F-4C34-855D-97B712DF7F5F}" type="slidenum">
              <a:rPr lang="en-US" altLang="en-US" sz="1000">
                <a:solidFill>
                  <a:srgbClr val="091019"/>
                </a:solidFill>
                <a:ea typeface="ＭＳ Ｐゴシック" panose="020B0600070205080204" pitchFamily="34" charset="-128"/>
                <a:cs typeface="Arial" panose="020B0604020202020204" pitchFamily="34" charset="0"/>
              </a:rPr>
              <a:pPr eaLnBrk="1" hangingPunct="1">
                <a:spcBef>
                  <a:spcPct val="0"/>
                </a:spcBef>
                <a:buFontTx/>
                <a:buNone/>
              </a:pPr>
              <a:t>12</a:t>
            </a:fld>
            <a:endParaRPr lang="en-US" altLang="en-US" sz="1000">
              <a:solidFill>
                <a:srgbClr val="091019"/>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2993403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914400"/>
            <a:ext cx="7696200" cy="838200"/>
          </a:xfrm>
        </p:spPr>
        <p:txBody>
          <a:bodyPr/>
          <a:lstStyle/>
          <a:p>
            <a:r>
              <a:rPr lang="en-US" altLang="en-US" sz="2400" dirty="0">
                <a:latin typeface="Bookman Old Style" pitchFamily="18" charset="0"/>
              </a:rPr>
              <a:t>INTRODUCTION TO AUDITING AND ASSURANCE SERVICES</a:t>
            </a:r>
          </a:p>
        </p:txBody>
      </p:sp>
      <p:sp>
        <p:nvSpPr>
          <p:cNvPr id="23555" name="Rectangle 3"/>
          <p:cNvSpPr>
            <a:spLocks noGrp="1" noChangeArrowheads="1"/>
          </p:cNvSpPr>
          <p:nvPr>
            <p:ph type="subTitle" idx="1"/>
          </p:nvPr>
        </p:nvSpPr>
        <p:spPr>
          <a:xfrm>
            <a:off x="762000" y="1981200"/>
            <a:ext cx="7543800" cy="3276600"/>
          </a:xfrm>
        </p:spPr>
        <p:txBody>
          <a:bodyPr/>
          <a:lstStyle/>
          <a:p>
            <a:pPr>
              <a:lnSpc>
                <a:spcPct val="90000"/>
              </a:lnSpc>
            </a:pPr>
            <a:r>
              <a:rPr lang="en-US" altLang="en-US" sz="2000" b="1" u="sng" dirty="0">
                <a:latin typeface="Bookman Old Style" pitchFamily="18" charset="0"/>
              </a:rPr>
              <a:t>Issues Affecting the Profession</a:t>
            </a:r>
          </a:p>
          <a:p>
            <a:pPr algn="l">
              <a:lnSpc>
                <a:spcPct val="90000"/>
              </a:lnSpc>
            </a:pPr>
            <a:endParaRPr lang="en-US" altLang="en-US" sz="2000" b="1" u="sng" dirty="0">
              <a:latin typeface="Bookman Old Style" pitchFamily="18" charset="0"/>
            </a:endParaRPr>
          </a:p>
          <a:p>
            <a:pPr marL="342900" indent="-342900">
              <a:lnSpc>
                <a:spcPct val="90000"/>
              </a:lnSpc>
              <a:buFont typeface="Wingdings" panose="05000000000000000000" pitchFamily="2" charset="2"/>
              <a:buChar char="Ø"/>
            </a:pPr>
            <a:r>
              <a:rPr lang="en-US" altLang="en-US" sz="2000" dirty="0">
                <a:latin typeface="Bookman Old Style" pitchFamily="18" charset="0"/>
              </a:rPr>
              <a:t>Expectation gap</a:t>
            </a:r>
          </a:p>
          <a:p>
            <a:pPr marL="342900" indent="-342900">
              <a:lnSpc>
                <a:spcPct val="90000"/>
              </a:lnSpc>
              <a:buFont typeface="Wingdings" panose="05000000000000000000" pitchFamily="2" charset="2"/>
              <a:buChar char="Ø"/>
            </a:pPr>
            <a:r>
              <a:rPr lang="en-US" altLang="en-US" sz="2000" dirty="0">
                <a:latin typeface="Bookman Old Style" pitchFamily="18" charset="0"/>
              </a:rPr>
              <a:t>Litigation</a:t>
            </a:r>
          </a:p>
          <a:p>
            <a:pPr marL="342900" indent="-342900">
              <a:lnSpc>
                <a:spcPct val="90000"/>
              </a:lnSpc>
              <a:buFont typeface="Wingdings" panose="05000000000000000000" pitchFamily="2" charset="2"/>
              <a:buChar char="Ø"/>
            </a:pPr>
            <a:r>
              <a:rPr lang="en-US" altLang="en-US" sz="2000" dirty="0">
                <a:latin typeface="Bookman Old Style" pitchFamily="18" charset="0"/>
              </a:rPr>
              <a:t>Expanded services</a:t>
            </a:r>
          </a:p>
          <a:p>
            <a:pPr marL="342900" indent="-342900">
              <a:lnSpc>
                <a:spcPct val="90000"/>
              </a:lnSpc>
              <a:buFont typeface="Wingdings" panose="05000000000000000000" pitchFamily="2" charset="2"/>
              <a:buChar char="Ø"/>
            </a:pPr>
            <a:r>
              <a:rPr lang="en-US" altLang="en-US" sz="2000" dirty="0">
                <a:latin typeface="Bookman Old Style" pitchFamily="18" charset="0"/>
              </a:rPr>
              <a:t>Globalization</a:t>
            </a:r>
          </a:p>
          <a:p>
            <a:pPr marL="342900" indent="-342900">
              <a:lnSpc>
                <a:spcPct val="90000"/>
              </a:lnSpc>
              <a:buFont typeface="Wingdings" panose="05000000000000000000" pitchFamily="2" charset="2"/>
              <a:buChar char="Ø"/>
            </a:pPr>
            <a:r>
              <a:rPr lang="en-US" altLang="en-US" sz="2000" dirty="0">
                <a:latin typeface="Bookman Old Style" pitchFamily="18" charset="0"/>
              </a:rPr>
              <a:t>Mergers</a:t>
            </a:r>
          </a:p>
          <a:p>
            <a:pPr algn="l">
              <a:lnSpc>
                <a:spcPct val="90000"/>
              </a:lnSpc>
            </a:pPr>
            <a:endParaRPr lang="en-US" altLang="en-US" sz="2000" dirty="0">
              <a:latin typeface="Bookman Old Style" pitchFamily="18" charset="0"/>
            </a:endParaRPr>
          </a:p>
        </p:txBody>
      </p:sp>
      <p:sp>
        <p:nvSpPr>
          <p:cNvPr id="6" name="Rectangle 28"/>
          <p:cNvSpPr>
            <a:spLocks noGrp="1" noChangeArrowheads="1"/>
          </p:cNvSpPr>
          <p:nvPr>
            <p:ph type="sldNum" sz="quarter" idx="12"/>
          </p:nvPr>
        </p:nvSpPr>
        <p:spPr/>
        <p:txBody>
          <a:bodyPr/>
          <a:lstStyle/>
          <a:p>
            <a:fld id="{9B80F633-3E72-459E-BB52-F30BB9CCCC89}" type="slidenum">
              <a:rPr lang="en-US" altLang="en-US"/>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838200" y="914400"/>
            <a:ext cx="7696200" cy="838200"/>
          </a:xfrm>
        </p:spPr>
        <p:txBody>
          <a:bodyPr/>
          <a:lstStyle/>
          <a:p>
            <a:r>
              <a:rPr lang="en-US" altLang="en-US" sz="2400" dirty="0">
                <a:latin typeface="Bookman Old Style" pitchFamily="18" charset="0"/>
              </a:rPr>
              <a:t>INTRODUCTION TO AUDITING AND ASSURANCE SERVICES</a:t>
            </a:r>
          </a:p>
        </p:txBody>
      </p:sp>
      <p:sp>
        <p:nvSpPr>
          <p:cNvPr id="35843" name="Rectangle 3"/>
          <p:cNvSpPr>
            <a:spLocks noGrp="1" noChangeArrowheads="1"/>
          </p:cNvSpPr>
          <p:nvPr>
            <p:ph type="subTitle" idx="1"/>
          </p:nvPr>
        </p:nvSpPr>
        <p:spPr>
          <a:xfrm>
            <a:off x="838200" y="2209800"/>
            <a:ext cx="7543800" cy="3200400"/>
          </a:xfrm>
        </p:spPr>
        <p:txBody>
          <a:bodyPr/>
          <a:lstStyle/>
          <a:p>
            <a:pPr>
              <a:lnSpc>
                <a:spcPct val="90000"/>
              </a:lnSpc>
            </a:pPr>
            <a:r>
              <a:rPr lang="en-US" altLang="en-US" sz="1600" dirty="0">
                <a:latin typeface="Bookman Old Style" pitchFamily="18" charset="0"/>
              </a:rPr>
              <a:t> </a:t>
            </a:r>
            <a:r>
              <a:rPr lang="en-US" altLang="en-US" sz="2000" b="1" u="sng" dirty="0">
                <a:latin typeface="Bookman Old Style" pitchFamily="18" charset="0"/>
              </a:rPr>
              <a:t>Audit Team Structure</a:t>
            </a:r>
          </a:p>
          <a:p>
            <a:pPr>
              <a:lnSpc>
                <a:spcPct val="90000"/>
              </a:lnSpc>
            </a:pPr>
            <a:endParaRPr lang="en-US" altLang="en-US" sz="2000" b="1" u="sng" dirty="0">
              <a:latin typeface="Bookman Old Style" pitchFamily="18" charset="0"/>
            </a:endParaRPr>
          </a:p>
          <a:p>
            <a:pPr marL="342900" indent="-342900">
              <a:lnSpc>
                <a:spcPct val="90000"/>
              </a:lnSpc>
              <a:buFont typeface="Wingdings" panose="05000000000000000000" pitchFamily="2" charset="2"/>
              <a:buChar char="Ø"/>
            </a:pPr>
            <a:r>
              <a:rPr lang="en-US" altLang="en-US" sz="2000" dirty="0">
                <a:latin typeface="Bookman Old Style" pitchFamily="18" charset="0"/>
              </a:rPr>
              <a:t>Partner</a:t>
            </a:r>
          </a:p>
          <a:p>
            <a:pPr marL="342900" indent="-342900">
              <a:lnSpc>
                <a:spcPct val="90000"/>
              </a:lnSpc>
              <a:buFont typeface="Wingdings" panose="05000000000000000000" pitchFamily="2" charset="2"/>
              <a:buChar char="Ø"/>
            </a:pPr>
            <a:r>
              <a:rPr lang="en-US" altLang="en-US" sz="2000" dirty="0">
                <a:latin typeface="Bookman Old Style" pitchFamily="18" charset="0"/>
              </a:rPr>
              <a:t>Manager</a:t>
            </a:r>
          </a:p>
          <a:p>
            <a:pPr marL="342900" indent="-342900">
              <a:lnSpc>
                <a:spcPct val="90000"/>
              </a:lnSpc>
              <a:buFont typeface="Wingdings" panose="05000000000000000000" pitchFamily="2" charset="2"/>
              <a:buChar char="Ø"/>
            </a:pPr>
            <a:r>
              <a:rPr lang="en-US" altLang="en-US" sz="2000" dirty="0">
                <a:latin typeface="Bookman Old Style" pitchFamily="18" charset="0"/>
              </a:rPr>
              <a:t>Senior/Supervisor</a:t>
            </a:r>
          </a:p>
          <a:p>
            <a:pPr marL="342900" indent="-342900">
              <a:lnSpc>
                <a:spcPct val="90000"/>
              </a:lnSpc>
              <a:buFont typeface="Wingdings" panose="05000000000000000000" pitchFamily="2" charset="2"/>
              <a:buChar char="Ø"/>
            </a:pPr>
            <a:r>
              <a:rPr lang="en-US" altLang="en-US" sz="2000" dirty="0">
                <a:latin typeface="Bookman Old Style" pitchFamily="18" charset="0"/>
              </a:rPr>
              <a:t>Staff</a:t>
            </a:r>
          </a:p>
          <a:p>
            <a:pPr algn="l">
              <a:lnSpc>
                <a:spcPct val="90000"/>
              </a:lnSpc>
            </a:pPr>
            <a:endParaRPr lang="en-US" altLang="en-US" sz="2000" dirty="0">
              <a:latin typeface="Bookman Old Style" pitchFamily="18" charset="0"/>
            </a:endParaRPr>
          </a:p>
          <a:p>
            <a:pPr algn="l">
              <a:lnSpc>
                <a:spcPct val="90000"/>
              </a:lnSpc>
            </a:pPr>
            <a:endParaRPr lang="en-US" altLang="en-US" sz="1600" dirty="0">
              <a:latin typeface="Bookman Old Style" pitchFamily="18" charset="0"/>
            </a:endParaRPr>
          </a:p>
        </p:txBody>
      </p:sp>
      <p:sp>
        <p:nvSpPr>
          <p:cNvPr id="6" name="Rectangle 28"/>
          <p:cNvSpPr>
            <a:spLocks noGrp="1" noChangeArrowheads="1"/>
          </p:cNvSpPr>
          <p:nvPr>
            <p:ph type="sldNum" sz="quarter" idx="12"/>
          </p:nvPr>
        </p:nvSpPr>
        <p:spPr/>
        <p:txBody>
          <a:bodyPr/>
          <a:lstStyle/>
          <a:p>
            <a:fld id="{5FD1B64E-76F6-4AC9-8FAB-A95E78EF17D6}" type="slidenum">
              <a:rPr lang="en-US" altLang="en-US"/>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838200" y="838200"/>
            <a:ext cx="7696200" cy="838200"/>
          </a:xfrm>
        </p:spPr>
        <p:txBody>
          <a:bodyPr/>
          <a:lstStyle/>
          <a:p>
            <a:r>
              <a:rPr lang="en-US" altLang="en-US" sz="2400" dirty="0">
                <a:latin typeface="Bookman Old Style" pitchFamily="18" charset="0"/>
              </a:rPr>
              <a:t>INTRODUCTION TO AUDITING AND ASSURANCE SERVICES</a:t>
            </a:r>
          </a:p>
        </p:txBody>
      </p:sp>
      <p:sp>
        <p:nvSpPr>
          <p:cNvPr id="54275" name="Rectangle 3"/>
          <p:cNvSpPr>
            <a:spLocks noGrp="1" noChangeArrowheads="1"/>
          </p:cNvSpPr>
          <p:nvPr>
            <p:ph type="subTitle" idx="1"/>
          </p:nvPr>
        </p:nvSpPr>
        <p:spPr>
          <a:xfrm>
            <a:off x="838200" y="2133600"/>
            <a:ext cx="7543800" cy="3200400"/>
          </a:xfrm>
        </p:spPr>
        <p:txBody>
          <a:bodyPr/>
          <a:lstStyle/>
          <a:p>
            <a:pPr>
              <a:lnSpc>
                <a:spcPct val="90000"/>
              </a:lnSpc>
            </a:pPr>
            <a:r>
              <a:rPr lang="en-US" altLang="en-US" sz="1600" dirty="0">
                <a:latin typeface="Bookman Old Style" pitchFamily="18" charset="0"/>
              </a:rPr>
              <a:t> </a:t>
            </a:r>
            <a:r>
              <a:rPr lang="en-US" altLang="en-US" sz="2000" b="1" u="sng" dirty="0">
                <a:latin typeface="Bookman Old Style" pitchFamily="18" charset="0"/>
              </a:rPr>
              <a:t>Types of Services</a:t>
            </a:r>
          </a:p>
          <a:p>
            <a:pPr>
              <a:lnSpc>
                <a:spcPct val="90000"/>
              </a:lnSpc>
            </a:pPr>
            <a:endParaRPr lang="en-US" altLang="en-US" sz="2000" b="1" u="sng" dirty="0">
              <a:latin typeface="Bookman Old Style" pitchFamily="18" charset="0"/>
            </a:endParaRPr>
          </a:p>
          <a:p>
            <a:pPr marL="342900" indent="-342900">
              <a:lnSpc>
                <a:spcPct val="90000"/>
              </a:lnSpc>
              <a:buFont typeface="Wingdings" panose="05000000000000000000" pitchFamily="2" charset="2"/>
              <a:buChar char="Ø"/>
            </a:pPr>
            <a:r>
              <a:rPr lang="en-US" altLang="en-US" sz="2000" dirty="0">
                <a:latin typeface="Bookman Old Style" pitchFamily="18" charset="0"/>
              </a:rPr>
              <a:t>Audits</a:t>
            </a:r>
          </a:p>
          <a:p>
            <a:pPr marL="342900" indent="-342900">
              <a:lnSpc>
                <a:spcPct val="90000"/>
              </a:lnSpc>
              <a:buFont typeface="Wingdings" panose="05000000000000000000" pitchFamily="2" charset="2"/>
              <a:buChar char="Ø"/>
            </a:pPr>
            <a:r>
              <a:rPr lang="en-US" altLang="en-US" sz="2000" dirty="0">
                <a:latin typeface="Bookman Old Style" pitchFamily="18" charset="0"/>
              </a:rPr>
              <a:t>Tax services</a:t>
            </a:r>
          </a:p>
          <a:p>
            <a:pPr marL="342900" indent="-342900">
              <a:lnSpc>
                <a:spcPct val="90000"/>
              </a:lnSpc>
              <a:buFont typeface="Wingdings" panose="05000000000000000000" pitchFamily="2" charset="2"/>
              <a:buChar char="Ø"/>
            </a:pPr>
            <a:r>
              <a:rPr lang="en-US" altLang="en-US" sz="2000" dirty="0">
                <a:latin typeface="Bookman Old Style" pitchFamily="18" charset="0"/>
              </a:rPr>
              <a:t>Management advisory services</a:t>
            </a:r>
          </a:p>
          <a:p>
            <a:pPr marL="342900" indent="-342900">
              <a:lnSpc>
                <a:spcPct val="90000"/>
              </a:lnSpc>
              <a:buFont typeface="Wingdings" panose="05000000000000000000" pitchFamily="2" charset="2"/>
              <a:buChar char="Ø"/>
            </a:pPr>
            <a:r>
              <a:rPr lang="en-US" altLang="en-US" sz="2000" dirty="0">
                <a:latin typeface="Bookman Old Style" pitchFamily="18" charset="0"/>
              </a:rPr>
              <a:t>Accounting and review services</a:t>
            </a:r>
          </a:p>
          <a:p>
            <a:pPr algn="l">
              <a:lnSpc>
                <a:spcPct val="90000"/>
              </a:lnSpc>
            </a:pPr>
            <a:endParaRPr lang="en-US" altLang="en-US" sz="2000" dirty="0">
              <a:latin typeface="Bookman Old Style" pitchFamily="18" charset="0"/>
            </a:endParaRPr>
          </a:p>
          <a:p>
            <a:pPr algn="l">
              <a:lnSpc>
                <a:spcPct val="90000"/>
              </a:lnSpc>
            </a:pPr>
            <a:endParaRPr lang="en-US" altLang="en-US" sz="1600" dirty="0">
              <a:latin typeface="Bookman Old Style" pitchFamily="18" charset="0"/>
            </a:endParaRPr>
          </a:p>
        </p:txBody>
      </p:sp>
      <p:sp>
        <p:nvSpPr>
          <p:cNvPr id="6" name="Rectangle 28"/>
          <p:cNvSpPr>
            <a:spLocks noGrp="1" noChangeArrowheads="1"/>
          </p:cNvSpPr>
          <p:nvPr>
            <p:ph type="sldNum" sz="quarter" idx="12"/>
          </p:nvPr>
        </p:nvSpPr>
        <p:spPr/>
        <p:txBody>
          <a:bodyPr/>
          <a:lstStyle/>
          <a:p>
            <a:fld id="{3E3DE27A-71BB-461E-B213-F3EEB859DDA2}" type="slidenum">
              <a:rPr lang="en-US" altLang="en-US"/>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609600"/>
            <a:ext cx="8610600" cy="1143000"/>
          </a:xfrm>
          <a:noFill/>
        </p:spPr>
        <p:txBody>
          <a:bodyPr lIns="90488" tIns="44450" rIns="90488" bIns="44450">
            <a:normAutofit fontScale="90000"/>
          </a:bodyPr>
          <a:lstStyle/>
          <a:p>
            <a:pPr eaLnBrk="1" hangingPunct="1"/>
            <a:r>
              <a:rPr lang="en-US" altLang="en-US" sz="4000" dirty="0" smtClean="0"/>
              <a:t>The Public Accounting Profession</a:t>
            </a:r>
          </a:p>
        </p:txBody>
      </p:sp>
      <p:sp>
        <p:nvSpPr>
          <p:cNvPr id="21507" name="Rectangle 3"/>
          <p:cNvSpPr>
            <a:spLocks noGrp="1" noChangeArrowheads="1"/>
          </p:cNvSpPr>
          <p:nvPr>
            <p:ph type="body" sz="half" idx="1"/>
          </p:nvPr>
        </p:nvSpPr>
        <p:spPr>
          <a:xfrm>
            <a:off x="685800" y="1752600"/>
            <a:ext cx="6934200" cy="4343400"/>
          </a:xfrm>
          <a:noFill/>
        </p:spPr>
        <p:txBody>
          <a:bodyPr lIns="90488" tIns="44450" rIns="90488" bIns="44450"/>
          <a:lstStyle/>
          <a:p>
            <a:pPr eaLnBrk="1" hangingPunct="1"/>
            <a:r>
              <a:rPr lang="en-US" altLang="en-US" sz="2800" dirty="0" smtClean="0"/>
              <a:t>Assurance services</a:t>
            </a:r>
          </a:p>
          <a:p>
            <a:pPr lvl="1" eaLnBrk="1" hangingPunct="1">
              <a:buFontTx/>
              <a:buChar char="•"/>
            </a:pPr>
            <a:r>
              <a:rPr lang="en-US" altLang="en-US" sz="2400" dirty="0" smtClean="0"/>
              <a:t>Financial Statement Audit engagements</a:t>
            </a:r>
          </a:p>
          <a:p>
            <a:pPr lvl="1" eaLnBrk="1" hangingPunct="1">
              <a:buFontTx/>
              <a:buChar char="•"/>
            </a:pPr>
            <a:r>
              <a:rPr lang="en-US" altLang="en-US" sz="2400" dirty="0" smtClean="0"/>
              <a:t>Assurance engagements</a:t>
            </a:r>
          </a:p>
          <a:p>
            <a:pPr lvl="1" eaLnBrk="1" hangingPunct="1">
              <a:buFontTx/>
              <a:buChar char="•"/>
            </a:pPr>
            <a:r>
              <a:rPr lang="en-US" altLang="en-US" sz="2400" dirty="0" smtClean="0"/>
              <a:t>Attestation engagements</a:t>
            </a:r>
          </a:p>
          <a:p>
            <a:pPr lvl="1" eaLnBrk="1" hangingPunct="1">
              <a:buFontTx/>
              <a:buChar char="•"/>
            </a:pPr>
            <a:r>
              <a:rPr lang="en-US" altLang="en-US" sz="2400" dirty="0" smtClean="0"/>
              <a:t>Compilations</a:t>
            </a:r>
          </a:p>
          <a:p>
            <a:pPr lvl="1" eaLnBrk="1" hangingPunct="1">
              <a:buFontTx/>
              <a:buChar char="•"/>
            </a:pPr>
            <a:r>
              <a:rPr lang="en-US" altLang="en-US" sz="2400" dirty="0" smtClean="0"/>
              <a:t>Reviews</a:t>
            </a:r>
          </a:p>
          <a:p>
            <a:pPr eaLnBrk="1" hangingPunct="1"/>
            <a:r>
              <a:rPr lang="en-US" altLang="en-US" sz="2800" dirty="0" smtClean="0"/>
              <a:t>Tax services</a:t>
            </a:r>
          </a:p>
          <a:p>
            <a:pPr eaLnBrk="1" hangingPunct="1"/>
            <a:r>
              <a:rPr lang="en-US" altLang="en-US" sz="2800" dirty="0" smtClean="0"/>
              <a:t>Consulting and Advisory services</a:t>
            </a:r>
          </a:p>
        </p:txBody>
      </p:sp>
      <p:sp>
        <p:nvSpPr>
          <p:cNvPr id="21508" name="Text Box 10"/>
          <p:cNvSpPr txBox="1">
            <a:spLocks noChangeArrowheads="1"/>
          </p:cNvSpPr>
          <p:nvPr/>
        </p:nvSpPr>
        <p:spPr bwMode="auto">
          <a:xfrm>
            <a:off x="8610600" y="6613525"/>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457200" eaLnBrk="0" hangingPunct="0">
              <a:spcBef>
                <a:spcPct val="20000"/>
              </a:spcBef>
              <a:buChar char="•"/>
              <a:defRPr sz="3200">
                <a:solidFill>
                  <a:schemeClr val="tx1"/>
                </a:solidFill>
                <a:latin typeface="Times New Roman" panose="02020603050405020304" pitchFamily="18" charset="0"/>
              </a:defRPr>
            </a:lvl1pPr>
            <a:lvl2pPr marL="742950" indent="-285750" algn="l" defTabSz="457200" eaLnBrk="0" hangingPunct="0">
              <a:spcBef>
                <a:spcPct val="20000"/>
              </a:spcBef>
              <a:buChar char="–"/>
              <a:defRPr sz="2800">
                <a:solidFill>
                  <a:schemeClr val="tx1"/>
                </a:solidFill>
                <a:latin typeface="Times New Roman" panose="02020603050405020304" pitchFamily="18" charset="0"/>
              </a:defRPr>
            </a:lvl2pPr>
            <a:lvl3pPr marL="1143000" indent="-228600" algn="l" defTabSz="457200" eaLnBrk="0" hangingPunct="0">
              <a:spcBef>
                <a:spcPct val="20000"/>
              </a:spcBef>
              <a:buChar char="•"/>
              <a:defRPr sz="2400">
                <a:solidFill>
                  <a:schemeClr val="tx1"/>
                </a:solidFill>
                <a:latin typeface="Times New Roman" panose="02020603050405020304" pitchFamily="18" charset="0"/>
              </a:defRPr>
            </a:lvl3pPr>
            <a:lvl4pPr marL="1600200" indent="-228600" algn="l" defTabSz="457200" eaLnBrk="0" hangingPunct="0">
              <a:spcBef>
                <a:spcPct val="20000"/>
              </a:spcBef>
              <a:buChar char="–"/>
              <a:defRPr sz="2000">
                <a:solidFill>
                  <a:schemeClr val="tx1"/>
                </a:solidFill>
                <a:latin typeface="Times New Roman" panose="02020603050405020304" pitchFamily="18" charset="0"/>
              </a:defRPr>
            </a:lvl4pPr>
            <a:lvl5pPr marL="2057400" indent="-228600" algn="l" defTabSz="457200" eaLnBrk="0" hangingPunct="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a:solidFill>
                  <a:srgbClr val="091019"/>
                </a:solidFill>
                <a:ea typeface="ＭＳ Ｐゴシック" panose="020B0600070205080204" pitchFamily="34" charset="-128"/>
                <a:cs typeface="Arial" panose="020B0604020202020204" pitchFamily="34" charset="0"/>
              </a:rPr>
              <a:t>1-</a:t>
            </a:r>
            <a:fld id="{1204C094-CD5A-4C71-80C2-EAFB4E1D8D46}" type="slidenum">
              <a:rPr lang="en-US" altLang="en-US" sz="1000">
                <a:solidFill>
                  <a:srgbClr val="091019"/>
                </a:solidFill>
                <a:ea typeface="ＭＳ Ｐゴシック" panose="020B0600070205080204" pitchFamily="34" charset="-128"/>
                <a:cs typeface="Arial" panose="020B0604020202020204" pitchFamily="34" charset="0"/>
              </a:rPr>
              <a:pPr eaLnBrk="1" hangingPunct="1">
                <a:spcBef>
                  <a:spcPct val="0"/>
                </a:spcBef>
                <a:buFontTx/>
                <a:buNone/>
              </a:pPr>
              <a:t>16</a:t>
            </a:fld>
            <a:endParaRPr lang="en-US" altLang="en-US" sz="1000">
              <a:solidFill>
                <a:srgbClr val="091019"/>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0097989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685800" y="914400"/>
            <a:ext cx="7848600" cy="838200"/>
          </a:xfrm>
        </p:spPr>
        <p:txBody>
          <a:bodyPr/>
          <a:lstStyle/>
          <a:p>
            <a:r>
              <a:rPr lang="en-US" altLang="en-US" sz="2400" dirty="0">
                <a:latin typeface="Bookman Old Style" pitchFamily="18" charset="0"/>
              </a:rPr>
              <a:t>INTRODUCTION TO AUDITING AND ASSURANCE SERVICES</a:t>
            </a:r>
          </a:p>
        </p:txBody>
      </p:sp>
      <p:sp>
        <p:nvSpPr>
          <p:cNvPr id="37891" name="Rectangle 3"/>
          <p:cNvSpPr>
            <a:spLocks noGrp="1" noChangeArrowheads="1"/>
          </p:cNvSpPr>
          <p:nvPr>
            <p:ph type="subTitle" idx="1"/>
          </p:nvPr>
        </p:nvSpPr>
        <p:spPr>
          <a:xfrm>
            <a:off x="685800" y="2133600"/>
            <a:ext cx="7543800" cy="3200400"/>
          </a:xfrm>
        </p:spPr>
        <p:txBody>
          <a:bodyPr/>
          <a:lstStyle/>
          <a:p>
            <a:pPr>
              <a:lnSpc>
                <a:spcPct val="90000"/>
              </a:lnSpc>
            </a:pPr>
            <a:r>
              <a:rPr lang="en-US" altLang="en-US" sz="2000" b="1" u="sng" dirty="0">
                <a:latin typeface="Bookman Old Style" pitchFamily="18" charset="0"/>
              </a:rPr>
              <a:t>Acts, Standards, Rules and Regulations</a:t>
            </a:r>
          </a:p>
          <a:p>
            <a:pPr>
              <a:lnSpc>
                <a:spcPct val="90000"/>
              </a:lnSpc>
            </a:pPr>
            <a:endParaRPr lang="en-US" altLang="en-US" sz="2000" dirty="0">
              <a:latin typeface="Bookman Old Style" pitchFamily="18" charset="0"/>
            </a:endParaRPr>
          </a:p>
          <a:p>
            <a:pPr marL="342900" indent="-342900">
              <a:lnSpc>
                <a:spcPct val="90000"/>
              </a:lnSpc>
              <a:buFont typeface="Wingdings" panose="05000000000000000000" pitchFamily="2" charset="2"/>
              <a:buChar char="Ø"/>
            </a:pPr>
            <a:r>
              <a:rPr lang="en-US" altLang="en-US" sz="2000" dirty="0">
                <a:latin typeface="Bookman Old Style" pitchFamily="18" charset="0"/>
              </a:rPr>
              <a:t>Malaysian Companies Act 1965</a:t>
            </a:r>
          </a:p>
          <a:p>
            <a:pPr marL="342900" indent="-342900">
              <a:lnSpc>
                <a:spcPct val="90000"/>
              </a:lnSpc>
              <a:buFont typeface="Wingdings" panose="05000000000000000000" pitchFamily="2" charset="2"/>
              <a:buChar char="Ø"/>
            </a:pPr>
            <a:r>
              <a:rPr lang="en-US" altLang="en-US" sz="2000" dirty="0">
                <a:latin typeface="Bookman Old Style" pitchFamily="18" charset="0"/>
              </a:rPr>
              <a:t>Malaysian Approved Standards of Auditing (MASA)</a:t>
            </a:r>
          </a:p>
          <a:p>
            <a:pPr marL="342900" indent="-342900">
              <a:lnSpc>
                <a:spcPct val="90000"/>
              </a:lnSpc>
              <a:buFont typeface="Wingdings" panose="05000000000000000000" pitchFamily="2" charset="2"/>
              <a:buChar char="Ø"/>
            </a:pPr>
            <a:r>
              <a:rPr lang="en-US" altLang="en-US" sz="2000" dirty="0">
                <a:latin typeface="Bookman Old Style" pitchFamily="18" charset="0"/>
              </a:rPr>
              <a:t>Accountants Act 1967</a:t>
            </a:r>
          </a:p>
          <a:p>
            <a:pPr marL="342900" indent="-342900">
              <a:lnSpc>
                <a:spcPct val="90000"/>
              </a:lnSpc>
              <a:buFont typeface="Wingdings" panose="05000000000000000000" pitchFamily="2" charset="2"/>
              <a:buChar char="Ø"/>
            </a:pPr>
            <a:r>
              <a:rPr lang="en-US" altLang="en-US" sz="2000" dirty="0">
                <a:latin typeface="Bookman Old Style" pitchFamily="18" charset="0"/>
              </a:rPr>
              <a:t>Audit Act 1957</a:t>
            </a:r>
          </a:p>
          <a:p>
            <a:pPr marL="342900" indent="-342900">
              <a:lnSpc>
                <a:spcPct val="90000"/>
              </a:lnSpc>
              <a:buFont typeface="Wingdings" panose="05000000000000000000" pitchFamily="2" charset="2"/>
              <a:buChar char="Ø"/>
            </a:pPr>
            <a:r>
              <a:rPr lang="en-US" altLang="en-US" sz="2000" dirty="0">
                <a:latin typeface="Bookman Old Style" pitchFamily="18" charset="0"/>
              </a:rPr>
              <a:t>International Standards of Auditing (IA)</a:t>
            </a:r>
          </a:p>
          <a:p>
            <a:pPr marL="342900" indent="-342900">
              <a:lnSpc>
                <a:spcPct val="90000"/>
              </a:lnSpc>
              <a:buFont typeface="Wingdings" panose="05000000000000000000" pitchFamily="2" charset="2"/>
              <a:buChar char="Ø"/>
            </a:pPr>
            <a:r>
              <a:rPr lang="en-US" altLang="en-US" sz="2000" dirty="0">
                <a:latin typeface="Bookman Old Style" pitchFamily="18" charset="0"/>
              </a:rPr>
              <a:t>Generally Accepted Auditing Principles (GAAP)</a:t>
            </a:r>
          </a:p>
        </p:txBody>
      </p:sp>
      <p:sp>
        <p:nvSpPr>
          <p:cNvPr id="6" name="Rectangle 28"/>
          <p:cNvSpPr>
            <a:spLocks noGrp="1" noChangeArrowheads="1"/>
          </p:cNvSpPr>
          <p:nvPr>
            <p:ph type="sldNum" sz="quarter" idx="12"/>
          </p:nvPr>
        </p:nvSpPr>
        <p:spPr/>
        <p:txBody>
          <a:bodyPr/>
          <a:lstStyle/>
          <a:p>
            <a:fld id="{8858C232-3872-4655-A4C3-8EEA8B3057AD}" type="slidenum">
              <a:rPr lang="en-US" altLang="en-US"/>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840475" y="800100"/>
            <a:ext cx="7620000" cy="838200"/>
          </a:xfrm>
        </p:spPr>
        <p:txBody>
          <a:bodyPr/>
          <a:lstStyle/>
          <a:p>
            <a:r>
              <a:rPr lang="en-US" altLang="en-US" sz="2400" dirty="0">
                <a:latin typeface="Bookman Old Style" pitchFamily="18" charset="0"/>
              </a:rPr>
              <a:t>INTRODUCTION TO AUDITING AND ASSURANCE SERVICES</a:t>
            </a:r>
          </a:p>
        </p:txBody>
      </p:sp>
      <p:sp>
        <p:nvSpPr>
          <p:cNvPr id="39939" name="Rectangle 3"/>
          <p:cNvSpPr>
            <a:spLocks noGrp="1" noChangeArrowheads="1"/>
          </p:cNvSpPr>
          <p:nvPr>
            <p:ph type="subTitle" idx="1"/>
          </p:nvPr>
        </p:nvSpPr>
        <p:spPr>
          <a:xfrm>
            <a:off x="838200" y="1828800"/>
            <a:ext cx="7543800" cy="3810000"/>
          </a:xfrm>
        </p:spPr>
        <p:txBody>
          <a:bodyPr/>
          <a:lstStyle/>
          <a:p>
            <a:pPr>
              <a:lnSpc>
                <a:spcPct val="90000"/>
              </a:lnSpc>
            </a:pPr>
            <a:r>
              <a:rPr lang="en-US" altLang="en-US" sz="2000" b="1" u="sng" dirty="0">
                <a:latin typeface="Bookman Old Style" pitchFamily="18" charset="0"/>
              </a:rPr>
              <a:t>Definitions</a:t>
            </a:r>
          </a:p>
          <a:p>
            <a:pPr algn="l">
              <a:lnSpc>
                <a:spcPct val="90000"/>
              </a:lnSpc>
            </a:pPr>
            <a:endParaRPr lang="en-US" altLang="en-US" sz="2000" b="1" u="sng" dirty="0">
              <a:latin typeface="Bookman Old Style" pitchFamily="18" charset="0"/>
            </a:endParaRPr>
          </a:p>
          <a:p>
            <a:pPr algn="l">
              <a:lnSpc>
                <a:spcPct val="90000"/>
              </a:lnSpc>
            </a:pPr>
            <a:r>
              <a:rPr lang="en-US" altLang="en-US" sz="1600" dirty="0" err="1">
                <a:latin typeface="Bookman Old Style" pitchFamily="18" charset="0"/>
              </a:rPr>
              <a:t>Shaari</a:t>
            </a:r>
            <a:r>
              <a:rPr lang="en-US" altLang="en-US" sz="1600" dirty="0">
                <a:latin typeface="Bookman Old Style" pitchFamily="18" charset="0"/>
              </a:rPr>
              <a:t> Isa (1988): “</a:t>
            </a:r>
            <a:r>
              <a:rPr lang="en-US" altLang="en-US" sz="1600" u="sng" dirty="0">
                <a:latin typeface="Bookman Old Style" pitchFamily="18" charset="0"/>
              </a:rPr>
              <a:t>Critical examination</a:t>
            </a:r>
            <a:r>
              <a:rPr lang="en-US" altLang="en-US" sz="1600" dirty="0">
                <a:latin typeface="Bookman Old Style" pitchFamily="18" charset="0"/>
              </a:rPr>
              <a:t> on financial statements”</a:t>
            </a:r>
          </a:p>
          <a:p>
            <a:pPr algn="l">
              <a:lnSpc>
                <a:spcPct val="90000"/>
              </a:lnSpc>
            </a:pPr>
            <a:endParaRPr lang="en-US" altLang="en-US" sz="1600" dirty="0">
              <a:latin typeface="Bookman Old Style" pitchFamily="18" charset="0"/>
            </a:endParaRPr>
          </a:p>
          <a:p>
            <a:pPr algn="l">
              <a:lnSpc>
                <a:spcPct val="90000"/>
              </a:lnSpc>
            </a:pPr>
            <a:r>
              <a:rPr lang="en-US" altLang="en-US" sz="1600" dirty="0">
                <a:latin typeface="Bookman Old Style" pitchFamily="18" charset="0"/>
              </a:rPr>
              <a:t>Coopers &amp; Lybrand (1985): “An </a:t>
            </a:r>
            <a:r>
              <a:rPr lang="en-US" altLang="en-US" sz="1600" u="sng" dirty="0">
                <a:latin typeface="Bookman Old Style" pitchFamily="18" charset="0"/>
              </a:rPr>
              <a:t>independent examination</a:t>
            </a:r>
            <a:r>
              <a:rPr lang="en-US" altLang="en-US" sz="1600" dirty="0">
                <a:latin typeface="Bookman Old Style" pitchFamily="18" charset="0"/>
              </a:rPr>
              <a:t> of, an </a:t>
            </a:r>
            <a:r>
              <a:rPr lang="en-US" altLang="en-US" sz="1600" u="sng" dirty="0">
                <a:latin typeface="Bookman Old Style" pitchFamily="18" charset="0"/>
              </a:rPr>
              <a:t>expression of opinion</a:t>
            </a:r>
            <a:r>
              <a:rPr lang="en-US" altLang="en-US" sz="1600" dirty="0">
                <a:latin typeface="Bookman Old Style" pitchFamily="18" charset="0"/>
              </a:rPr>
              <a:t> on, the </a:t>
            </a:r>
            <a:r>
              <a:rPr lang="en-US" altLang="en-US" sz="1600" u="sng" dirty="0">
                <a:latin typeface="Bookman Old Style" pitchFamily="18" charset="0"/>
              </a:rPr>
              <a:t>financial statements</a:t>
            </a:r>
            <a:r>
              <a:rPr lang="en-US" altLang="en-US" sz="1600" dirty="0">
                <a:latin typeface="Bookman Old Style" pitchFamily="18" charset="0"/>
              </a:rPr>
              <a:t> of an enterprise by an </a:t>
            </a:r>
            <a:r>
              <a:rPr lang="en-US" altLang="en-US" sz="1600" u="sng" dirty="0">
                <a:latin typeface="Bookman Old Style" pitchFamily="18" charset="0"/>
              </a:rPr>
              <a:t>appointed auditor</a:t>
            </a:r>
            <a:r>
              <a:rPr lang="en-US" altLang="en-US" sz="1600" dirty="0">
                <a:latin typeface="Bookman Old Style" pitchFamily="18" charset="0"/>
              </a:rPr>
              <a:t> in pursuant of that appointment.”</a:t>
            </a:r>
          </a:p>
          <a:p>
            <a:pPr algn="l">
              <a:lnSpc>
                <a:spcPct val="90000"/>
              </a:lnSpc>
            </a:pPr>
            <a:endParaRPr lang="en-US" altLang="en-US" sz="1600" dirty="0">
              <a:latin typeface="Bookman Old Style" pitchFamily="18" charset="0"/>
            </a:endParaRPr>
          </a:p>
          <a:p>
            <a:pPr algn="l">
              <a:lnSpc>
                <a:spcPct val="90000"/>
              </a:lnSpc>
            </a:pPr>
            <a:r>
              <a:rPr lang="en-US" altLang="en-US" sz="1600" dirty="0">
                <a:latin typeface="Bookman Old Style" pitchFamily="18" charset="0"/>
              </a:rPr>
              <a:t>Messier and </a:t>
            </a:r>
            <a:r>
              <a:rPr lang="en-US" altLang="en-US" sz="1600" dirty="0" err="1">
                <a:latin typeface="Bookman Old Style" pitchFamily="18" charset="0"/>
              </a:rPr>
              <a:t>Boh</a:t>
            </a:r>
            <a:r>
              <a:rPr lang="en-US" altLang="en-US" sz="1600" dirty="0">
                <a:latin typeface="Bookman Old Style" pitchFamily="18" charset="0"/>
              </a:rPr>
              <a:t> (2004): “Most commonly associated with the </a:t>
            </a:r>
            <a:r>
              <a:rPr lang="en-US" altLang="en-US" sz="1600" u="sng" dirty="0">
                <a:latin typeface="Bookman Old Style" pitchFamily="18" charset="0"/>
              </a:rPr>
              <a:t>statutory audit of company’s accounts</a:t>
            </a:r>
            <a:r>
              <a:rPr lang="en-US" altLang="en-US" sz="1600" dirty="0">
                <a:latin typeface="Bookman Old Style" pitchFamily="18" charset="0"/>
              </a:rPr>
              <a:t> as provided under the Act. The Act also stipulates that a company’s annual audit must be performed by an </a:t>
            </a:r>
            <a:r>
              <a:rPr lang="en-US" altLang="en-US" sz="1600" u="sng" dirty="0">
                <a:latin typeface="Bookman Old Style" pitchFamily="18" charset="0"/>
              </a:rPr>
              <a:t>external independent auditor</a:t>
            </a:r>
            <a:r>
              <a:rPr lang="en-US" altLang="en-US" sz="1600" dirty="0">
                <a:latin typeface="Bookman Old Style" pitchFamily="18" charset="0"/>
              </a:rPr>
              <a:t> referred in the Act as the </a:t>
            </a:r>
            <a:r>
              <a:rPr lang="en-US" altLang="en-US" sz="1600" u="sng" dirty="0">
                <a:latin typeface="Bookman Old Style" pitchFamily="18" charset="0"/>
              </a:rPr>
              <a:t>approved company auditor.”</a:t>
            </a:r>
          </a:p>
        </p:txBody>
      </p:sp>
      <p:sp>
        <p:nvSpPr>
          <p:cNvPr id="6" name="Rectangle 28"/>
          <p:cNvSpPr>
            <a:spLocks noGrp="1" noChangeArrowheads="1"/>
          </p:cNvSpPr>
          <p:nvPr>
            <p:ph type="sldNum" sz="quarter" idx="12"/>
          </p:nvPr>
        </p:nvSpPr>
        <p:spPr/>
        <p:txBody>
          <a:bodyPr/>
          <a:lstStyle/>
          <a:p>
            <a:fld id="{EDD60EAD-A731-4D73-BFD9-710FA9642A28}" type="slidenum">
              <a:rPr lang="en-US" altLang="en-US"/>
              <a:pPr/>
              <a:t>18</a:t>
            </a:fld>
            <a:endParaRPr lang="en-US" altLang="en-US"/>
          </a:p>
        </p:txBody>
      </p:sp>
      <p:pic>
        <p:nvPicPr>
          <p:cNvPr id="39940" name="Picture 4" descr="C:\Program Files (x86)\Microsoft Office\MEDIA\CAGCAT10\j0234687.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1219200"/>
            <a:ext cx="518160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685800" y="914400"/>
            <a:ext cx="7848600" cy="838200"/>
          </a:xfrm>
        </p:spPr>
        <p:txBody>
          <a:bodyPr/>
          <a:lstStyle/>
          <a:p>
            <a:r>
              <a:rPr lang="en-US" altLang="en-US" sz="2400">
                <a:latin typeface="Bookman Old Style" pitchFamily="18" charset="0"/>
              </a:rPr>
              <a:t>INTRODUCTION TO AUDITING AND ASSURANCE SERVICES</a:t>
            </a:r>
          </a:p>
        </p:txBody>
      </p:sp>
      <p:sp>
        <p:nvSpPr>
          <p:cNvPr id="41987" name="Rectangle 3"/>
          <p:cNvSpPr>
            <a:spLocks noGrp="1" noChangeArrowheads="1"/>
          </p:cNvSpPr>
          <p:nvPr>
            <p:ph type="subTitle" idx="1"/>
          </p:nvPr>
        </p:nvSpPr>
        <p:spPr>
          <a:xfrm>
            <a:off x="762000" y="1981200"/>
            <a:ext cx="7848600" cy="3886200"/>
          </a:xfrm>
        </p:spPr>
        <p:txBody>
          <a:bodyPr>
            <a:normAutofit lnSpcReduction="10000"/>
          </a:bodyPr>
          <a:lstStyle/>
          <a:p>
            <a:pPr algn="l">
              <a:lnSpc>
                <a:spcPct val="90000"/>
              </a:lnSpc>
            </a:pPr>
            <a:r>
              <a:rPr lang="en-US" altLang="en-US" sz="1600">
                <a:latin typeface="Bookman Old Style" pitchFamily="18" charset="0"/>
              </a:rPr>
              <a:t>…..Definition:</a:t>
            </a:r>
          </a:p>
          <a:p>
            <a:pPr algn="l">
              <a:lnSpc>
                <a:spcPct val="90000"/>
              </a:lnSpc>
            </a:pPr>
            <a:endParaRPr lang="en-US" altLang="en-US" sz="1600">
              <a:latin typeface="Bookman Old Style" pitchFamily="18" charset="0"/>
            </a:endParaRPr>
          </a:p>
          <a:p>
            <a:pPr algn="l">
              <a:lnSpc>
                <a:spcPct val="90000"/>
              </a:lnSpc>
            </a:pPr>
            <a:r>
              <a:rPr lang="en-US" altLang="en-US" sz="1600">
                <a:latin typeface="Bookman Old Style" pitchFamily="18" charset="0"/>
              </a:rPr>
              <a:t>Audit can be defined as a critical examination on all books, documents and related records so as to enable an auditor to prepare a report on his opinion as to whether:</a:t>
            </a:r>
          </a:p>
          <a:p>
            <a:pPr algn="l">
              <a:lnSpc>
                <a:spcPct val="90000"/>
              </a:lnSpc>
              <a:buFont typeface="Wingdings" pitchFamily="2" charset="2"/>
              <a:buChar char="l"/>
            </a:pPr>
            <a:r>
              <a:rPr lang="en-US" altLang="en-US" sz="1600">
                <a:latin typeface="Bookman Old Style" pitchFamily="18" charset="0"/>
              </a:rPr>
              <a:t>The Balance Sheet, P&amp;L Account, have been properly maintained in accordance with the Company’s Act and reported to reflect the true and fair view of company’s financial situation.</a:t>
            </a:r>
          </a:p>
          <a:p>
            <a:pPr algn="l">
              <a:lnSpc>
                <a:spcPct val="90000"/>
              </a:lnSpc>
              <a:buFont typeface="Wingdings" pitchFamily="2" charset="2"/>
              <a:buChar char="l"/>
            </a:pPr>
            <a:r>
              <a:rPr lang="en-US" altLang="en-US" sz="1600">
                <a:latin typeface="Bookman Old Style" pitchFamily="18" charset="0"/>
              </a:rPr>
              <a:t>Accounting and other related records examined by auditor have been maintained in accordance with the Act.</a:t>
            </a:r>
          </a:p>
          <a:p>
            <a:pPr algn="l">
              <a:lnSpc>
                <a:spcPct val="90000"/>
              </a:lnSpc>
              <a:buFont typeface="Wingdings" pitchFamily="2" charset="2"/>
              <a:buChar char="l"/>
            </a:pPr>
            <a:r>
              <a:rPr lang="en-US" altLang="en-US" sz="1600">
                <a:latin typeface="Bookman Old Style" pitchFamily="18" charset="0"/>
              </a:rPr>
              <a:t>Directors Report concerning section 169 as required by the law (accounting and related records are under their responsibility) has been examined by auditors, and reflect true and fair view.</a:t>
            </a:r>
          </a:p>
          <a:p>
            <a:pPr algn="l">
              <a:lnSpc>
                <a:spcPct val="90000"/>
              </a:lnSpc>
            </a:pPr>
            <a:endParaRPr lang="en-US" altLang="en-US" sz="1600">
              <a:latin typeface="Bookman Old Style" pitchFamily="18" charset="0"/>
            </a:endParaRPr>
          </a:p>
          <a:p>
            <a:pPr algn="r">
              <a:lnSpc>
                <a:spcPct val="90000"/>
              </a:lnSpc>
            </a:pPr>
            <a:r>
              <a:rPr lang="en-US" altLang="en-US" sz="1600">
                <a:latin typeface="Bookman Old Style" pitchFamily="18" charset="0"/>
              </a:rPr>
              <a:t>Oomenbaby (1995)</a:t>
            </a:r>
          </a:p>
        </p:txBody>
      </p:sp>
      <p:sp>
        <p:nvSpPr>
          <p:cNvPr id="6" name="Rectangle 28"/>
          <p:cNvSpPr>
            <a:spLocks noGrp="1" noChangeArrowheads="1"/>
          </p:cNvSpPr>
          <p:nvPr>
            <p:ph type="sldNum" sz="quarter" idx="12"/>
          </p:nvPr>
        </p:nvSpPr>
        <p:spPr/>
        <p:txBody>
          <a:bodyPr/>
          <a:lstStyle/>
          <a:p>
            <a:fld id="{F3156CB4-9920-48DE-990B-1B29BD8BCADC}" type="slidenum">
              <a:rPr lang="en-US" altLang="en-US"/>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228600"/>
            <a:ext cx="8382000" cy="838200"/>
          </a:xfrm>
        </p:spPr>
        <p:txBody>
          <a:bodyPr>
            <a:normAutofit fontScale="90000"/>
          </a:bodyPr>
          <a:lstStyle/>
          <a:p>
            <a:pPr algn="l" eaLnBrk="1" hangingPunct="1"/>
            <a:r>
              <a:rPr lang="en-US" altLang="en-US" sz="3600" dirty="0" smtClean="0"/>
              <a:t>User Demand for Reliable Information</a:t>
            </a:r>
            <a:endParaRPr lang="en-US" altLang="en-US" dirty="0" smtClean="0"/>
          </a:p>
        </p:txBody>
      </p:sp>
      <p:sp>
        <p:nvSpPr>
          <p:cNvPr id="6147" name="Rectangle 3"/>
          <p:cNvSpPr>
            <a:spLocks noGrp="1" noChangeArrowheads="1"/>
          </p:cNvSpPr>
          <p:nvPr>
            <p:ph type="body" idx="1"/>
          </p:nvPr>
        </p:nvSpPr>
        <p:spPr>
          <a:xfrm>
            <a:off x="381000" y="1143000"/>
            <a:ext cx="8382000" cy="5410200"/>
          </a:xfrm>
        </p:spPr>
        <p:txBody>
          <a:bodyPr>
            <a:normAutofit/>
          </a:bodyPr>
          <a:lstStyle/>
          <a:p>
            <a:pPr eaLnBrk="1" hangingPunct="1">
              <a:lnSpc>
                <a:spcPct val="90000"/>
              </a:lnSpc>
            </a:pPr>
            <a:r>
              <a:rPr lang="en-US" altLang="en-US" sz="2800" dirty="0" smtClean="0"/>
              <a:t>Today’s information</a:t>
            </a:r>
          </a:p>
          <a:p>
            <a:pPr lvl="1" eaLnBrk="1" hangingPunct="1">
              <a:lnSpc>
                <a:spcPct val="90000"/>
              </a:lnSpc>
            </a:pPr>
            <a:r>
              <a:rPr lang="en-US" altLang="en-US" sz="2400" dirty="0" smtClean="0"/>
              <a:t>More complex</a:t>
            </a:r>
          </a:p>
          <a:p>
            <a:pPr lvl="1" eaLnBrk="1" hangingPunct="1">
              <a:lnSpc>
                <a:spcPct val="90000"/>
              </a:lnSpc>
            </a:pPr>
            <a:r>
              <a:rPr lang="en-US" altLang="en-US" sz="2400" dirty="0" smtClean="0"/>
              <a:t>Demanded by remote users</a:t>
            </a:r>
          </a:p>
          <a:p>
            <a:pPr lvl="1" eaLnBrk="1" hangingPunct="1">
              <a:lnSpc>
                <a:spcPct val="90000"/>
              </a:lnSpc>
            </a:pPr>
            <a:r>
              <a:rPr lang="en-US" altLang="en-US" sz="2400" dirty="0" smtClean="0"/>
              <a:t>Demanded in a more timely manner</a:t>
            </a:r>
          </a:p>
          <a:p>
            <a:pPr lvl="1" eaLnBrk="1" hangingPunct="1">
              <a:lnSpc>
                <a:spcPct val="90000"/>
              </a:lnSpc>
            </a:pPr>
            <a:r>
              <a:rPr lang="en-US" altLang="en-US" sz="2400" dirty="0" smtClean="0"/>
              <a:t>Has far reaching consequences</a:t>
            </a:r>
          </a:p>
          <a:p>
            <a:pPr eaLnBrk="1" hangingPunct="1">
              <a:lnSpc>
                <a:spcPct val="90000"/>
              </a:lnSpc>
            </a:pPr>
            <a:r>
              <a:rPr lang="en-US" altLang="en-US" sz="2800" dirty="0" smtClean="0">
                <a:cs typeface="Times New Roman" panose="02020603050405020304" pitchFamily="18" charset="0"/>
              </a:rPr>
              <a:t>Information risk</a:t>
            </a:r>
          </a:p>
          <a:p>
            <a:pPr lvl="1" eaLnBrk="1" hangingPunct="1">
              <a:lnSpc>
                <a:spcPct val="90000"/>
              </a:lnSpc>
            </a:pPr>
            <a:r>
              <a:rPr lang="en-US" altLang="en-US" sz="2400" dirty="0" smtClean="0">
                <a:cs typeface="Times New Roman" panose="02020603050405020304" pitchFamily="18" charset="0"/>
              </a:rPr>
              <a:t>The risk that the information disseminated by a company will be materially false or misleading.</a:t>
            </a:r>
          </a:p>
          <a:p>
            <a:pPr lvl="1" eaLnBrk="1" hangingPunct="1">
              <a:lnSpc>
                <a:spcPct val="90000"/>
              </a:lnSpc>
            </a:pPr>
            <a:r>
              <a:rPr lang="en-US" altLang="en-US" sz="2400" dirty="0" smtClean="0"/>
              <a:t>Users demand an independent third party assessment of  the information</a:t>
            </a:r>
            <a:endParaRPr lang="en-US" altLang="en-US" i="1" dirty="0" smtClean="0">
              <a:cs typeface="Times New Roman" panose="02020603050405020304" pitchFamily="18" charset="0"/>
            </a:endParaRPr>
          </a:p>
          <a:p>
            <a:pPr eaLnBrk="1" hangingPunct="1">
              <a:lnSpc>
                <a:spcPct val="90000"/>
              </a:lnSpc>
            </a:pPr>
            <a:r>
              <a:rPr lang="en-US" altLang="en-US" sz="2800" dirty="0" smtClean="0">
                <a:cs typeface="Times New Roman" panose="02020603050405020304" pitchFamily="18" charset="0"/>
              </a:rPr>
              <a:t>Business risk</a:t>
            </a:r>
            <a:endParaRPr lang="en-US" altLang="en-US" sz="2800" dirty="0" smtClean="0"/>
          </a:p>
          <a:p>
            <a:pPr lvl="1" eaLnBrk="1" hangingPunct="1">
              <a:lnSpc>
                <a:spcPct val="90000"/>
              </a:lnSpc>
            </a:pPr>
            <a:r>
              <a:rPr lang="en-US" altLang="en-US" sz="2400" dirty="0" smtClean="0">
                <a:cs typeface="Times New Roman" panose="02020603050405020304" pitchFamily="18" charset="0"/>
              </a:rPr>
              <a:t>The risk that an entity will fail to meet its stated business objectives</a:t>
            </a:r>
            <a:endParaRPr lang="en-US" altLang="en-US" sz="2400" dirty="0" smtClean="0"/>
          </a:p>
        </p:txBody>
      </p:sp>
      <p:sp>
        <p:nvSpPr>
          <p:cNvPr id="6148" name="Text Box 10"/>
          <p:cNvSpPr txBox="1">
            <a:spLocks noChangeArrowheads="1"/>
          </p:cNvSpPr>
          <p:nvPr/>
        </p:nvSpPr>
        <p:spPr bwMode="auto">
          <a:xfrm>
            <a:off x="8610600" y="6613525"/>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457200" eaLnBrk="0" hangingPunct="0">
              <a:spcBef>
                <a:spcPct val="20000"/>
              </a:spcBef>
              <a:buChar char="•"/>
              <a:defRPr sz="3200">
                <a:solidFill>
                  <a:schemeClr val="tx1"/>
                </a:solidFill>
                <a:latin typeface="Times New Roman" panose="02020603050405020304" pitchFamily="18" charset="0"/>
              </a:defRPr>
            </a:lvl1pPr>
            <a:lvl2pPr marL="742950" indent="-285750" algn="l" defTabSz="457200" eaLnBrk="0" hangingPunct="0">
              <a:spcBef>
                <a:spcPct val="20000"/>
              </a:spcBef>
              <a:buChar char="–"/>
              <a:defRPr sz="2800">
                <a:solidFill>
                  <a:schemeClr val="tx1"/>
                </a:solidFill>
                <a:latin typeface="Times New Roman" panose="02020603050405020304" pitchFamily="18" charset="0"/>
              </a:defRPr>
            </a:lvl2pPr>
            <a:lvl3pPr marL="1143000" indent="-228600" algn="l" defTabSz="457200" eaLnBrk="0" hangingPunct="0">
              <a:spcBef>
                <a:spcPct val="20000"/>
              </a:spcBef>
              <a:buChar char="•"/>
              <a:defRPr sz="2400">
                <a:solidFill>
                  <a:schemeClr val="tx1"/>
                </a:solidFill>
                <a:latin typeface="Times New Roman" panose="02020603050405020304" pitchFamily="18" charset="0"/>
              </a:defRPr>
            </a:lvl3pPr>
            <a:lvl4pPr marL="1600200" indent="-228600" algn="l" defTabSz="457200" eaLnBrk="0" hangingPunct="0">
              <a:spcBef>
                <a:spcPct val="20000"/>
              </a:spcBef>
              <a:buChar char="–"/>
              <a:defRPr sz="2000">
                <a:solidFill>
                  <a:schemeClr val="tx1"/>
                </a:solidFill>
                <a:latin typeface="Times New Roman" panose="02020603050405020304" pitchFamily="18" charset="0"/>
              </a:defRPr>
            </a:lvl4pPr>
            <a:lvl5pPr marL="2057400" indent="-228600" algn="l" defTabSz="457200" eaLnBrk="0" hangingPunct="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a:solidFill>
                  <a:srgbClr val="091019"/>
                </a:solidFill>
                <a:ea typeface="ＭＳ Ｐゴシック" panose="020B0600070205080204" pitchFamily="34" charset="-128"/>
                <a:cs typeface="Arial" panose="020B0604020202020204" pitchFamily="34" charset="0"/>
              </a:rPr>
              <a:t>1-</a:t>
            </a:r>
            <a:fld id="{F3FF970B-ACBB-4F80-B335-D63427259D01}" type="slidenum">
              <a:rPr lang="en-US" altLang="en-US" sz="1000">
                <a:solidFill>
                  <a:srgbClr val="091019"/>
                </a:solidFill>
                <a:ea typeface="ＭＳ Ｐゴシック" panose="020B0600070205080204" pitchFamily="34" charset="-128"/>
                <a:cs typeface="Arial" panose="020B0604020202020204" pitchFamily="34" charset="0"/>
              </a:rPr>
              <a:pPr eaLnBrk="1" hangingPunct="1">
                <a:spcBef>
                  <a:spcPct val="0"/>
                </a:spcBef>
                <a:buFontTx/>
                <a:buNone/>
              </a:pPr>
              <a:t>2</a:t>
            </a:fld>
            <a:endParaRPr lang="en-US" altLang="en-US" sz="1000">
              <a:solidFill>
                <a:srgbClr val="091019"/>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144530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762000" y="685800"/>
            <a:ext cx="7772400" cy="914400"/>
          </a:xfrm>
        </p:spPr>
        <p:txBody>
          <a:bodyPr/>
          <a:lstStyle/>
          <a:p>
            <a:r>
              <a:rPr lang="en-US" altLang="en-US" sz="2400" dirty="0">
                <a:latin typeface="Bookman Old Style" pitchFamily="18" charset="0"/>
              </a:rPr>
              <a:t>INTRODUCTION TO AUDITING AND ASSURANCE SERVICES</a:t>
            </a:r>
          </a:p>
        </p:txBody>
      </p:sp>
      <p:sp>
        <p:nvSpPr>
          <p:cNvPr id="44035" name="Rectangle 3"/>
          <p:cNvSpPr>
            <a:spLocks noGrp="1" noChangeArrowheads="1"/>
          </p:cNvSpPr>
          <p:nvPr>
            <p:ph type="subTitle" idx="1"/>
          </p:nvPr>
        </p:nvSpPr>
        <p:spPr>
          <a:xfrm>
            <a:off x="762000" y="1676400"/>
            <a:ext cx="7543800" cy="3733800"/>
          </a:xfrm>
        </p:spPr>
        <p:txBody>
          <a:bodyPr/>
          <a:lstStyle/>
          <a:p>
            <a:pPr>
              <a:lnSpc>
                <a:spcPct val="90000"/>
              </a:lnSpc>
            </a:pPr>
            <a:r>
              <a:rPr lang="en-US" altLang="en-US" sz="2000" dirty="0">
                <a:latin typeface="Bookman Old Style" pitchFamily="18" charset="0"/>
              </a:rPr>
              <a:t>Accounting VS Auditing</a:t>
            </a:r>
          </a:p>
          <a:p>
            <a:pPr>
              <a:lnSpc>
                <a:spcPct val="90000"/>
              </a:lnSpc>
            </a:pPr>
            <a:endParaRPr lang="en-US" altLang="en-US" sz="2000" u="sng" dirty="0">
              <a:latin typeface="Bookman Old Style" pitchFamily="18" charset="0"/>
            </a:endParaRPr>
          </a:p>
          <a:p>
            <a:pPr>
              <a:lnSpc>
                <a:spcPct val="90000"/>
              </a:lnSpc>
            </a:pPr>
            <a:endParaRPr lang="en-US" altLang="en-US" sz="1800" u="sng" dirty="0">
              <a:latin typeface="Bookman Old Style" pitchFamily="18" charset="0"/>
            </a:endParaRPr>
          </a:p>
        </p:txBody>
      </p:sp>
      <p:sp>
        <p:nvSpPr>
          <p:cNvPr id="23" name="Rectangle 28"/>
          <p:cNvSpPr>
            <a:spLocks noGrp="1" noChangeArrowheads="1"/>
          </p:cNvSpPr>
          <p:nvPr>
            <p:ph type="sldNum" sz="quarter" idx="12"/>
          </p:nvPr>
        </p:nvSpPr>
        <p:spPr/>
        <p:txBody>
          <a:bodyPr/>
          <a:lstStyle/>
          <a:p>
            <a:fld id="{19F2A952-5C2E-4F98-ACFE-9EA6236FFE77}" type="slidenum">
              <a:rPr lang="en-US" altLang="en-US"/>
              <a:pPr/>
              <a:t>20</a:t>
            </a:fld>
            <a:endParaRPr lang="en-US" altLang="en-US"/>
          </a:p>
        </p:txBody>
      </p:sp>
      <p:graphicFrame>
        <p:nvGraphicFramePr>
          <p:cNvPr id="44062" name="Group 30"/>
          <p:cNvGraphicFramePr>
            <a:graphicFrameLocks noGrp="1"/>
          </p:cNvGraphicFramePr>
          <p:nvPr>
            <p:extLst>
              <p:ext uri="{D42A27DB-BD31-4B8C-83A1-F6EECF244321}">
                <p14:modId xmlns:p14="http://schemas.microsoft.com/office/powerpoint/2010/main" val="1629882521"/>
              </p:ext>
            </p:extLst>
          </p:nvPr>
        </p:nvGraphicFramePr>
        <p:xfrm>
          <a:off x="762000" y="2133600"/>
          <a:ext cx="7848600" cy="3026410"/>
        </p:xfrm>
        <a:graphic>
          <a:graphicData uri="http://schemas.openxmlformats.org/drawingml/2006/table">
            <a:tbl>
              <a:tblPr/>
              <a:tblGrid>
                <a:gridCol w="3924300"/>
                <a:gridCol w="3924300"/>
              </a:tblGrid>
              <a:tr h="381000">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folHlink"/>
                        </a:buClr>
                        <a:buSzPct val="80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tx2"/>
                        </a:buClr>
                        <a:buSzPct val="80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1400" b="1" i="0" u="none" strike="noStrike" cap="none" normalizeH="0" baseline="0" dirty="0" smtClean="0">
                          <a:ln>
                            <a:noFill/>
                          </a:ln>
                          <a:solidFill>
                            <a:schemeClr val="tx1"/>
                          </a:solidFill>
                          <a:effectLst>
                            <a:outerShdw blurRad="38100" dist="38100" dir="2700000" algn="tl">
                              <a:srgbClr val="000000"/>
                            </a:outerShdw>
                          </a:effectLst>
                          <a:latin typeface="Bookman Old Style" pitchFamily="18" charset="0"/>
                        </a:rPr>
                        <a:t>Accounting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folHlink"/>
                        </a:buClr>
                        <a:buSzPct val="80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tx2"/>
                        </a:buClr>
                        <a:buSzPct val="80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1400" b="1" i="0" u="none" strike="noStrike" cap="none" normalizeH="0" baseline="0" smtClean="0">
                          <a:ln>
                            <a:noFill/>
                          </a:ln>
                          <a:solidFill>
                            <a:schemeClr val="tx1"/>
                          </a:solidFill>
                          <a:effectLst>
                            <a:outerShdw blurRad="38100" dist="38100" dir="2700000" algn="tl">
                              <a:srgbClr val="000000"/>
                            </a:outerShdw>
                          </a:effectLst>
                          <a:latin typeface="Bookman Old Style" pitchFamily="18" charset="0"/>
                        </a:rPr>
                        <a:t>Auditing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folHlink"/>
                        </a:buClr>
                        <a:buSzPct val="80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tx2"/>
                        </a:buClr>
                        <a:buSzPct val="80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Bookman Old Style" pitchFamily="18" charset="0"/>
                        </a:rPr>
                        <a:t>The process of recording, classifying, summarizing and presenting the financial information to the shareholders and other interested parties.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folHlink"/>
                        </a:buClr>
                        <a:buSzPct val="80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tx2"/>
                        </a:buClr>
                        <a:buSzPct val="80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1400" b="0" i="0" u="none" strike="noStrike" cap="none" normalizeH="0" baseline="0" dirty="0" smtClean="0">
                          <a:ln>
                            <a:noFill/>
                          </a:ln>
                          <a:solidFill>
                            <a:schemeClr val="tx1"/>
                          </a:solidFill>
                          <a:effectLst>
                            <a:outerShdw blurRad="38100" dist="38100" dir="2700000" algn="tl">
                              <a:srgbClr val="000000"/>
                            </a:outerShdw>
                          </a:effectLst>
                          <a:latin typeface="Bookman Old Style" pitchFamily="18" charset="0"/>
                        </a:rPr>
                        <a:t>Use the financial information presented to determine whether records and the information presented give true and fair view of the situation.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folHlink"/>
                        </a:buClr>
                        <a:buSzPct val="80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tx2"/>
                        </a:buClr>
                        <a:buSzPct val="80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Bookman Old Style" pitchFamily="18" charset="0"/>
                        </a:rPr>
                        <a:t>Refers to its own standards/ criteria/ practices in preparing the accounts and financial statements (IAS, FRS etc).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folHlink"/>
                        </a:buClr>
                        <a:buSzPct val="80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tx2"/>
                        </a:buClr>
                        <a:buSzPct val="80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1400" b="0" i="0" u="none" strike="noStrike" cap="none" normalizeH="0" baseline="0" dirty="0" smtClean="0">
                          <a:ln>
                            <a:noFill/>
                          </a:ln>
                          <a:solidFill>
                            <a:schemeClr val="tx1"/>
                          </a:solidFill>
                          <a:effectLst>
                            <a:outerShdw blurRad="38100" dist="38100" dir="2700000" algn="tl">
                              <a:srgbClr val="000000"/>
                            </a:outerShdw>
                          </a:effectLst>
                          <a:latin typeface="Bookman Old Style" pitchFamily="18" charset="0"/>
                        </a:rPr>
                        <a:t>Refers to its own standards/criteria (</a:t>
                      </a:r>
                      <a:r>
                        <a:rPr kumimoji="0" lang="en-US" altLang="en-US" sz="1400" b="0" i="0" u="none" strike="noStrike" cap="none" normalizeH="0" baseline="0" dirty="0" err="1" smtClean="0">
                          <a:ln>
                            <a:noFill/>
                          </a:ln>
                          <a:solidFill>
                            <a:schemeClr val="tx1"/>
                          </a:solidFill>
                          <a:effectLst>
                            <a:outerShdw blurRad="38100" dist="38100" dir="2700000" algn="tl">
                              <a:srgbClr val="000000"/>
                            </a:outerShdw>
                          </a:effectLst>
                          <a:latin typeface="Bookman Old Style" pitchFamily="18" charset="0"/>
                        </a:rPr>
                        <a:t>eg</a:t>
                      </a:r>
                      <a:r>
                        <a:rPr kumimoji="0" lang="en-US" altLang="en-US" sz="1400" b="0" i="0" u="none" strike="noStrike" cap="none" normalizeH="0" baseline="0" dirty="0" smtClean="0">
                          <a:ln>
                            <a:noFill/>
                          </a:ln>
                          <a:solidFill>
                            <a:schemeClr val="tx1"/>
                          </a:solidFill>
                          <a:effectLst>
                            <a:outerShdw blurRad="38100" dist="38100" dir="2700000" algn="tl">
                              <a:srgbClr val="000000"/>
                            </a:outerShdw>
                          </a:effectLst>
                          <a:latin typeface="Bookman Old Style" pitchFamily="18" charset="0"/>
                        </a:rPr>
                        <a:t>: ISA, MASA) but must also keep and be well aware of accounting standards (</a:t>
                      </a:r>
                      <a:r>
                        <a:rPr kumimoji="0" lang="en-US" altLang="en-US" sz="1400" b="0" i="0" u="none" strike="noStrike" cap="none" normalizeH="0" baseline="0" dirty="0" err="1" smtClean="0">
                          <a:ln>
                            <a:noFill/>
                          </a:ln>
                          <a:solidFill>
                            <a:schemeClr val="tx1"/>
                          </a:solidFill>
                          <a:effectLst>
                            <a:outerShdw blurRad="38100" dist="38100" dir="2700000" algn="tl">
                              <a:srgbClr val="000000"/>
                            </a:outerShdw>
                          </a:effectLst>
                          <a:latin typeface="Bookman Old Style" pitchFamily="18" charset="0"/>
                        </a:rPr>
                        <a:t>eg</a:t>
                      </a:r>
                      <a:r>
                        <a:rPr kumimoji="0" lang="en-US" altLang="en-US" sz="1400" b="0" i="0" u="none" strike="noStrike" cap="none" normalizeH="0" baseline="0" dirty="0" smtClean="0">
                          <a:ln>
                            <a:noFill/>
                          </a:ln>
                          <a:solidFill>
                            <a:schemeClr val="tx1"/>
                          </a:solidFill>
                          <a:effectLst>
                            <a:outerShdw blurRad="38100" dist="38100" dir="2700000" algn="tl">
                              <a:srgbClr val="000000"/>
                            </a:outerShdw>
                          </a:effectLst>
                          <a:latin typeface="Bookman Old Style" pitchFamily="18" charset="0"/>
                        </a:rPr>
                        <a:t>: IAS, FRS).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folHlink"/>
                        </a:buClr>
                        <a:buSzPct val="80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tx2"/>
                        </a:buClr>
                        <a:buSzPct val="80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Bookman Old Style" pitchFamily="18" charset="0"/>
                        </a:rPr>
                        <a:t>Its end product will be the financial statements submitted to be audited.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Tahoma" pitchFamily="34" charset="0"/>
                        </a:defRPr>
                      </a:lvl1pPr>
                      <a:lvl2pPr>
                        <a:spcBef>
                          <a:spcPct val="20000"/>
                        </a:spcBef>
                        <a:buClr>
                          <a:schemeClr val="folHlink"/>
                        </a:buClr>
                        <a:buSzPct val="80000"/>
                        <a:buFont typeface="Wingdings" pitchFamily="2" charset="2"/>
                        <a:defRPr sz="2400">
                          <a:solidFill>
                            <a:schemeClr val="tx1"/>
                          </a:solidFill>
                          <a:effectLst>
                            <a:outerShdw blurRad="38100" dist="38100" dir="2700000" algn="tl">
                              <a:srgbClr val="000000"/>
                            </a:outerShdw>
                          </a:effectLst>
                          <a:latin typeface="Tahoma" pitchFamily="34" charset="0"/>
                        </a:defRPr>
                      </a:lvl2pPr>
                      <a:lvl3pPr>
                        <a:spcBef>
                          <a:spcPct val="20000"/>
                        </a:spcBef>
                        <a:buClr>
                          <a:schemeClr val="tx2"/>
                        </a:buClr>
                        <a:buSzPct val="80000"/>
                        <a:buFont typeface="Wingdings" pitchFamily="2" charset="2"/>
                        <a:defRPr sz="2000">
                          <a:solidFill>
                            <a:schemeClr val="tx1"/>
                          </a:solidFill>
                          <a:effectLst>
                            <a:outerShdw blurRad="38100" dist="38100" dir="2700000" algn="tl">
                              <a:srgbClr val="000000"/>
                            </a:outerShdw>
                          </a:effectLst>
                          <a:latin typeface="Tahoma" pitchFamily="34" charset="0"/>
                        </a:defRPr>
                      </a:lvl3pPr>
                      <a:lvl4pPr>
                        <a:spcBef>
                          <a:spcPct val="20000"/>
                        </a:spcBef>
                        <a:buClr>
                          <a:schemeClr val="hlink"/>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4pPr>
                      <a:lvl5pPr>
                        <a:spcBef>
                          <a:spcPct val="20000"/>
                        </a:spcBef>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5pPr>
                      <a:lvl6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6pPr>
                      <a:lvl7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7pPr>
                      <a:lvl8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8pPr>
                      <a:lvl9pPr fontAlgn="base">
                        <a:spcBef>
                          <a:spcPct val="20000"/>
                        </a:spcBef>
                        <a:spcAft>
                          <a:spcPct val="0"/>
                        </a:spcAft>
                        <a:buClr>
                          <a:schemeClr val="tx1"/>
                        </a:buClr>
                        <a:buSzPct val="80000"/>
                        <a:buFont typeface="Wingdings" pitchFamily="2" charset="2"/>
                        <a:defRPr>
                          <a:solidFill>
                            <a:schemeClr val="tx1"/>
                          </a:solidFill>
                          <a:effectLst>
                            <a:outerShdw blurRad="38100" dist="38100" dir="2700000" algn="tl">
                              <a:srgbClr val="000000"/>
                            </a:outerShdw>
                          </a:effectLst>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en-US" sz="1400" b="0" i="0" u="none" strike="noStrike" cap="none" normalizeH="0" baseline="0" dirty="0" smtClean="0">
                          <a:ln>
                            <a:noFill/>
                          </a:ln>
                          <a:solidFill>
                            <a:schemeClr val="tx1"/>
                          </a:solidFill>
                          <a:effectLst>
                            <a:outerShdw blurRad="38100" dist="38100" dir="2700000" algn="tl">
                              <a:srgbClr val="000000"/>
                            </a:outerShdw>
                          </a:effectLst>
                          <a:latin typeface="Bookman Old Style" pitchFamily="18" charset="0"/>
                        </a:rPr>
                        <a:t>Its end product will be the auditor’s report issued.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838200" y="914400"/>
            <a:ext cx="7696200" cy="762000"/>
          </a:xfrm>
        </p:spPr>
        <p:txBody>
          <a:bodyPr>
            <a:normAutofit fontScale="90000"/>
          </a:bodyPr>
          <a:lstStyle/>
          <a:p>
            <a:r>
              <a:rPr lang="en-US" altLang="en-US" sz="2400" dirty="0">
                <a:latin typeface="Bookman Old Style" pitchFamily="18" charset="0"/>
              </a:rPr>
              <a:t>INTRODUCTION TO AUDITING AND ASSURANCE SERVICES</a:t>
            </a:r>
          </a:p>
        </p:txBody>
      </p:sp>
      <p:sp>
        <p:nvSpPr>
          <p:cNvPr id="46083" name="Rectangle 3"/>
          <p:cNvSpPr>
            <a:spLocks noGrp="1" noChangeArrowheads="1"/>
          </p:cNvSpPr>
          <p:nvPr>
            <p:ph type="subTitle" idx="1"/>
          </p:nvPr>
        </p:nvSpPr>
        <p:spPr>
          <a:xfrm>
            <a:off x="914400" y="1981200"/>
            <a:ext cx="7543800" cy="3657600"/>
          </a:xfrm>
        </p:spPr>
        <p:txBody>
          <a:bodyPr/>
          <a:lstStyle/>
          <a:p>
            <a:pPr>
              <a:lnSpc>
                <a:spcPct val="90000"/>
              </a:lnSpc>
            </a:pPr>
            <a:r>
              <a:rPr lang="en-US" altLang="en-US" sz="2000" b="1" u="sng" dirty="0">
                <a:latin typeface="Bookman Old Style" pitchFamily="18" charset="0"/>
              </a:rPr>
              <a:t>Ethics and Independence</a:t>
            </a:r>
          </a:p>
          <a:p>
            <a:pPr algn="l">
              <a:lnSpc>
                <a:spcPct val="90000"/>
              </a:lnSpc>
            </a:pPr>
            <a:endParaRPr lang="en-US" altLang="en-US" sz="2000" b="1" u="sng" dirty="0">
              <a:latin typeface="Bookman Old Style" pitchFamily="18" charset="0"/>
            </a:endParaRPr>
          </a:p>
          <a:p>
            <a:pPr>
              <a:lnSpc>
                <a:spcPct val="90000"/>
              </a:lnSpc>
            </a:pPr>
            <a:r>
              <a:rPr lang="en-US" altLang="en-US" sz="1800" dirty="0">
                <a:latin typeface="Bookman Old Style" pitchFamily="18" charset="0"/>
              </a:rPr>
              <a:t>Ethics refers to a system or code of conduct based on moral duties and obligations that indicates how we should behave.</a:t>
            </a:r>
          </a:p>
          <a:p>
            <a:pPr>
              <a:lnSpc>
                <a:spcPct val="90000"/>
              </a:lnSpc>
            </a:pPr>
            <a:endParaRPr lang="en-US" altLang="en-US" sz="1800" dirty="0">
              <a:latin typeface="Bookman Old Style" pitchFamily="18" charset="0"/>
            </a:endParaRPr>
          </a:p>
          <a:p>
            <a:pPr>
              <a:lnSpc>
                <a:spcPct val="90000"/>
              </a:lnSpc>
            </a:pPr>
            <a:r>
              <a:rPr lang="en-US" altLang="en-US" sz="1800" dirty="0">
                <a:latin typeface="Bookman Old Style" pitchFamily="18" charset="0"/>
              </a:rPr>
              <a:t>Professionalism refers to the conduct, aims, or qualities that characterize or mark a profession or professional person.</a:t>
            </a:r>
          </a:p>
          <a:p>
            <a:pPr>
              <a:lnSpc>
                <a:spcPct val="90000"/>
              </a:lnSpc>
            </a:pPr>
            <a:endParaRPr lang="en-US" altLang="en-US" sz="1800" dirty="0">
              <a:latin typeface="Bookman Old Style" pitchFamily="18" charset="0"/>
            </a:endParaRPr>
          </a:p>
          <a:p>
            <a:pPr>
              <a:lnSpc>
                <a:spcPct val="90000"/>
              </a:lnSpc>
            </a:pPr>
            <a:r>
              <a:rPr lang="en-US" altLang="en-US" sz="1800" dirty="0">
                <a:latin typeface="Bookman Old Style" pitchFamily="18" charset="0"/>
              </a:rPr>
              <a:t>Without independence, the financial statements users will place little value on the auditor’s report.</a:t>
            </a:r>
          </a:p>
        </p:txBody>
      </p:sp>
      <p:sp>
        <p:nvSpPr>
          <p:cNvPr id="6" name="Rectangle 28"/>
          <p:cNvSpPr>
            <a:spLocks noGrp="1" noChangeArrowheads="1"/>
          </p:cNvSpPr>
          <p:nvPr>
            <p:ph type="sldNum" sz="quarter" idx="12"/>
          </p:nvPr>
        </p:nvSpPr>
        <p:spPr/>
        <p:txBody>
          <a:bodyPr/>
          <a:lstStyle/>
          <a:p>
            <a:fld id="{29FE45B8-5420-40CA-B278-F223696539C1}" type="slidenum">
              <a:rPr lang="en-US" altLang="en-US"/>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838200" y="838200"/>
            <a:ext cx="7696200" cy="838200"/>
          </a:xfrm>
        </p:spPr>
        <p:txBody>
          <a:bodyPr/>
          <a:lstStyle/>
          <a:p>
            <a:r>
              <a:rPr lang="en-US" altLang="en-US" sz="2400" dirty="0">
                <a:latin typeface="Bookman Old Style" pitchFamily="18" charset="0"/>
              </a:rPr>
              <a:t>INTRODUCTION TO AUDITING AND ASSURANCE SERVICES</a:t>
            </a:r>
          </a:p>
        </p:txBody>
      </p:sp>
      <p:sp>
        <p:nvSpPr>
          <p:cNvPr id="48131" name="Rectangle 3"/>
          <p:cNvSpPr>
            <a:spLocks noGrp="1" noChangeArrowheads="1"/>
          </p:cNvSpPr>
          <p:nvPr>
            <p:ph type="subTitle" idx="1"/>
          </p:nvPr>
        </p:nvSpPr>
        <p:spPr>
          <a:xfrm>
            <a:off x="838200" y="1905000"/>
            <a:ext cx="7620000" cy="3505200"/>
          </a:xfrm>
        </p:spPr>
        <p:txBody>
          <a:bodyPr/>
          <a:lstStyle/>
          <a:p>
            <a:pPr>
              <a:lnSpc>
                <a:spcPct val="90000"/>
              </a:lnSpc>
            </a:pPr>
            <a:r>
              <a:rPr lang="en-US" altLang="en-US" sz="2000" b="1" dirty="0">
                <a:latin typeface="Bookman Old Style" pitchFamily="18" charset="0"/>
              </a:rPr>
              <a:t>Auditor as a business and industry expert:</a:t>
            </a:r>
          </a:p>
          <a:p>
            <a:pPr algn="l">
              <a:lnSpc>
                <a:spcPct val="90000"/>
              </a:lnSpc>
            </a:pPr>
            <a:endParaRPr lang="en-US" altLang="en-US" sz="2000" b="1" dirty="0">
              <a:latin typeface="Bookman Old Style" pitchFamily="18" charset="0"/>
            </a:endParaRPr>
          </a:p>
          <a:p>
            <a:pPr>
              <a:lnSpc>
                <a:spcPct val="90000"/>
              </a:lnSpc>
            </a:pPr>
            <a:r>
              <a:rPr lang="en-US" altLang="en-US" sz="1800" dirty="0">
                <a:latin typeface="Bookman Old Style" pitchFamily="18" charset="0"/>
              </a:rPr>
              <a:t>Auditor must have </a:t>
            </a:r>
            <a:r>
              <a:rPr lang="en-US" altLang="en-US" sz="1800" u="sng" dirty="0">
                <a:latin typeface="Bookman Old Style" pitchFamily="18" charset="0"/>
              </a:rPr>
              <a:t>extensive knowledge about nature of client’s business and industry</a:t>
            </a:r>
            <a:r>
              <a:rPr lang="en-US" altLang="en-US" sz="1800" dirty="0">
                <a:latin typeface="Bookman Old Style" pitchFamily="18" charset="0"/>
              </a:rPr>
              <a:t> in order to determine whether the financial statements assertions are valid.</a:t>
            </a:r>
          </a:p>
          <a:p>
            <a:pPr>
              <a:lnSpc>
                <a:spcPct val="90000"/>
              </a:lnSpc>
            </a:pPr>
            <a:endParaRPr lang="en-US" altLang="en-US" sz="1800" dirty="0">
              <a:latin typeface="Bookman Old Style" pitchFamily="18" charset="0"/>
            </a:endParaRPr>
          </a:p>
          <a:p>
            <a:pPr>
              <a:lnSpc>
                <a:spcPct val="90000"/>
              </a:lnSpc>
            </a:pPr>
            <a:r>
              <a:rPr lang="en-US" altLang="en-US" sz="1800" dirty="0">
                <a:latin typeface="Bookman Old Style" pitchFamily="18" charset="0"/>
              </a:rPr>
              <a:t>Client </a:t>
            </a:r>
            <a:r>
              <a:rPr lang="en-US" altLang="en-US" sz="1800" u="sng" dirty="0">
                <a:latin typeface="Bookman Old Style" pitchFamily="18" charset="0"/>
              </a:rPr>
              <a:t>business risk </a:t>
            </a:r>
            <a:r>
              <a:rPr lang="en-US" altLang="en-US" sz="1800" dirty="0">
                <a:latin typeface="Bookman Old Style" pitchFamily="18" charset="0"/>
              </a:rPr>
              <a:t>is the risk that an entity’s business objectives will not be attained as a result of external and internal factors, pressures and forces brought to bear on the entity and ultimately, the risk associated with the entity’s survival and profitability.</a:t>
            </a:r>
          </a:p>
        </p:txBody>
      </p:sp>
      <p:sp>
        <p:nvSpPr>
          <p:cNvPr id="6" name="Rectangle 28"/>
          <p:cNvSpPr>
            <a:spLocks noGrp="1" noChangeArrowheads="1"/>
          </p:cNvSpPr>
          <p:nvPr>
            <p:ph type="sldNum" sz="quarter" idx="12"/>
          </p:nvPr>
        </p:nvSpPr>
        <p:spPr/>
        <p:txBody>
          <a:bodyPr/>
          <a:lstStyle/>
          <a:p>
            <a:fld id="{A449B256-2344-4A4C-9A78-7F4F1937A851}" type="slidenum">
              <a:rPr lang="en-US" altLang="en-US"/>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762000" y="762000"/>
            <a:ext cx="7696200" cy="838200"/>
          </a:xfrm>
        </p:spPr>
        <p:txBody>
          <a:bodyPr/>
          <a:lstStyle/>
          <a:p>
            <a:r>
              <a:rPr lang="en-US" altLang="en-US" sz="2400" dirty="0">
                <a:latin typeface="Bookman Old Style" pitchFamily="18" charset="0"/>
              </a:rPr>
              <a:t>INTRODUCTION TO AUDITING AND ASSURANCE SERVICES</a:t>
            </a:r>
          </a:p>
        </p:txBody>
      </p:sp>
      <p:sp>
        <p:nvSpPr>
          <p:cNvPr id="57347" name="Rectangle 3"/>
          <p:cNvSpPr>
            <a:spLocks noGrp="1" noChangeArrowheads="1"/>
          </p:cNvSpPr>
          <p:nvPr>
            <p:ph type="subTitle" idx="1"/>
          </p:nvPr>
        </p:nvSpPr>
        <p:spPr>
          <a:xfrm>
            <a:off x="762000" y="1828800"/>
            <a:ext cx="7543800" cy="3505200"/>
          </a:xfrm>
        </p:spPr>
        <p:txBody>
          <a:bodyPr/>
          <a:lstStyle/>
          <a:p>
            <a:pPr>
              <a:lnSpc>
                <a:spcPct val="90000"/>
              </a:lnSpc>
            </a:pPr>
            <a:r>
              <a:rPr lang="en-US" altLang="en-US" sz="2000" b="1" dirty="0">
                <a:latin typeface="Bookman Old Style" pitchFamily="18" charset="0"/>
              </a:rPr>
              <a:t>Fundamental Concepts in Conducting Audit</a:t>
            </a:r>
          </a:p>
          <a:p>
            <a:pPr algn="l">
              <a:lnSpc>
                <a:spcPct val="90000"/>
              </a:lnSpc>
            </a:pPr>
            <a:endParaRPr lang="en-US" altLang="en-US" sz="2000" b="1" dirty="0">
              <a:latin typeface="Bookman Old Style" pitchFamily="18" charset="0"/>
            </a:endParaRPr>
          </a:p>
          <a:p>
            <a:pPr marL="342900" indent="-342900">
              <a:lnSpc>
                <a:spcPct val="90000"/>
              </a:lnSpc>
              <a:buFont typeface="Wingdings" panose="05000000000000000000" pitchFamily="2" charset="2"/>
              <a:buChar char="Ø"/>
            </a:pPr>
            <a:r>
              <a:rPr lang="en-US" altLang="en-US" sz="2000" dirty="0">
                <a:latin typeface="Bookman Old Style" pitchFamily="18" charset="0"/>
              </a:rPr>
              <a:t>Materiality</a:t>
            </a:r>
          </a:p>
          <a:p>
            <a:pPr marL="342900" indent="-342900">
              <a:lnSpc>
                <a:spcPct val="90000"/>
              </a:lnSpc>
              <a:buFont typeface="Wingdings" panose="05000000000000000000" pitchFamily="2" charset="2"/>
              <a:buChar char="Ø"/>
            </a:pPr>
            <a:r>
              <a:rPr lang="en-US" altLang="en-US" sz="2000" dirty="0">
                <a:latin typeface="Bookman Old Style" pitchFamily="18" charset="0"/>
              </a:rPr>
              <a:t>Audit risk</a:t>
            </a:r>
          </a:p>
          <a:p>
            <a:pPr marL="342900" indent="-342900">
              <a:lnSpc>
                <a:spcPct val="90000"/>
              </a:lnSpc>
              <a:buFont typeface="Wingdings" panose="05000000000000000000" pitchFamily="2" charset="2"/>
              <a:buChar char="Ø"/>
            </a:pPr>
            <a:r>
              <a:rPr lang="en-US" altLang="en-US" sz="2000" dirty="0">
                <a:latin typeface="Bookman Old Style" pitchFamily="18" charset="0"/>
              </a:rPr>
              <a:t>Evidence</a:t>
            </a:r>
          </a:p>
          <a:p>
            <a:pPr marL="342900" indent="-342900">
              <a:lnSpc>
                <a:spcPct val="90000"/>
              </a:lnSpc>
              <a:buFont typeface="Wingdings" panose="05000000000000000000" pitchFamily="2" charset="2"/>
              <a:buChar char="Ø"/>
            </a:pPr>
            <a:r>
              <a:rPr lang="en-US" altLang="en-US" sz="2000" dirty="0">
                <a:latin typeface="Bookman Old Style" pitchFamily="18" charset="0"/>
              </a:rPr>
              <a:t>Sampling</a:t>
            </a:r>
          </a:p>
          <a:p>
            <a:pPr>
              <a:lnSpc>
                <a:spcPct val="90000"/>
              </a:lnSpc>
            </a:pPr>
            <a:endParaRPr lang="en-US" altLang="en-US" sz="1800" dirty="0">
              <a:latin typeface="Bookman Old Style" pitchFamily="18" charset="0"/>
            </a:endParaRPr>
          </a:p>
          <a:p>
            <a:pPr>
              <a:lnSpc>
                <a:spcPct val="90000"/>
              </a:lnSpc>
            </a:pPr>
            <a:endParaRPr lang="en-US" altLang="en-US" sz="1800" dirty="0">
              <a:latin typeface="Bookman Old Style" pitchFamily="18" charset="0"/>
            </a:endParaRPr>
          </a:p>
          <a:p>
            <a:pPr>
              <a:lnSpc>
                <a:spcPct val="90000"/>
              </a:lnSpc>
            </a:pPr>
            <a:r>
              <a:rPr lang="en-US" altLang="en-US" sz="1600" dirty="0">
                <a:latin typeface="Bookman Old Style" pitchFamily="18" charset="0"/>
              </a:rPr>
              <a:t>(Details of each concept will be discussed extensively in future chapters)</a:t>
            </a:r>
          </a:p>
        </p:txBody>
      </p:sp>
      <p:sp>
        <p:nvSpPr>
          <p:cNvPr id="6" name="Rectangle 28"/>
          <p:cNvSpPr>
            <a:spLocks noGrp="1" noChangeArrowheads="1"/>
          </p:cNvSpPr>
          <p:nvPr>
            <p:ph type="sldNum" sz="quarter" idx="12"/>
          </p:nvPr>
        </p:nvSpPr>
        <p:spPr/>
        <p:txBody>
          <a:bodyPr/>
          <a:lstStyle/>
          <a:p>
            <a:fld id="{A4CB4C71-794A-434A-BA54-7A03C855701A}" type="slidenum">
              <a:rPr lang="en-US" altLang="en-US"/>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xfrm>
            <a:off x="685800" y="685800"/>
            <a:ext cx="7848600" cy="838200"/>
          </a:xfrm>
        </p:spPr>
        <p:txBody>
          <a:bodyPr/>
          <a:lstStyle/>
          <a:p>
            <a:r>
              <a:rPr lang="en-US" altLang="en-US" sz="2400" dirty="0">
                <a:latin typeface="Bookman Old Style" pitchFamily="18" charset="0"/>
              </a:rPr>
              <a:t>INTRODUCTION TO AUDITING AND ASSURANCE SERVICES</a:t>
            </a:r>
          </a:p>
        </p:txBody>
      </p:sp>
      <p:sp>
        <p:nvSpPr>
          <p:cNvPr id="59395" name="Rectangle 3"/>
          <p:cNvSpPr>
            <a:spLocks noGrp="1" noChangeArrowheads="1"/>
          </p:cNvSpPr>
          <p:nvPr>
            <p:ph type="subTitle" idx="1"/>
          </p:nvPr>
        </p:nvSpPr>
        <p:spPr>
          <a:xfrm>
            <a:off x="762000" y="1981200"/>
            <a:ext cx="7696200" cy="3505200"/>
          </a:xfrm>
        </p:spPr>
        <p:txBody>
          <a:bodyPr/>
          <a:lstStyle/>
          <a:p>
            <a:pPr>
              <a:lnSpc>
                <a:spcPct val="90000"/>
              </a:lnSpc>
            </a:pPr>
            <a:r>
              <a:rPr lang="en-US" altLang="en-US" sz="2000" b="1" dirty="0">
                <a:latin typeface="Bookman Old Style" pitchFamily="18" charset="0"/>
              </a:rPr>
              <a:t>….Fundamental Concepts in Conducting Audit</a:t>
            </a:r>
          </a:p>
          <a:p>
            <a:pPr algn="l">
              <a:lnSpc>
                <a:spcPct val="90000"/>
              </a:lnSpc>
            </a:pPr>
            <a:endParaRPr lang="en-US" altLang="en-US" sz="2000" b="1" dirty="0">
              <a:latin typeface="Bookman Old Style" pitchFamily="18" charset="0"/>
            </a:endParaRPr>
          </a:p>
          <a:p>
            <a:pPr>
              <a:lnSpc>
                <a:spcPct val="90000"/>
              </a:lnSpc>
            </a:pPr>
            <a:r>
              <a:rPr lang="en-US" altLang="en-US" sz="2000" b="1" u="sng" dirty="0">
                <a:latin typeface="Bookman Old Style" pitchFamily="18" charset="0"/>
              </a:rPr>
              <a:t>Materiality</a:t>
            </a:r>
          </a:p>
          <a:p>
            <a:pPr>
              <a:lnSpc>
                <a:spcPct val="90000"/>
              </a:lnSpc>
            </a:pPr>
            <a:endParaRPr lang="en-US" altLang="en-US" sz="2000" b="1" u="sng" dirty="0">
              <a:latin typeface="Bookman Old Style" pitchFamily="18" charset="0"/>
            </a:endParaRPr>
          </a:p>
          <a:p>
            <a:pPr>
              <a:lnSpc>
                <a:spcPct val="90000"/>
              </a:lnSpc>
            </a:pPr>
            <a:r>
              <a:rPr lang="en-US" altLang="en-US" sz="2000" dirty="0">
                <a:latin typeface="Bookman Old Style" pitchFamily="18" charset="0"/>
              </a:rPr>
              <a:t>The magnitude of an </a:t>
            </a:r>
            <a:r>
              <a:rPr lang="en-US" altLang="en-US" sz="2000" u="sng" dirty="0">
                <a:latin typeface="Bookman Old Style" pitchFamily="18" charset="0"/>
              </a:rPr>
              <a:t>omission</a:t>
            </a:r>
            <a:r>
              <a:rPr lang="en-US" altLang="en-US" sz="2000" dirty="0">
                <a:latin typeface="Bookman Old Style" pitchFamily="18" charset="0"/>
              </a:rPr>
              <a:t> or </a:t>
            </a:r>
            <a:r>
              <a:rPr lang="en-US" altLang="en-US" sz="2000" u="sng" dirty="0">
                <a:latin typeface="Bookman Old Style" pitchFamily="18" charset="0"/>
              </a:rPr>
              <a:t>misstatement</a:t>
            </a:r>
            <a:r>
              <a:rPr lang="en-US" altLang="en-US" sz="2000" dirty="0">
                <a:latin typeface="Bookman Old Style" pitchFamily="18" charset="0"/>
              </a:rPr>
              <a:t> of accounting information that, in the light of surrounding circumstances, make it probable that a </a:t>
            </a:r>
            <a:r>
              <a:rPr lang="en-US" altLang="en-US" sz="2000" u="sng" dirty="0">
                <a:latin typeface="Bookman Old Style" pitchFamily="18" charset="0"/>
              </a:rPr>
              <a:t>judgment</a:t>
            </a:r>
            <a:r>
              <a:rPr lang="en-US" altLang="en-US" sz="2000" dirty="0">
                <a:latin typeface="Bookman Old Style" pitchFamily="18" charset="0"/>
              </a:rPr>
              <a:t> of a </a:t>
            </a:r>
            <a:r>
              <a:rPr lang="en-US" altLang="en-US" sz="2000" u="sng" dirty="0">
                <a:latin typeface="Bookman Old Style" pitchFamily="18" charset="0"/>
              </a:rPr>
              <a:t>reasonable person relying</a:t>
            </a:r>
            <a:r>
              <a:rPr lang="en-US" altLang="en-US" sz="2000" dirty="0">
                <a:latin typeface="Bookman Old Style" pitchFamily="18" charset="0"/>
              </a:rPr>
              <a:t> on the information, would have been </a:t>
            </a:r>
            <a:r>
              <a:rPr lang="en-US" altLang="en-US" sz="2000" u="sng" dirty="0">
                <a:latin typeface="Bookman Old Style" pitchFamily="18" charset="0"/>
              </a:rPr>
              <a:t>changed or influenced</a:t>
            </a:r>
            <a:r>
              <a:rPr lang="en-US" altLang="en-US" sz="2000" dirty="0">
                <a:latin typeface="Bookman Old Style" pitchFamily="18" charset="0"/>
              </a:rPr>
              <a:t> by the omission or misstatements.</a:t>
            </a:r>
          </a:p>
        </p:txBody>
      </p:sp>
      <p:sp>
        <p:nvSpPr>
          <p:cNvPr id="6" name="Rectangle 28"/>
          <p:cNvSpPr>
            <a:spLocks noGrp="1" noChangeArrowheads="1"/>
          </p:cNvSpPr>
          <p:nvPr>
            <p:ph type="sldNum" sz="quarter" idx="12"/>
          </p:nvPr>
        </p:nvSpPr>
        <p:spPr/>
        <p:txBody>
          <a:bodyPr/>
          <a:lstStyle/>
          <a:p>
            <a:fld id="{24AE8217-17D2-428B-A7E6-34FF9F055338}" type="slidenum">
              <a:rPr lang="en-US" altLang="en-US"/>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838200" y="990600"/>
            <a:ext cx="7696200" cy="838200"/>
          </a:xfrm>
        </p:spPr>
        <p:txBody>
          <a:bodyPr/>
          <a:lstStyle/>
          <a:p>
            <a:r>
              <a:rPr lang="en-US" altLang="en-US" sz="2400" dirty="0">
                <a:latin typeface="Bookman Old Style" pitchFamily="18" charset="0"/>
              </a:rPr>
              <a:t>INTRODUCTION TO AUDITING AND ASSURANCE SERVICES</a:t>
            </a:r>
          </a:p>
        </p:txBody>
      </p:sp>
      <p:sp>
        <p:nvSpPr>
          <p:cNvPr id="61443" name="Rectangle 3"/>
          <p:cNvSpPr>
            <a:spLocks noGrp="1" noChangeArrowheads="1"/>
          </p:cNvSpPr>
          <p:nvPr>
            <p:ph type="subTitle" idx="1"/>
          </p:nvPr>
        </p:nvSpPr>
        <p:spPr>
          <a:xfrm>
            <a:off x="914400" y="2133600"/>
            <a:ext cx="7543800" cy="3505200"/>
          </a:xfrm>
        </p:spPr>
        <p:txBody>
          <a:bodyPr/>
          <a:lstStyle/>
          <a:p>
            <a:pPr>
              <a:lnSpc>
                <a:spcPct val="90000"/>
              </a:lnSpc>
            </a:pPr>
            <a:r>
              <a:rPr lang="en-US" altLang="en-US" sz="2000" b="1" dirty="0">
                <a:latin typeface="Bookman Old Style" pitchFamily="18" charset="0"/>
              </a:rPr>
              <a:t>….Fundamental Concepts in Conducting Audit</a:t>
            </a:r>
          </a:p>
          <a:p>
            <a:pPr algn="l">
              <a:lnSpc>
                <a:spcPct val="90000"/>
              </a:lnSpc>
            </a:pPr>
            <a:endParaRPr lang="en-US" altLang="en-US" sz="2000" b="1" dirty="0">
              <a:latin typeface="Bookman Old Style" pitchFamily="18" charset="0"/>
            </a:endParaRPr>
          </a:p>
          <a:p>
            <a:pPr>
              <a:lnSpc>
                <a:spcPct val="90000"/>
              </a:lnSpc>
            </a:pPr>
            <a:r>
              <a:rPr lang="en-US" altLang="en-US" sz="2000" b="1" u="sng" dirty="0">
                <a:latin typeface="Bookman Old Style" pitchFamily="18" charset="0"/>
              </a:rPr>
              <a:t>Audit Risk</a:t>
            </a:r>
          </a:p>
          <a:p>
            <a:pPr>
              <a:lnSpc>
                <a:spcPct val="90000"/>
              </a:lnSpc>
            </a:pPr>
            <a:endParaRPr lang="en-US" altLang="en-US" sz="2000" b="1" u="sng" dirty="0">
              <a:latin typeface="Bookman Old Style" pitchFamily="18" charset="0"/>
            </a:endParaRPr>
          </a:p>
          <a:p>
            <a:pPr>
              <a:lnSpc>
                <a:spcPct val="90000"/>
              </a:lnSpc>
            </a:pPr>
            <a:r>
              <a:rPr lang="en-US" altLang="en-US" sz="2000" dirty="0">
                <a:latin typeface="Bookman Old Style" pitchFamily="18" charset="0"/>
              </a:rPr>
              <a:t>The risk that the auditor may </a:t>
            </a:r>
            <a:r>
              <a:rPr lang="en-US" altLang="en-US" sz="2000" u="sng" dirty="0">
                <a:latin typeface="Bookman Old Style" pitchFamily="18" charset="0"/>
              </a:rPr>
              <a:t>unknowingly fail</a:t>
            </a:r>
            <a:r>
              <a:rPr lang="en-US" altLang="en-US" sz="2000" dirty="0">
                <a:latin typeface="Bookman Old Style" pitchFamily="18" charset="0"/>
              </a:rPr>
              <a:t> to appropriately </a:t>
            </a:r>
            <a:r>
              <a:rPr lang="en-US" altLang="en-US" sz="2000" u="sng" dirty="0">
                <a:latin typeface="Bookman Old Style" pitchFamily="18" charset="0"/>
              </a:rPr>
              <a:t>modify the opinion</a:t>
            </a:r>
            <a:r>
              <a:rPr lang="en-US" altLang="en-US" sz="2000" dirty="0">
                <a:latin typeface="Bookman Old Style" pitchFamily="18" charset="0"/>
              </a:rPr>
              <a:t> on the financial statements that are </a:t>
            </a:r>
            <a:r>
              <a:rPr lang="en-US" altLang="en-US" sz="2000" u="sng" dirty="0">
                <a:latin typeface="Bookman Old Style" pitchFamily="18" charset="0"/>
              </a:rPr>
              <a:t>materiality misstated</a:t>
            </a:r>
            <a:r>
              <a:rPr lang="en-US" altLang="en-US" sz="2000" dirty="0">
                <a:latin typeface="Bookman Old Style" pitchFamily="18" charset="0"/>
              </a:rPr>
              <a:t>.</a:t>
            </a:r>
          </a:p>
        </p:txBody>
      </p:sp>
      <p:sp>
        <p:nvSpPr>
          <p:cNvPr id="6" name="Rectangle 28"/>
          <p:cNvSpPr>
            <a:spLocks noGrp="1" noChangeArrowheads="1"/>
          </p:cNvSpPr>
          <p:nvPr>
            <p:ph type="sldNum" sz="quarter" idx="12"/>
          </p:nvPr>
        </p:nvSpPr>
        <p:spPr/>
        <p:txBody>
          <a:bodyPr/>
          <a:lstStyle/>
          <a:p>
            <a:fld id="{326CBBDA-5065-489C-89BB-8E972650AD4A}" type="slidenum">
              <a:rPr lang="en-US" altLang="en-US"/>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5800" y="762000"/>
            <a:ext cx="7848600" cy="838200"/>
          </a:xfrm>
        </p:spPr>
        <p:txBody>
          <a:bodyPr/>
          <a:lstStyle/>
          <a:p>
            <a:r>
              <a:rPr lang="en-US" altLang="en-US" sz="2400" dirty="0">
                <a:latin typeface="Bookman Old Style" pitchFamily="18" charset="0"/>
              </a:rPr>
              <a:t>INTRODUCTION TO AUDITING AND ASSURANCE SERVICES</a:t>
            </a:r>
          </a:p>
        </p:txBody>
      </p:sp>
      <p:sp>
        <p:nvSpPr>
          <p:cNvPr id="63491" name="Rectangle 3"/>
          <p:cNvSpPr>
            <a:spLocks noGrp="1" noChangeArrowheads="1"/>
          </p:cNvSpPr>
          <p:nvPr>
            <p:ph type="subTitle" idx="1"/>
          </p:nvPr>
        </p:nvSpPr>
        <p:spPr>
          <a:xfrm>
            <a:off x="685800" y="1676400"/>
            <a:ext cx="7543800" cy="3733800"/>
          </a:xfrm>
        </p:spPr>
        <p:txBody>
          <a:bodyPr>
            <a:normAutofit/>
          </a:bodyPr>
          <a:lstStyle/>
          <a:p>
            <a:pPr>
              <a:lnSpc>
                <a:spcPct val="80000"/>
              </a:lnSpc>
            </a:pPr>
            <a:r>
              <a:rPr lang="en-US" altLang="en-US" sz="2000" b="1" dirty="0">
                <a:latin typeface="Bookman Old Style" pitchFamily="18" charset="0"/>
              </a:rPr>
              <a:t>….Fundamental Concepts in Conducting Audit</a:t>
            </a:r>
          </a:p>
          <a:p>
            <a:pPr algn="l">
              <a:lnSpc>
                <a:spcPct val="80000"/>
              </a:lnSpc>
            </a:pPr>
            <a:endParaRPr lang="en-US" altLang="en-US" sz="2000" b="1" dirty="0">
              <a:latin typeface="Bookman Old Style" pitchFamily="18" charset="0"/>
            </a:endParaRPr>
          </a:p>
          <a:p>
            <a:pPr>
              <a:lnSpc>
                <a:spcPct val="80000"/>
              </a:lnSpc>
            </a:pPr>
            <a:r>
              <a:rPr lang="en-US" altLang="en-US" sz="2000" b="1" u="sng" dirty="0">
                <a:latin typeface="Bookman Old Style" pitchFamily="18" charset="0"/>
              </a:rPr>
              <a:t>Evidence</a:t>
            </a:r>
          </a:p>
          <a:p>
            <a:pPr>
              <a:lnSpc>
                <a:spcPct val="80000"/>
              </a:lnSpc>
            </a:pPr>
            <a:endParaRPr lang="en-US" altLang="en-US" sz="2000" b="1" u="sng" dirty="0">
              <a:latin typeface="Bookman Old Style" pitchFamily="18" charset="0"/>
            </a:endParaRPr>
          </a:p>
          <a:p>
            <a:pPr>
              <a:lnSpc>
                <a:spcPct val="80000"/>
              </a:lnSpc>
            </a:pPr>
            <a:r>
              <a:rPr lang="en-US" altLang="en-US" sz="2000" dirty="0">
                <a:latin typeface="Bookman Old Style" pitchFamily="18" charset="0"/>
              </a:rPr>
              <a:t>Evidential matters supporting financial statements consists of underlying accounting data and all corroborating information available to auditor.</a:t>
            </a:r>
          </a:p>
          <a:p>
            <a:pPr algn="l">
              <a:lnSpc>
                <a:spcPct val="80000"/>
              </a:lnSpc>
            </a:pPr>
            <a:r>
              <a:rPr lang="en-US" altLang="en-US" sz="1800" u="sng" dirty="0" smtClean="0">
                <a:latin typeface="Bookman Old Style" pitchFamily="18" charset="0"/>
              </a:rPr>
              <a:t>Relevance</a:t>
            </a:r>
            <a:r>
              <a:rPr lang="en-US" altLang="en-US" sz="1800" u="sng" dirty="0">
                <a:latin typeface="Bookman Old Style" pitchFamily="18" charset="0"/>
              </a:rPr>
              <a:t>:</a:t>
            </a:r>
            <a:r>
              <a:rPr lang="en-US" altLang="en-US" sz="1800" dirty="0">
                <a:latin typeface="Bookman Old Style" pitchFamily="18" charset="0"/>
              </a:rPr>
              <a:t> whether the evidence relates to specific audit objective being tested.</a:t>
            </a:r>
          </a:p>
          <a:p>
            <a:pPr algn="l">
              <a:lnSpc>
                <a:spcPct val="80000"/>
              </a:lnSpc>
            </a:pPr>
            <a:r>
              <a:rPr lang="en-US" altLang="en-US" sz="1800" u="sng" dirty="0">
                <a:latin typeface="Bookman Old Style" pitchFamily="18" charset="0"/>
              </a:rPr>
              <a:t>Reliability:</a:t>
            </a:r>
            <a:r>
              <a:rPr lang="en-US" altLang="en-US" sz="1800" dirty="0">
                <a:latin typeface="Bookman Old Style" pitchFamily="18" charset="0"/>
              </a:rPr>
              <a:t> </a:t>
            </a:r>
            <a:r>
              <a:rPr lang="en-US" altLang="en-US" sz="1800" dirty="0" err="1">
                <a:latin typeface="Bookman Old Style" pitchFamily="18" charset="0"/>
              </a:rPr>
              <a:t>diagnosticity</a:t>
            </a:r>
            <a:r>
              <a:rPr lang="en-US" altLang="en-US" sz="1800" dirty="0">
                <a:latin typeface="Bookman Old Style" pitchFamily="18" charset="0"/>
              </a:rPr>
              <a:t> of evidence i.e. does the evidence signal the true state of the assertion or audit objective</a:t>
            </a:r>
            <a:r>
              <a:rPr lang="en-US" altLang="en-US" sz="1800" dirty="0" smtClean="0">
                <a:latin typeface="Bookman Old Style" pitchFamily="18" charset="0"/>
              </a:rPr>
              <a:t>.</a:t>
            </a:r>
          </a:p>
          <a:p>
            <a:pPr algn="l">
              <a:lnSpc>
                <a:spcPct val="80000"/>
              </a:lnSpc>
            </a:pPr>
            <a:r>
              <a:rPr lang="en-US" altLang="en-US" sz="1800" u="sng" dirty="0" smtClean="0">
                <a:latin typeface="Bookman Old Style" pitchFamily="18" charset="0"/>
              </a:rPr>
              <a:t>Sufficiency</a:t>
            </a:r>
            <a:r>
              <a:rPr lang="en-US" altLang="en-US" sz="1800" dirty="0" smtClean="0">
                <a:latin typeface="Bookman Old Style" pitchFamily="18" charset="0"/>
              </a:rPr>
              <a:t>: to conclude and form audit opinion.</a:t>
            </a:r>
            <a:endParaRPr lang="en-US" altLang="en-US" sz="1800" dirty="0">
              <a:latin typeface="Bookman Old Style" pitchFamily="18" charset="0"/>
            </a:endParaRPr>
          </a:p>
        </p:txBody>
      </p:sp>
      <p:sp>
        <p:nvSpPr>
          <p:cNvPr id="6" name="Rectangle 28"/>
          <p:cNvSpPr>
            <a:spLocks noGrp="1" noChangeArrowheads="1"/>
          </p:cNvSpPr>
          <p:nvPr>
            <p:ph type="sldNum" sz="quarter" idx="12"/>
          </p:nvPr>
        </p:nvSpPr>
        <p:spPr/>
        <p:txBody>
          <a:bodyPr/>
          <a:lstStyle/>
          <a:p>
            <a:fld id="{9C75CB3E-FAAD-48B6-9DA3-D65805278431}" type="slidenum">
              <a:rPr lang="en-US" altLang="en-US"/>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685800" y="685800"/>
            <a:ext cx="7772400" cy="838200"/>
          </a:xfrm>
        </p:spPr>
        <p:txBody>
          <a:bodyPr/>
          <a:lstStyle/>
          <a:p>
            <a:r>
              <a:rPr lang="en-US" altLang="en-US" sz="2400" dirty="0">
                <a:latin typeface="Bookman Old Style" pitchFamily="18" charset="0"/>
              </a:rPr>
              <a:t>INTRODUCTION TO AUDITING AND ASSURANCE SERVICES</a:t>
            </a:r>
          </a:p>
        </p:txBody>
      </p:sp>
      <p:sp>
        <p:nvSpPr>
          <p:cNvPr id="65539" name="Rectangle 3"/>
          <p:cNvSpPr>
            <a:spLocks noGrp="1" noChangeArrowheads="1"/>
          </p:cNvSpPr>
          <p:nvPr>
            <p:ph type="subTitle" idx="1"/>
          </p:nvPr>
        </p:nvSpPr>
        <p:spPr>
          <a:xfrm>
            <a:off x="762000" y="1752600"/>
            <a:ext cx="7543800" cy="3505200"/>
          </a:xfrm>
        </p:spPr>
        <p:txBody>
          <a:bodyPr/>
          <a:lstStyle/>
          <a:p>
            <a:pPr>
              <a:lnSpc>
                <a:spcPct val="80000"/>
              </a:lnSpc>
            </a:pPr>
            <a:r>
              <a:rPr lang="en-US" altLang="en-US" sz="2000" b="1" dirty="0">
                <a:latin typeface="Bookman Old Style" pitchFamily="18" charset="0"/>
              </a:rPr>
              <a:t>….Fundamental Concepts in Conducting Audit</a:t>
            </a:r>
          </a:p>
          <a:p>
            <a:pPr algn="l">
              <a:lnSpc>
                <a:spcPct val="80000"/>
              </a:lnSpc>
            </a:pPr>
            <a:endParaRPr lang="en-US" altLang="en-US" sz="2000" b="1" dirty="0">
              <a:latin typeface="Bookman Old Style" pitchFamily="18" charset="0"/>
            </a:endParaRPr>
          </a:p>
          <a:p>
            <a:pPr>
              <a:lnSpc>
                <a:spcPct val="80000"/>
              </a:lnSpc>
            </a:pPr>
            <a:r>
              <a:rPr lang="en-US" altLang="en-US" sz="2000" b="1" u="sng" dirty="0">
                <a:latin typeface="Bookman Old Style" pitchFamily="18" charset="0"/>
              </a:rPr>
              <a:t>Sampling</a:t>
            </a:r>
          </a:p>
          <a:p>
            <a:pPr>
              <a:lnSpc>
                <a:spcPct val="80000"/>
              </a:lnSpc>
            </a:pPr>
            <a:endParaRPr lang="en-US" altLang="en-US" sz="2000" b="1" u="sng" dirty="0">
              <a:latin typeface="Bookman Old Style" pitchFamily="18" charset="0"/>
            </a:endParaRPr>
          </a:p>
          <a:p>
            <a:pPr>
              <a:lnSpc>
                <a:spcPct val="80000"/>
              </a:lnSpc>
            </a:pPr>
            <a:r>
              <a:rPr lang="en-US" altLang="en-US" sz="2000" dirty="0">
                <a:latin typeface="Bookman Old Style" pitchFamily="18" charset="0"/>
              </a:rPr>
              <a:t>Due to costs and time constraints, the auditor examines only a subset of data (</a:t>
            </a:r>
            <a:r>
              <a:rPr lang="en-US" altLang="en-US" sz="2000" dirty="0" err="1">
                <a:latin typeface="Bookman Old Style" pitchFamily="18" charset="0"/>
              </a:rPr>
              <a:t>eg</a:t>
            </a:r>
            <a:r>
              <a:rPr lang="en-US" altLang="en-US" sz="2000" dirty="0">
                <a:latin typeface="Bookman Old Style" pitchFamily="18" charset="0"/>
              </a:rPr>
              <a:t>: transactions) available in the clients records.</a:t>
            </a:r>
          </a:p>
          <a:p>
            <a:pPr>
              <a:lnSpc>
                <a:spcPct val="80000"/>
              </a:lnSpc>
            </a:pPr>
            <a:endParaRPr lang="en-US" altLang="en-US" sz="2000" dirty="0">
              <a:latin typeface="Bookman Old Style" pitchFamily="18" charset="0"/>
            </a:endParaRPr>
          </a:p>
          <a:p>
            <a:pPr>
              <a:lnSpc>
                <a:spcPct val="80000"/>
              </a:lnSpc>
            </a:pPr>
            <a:r>
              <a:rPr lang="en-US" altLang="en-US" sz="2000" dirty="0">
                <a:latin typeface="Bookman Old Style" pitchFamily="18" charset="0"/>
              </a:rPr>
              <a:t>As a result, auditor uses his knowledge about the transactions and/ or a sampling approach to examine transactions.</a:t>
            </a:r>
          </a:p>
        </p:txBody>
      </p:sp>
      <p:sp>
        <p:nvSpPr>
          <p:cNvPr id="6" name="Rectangle 28"/>
          <p:cNvSpPr>
            <a:spLocks noGrp="1" noChangeArrowheads="1"/>
          </p:cNvSpPr>
          <p:nvPr>
            <p:ph type="sldNum" sz="quarter" idx="12"/>
          </p:nvPr>
        </p:nvSpPr>
        <p:spPr/>
        <p:txBody>
          <a:bodyPr/>
          <a:lstStyle/>
          <a:p>
            <a:fld id="{7EF5B1B7-0D01-4671-8662-409B325156D6}" type="slidenum">
              <a:rPr lang="en-US" altLang="en-US"/>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762000" y="838200"/>
            <a:ext cx="7848600" cy="838200"/>
          </a:xfrm>
        </p:spPr>
        <p:txBody>
          <a:bodyPr/>
          <a:lstStyle/>
          <a:p>
            <a:r>
              <a:rPr lang="en-US" altLang="en-US" sz="2400" dirty="0">
                <a:latin typeface="Bookman Old Style" pitchFamily="18" charset="0"/>
              </a:rPr>
              <a:t>INTRODUCTION TO AUDITING AND ASSURANCE SERVICES</a:t>
            </a:r>
          </a:p>
        </p:txBody>
      </p:sp>
      <p:sp>
        <p:nvSpPr>
          <p:cNvPr id="69635" name="Rectangle 3"/>
          <p:cNvSpPr>
            <a:spLocks noGrp="1" noChangeArrowheads="1"/>
          </p:cNvSpPr>
          <p:nvPr>
            <p:ph type="subTitle" idx="1"/>
          </p:nvPr>
        </p:nvSpPr>
        <p:spPr>
          <a:xfrm>
            <a:off x="762000" y="1905000"/>
            <a:ext cx="7543800" cy="3505200"/>
          </a:xfrm>
        </p:spPr>
        <p:txBody>
          <a:bodyPr>
            <a:normAutofit lnSpcReduction="10000"/>
          </a:bodyPr>
          <a:lstStyle/>
          <a:p>
            <a:pPr>
              <a:lnSpc>
                <a:spcPct val="80000"/>
              </a:lnSpc>
            </a:pPr>
            <a:r>
              <a:rPr lang="en-US" altLang="en-US" sz="2000" b="1">
                <a:latin typeface="Bookman Old Style" pitchFamily="18" charset="0"/>
              </a:rPr>
              <a:t>Overview of the Audit Process</a:t>
            </a:r>
          </a:p>
          <a:p>
            <a:pPr algn="l">
              <a:lnSpc>
                <a:spcPct val="80000"/>
              </a:lnSpc>
            </a:pPr>
            <a:endParaRPr lang="en-US" altLang="en-US" sz="2000" b="1">
              <a:latin typeface="Bookman Old Style" pitchFamily="18" charset="0"/>
            </a:endParaRPr>
          </a:p>
          <a:p>
            <a:pPr>
              <a:lnSpc>
                <a:spcPct val="80000"/>
              </a:lnSpc>
            </a:pPr>
            <a:r>
              <a:rPr lang="en-US" altLang="en-US" sz="2000" b="1" u="sng">
                <a:latin typeface="Bookman Old Style" pitchFamily="18" charset="0"/>
              </a:rPr>
              <a:t>Major Phases</a:t>
            </a:r>
          </a:p>
          <a:p>
            <a:pPr>
              <a:lnSpc>
                <a:spcPct val="80000"/>
              </a:lnSpc>
            </a:pPr>
            <a:endParaRPr lang="en-US" altLang="en-US" sz="2000" b="1" u="sng">
              <a:latin typeface="Bookman Old Style" pitchFamily="18" charset="0"/>
            </a:endParaRPr>
          </a:p>
          <a:p>
            <a:pPr algn="l">
              <a:lnSpc>
                <a:spcPct val="80000"/>
              </a:lnSpc>
              <a:buFont typeface="Wingdings" pitchFamily="2" charset="2"/>
              <a:buChar char="l"/>
            </a:pPr>
            <a:r>
              <a:rPr lang="en-US" altLang="en-US" sz="2000">
                <a:latin typeface="Bookman Old Style" pitchFamily="18" charset="0"/>
              </a:rPr>
              <a:t>Client acceptance</a:t>
            </a:r>
          </a:p>
          <a:p>
            <a:pPr algn="l">
              <a:lnSpc>
                <a:spcPct val="80000"/>
              </a:lnSpc>
              <a:buFont typeface="Wingdings" pitchFamily="2" charset="2"/>
              <a:buChar char="l"/>
            </a:pPr>
            <a:r>
              <a:rPr lang="en-US" altLang="en-US" sz="2000">
                <a:latin typeface="Bookman Old Style" pitchFamily="18" charset="0"/>
              </a:rPr>
              <a:t>Establish the terms of the engagement</a:t>
            </a:r>
          </a:p>
          <a:p>
            <a:pPr algn="l">
              <a:lnSpc>
                <a:spcPct val="80000"/>
              </a:lnSpc>
              <a:buFont typeface="Wingdings" pitchFamily="2" charset="2"/>
              <a:buChar char="l"/>
            </a:pPr>
            <a:r>
              <a:rPr lang="en-US" altLang="en-US" sz="2000">
                <a:latin typeface="Bookman Old Style" pitchFamily="18" charset="0"/>
              </a:rPr>
              <a:t>Plan the audit</a:t>
            </a:r>
          </a:p>
          <a:p>
            <a:pPr algn="l">
              <a:lnSpc>
                <a:spcPct val="80000"/>
              </a:lnSpc>
              <a:buFont typeface="Wingdings" pitchFamily="2" charset="2"/>
              <a:buChar char="l"/>
            </a:pPr>
            <a:r>
              <a:rPr lang="en-US" altLang="en-US" sz="2000">
                <a:latin typeface="Bookman Old Style" pitchFamily="18" charset="0"/>
              </a:rPr>
              <a:t>Consider internal control</a:t>
            </a:r>
          </a:p>
          <a:p>
            <a:pPr algn="l">
              <a:lnSpc>
                <a:spcPct val="80000"/>
              </a:lnSpc>
              <a:buFont typeface="Wingdings" pitchFamily="2" charset="2"/>
              <a:buChar char="l"/>
            </a:pPr>
            <a:r>
              <a:rPr lang="en-US" altLang="en-US" sz="2000">
                <a:latin typeface="Bookman Old Style" pitchFamily="18" charset="0"/>
              </a:rPr>
              <a:t>Conduct substantive tests</a:t>
            </a:r>
          </a:p>
          <a:p>
            <a:pPr algn="l">
              <a:lnSpc>
                <a:spcPct val="80000"/>
              </a:lnSpc>
              <a:buFont typeface="Wingdings" pitchFamily="2" charset="2"/>
              <a:buChar char="l"/>
            </a:pPr>
            <a:r>
              <a:rPr lang="en-US" altLang="en-US" sz="2000">
                <a:latin typeface="Bookman Old Style" pitchFamily="18" charset="0"/>
              </a:rPr>
              <a:t>Complete the audit</a:t>
            </a:r>
          </a:p>
          <a:p>
            <a:pPr algn="l">
              <a:lnSpc>
                <a:spcPct val="80000"/>
              </a:lnSpc>
              <a:buFont typeface="Wingdings" pitchFamily="2" charset="2"/>
              <a:buChar char="l"/>
            </a:pPr>
            <a:r>
              <a:rPr lang="en-US" altLang="en-US" sz="2000">
                <a:latin typeface="Bookman Old Style" pitchFamily="18" charset="0"/>
              </a:rPr>
              <a:t>Issue audit report</a:t>
            </a:r>
          </a:p>
        </p:txBody>
      </p:sp>
      <p:sp>
        <p:nvSpPr>
          <p:cNvPr id="7" name="Rectangle 28"/>
          <p:cNvSpPr>
            <a:spLocks noGrp="1" noChangeArrowheads="1"/>
          </p:cNvSpPr>
          <p:nvPr>
            <p:ph type="sldNum" sz="quarter" idx="12"/>
          </p:nvPr>
        </p:nvSpPr>
        <p:spPr/>
        <p:txBody>
          <a:bodyPr/>
          <a:lstStyle/>
          <a:p>
            <a:fld id="{AD6B629A-9800-4B72-8C07-169591AEE71C}" type="slidenum">
              <a:rPr lang="en-US" altLang="en-US"/>
              <a:pPr/>
              <a:t>28</a:t>
            </a:fld>
            <a:endParaRPr lang="en-US" altLang="en-US"/>
          </a:p>
        </p:txBody>
      </p:sp>
      <p:sp>
        <p:nvSpPr>
          <p:cNvPr id="69636" name="Line 4"/>
          <p:cNvSpPr>
            <a:spLocks noChangeShapeType="1"/>
          </p:cNvSpPr>
          <p:nvPr/>
        </p:nvSpPr>
        <p:spPr bwMode="auto">
          <a:xfrm>
            <a:off x="6629400" y="2590800"/>
            <a:ext cx="0" cy="2362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723900" y="609600"/>
            <a:ext cx="7848600" cy="914400"/>
          </a:xfrm>
        </p:spPr>
        <p:txBody>
          <a:bodyPr/>
          <a:lstStyle/>
          <a:p>
            <a:r>
              <a:rPr lang="en-US" altLang="en-US" sz="2400" dirty="0">
                <a:latin typeface="Bookman Old Style" pitchFamily="18" charset="0"/>
              </a:rPr>
              <a:t>INTRODUCTION TO AUDITING AND ASSURANCE SERVICES</a:t>
            </a:r>
          </a:p>
        </p:txBody>
      </p:sp>
      <p:sp>
        <p:nvSpPr>
          <p:cNvPr id="73731" name="Rectangle 3"/>
          <p:cNvSpPr>
            <a:spLocks noGrp="1" noChangeArrowheads="1"/>
          </p:cNvSpPr>
          <p:nvPr>
            <p:ph type="subTitle" idx="1"/>
          </p:nvPr>
        </p:nvSpPr>
        <p:spPr>
          <a:xfrm>
            <a:off x="762000" y="1638300"/>
            <a:ext cx="7543800" cy="3886200"/>
          </a:xfrm>
        </p:spPr>
        <p:txBody>
          <a:bodyPr/>
          <a:lstStyle/>
          <a:p>
            <a:pPr marL="457200" indent="-457200">
              <a:lnSpc>
                <a:spcPct val="90000"/>
              </a:lnSpc>
            </a:pPr>
            <a:r>
              <a:rPr lang="en-US" altLang="en-US" sz="2400" b="1" dirty="0">
                <a:latin typeface="Bookman Old Style" pitchFamily="18" charset="0"/>
              </a:rPr>
              <a:t>Audit Report</a:t>
            </a:r>
          </a:p>
          <a:p>
            <a:pPr marL="457200" indent="-457200">
              <a:lnSpc>
                <a:spcPct val="90000"/>
              </a:lnSpc>
            </a:pPr>
            <a:endParaRPr lang="en-US" altLang="en-US" sz="2000" b="1" u="sng" dirty="0">
              <a:latin typeface="Bookman Old Style" pitchFamily="18" charset="0"/>
            </a:endParaRPr>
          </a:p>
          <a:p>
            <a:pPr marL="457200" indent="-457200" algn="l">
              <a:lnSpc>
                <a:spcPct val="90000"/>
              </a:lnSpc>
            </a:pPr>
            <a:r>
              <a:rPr lang="en-US" altLang="en-US" sz="2000" b="1" u="sng" dirty="0">
                <a:latin typeface="Bookman Old Style" pitchFamily="18" charset="0"/>
              </a:rPr>
              <a:t>Types of Report</a:t>
            </a:r>
          </a:p>
          <a:p>
            <a:pPr marL="457200" indent="-457200" algn="l">
              <a:lnSpc>
                <a:spcPct val="90000"/>
              </a:lnSpc>
            </a:pPr>
            <a:endParaRPr lang="en-US" altLang="en-US" sz="2000" b="1" u="sng" dirty="0">
              <a:latin typeface="Bookman Old Style" pitchFamily="18" charset="0"/>
            </a:endParaRPr>
          </a:p>
          <a:p>
            <a:pPr marL="457200" indent="-457200" algn="l">
              <a:lnSpc>
                <a:spcPct val="90000"/>
              </a:lnSpc>
              <a:buFont typeface="Wingdings" pitchFamily="2" charset="2"/>
              <a:buAutoNum type="arabicParenR"/>
            </a:pPr>
            <a:r>
              <a:rPr lang="en-US" altLang="en-US" sz="2000" b="1" dirty="0">
                <a:latin typeface="Bookman Old Style" pitchFamily="18" charset="0"/>
              </a:rPr>
              <a:t>Unqualified </a:t>
            </a:r>
          </a:p>
          <a:p>
            <a:pPr marL="457200" indent="-457200" algn="l">
              <a:lnSpc>
                <a:spcPct val="90000"/>
              </a:lnSpc>
              <a:buFont typeface="Wingdings" pitchFamily="2" charset="2"/>
              <a:buAutoNum type="arabicParenR"/>
            </a:pPr>
            <a:r>
              <a:rPr lang="en-US" altLang="en-US" sz="2000" b="1" dirty="0">
                <a:latin typeface="Bookman Old Style" pitchFamily="18" charset="0"/>
              </a:rPr>
              <a:t>Qualified</a:t>
            </a:r>
          </a:p>
          <a:p>
            <a:pPr marL="457200" indent="-457200" algn="l">
              <a:lnSpc>
                <a:spcPct val="90000"/>
              </a:lnSpc>
              <a:buFont typeface="Wingdings" pitchFamily="2" charset="2"/>
              <a:buAutoNum type="arabicParenR"/>
            </a:pPr>
            <a:r>
              <a:rPr lang="en-US" altLang="en-US" sz="2000" b="1" dirty="0">
                <a:latin typeface="Bookman Old Style" pitchFamily="18" charset="0"/>
              </a:rPr>
              <a:t>Disclaimer</a:t>
            </a:r>
          </a:p>
          <a:p>
            <a:pPr marL="457200" indent="-457200" algn="l">
              <a:lnSpc>
                <a:spcPct val="90000"/>
              </a:lnSpc>
              <a:buFont typeface="Wingdings" pitchFamily="2" charset="2"/>
              <a:buAutoNum type="arabicParenR"/>
            </a:pPr>
            <a:r>
              <a:rPr lang="en-US" altLang="en-US" sz="2000" b="1" dirty="0">
                <a:latin typeface="Bookman Old Style" pitchFamily="18" charset="0"/>
              </a:rPr>
              <a:t>Adverse</a:t>
            </a:r>
          </a:p>
          <a:p>
            <a:pPr marL="457200" indent="-457200">
              <a:lnSpc>
                <a:spcPct val="90000"/>
              </a:lnSpc>
            </a:pPr>
            <a:endParaRPr lang="en-US" altLang="en-US" sz="2000" b="1" dirty="0">
              <a:latin typeface="Bookman Old Style" pitchFamily="18" charset="0"/>
            </a:endParaRPr>
          </a:p>
          <a:p>
            <a:pPr marL="457200" indent="-457200">
              <a:lnSpc>
                <a:spcPct val="90000"/>
              </a:lnSpc>
            </a:pPr>
            <a:endParaRPr lang="en-US" altLang="en-US" sz="1600" b="1" u="sng" dirty="0">
              <a:latin typeface="Bookman Old Style" pitchFamily="18" charset="0"/>
            </a:endParaRPr>
          </a:p>
          <a:p>
            <a:pPr marL="457200" indent="-457200" eaLnBrk="0" hangingPunct="0">
              <a:lnSpc>
                <a:spcPct val="90000"/>
              </a:lnSpc>
              <a:spcBef>
                <a:spcPct val="0"/>
              </a:spcBef>
              <a:buClrTx/>
              <a:buSzTx/>
              <a:buFontTx/>
              <a:buNone/>
            </a:pPr>
            <a:r>
              <a:rPr lang="en-US" altLang="en-US" sz="1600" dirty="0">
                <a:latin typeface="Bookman Old Style" pitchFamily="18" charset="0"/>
              </a:rPr>
              <a:t>(Details on Audit Report will be discussed extensively in future chapter)</a:t>
            </a:r>
          </a:p>
        </p:txBody>
      </p:sp>
      <p:sp>
        <p:nvSpPr>
          <p:cNvPr id="10" name="Rectangle 28"/>
          <p:cNvSpPr>
            <a:spLocks noGrp="1" noChangeArrowheads="1"/>
          </p:cNvSpPr>
          <p:nvPr>
            <p:ph type="sldNum" sz="quarter" idx="12"/>
          </p:nvPr>
        </p:nvSpPr>
        <p:spPr/>
        <p:txBody>
          <a:bodyPr/>
          <a:lstStyle/>
          <a:p>
            <a:fld id="{6916E757-E3DC-455C-A6A1-CA82609354C5}" type="slidenum">
              <a:rPr lang="en-US" altLang="en-US"/>
              <a:pPr/>
              <a:t>29</a:t>
            </a:fld>
            <a:endParaRPr lang="en-US" altLang="en-US"/>
          </a:p>
        </p:txBody>
      </p:sp>
      <p:sp>
        <p:nvSpPr>
          <p:cNvPr id="73733" name="Line 5"/>
          <p:cNvSpPr>
            <a:spLocks noChangeShapeType="1"/>
          </p:cNvSpPr>
          <p:nvPr/>
        </p:nvSpPr>
        <p:spPr bwMode="auto">
          <a:xfrm>
            <a:off x="2781300" y="3733800"/>
            <a:ext cx="1066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3734" name="Line 6"/>
          <p:cNvSpPr>
            <a:spLocks noChangeShapeType="1"/>
          </p:cNvSpPr>
          <p:nvPr/>
        </p:nvSpPr>
        <p:spPr bwMode="auto">
          <a:xfrm flipV="1">
            <a:off x="2743200" y="3467100"/>
            <a:ext cx="1143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3736" name="Text Box 8"/>
          <p:cNvSpPr txBox="1">
            <a:spLocks noChangeArrowheads="1"/>
          </p:cNvSpPr>
          <p:nvPr/>
        </p:nvSpPr>
        <p:spPr bwMode="auto">
          <a:xfrm>
            <a:off x="3886200" y="3269942"/>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Bookman Old Style" pitchFamily="18" charset="0"/>
              </a:rPr>
              <a:t>“Subject to…”</a:t>
            </a:r>
          </a:p>
        </p:txBody>
      </p:sp>
      <p:sp>
        <p:nvSpPr>
          <p:cNvPr id="73737" name="Text Box 9"/>
          <p:cNvSpPr txBox="1">
            <a:spLocks noChangeArrowheads="1"/>
          </p:cNvSpPr>
          <p:nvPr/>
        </p:nvSpPr>
        <p:spPr bwMode="auto">
          <a:xfrm>
            <a:off x="3886200" y="36957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t>
            </a:r>
            <a:r>
              <a:rPr lang="en-US" altLang="en-US" sz="1400" dirty="0">
                <a:latin typeface="Bookman Old Style" pitchFamily="18" charset="0"/>
              </a:rPr>
              <a:t>Except for…”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609600"/>
            <a:ext cx="7391400" cy="1143000"/>
          </a:xfrm>
        </p:spPr>
        <p:txBody>
          <a:bodyPr/>
          <a:lstStyle/>
          <a:p>
            <a:pPr algn="l" eaLnBrk="1" hangingPunct="1"/>
            <a:r>
              <a:rPr lang="en-US" altLang="en-US" sz="3200" dirty="0" smtClean="0"/>
              <a:t>Overview </a:t>
            </a:r>
            <a:r>
              <a:rPr lang="en-US" altLang="en-US" sz="3200" dirty="0" smtClean="0"/>
              <a:t>of Financial Statement Auditing</a:t>
            </a:r>
          </a:p>
        </p:txBody>
      </p:sp>
      <p:pic>
        <p:nvPicPr>
          <p:cNvPr id="8195" name="Picture 3" descr="This slide has a picture of textbook Exhibit 1.1. It shows the relationship between GAAP amd IRFS and the financial statements. In doing so, it includes the audit report, which ascertains the degree of correspondence between the financial statements and the framework (that is, GAAP and IFRS) and the evidence gathered and evaluated by the independent auditor in this reg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38350"/>
            <a:ext cx="56007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196" name="Text Box 10"/>
          <p:cNvSpPr txBox="1">
            <a:spLocks noChangeArrowheads="1"/>
          </p:cNvSpPr>
          <p:nvPr/>
        </p:nvSpPr>
        <p:spPr bwMode="auto">
          <a:xfrm>
            <a:off x="8610600" y="6613525"/>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457200" eaLnBrk="0" hangingPunct="0">
              <a:spcBef>
                <a:spcPct val="20000"/>
              </a:spcBef>
              <a:buChar char="•"/>
              <a:defRPr sz="3200">
                <a:solidFill>
                  <a:schemeClr val="tx1"/>
                </a:solidFill>
                <a:latin typeface="Times New Roman" panose="02020603050405020304" pitchFamily="18" charset="0"/>
              </a:defRPr>
            </a:lvl1pPr>
            <a:lvl2pPr marL="742950" indent="-285750" algn="l" defTabSz="457200" eaLnBrk="0" hangingPunct="0">
              <a:spcBef>
                <a:spcPct val="20000"/>
              </a:spcBef>
              <a:buChar char="–"/>
              <a:defRPr sz="2800">
                <a:solidFill>
                  <a:schemeClr val="tx1"/>
                </a:solidFill>
                <a:latin typeface="Times New Roman" panose="02020603050405020304" pitchFamily="18" charset="0"/>
              </a:defRPr>
            </a:lvl2pPr>
            <a:lvl3pPr marL="1143000" indent="-228600" algn="l" defTabSz="457200" eaLnBrk="0" hangingPunct="0">
              <a:spcBef>
                <a:spcPct val="20000"/>
              </a:spcBef>
              <a:buChar char="•"/>
              <a:defRPr sz="2400">
                <a:solidFill>
                  <a:schemeClr val="tx1"/>
                </a:solidFill>
                <a:latin typeface="Times New Roman" panose="02020603050405020304" pitchFamily="18" charset="0"/>
              </a:defRPr>
            </a:lvl3pPr>
            <a:lvl4pPr marL="1600200" indent="-228600" algn="l" defTabSz="457200" eaLnBrk="0" hangingPunct="0">
              <a:spcBef>
                <a:spcPct val="20000"/>
              </a:spcBef>
              <a:buChar char="–"/>
              <a:defRPr sz="2000">
                <a:solidFill>
                  <a:schemeClr val="tx1"/>
                </a:solidFill>
                <a:latin typeface="Times New Roman" panose="02020603050405020304" pitchFamily="18" charset="0"/>
              </a:defRPr>
            </a:lvl4pPr>
            <a:lvl5pPr marL="2057400" indent="-228600" algn="l" defTabSz="457200" eaLnBrk="0" hangingPunct="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a:solidFill>
                  <a:srgbClr val="091019"/>
                </a:solidFill>
                <a:ea typeface="ＭＳ Ｐゴシック" panose="020B0600070205080204" pitchFamily="34" charset="-128"/>
                <a:cs typeface="Arial" panose="020B0604020202020204" pitchFamily="34" charset="0"/>
              </a:rPr>
              <a:t>1-</a:t>
            </a:r>
            <a:fld id="{BC83F227-A0BC-4283-A7E5-1622A0AB0793}" type="slidenum">
              <a:rPr lang="en-US" altLang="en-US" sz="1000">
                <a:solidFill>
                  <a:srgbClr val="091019"/>
                </a:solidFill>
                <a:ea typeface="ＭＳ Ｐゴシック" panose="020B0600070205080204" pitchFamily="34" charset="-128"/>
                <a:cs typeface="Arial" panose="020B0604020202020204" pitchFamily="34" charset="0"/>
              </a:rPr>
              <a:pPr eaLnBrk="1" hangingPunct="1">
                <a:spcBef>
                  <a:spcPct val="0"/>
                </a:spcBef>
                <a:buFontTx/>
                <a:buNone/>
              </a:pPr>
              <a:t>3</a:t>
            </a:fld>
            <a:endParaRPr lang="en-US" altLang="en-US" sz="1000">
              <a:solidFill>
                <a:srgbClr val="091019"/>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247289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524000"/>
            <a:ext cx="7848600" cy="3657600"/>
          </a:xfrm>
        </p:spPr>
        <p:txBody>
          <a:bodyPr>
            <a:normAutofit lnSpcReduction="10000"/>
          </a:bodyPr>
          <a:lstStyle/>
          <a:p>
            <a:r>
              <a:rPr lang="en-US" sz="2200" b="1" dirty="0" smtClean="0"/>
              <a:t> </a:t>
            </a:r>
          </a:p>
          <a:p>
            <a:r>
              <a:rPr lang="en-US" sz="1900" dirty="0" smtClean="0"/>
              <a:t>Role of auditing constantly shaped by the changing expectations and needs of clients, by standards and requirements imposed by regulatory bodies. And most importantly, by changing environmental conditions: societal, technological and economic.</a:t>
            </a:r>
          </a:p>
          <a:p>
            <a:endParaRPr lang="en-US" sz="1900" dirty="0" smtClean="0"/>
          </a:p>
          <a:p>
            <a:r>
              <a:rPr lang="en-US" sz="1900" dirty="0" smtClean="0"/>
              <a:t>Widespread application of technology – bring world closer + reshape organization structures + introduce new threats to clients controls and security environment + increase business competitiveness.</a:t>
            </a:r>
          </a:p>
          <a:p>
            <a:r>
              <a:rPr lang="en-US" sz="1900" dirty="0" smtClean="0"/>
              <a:t>Growth of consumerism promote greater scrutiny of corporate </a:t>
            </a:r>
            <a:r>
              <a:rPr lang="en-US" sz="1900" dirty="0" err="1" smtClean="0"/>
              <a:t>behaviours</a:t>
            </a:r>
            <a:r>
              <a:rPr lang="en-US" sz="1900" dirty="0" smtClean="0"/>
              <a:t> by users and heightened expectations on auditors,  induce creation of regulations governing business + professions.</a:t>
            </a:r>
          </a:p>
          <a:p>
            <a:endParaRPr lang="en-US" sz="1600" dirty="0"/>
          </a:p>
        </p:txBody>
      </p:sp>
      <p:sp>
        <p:nvSpPr>
          <p:cNvPr id="2" name="Title 1"/>
          <p:cNvSpPr>
            <a:spLocks noGrp="1"/>
          </p:cNvSpPr>
          <p:nvPr>
            <p:ph type="ctrTitle"/>
          </p:nvPr>
        </p:nvSpPr>
        <p:spPr>
          <a:xfrm>
            <a:off x="685800" y="457200"/>
            <a:ext cx="7924800" cy="914400"/>
          </a:xfrm>
        </p:spPr>
        <p:txBody>
          <a:bodyPr>
            <a:normAutofit/>
          </a:bodyPr>
          <a:lstStyle/>
          <a:p>
            <a:r>
              <a:rPr lang="en-US" sz="1600" dirty="0" smtClean="0"/>
              <a:t>Auditing and Society: The Role of Auditing and Challenges Facing the Profession</a:t>
            </a:r>
            <a:endParaRPr lang="en-US" sz="1600" dirty="0"/>
          </a:p>
        </p:txBody>
      </p:sp>
    </p:spTree>
    <p:extLst>
      <p:ext uri="{BB962C8B-B14F-4D97-AF65-F5344CB8AC3E}">
        <p14:creationId xmlns:p14="http://schemas.microsoft.com/office/powerpoint/2010/main" val="1293576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9808" y="1981200"/>
            <a:ext cx="7598392" cy="3200400"/>
          </a:xfrm>
        </p:spPr>
        <p:txBody>
          <a:bodyPr>
            <a:normAutofit/>
          </a:bodyPr>
          <a:lstStyle/>
          <a:p>
            <a:r>
              <a:rPr lang="en-US" sz="2400" b="1" dirty="0" smtClean="0"/>
              <a:t>Implications on auditor’s role in society</a:t>
            </a:r>
          </a:p>
          <a:p>
            <a:endParaRPr lang="en-US" dirty="0" smtClean="0"/>
          </a:p>
          <a:p>
            <a:pPr marL="342900" indent="-342900" algn="l">
              <a:buFont typeface="+mj-lt"/>
              <a:buAutoNum type="arabicPeriod"/>
            </a:pPr>
            <a:r>
              <a:rPr lang="en-US" dirty="0" smtClean="0"/>
              <a:t>New levels of knowledge and skills required</a:t>
            </a:r>
          </a:p>
          <a:p>
            <a:pPr marL="342900" indent="-342900" algn="l">
              <a:buFont typeface="+mj-lt"/>
              <a:buAutoNum type="arabicPeriod"/>
            </a:pPr>
            <a:r>
              <a:rPr lang="en-US" dirty="0" smtClean="0"/>
              <a:t>Audit methodologies need to be reviewed</a:t>
            </a:r>
          </a:p>
          <a:p>
            <a:pPr marL="342900" indent="-342900" algn="l">
              <a:buFont typeface="+mj-lt"/>
              <a:buAutoNum type="arabicPeriod"/>
            </a:pPr>
            <a:r>
              <a:rPr lang="en-US" dirty="0" smtClean="0"/>
              <a:t>New standards and guidelines need to be established.</a:t>
            </a:r>
          </a:p>
          <a:p>
            <a:pPr marL="342900" indent="-342900" algn="l">
              <a:buFont typeface="+mj-lt"/>
              <a:buAutoNum type="arabicPeriod"/>
            </a:pPr>
            <a:r>
              <a:rPr lang="en-US" dirty="0" smtClean="0"/>
              <a:t>Open new opportunities to auditors in fulfilling + expanding roles and responsibilities.</a:t>
            </a:r>
            <a:endParaRPr lang="en-US" dirty="0"/>
          </a:p>
        </p:txBody>
      </p:sp>
      <p:sp>
        <p:nvSpPr>
          <p:cNvPr id="2" name="Title 1"/>
          <p:cNvSpPr>
            <a:spLocks noGrp="1"/>
          </p:cNvSpPr>
          <p:nvPr>
            <p:ph type="ctrTitle"/>
          </p:nvPr>
        </p:nvSpPr>
        <p:spPr>
          <a:xfrm>
            <a:off x="762000" y="685800"/>
            <a:ext cx="7543799" cy="990600"/>
          </a:xfrm>
        </p:spPr>
        <p:txBody>
          <a:bodyPr>
            <a:normAutofit/>
          </a:bodyPr>
          <a:lstStyle/>
          <a:p>
            <a:r>
              <a:rPr lang="en-US" sz="1600" dirty="0" smtClean="0"/>
              <a:t>Auditing and Society: The Role of Auditing and Challenges Facing the Profession</a:t>
            </a:r>
            <a:endParaRPr lang="en-US" sz="1600" dirty="0"/>
          </a:p>
        </p:txBody>
      </p:sp>
    </p:spTree>
    <p:extLst>
      <p:ext uri="{BB962C8B-B14F-4D97-AF65-F5344CB8AC3E}">
        <p14:creationId xmlns:p14="http://schemas.microsoft.com/office/powerpoint/2010/main" val="2005828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685800" y="990600"/>
            <a:ext cx="7848600" cy="838200"/>
          </a:xfrm>
        </p:spPr>
        <p:txBody>
          <a:bodyPr/>
          <a:lstStyle/>
          <a:p>
            <a:r>
              <a:rPr lang="en-US" altLang="en-US" sz="2400">
                <a:latin typeface="Bookman Old Style" pitchFamily="18" charset="0"/>
              </a:rPr>
              <a:t>INTRODUCTION TO AUDITING AND ASSURANCE SERVICES</a:t>
            </a:r>
          </a:p>
        </p:txBody>
      </p:sp>
      <p:sp>
        <p:nvSpPr>
          <p:cNvPr id="71683" name="Rectangle 3"/>
          <p:cNvSpPr>
            <a:spLocks noGrp="1" noChangeArrowheads="1"/>
          </p:cNvSpPr>
          <p:nvPr>
            <p:ph type="subTitle" idx="1"/>
          </p:nvPr>
        </p:nvSpPr>
        <p:spPr>
          <a:xfrm>
            <a:off x="609600" y="2438400"/>
            <a:ext cx="7848600" cy="3200400"/>
          </a:xfrm>
        </p:spPr>
        <p:txBody>
          <a:bodyPr/>
          <a:lstStyle/>
          <a:p>
            <a:r>
              <a:rPr lang="en-US" altLang="en-US" sz="2000" b="1" dirty="0">
                <a:latin typeface="Bookman Old Style" pitchFamily="18" charset="0"/>
              </a:rPr>
              <a:t>Financial statements misstatements arise due to:</a:t>
            </a:r>
          </a:p>
          <a:p>
            <a:endParaRPr lang="en-US" altLang="en-US" sz="2000" b="1" dirty="0">
              <a:latin typeface="Bookman Old Style" pitchFamily="18" charset="0"/>
            </a:endParaRPr>
          </a:p>
          <a:p>
            <a:pPr marL="342900" indent="-342900">
              <a:buFont typeface="Wingdings" panose="05000000000000000000" pitchFamily="2" charset="2"/>
              <a:buChar char="Ø"/>
            </a:pPr>
            <a:r>
              <a:rPr lang="en-US" altLang="en-US" sz="2000" dirty="0">
                <a:latin typeface="Bookman Old Style" pitchFamily="18" charset="0"/>
              </a:rPr>
              <a:t>Accidental errors</a:t>
            </a:r>
          </a:p>
          <a:p>
            <a:pPr marL="342900" indent="-342900">
              <a:buFont typeface="Wingdings" panose="05000000000000000000" pitchFamily="2" charset="2"/>
              <a:buChar char="Ø"/>
            </a:pPr>
            <a:r>
              <a:rPr lang="en-US" altLang="en-US" sz="2000" dirty="0">
                <a:latin typeface="Bookman Old Style" pitchFamily="18" charset="0"/>
              </a:rPr>
              <a:t>Lack of knowledge of accounting principles</a:t>
            </a:r>
          </a:p>
          <a:p>
            <a:pPr marL="342900" indent="-342900">
              <a:buFont typeface="Wingdings" panose="05000000000000000000" pitchFamily="2" charset="2"/>
              <a:buChar char="Ø"/>
            </a:pPr>
            <a:r>
              <a:rPr lang="en-US" altLang="en-US" sz="2000" dirty="0">
                <a:latin typeface="Bookman Old Style" pitchFamily="18" charset="0"/>
              </a:rPr>
              <a:t>Unintentional bias</a:t>
            </a:r>
          </a:p>
          <a:p>
            <a:pPr marL="342900" indent="-342900">
              <a:buFont typeface="Wingdings" panose="05000000000000000000" pitchFamily="2" charset="2"/>
              <a:buChar char="Ø"/>
            </a:pPr>
            <a:r>
              <a:rPr lang="en-US" altLang="en-US" sz="2000" dirty="0">
                <a:latin typeface="Bookman Old Style" pitchFamily="18" charset="0"/>
              </a:rPr>
              <a:t>Deliberate falsification</a:t>
            </a:r>
          </a:p>
        </p:txBody>
      </p:sp>
      <p:sp>
        <p:nvSpPr>
          <p:cNvPr id="6" name="Rectangle 28"/>
          <p:cNvSpPr>
            <a:spLocks noGrp="1" noChangeArrowheads="1"/>
          </p:cNvSpPr>
          <p:nvPr>
            <p:ph type="sldNum" sz="quarter" idx="12"/>
          </p:nvPr>
        </p:nvSpPr>
        <p:spPr/>
        <p:txBody>
          <a:bodyPr/>
          <a:lstStyle/>
          <a:p>
            <a:fld id="{F4529E61-D9E5-440C-93D5-636067ED4044}" type="slidenum">
              <a:rPr lang="en-US" altLang="en-US"/>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altLang="en-US" smtClean="0"/>
              <a:t>Professional Skepticism</a:t>
            </a:r>
          </a:p>
        </p:txBody>
      </p:sp>
      <p:sp>
        <p:nvSpPr>
          <p:cNvPr id="19459" name="Rectangle 3"/>
          <p:cNvSpPr>
            <a:spLocks noGrp="1" noChangeArrowheads="1"/>
          </p:cNvSpPr>
          <p:nvPr>
            <p:ph type="body" idx="1"/>
          </p:nvPr>
        </p:nvSpPr>
        <p:spPr>
          <a:xfrm>
            <a:off x="685800" y="1828800"/>
            <a:ext cx="8001000" cy="4267200"/>
          </a:xfrm>
        </p:spPr>
        <p:txBody>
          <a:bodyPr>
            <a:normAutofit lnSpcReduction="10000"/>
          </a:bodyPr>
          <a:lstStyle/>
          <a:p>
            <a:pPr eaLnBrk="1" hangingPunct="1">
              <a:lnSpc>
                <a:spcPct val="90000"/>
              </a:lnSpc>
            </a:pPr>
            <a:r>
              <a:rPr lang="en-US" altLang="en-US" sz="2400" dirty="0" smtClean="0"/>
              <a:t>Refers to an auditor’s questioning mindset towards representations made by management and evidential matter gathered</a:t>
            </a:r>
          </a:p>
          <a:p>
            <a:pPr lvl="1" eaLnBrk="1" hangingPunct="1">
              <a:lnSpc>
                <a:spcPct val="90000"/>
              </a:lnSpc>
            </a:pPr>
            <a:r>
              <a:rPr lang="en-US" altLang="en-US" sz="2000" dirty="0" smtClean="0"/>
              <a:t>Inquiry alone is never enough.  The auditor must obtain sufficient corroborative evidence.</a:t>
            </a:r>
          </a:p>
          <a:p>
            <a:pPr lvl="1" eaLnBrk="1" hangingPunct="1">
              <a:lnSpc>
                <a:spcPct val="90000"/>
              </a:lnSpc>
            </a:pPr>
            <a:r>
              <a:rPr lang="en-US" altLang="en-US" sz="2000" dirty="0" smtClean="0"/>
              <a:t>Unusual financial trends need investigation</a:t>
            </a:r>
          </a:p>
          <a:p>
            <a:pPr lvl="1" eaLnBrk="1" hangingPunct="1">
              <a:lnSpc>
                <a:spcPct val="90000"/>
              </a:lnSpc>
            </a:pPr>
            <a:r>
              <a:rPr lang="en-US" altLang="en-US" sz="2000" dirty="0" smtClean="0"/>
              <a:t>Documents are always checked for authenticity or possible alteration</a:t>
            </a:r>
          </a:p>
          <a:p>
            <a:pPr lvl="1" eaLnBrk="1" hangingPunct="1">
              <a:lnSpc>
                <a:spcPct val="90000"/>
              </a:lnSpc>
            </a:pPr>
            <a:r>
              <a:rPr lang="en-US" altLang="en-US" sz="2000" dirty="0" smtClean="0"/>
              <a:t>Ask questions, get answers, then verify the answers.</a:t>
            </a:r>
          </a:p>
          <a:p>
            <a:pPr eaLnBrk="1" hangingPunct="1">
              <a:lnSpc>
                <a:spcPct val="90000"/>
              </a:lnSpc>
            </a:pPr>
            <a:r>
              <a:rPr lang="en-US" altLang="en-US" sz="2400" dirty="0" smtClean="0"/>
              <a:t>Must be skeptical because a potential conflict of interest always exists between the auditor and the client.</a:t>
            </a:r>
          </a:p>
          <a:p>
            <a:pPr lvl="1" eaLnBrk="1" hangingPunct="1">
              <a:lnSpc>
                <a:spcPct val="90000"/>
              </a:lnSpc>
            </a:pPr>
            <a:r>
              <a:rPr lang="en-US" altLang="en-US" sz="2000" dirty="0" smtClean="0"/>
              <a:t>Management wants to portray the company and its operations in the best possible light.</a:t>
            </a:r>
          </a:p>
          <a:p>
            <a:pPr lvl="1" eaLnBrk="1" hangingPunct="1">
              <a:lnSpc>
                <a:spcPct val="90000"/>
              </a:lnSpc>
            </a:pPr>
            <a:r>
              <a:rPr lang="en-US" altLang="en-US" sz="2000" dirty="0" smtClean="0"/>
              <a:t>Auditors want to make sure that this portrayal is fair and accurate.</a:t>
            </a:r>
          </a:p>
          <a:p>
            <a:pPr lvl="1" eaLnBrk="1" hangingPunct="1">
              <a:lnSpc>
                <a:spcPct val="90000"/>
              </a:lnSpc>
              <a:buFontTx/>
              <a:buChar char="•"/>
            </a:pPr>
            <a:endParaRPr lang="en-US" altLang="en-US" sz="2000" dirty="0" smtClean="0"/>
          </a:p>
        </p:txBody>
      </p:sp>
      <p:sp>
        <p:nvSpPr>
          <p:cNvPr id="19460" name="Text Box 10"/>
          <p:cNvSpPr txBox="1">
            <a:spLocks noChangeArrowheads="1"/>
          </p:cNvSpPr>
          <p:nvPr/>
        </p:nvSpPr>
        <p:spPr bwMode="auto">
          <a:xfrm>
            <a:off x="8610600" y="6613525"/>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defTabSz="457200" eaLnBrk="0" hangingPunct="0">
              <a:spcBef>
                <a:spcPct val="20000"/>
              </a:spcBef>
              <a:buChar char="•"/>
              <a:defRPr sz="3200">
                <a:solidFill>
                  <a:schemeClr val="tx1"/>
                </a:solidFill>
                <a:latin typeface="Times New Roman" panose="02020603050405020304" pitchFamily="18" charset="0"/>
              </a:defRPr>
            </a:lvl1pPr>
            <a:lvl2pPr marL="742950" indent="-285750" algn="l" defTabSz="457200" eaLnBrk="0" hangingPunct="0">
              <a:spcBef>
                <a:spcPct val="20000"/>
              </a:spcBef>
              <a:buChar char="–"/>
              <a:defRPr sz="2800">
                <a:solidFill>
                  <a:schemeClr val="tx1"/>
                </a:solidFill>
                <a:latin typeface="Times New Roman" panose="02020603050405020304" pitchFamily="18" charset="0"/>
              </a:defRPr>
            </a:lvl2pPr>
            <a:lvl3pPr marL="1143000" indent="-228600" algn="l" defTabSz="457200" eaLnBrk="0" hangingPunct="0">
              <a:spcBef>
                <a:spcPct val="20000"/>
              </a:spcBef>
              <a:buChar char="•"/>
              <a:defRPr sz="2400">
                <a:solidFill>
                  <a:schemeClr val="tx1"/>
                </a:solidFill>
                <a:latin typeface="Times New Roman" panose="02020603050405020304" pitchFamily="18" charset="0"/>
              </a:defRPr>
            </a:lvl3pPr>
            <a:lvl4pPr marL="1600200" indent="-228600" algn="l" defTabSz="457200" eaLnBrk="0" hangingPunct="0">
              <a:spcBef>
                <a:spcPct val="20000"/>
              </a:spcBef>
              <a:buChar char="–"/>
              <a:defRPr sz="2000">
                <a:solidFill>
                  <a:schemeClr val="tx1"/>
                </a:solidFill>
                <a:latin typeface="Times New Roman" panose="02020603050405020304" pitchFamily="18" charset="0"/>
              </a:defRPr>
            </a:lvl4pPr>
            <a:lvl5pPr marL="2057400" indent="-228600" algn="l" defTabSz="457200" eaLnBrk="0" hangingPunct="0">
              <a:spcBef>
                <a:spcPct val="20000"/>
              </a:spcBef>
              <a:buChar char="»"/>
              <a:defRPr sz="2000">
                <a:solidFill>
                  <a:schemeClr val="tx1"/>
                </a:solidFill>
                <a:latin typeface="Times New Roman" panose="02020603050405020304" pitchFamily="18" charset="0"/>
              </a:defRPr>
            </a:lvl5pPr>
            <a:lvl6pPr marL="25146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000">
                <a:solidFill>
                  <a:srgbClr val="091019"/>
                </a:solidFill>
                <a:ea typeface="ＭＳ Ｐゴシック" panose="020B0600070205080204" pitchFamily="34" charset="-128"/>
                <a:cs typeface="Arial" panose="020B0604020202020204" pitchFamily="34" charset="0"/>
              </a:rPr>
              <a:t>1-</a:t>
            </a:r>
            <a:fld id="{BBE28BEB-BEA0-4920-BC72-73476BEC2066}" type="slidenum">
              <a:rPr lang="en-US" altLang="en-US" sz="1000">
                <a:solidFill>
                  <a:srgbClr val="091019"/>
                </a:solidFill>
                <a:ea typeface="ＭＳ Ｐゴシック" panose="020B0600070205080204" pitchFamily="34" charset="-128"/>
                <a:cs typeface="Arial" panose="020B0604020202020204" pitchFamily="34" charset="0"/>
              </a:rPr>
              <a:pPr eaLnBrk="1" hangingPunct="1">
                <a:spcBef>
                  <a:spcPct val="0"/>
                </a:spcBef>
                <a:buFontTx/>
                <a:buNone/>
              </a:pPr>
              <a:t>5</a:t>
            </a:fld>
            <a:endParaRPr lang="en-US" altLang="en-US" sz="1000">
              <a:solidFill>
                <a:srgbClr val="091019"/>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685289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805218" y="854170"/>
            <a:ext cx="7848600" cy="838200"/>
          </a:xfrm>
        </p:spPr>
        <p:txBody>
          <a:bodyPr/>
          <a:lstStyle/>
          <a:p>
            <a:r>
              <a:rPr lang="en-US" altLang="en-US" sz="2400" dirty="0">
                <a:latin typeface="Bookman Old Style" pitchFamily="18" charset="0"/>
              </a:rPr>
              <a:t>INTRODUCTION TO AUDITING AND ASSURANCE SERVICES</a:t>
            </a:r>
          </a:p>
        </p:txBody>
      </p:sp>
      <p:sp>
        <p:nvSpPr>
          <p:cNvPr id="67587" name="Rectangle 3"/>
          <p:cNvSpPr>
            <a:spLocks noGrp="1" noChangeArrowheads="1"/>
          </p:cNvSpPr>
          <p:nvPr>
            <p:ph type="subTitle" idx="1"/>
          </p:nvPr>
        </p:nvSpPr>
        <p:spPr>
          <a:xfrm>
            <a:off x="805218" y="2133600"/>
            <a:ext cx="7772400" cy="3200400"/>
          </a:xfrm>
        </p:spPr>
        <p:txBody>
          <a:bodyPr/>
          <a:lstStyle/>
          <a:p>
            <a:r>
              <a:rPr lang="en-US" altLang="en-US" sz="2400" b="1" u="sng" dirty="0">
                <a:latin typeface="Bookman Old Style" pitchFamily="18" charset="0"/>
              </a:rPr>
              <a:t>Auditing</a:t>
            </a:r>
          </a:p>
          <a:p>
            <a:endParaRPr lang="en-US" altLang="en-US" sz="2400" b="1" u="sng" dirty="0">
              <a:latin typeface="Bookman Old Style" pitchFamily="18" charset="0"/>
            </a:endParaRPr>
          </a:p>
          <a:p>
            <a:r>
              <a:rPr lang="en-US" altLang="en-US" sz="2000" dirty="0">
                <a:latin typeface="Bookman Old Style" pitchFamily="18" charset="0"/>
              </a:rPr>
              <a:t>A </a:t>
            </a:r>
            <a:r>
              <a:rPr lang="en-US" altLang="en-US" sz="2000" u="sng" dirty="0">
                <a:latin typeface="Bookman Old Style" pitchFamily="18" charset="0"/>
              </a:rPr>
              <a:t>systematic process</a:t>
            </a:r>
            <a:r>
              <a:rPr lang="en-US" altLang="en-US" sz="2000" dirty="0">
                <a:latin typeface="Bookman Old Style" pitchFamily="18" charset="0"/>
              </a:rPr>
              <a:t> of </a:t>
            </a:r>
            <a:r>
              <a:rPr lang="en-US" altLang="en-US" sz="2000" u="sng" dirty="0">
                <a:latin typeface="Bookman Old Style" pitchFamily="18" charset="0"/>
              </a:rPr>
              <a:t>objectively</a:t>
            </a:r>
            <a:r>
              <a:rPr lang="en-US" altLang="en-US" sz="2000" dirty="0">
                <a:latin typeface="Bookman Old Style" pitchFamily="18" charset="0"/>
              </a:rPr>
              <a:t> obtaining and </a:t>
            </a:r>
            <a:r>
              <a:rPr lang="en-US" altLang="en-US" sz="2000" u="sng" dirty="0">
                <a:latin typeface="Bookman Old Style" pitchFamily="18" charset="0"/>
              </a:rPr>
              <a:t>evaluating evidence</a:t>
            </a:r>
            <a:r>
              <a:rPr lang="en-US" altLang="en-US" sz="2000" dirty="0">
                <a:latin typeface="Bookman Old Style" pitchFamily="18" charset="0"/>
              </a:rPr>
              <a:t> regarding </a:t>
            </a:r>
            <a:r>
              <a:rPr lang="en-US" altLang="en-US" sz="2000" u="sng" dirty="0">
                <a:latin typeface="Bookman Old Style" pitchFamily="18" charset="0"/>
              </a:rPr>
              <a:t>assertion</a:t>
            </a:r>
            <a:r>
              <a:rPr lang="en-US" altLang="en-US" sz="2000" dirty="0">
                <a:latin typeface="Bookman Old Style" pitchFamily="18" charset="0"/>
              </a:rPr>
              <a:t>s about economic actions and events to ascertain the degree of correspondence between those assertions and established criteria, and </a:t>
            </a:r>
            <a:r>
              <a:rPr lang="en-US" altLang="en-US" sz="2000" u="sng" dirty="0">
                <a:latin typeface="Bookman Old Style" pitchFamily="18" charset="0"/>
              </a:rPr>
              <a:t>communicating the results</a:t>
            </a:r>
            <a:r>
              <a:rPr lang="en-US" altLang="en-US" sz="2000" dirty="0">
                <a:latin typeface="Bookman Old Style" pitchFamily="18" charset="0"/>
              </a:rPr>
              <a:t> to interested parties.</a:t>
            </a:r>
          </a:p>
        </p:txBody>
      </p:sp>
      <p:sp>
        <p:nvSpPr>
          <p:cNvPr id="6" name="Rectangle 28"/>
          <p:cNvSpPr>
            <a:spLocks noGrp="1" noChangeArrowheads="1"/>
          </p:cNvSpPr>
          <p:nvPr>
            <p:ph type="sldNum" sz="quarter" idx="12"/>
          </p:nvPr>
        </p:nvSpPr>
        <p:spPr/>
        <p:txBody>
          <a:bodyPr/>
          <a:lstStyle/>
          <a:p>
            <a:fld id="{BAA077B2-8ABE-4358-B240-0473E0ABA666}" type="slidenum">
              <a:rPr lang="en-US" altLang="en-US"/>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5800" y="838200"/>
            <a:ext cx="7848600" cy="838200"/>
          </a:xfrm>
        </p:spPr>
        <p:txBody>
          <a:bodyPr/>
          <a:lstStyle/>
          <a:p>
            <a:r>
              <a:rPr lang="en-US" altLang="en-US" sz="2400" dirty="0">
                <a:latin typeface="Bookman Old Style" pitchFamily="18" charset="0"/>
              </a:rPr>
              <a:t>INTRODUCTION TO AUDITING AND ASSURANCE SERVICES</a:t>
            </a:r>
          </a:p>
        </p:txBody>
      </p:sp>
      <p:sp>
        <p:nvSpPr>
          <p:cNvPr id="20483" name="Rectangle 3"/>
          <p:cNvSpPr>
            <a:spLocks noGrp="1" noChangeArrowheads="1"/>
          </p:cNvSpPr>
          <p:nvPr>
            <p:ph type="subTitle" idx="1"/>
          </p:nvPr>
        </p:nvSpPr>
        <p:spPr>
          <a:xfrm>
            <a:off x="685800" y="1905000"/>
            <a:ext cx="7543800" cy="3429000"/>
          </a:xfrm>
        </p:spPr>
        <p:txBody>
          <a:bodyPr>
            <a:normAutofit lnSpcReduction="10000"/>
          </a:bodyPr>
          <a:lstStyle/>
          <a:p>
            <a:pPr>
              <a:lnSpc>
                <a:spcPct val="90000"/>
              </a:lnSpc>
            </a:pPr>
            <a:r>
              <a:rPr lang="en-US" altLang="en-US" sz="1800" b="1" u="sng" dirty="0">
                <a:latin typeface="Bookman Old Style" pitchFamily="18" charset="0"/>
              </a:rPr>
              <a:t>Attestation </a:t>
            </a:r>
          </a:p>
          <a:p>
            <a:pPr>
              <a:lnSpc>
                <a:spcPct val="90000"/>
              </a:lnSpc>
            </a:pPr>
            <a:r>
              <a:rPr lang="en-US" altLang="en-US" sz="1800" dirty="0">
                <a:latin typeface="Bookman Old Style" pitchFamily="18" charset="0"/>
              </a:rPr>
              <a:t>Occurs when a practitioner is engaged to issue or does issue a written communication that expresses a conclusion about the reliability of a written assertion that is the responsibility of another party.</a:t>
            </a:r>
          </a:p>
          <a:p>
            <a:pPr>
              <a:lnSpc>
                <a:spcPct val="90000"/>
              </a:lnSpc>
            </a:pPr>
            <a:endParaRPr lang="en-US" altLang="en-US" sz="1800" dirty="0">
              <a:latin typeface="Bookman Old Style" pitchFamily="18" charset="0"/>
            </a:endParaRPr>
          </a:p>
          <a:p>
            <a:pPr>
              <a:lnSpc>
                <a:spcPct val="90000"/>
              </a:lnSpc>
            </a:pPr>
            <a:r>
              <a:rPr lang="en-US" altLang="en-US" sz="1800" b="1" u="sng" dirty="0">
                <a:latin typeface="Bookman Old Style" pitchFamily="18" charset="0"/>
              </a:rPr>
              <a:t>Examples</a:t>
            </a:r>
          </a:p>
          <a:p>
            <a:pPr marL="285750" indent="-285750">
              <a:lnSpc>
                <a:spcPct val="90000"/>
              </a:lnSpc>
              <a:buFont typeface="Wingdings" panose="05000000000000000000" pitchFamily="2" charset="2"/>
              <a:buChar char="Ø"/>
            </a:pPr>
            <a:r>
              <a:rPr lang="en-US" altLang="en-US" sz="1800" dirty="0">
                <a:latin typeface="Bookman Old Style" pitchFamily="18" charset="0"/>
              </a:rPr>
              <a:t>Future oriented financial information</a:t>
            </a:r>
          </a:p>
          <a:p>
            <a:pPr marL="285750" indent="-285750">
              <a:lnSpc>
                <a:spcPct val="90000"/>
              </a:lnSpc>
              <a:buFont typeface="Wingdings" panose="05000000000000000000" pitchFamily="2" charset="2"/>
              <a:buChar char="Ø"/>
            </a:pPr>
            <a:r>
              <a:rPr lang="en-US" altLang="en-US" sz="1800" dirty="0">
                <a:latin typeface="Bookman Old Style" pitchFamily="18" charset="0"/>
              </a:rPr>
              <a:t>Management’s discussion and analysis</a:t>
            </a:r>
          </a:p>
          <a:p>
            <a:pPr marL="285750" indent="-285750">
              <a:lnSpc>
                <a:spcPct val="90000"/>
              </a:lnSpc>
              <a:buFont typeface="Wingdings" panose="05000000000000000000" pitchFamily="2" charset="2"/>
              <a:buChar char="Ø"/>
            </a:pPr>
            <a:r>
              <a:rPr lang="en-US" altLang="en-US" sz="1800" dirty="0">
                <a:latin typeface="Bookman Old Style" pitchFamily="18" charset="0"/>
              </a:rPr>
              <a:t>Effectiveness of internal control</a:t>
            </a:r>
          </a:p>
          <a:p>
            <a:pPr marL="285750" indent="-285750">
              <a:lnSpc>
                <a:spcPct val="90000"/>
              </a:lnSpc>
              <a:buFont typeface="Wingdings" panose="05000000000000000000" pitchFamily="2" charset="2"/>
              <a:buChar char="Ø"/>
            </a:pPr>
            <a:r>
              <a:rPr lang="en-US" altLang="en-US" sz="1800" dirty="0">
                <a:latin typeface="Bookman Old Style" pitchFamily="18" charset="0"/>
              </a:rPr>
              <a:t>Compliance with statutory, regulatory, or contractual obligations</a:t>
            </a:r>
          </a:p>
        </p:txBody>
      </p:sp>
      <p:sp>
        <p:nvSpPr>
          <p:cNvPr id="6" name="Rectangle 28"/>
          <p:cNvSpPr>
            <a:spLocks noGrp="1" noChangeArrowheads="1"/>
          </p:cNvSpPr>
          <p:nvPr>
            <p:ph type="sldNum" sz="quarter" idx="12"/>
          </p:nvPr>
        </p:nvSpPr>
        <p:spPr/>
        <p:txBody>
          <a:bodyPr/>
          <a:lstStyle/>
          <a:p>
            <a:fld id="{A5670FCB-630A-455B-A3FB-25BA3934B501}" type="slidenum">
              <a:rPr lang="en-US" altLang="en-US"/>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609600" y="822325"/>
            <a:ext cx="7848600" cy="838200"/>
          </a:xfrm>
        </p:spPr>
        <p:txBody>
          <a:bodyPr/>
          <a:lstStyle/>
          <a:p>
            <a:r>
              <a:rPr lang="en-US" altLang="en-US" sz="2400" dirty="0">
                <a:latin typeface="Bookman Old Style" pitchFamily="18" charset="0"/>
              </a:rPr>
              <a:t>INTRODUCTION TO AUDITING AND ASSURANCE SERVICES</a:t>
            </a:r>
          </a:p>
        </p:txBody>
      </p:sp>
      <p:sp>
        <p:nvSpPr>
          <p:cNvPr id="33795" name="Rectangle 3"/>
          <p:cNvSpPr>
            <a:spLocks noGrp="1" noChangeArrowheads="1"/>
          </p:cNvSpPr>
          <p:nvPr>
            <p:ph type="subTitle" idx="1"/>
          </p:nvPr>
        </p:nvSpPr>
        <p:spPr>
          <a:xfrm>
            <a:off x="708546" y="2057400"/>
            <a:ext cx="7772400" cy="3200400"/>
          </a:xfrm>
        </p:spPr>
        <p:txBody>
          <a:bodyPr/>
          <a:lstStyle/>
          <a:p>
            <a:pPr>
              <a:lnSpc>
                <a:spcPct val="90000"/>
              </a:lnSpc>
            </a:pPr>
            <a:r>
              <a:rPr lang="en-US" altLang="en-US" sz="1800" b="1" u="sng" dirty="0">
                <a:latin typeface="Bookman Old Style" pitchFamily="18" charset="0"/>
              </a:rPr>
              <a:t>Assurance Services</a:t>
            </a:r>
          </a:p>
          <a:p>
            <a:pPr>
              <a:lnSpc>
                <a:spcPct val="90000"/>
              </a:lnSpc>
            </a:pPr>
            <a:r>
              <a:rPr lang="en-US" altLang="en-US" sz="1800" dirty="0">
                <a:latin typeface="Bookman Old Style" pitchFamily="18" charset="0"/>
              </a:rPr>
              <a:t>Independent professional services that improve the quality of information, or its context, for decision makers.</a:t>
            </a:r>
          </a:p>
          <a:p>
            <a:pPr>
              <a:lnSpc>
                <a:spcPct val="90000"/>
              </a:lnSpc>
            </a:pPr>
            <a:endParaRPr lang="en-US" altLang="en-US" sz="1800" dirty="0">
              <a:latin typeface="Bookman Old Style" pitchFamily="18" charset="0"/>
            </a:endParaRPr>
          </a:p>
          <a:p>
            <a:pPr>
              <a:lnSpc>
                <a:spcPct val="90000"/>
              </a:lnSpc>
            </a:pPr>
            <a:r>
              <a:rPr lang="en-US" altLang="en-US" sz="1800" b="1" u="sng" dirty="0">
                <a:latin typeface="Bookman Old Style" pitchFamily="18" charset="0"/>
              </a:rPr>
              <a:t>Examples</a:t>
            </a:r>
          </a:p>
          <a:p>
            <a:pPr marL="285750" indent="-285750">
              <a:lnSpc>
                <a:spcPct val="90000"/>
              </a:lnSpc>
              <a:buFont typeface="Wingdings" panose="05000000000000000000" pitchFamily="2" charset="2"/>
              <a:buChar char="Ø"/>
            </a:pPr>
            <a:r>
              <a:rPr lang="en-US" altLang="en-US" sz="1800" dirty="0">
                <a:latin typeface="Bookman Old Style" pitchFamily="18" charset="0"/>
              </a:rPr>
              <a:t>Risk assessment</a:t>
            </a:r>
          </a:p>
          <a:p>
            <a:pPr marL="285750" indent="-285750">
              <a:lnSpc>
                <a:spcPct val="90000"/>
              </a:lnSpc>
              <a:buFont typeface="Wingdings" panose="05000000000000000000" pitchFamily="2" charset="2"/>
              <a:buChar char="Ø"/>
            </a:pPr>
            <a:r>
              <a:rPr lang="en-US" altLang="en-US" sz="1800" dirty="0">
                <a:latin typeface="Bookman Old Style" pitchFamily="18" charset="0"/>
              </a:rPr>
              <a:t>Information system reliability</a:t>
            </a:r>
          </a:p>
          <a:p>
            <a:pPr marL="285750" indent="-285750">
              <a:lnSpc>
                <a:spcPct val="90000"/>
              </a:lnSpc>
              <a:buFont typeface="Wingdings" panose="05000000000000000000" pitchFamily="2" charset="2"/>
              <a:buChar char="Ø"/>
            </a:pPr>
            <a:r>
              <a:rPr lang="en-US" altLang="en-US" sz="1800" dirty="0">
                <a:latin typeface="Bookman Old Style" pitchFamily="18" charset="0"/>
              </a:rPr>
              <a:t>Electronic commerce</a:t>
            </a:r>
          </a:p>
          <a:p>
            <a:pPr>
              <a:lnSpc>
                <a:spcPct val="90000"/>
              </a:lnSpc>
            </a:pPr>
            <a:endParaRPr lang="en-US" altLang="en-US" sz="1800" dirty="0">
              <a:latin typeface="Bookman Old Style" pitchFamily="18" charset="0"/>
            </a:endParaRPr>
          </a:p>
        </p:txBody>
      </p:sp>
      <p:sp>
        <p:nvSpPr>
          <p:cNvPr id="6" name="Rectangle 28"/>
          <p:cNvSpPr>
            <a:spLocks noGrp="1" noChangeArrowheads="1"/>
          </p:cNvSpPr>
          <p:nvPr>
            <p:ph type="sldNum" sz="quarter" idx="12"/>
          </p:nvPr>
        </p:nvSpPr>
        <p:spPr/>
        <p:txBody>
          <a:bodyPr/>
          <a:lstStyle/>
          <a:p>
            <a:fld id="{E8F36414-9C43-4663-AD1C-5ED7BEABFDBB}" type="slidenum">
              <a:rPr lang="en-US" altLang="en-US"/>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723900" y="720328"/>
            <a:ext cx="7848600" cy="838200"/>
          </a:xfrm>
        </p:spPr>
        <p:txBody>
          <a:bodyPr/>
          <a:lstStyle/>
          <a:p>
            <a:r>
              <a:rPr lang="en-US" altLang="en-US" sz="2400" dirty="0">
                <a:latin typeface="Bookman Old Style" pitchFamily="18" charset="0"/>
              </a:rPr>
              <a:t>INTRODUCTION TO AUDITING AND ASSURANCE SERVICES</a:t>
            </a:r>
          </a:p>
        </p:txBody>
      </p:sp>
      <p:sp>
        <p:nvSpPr>
          <p:cNvPr id="21507" name="Rectangle 3"/>
          <p:cNvSpPr>
            <a:spLocks noGrp="1" noChangeArrowheads="1"/>
          </p:cNvSpPr>
          <p:nvPr>
            <p:ph type="subTitle" idx="1"/>
          </p:nvPr>
        </p:nvSpPr>
        <p:spPr>
          <a:xfrm>
            <a:off x="762000" y="2057400"/>
            <a:ext cx="7543800" cy="3200400"/>
          </a:xfrm>
        </p:spPr>
        <p:txBody>
          <a:bodyPr/>
          <a:lstStyle/>
          <a:p>
            <a:pPr algn="l">
              <a:lnSpc>
                <a:spcPct val="90000"/>
              </a:lnSpc>
            </a:pPr>
            <a:endParaRPr lang="en-US" altLang="en-US" sz="1600">
              <a:latin typeface="Bookman Old Style" pitchFamily="18" charset="0"/>
            </a:endParaRPr>
          </a:p>
        </p:txBody>
      </p:sp>
      <p:sp>
        <p:nvSpPr>
          <p:cNvPr id="12" name="Rectangle 28"/>
          <p:cNvSpPr>
            <a:spLocks noGrp="1" noChangeArrowheads="1"/>
          </p:cNvSpPr>
          <p:nvPr>
            <p:ph type="sldNum" sz="quarter" idx="12"/>
          </p:nvPr>
        </p:nvSpPr>
        <p:spPr/>
        <p:txBody>
          <a:bodyPr/>
          <a:lstStyle/>
          <a:p>
            <a:fld id="{FF0B5357-E6F5-4A56-8BED-96541A62BF10}" type="slidenum">
              <a:rPr lang="en-US" altLang="en-US"/>
              <a:pPr/>
              <a:t>9</a:t>
            </a:fld>
            <a:endParaRPr lang="en-US" altLang="en-US"/>
          </a:p>
        </p:txBody>
      </p:sp>
      <p:sp>
        <p:nvSpPr>
          <p:cNvPr id="21508" name="Oval 4"/>
          <p:cNvSpPr>
            <a:spLocks noChangeArrowheads="1"/>
          </p:cNvSpPr>
          <p:nvPr/>
        </p:nvSpPr>
        <p:spPr bwMode="auto">
          <a:xfrm>
            <a:off x="1066800" y="2812256"/>
            <a:ext cx="6781800" cy="2362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1509" name="Oval 5"/>
          <p:cNvSpPr>
            <a:spLocks noChangeArrowheads="1"/>
          </p:cNvSpPr>
          <p:nvPr/>
        </p:nvSpPr>
        <p:spPr bwMode="auto">
          <a:xfrm>
            <a:off x="1905000" y="3429000"/>
            <a:ext cx="4724400" cy="1676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1510" name="Oval 6"/>
          <p:cNvSpPr>
            <a:spLocks noChangeArrowheads="1"/>
          </p:cNvSpPr>
          <p:nvPr/>
        </p:nvSpPr>
        <p:spPr bwMode="auto">
          <a:xfrm>
            <a:off x="2209800" y="3810000"/>
            <a:ext cx="27432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21511" name="Text Box 7"/>
          <p:cNvSpPr txBox="1">
            <a:spLocks noChangeArrowheads="1"/>
          </p:cNvSpPr>
          <p:nvPr/>
        </p:nvSpPr>
        <p:spPr bwMode="auto">
          <a:xfrm>
            <a:off x="6705600" y="38100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Assurance</a:t>
            </a:r>
          </a:p>
        </p:txBody>
      </p:sp>
      <p:sp>
        <p:nvSpPr>
          <p:cNvPr id="21512" name="Text Box 8"/>
          <p:cNvSpPr txBox="1">
            <a:spLocks noChangeArrowheads="1"/>
          </p:cNvSpPr>
          <p:nvPr/>
        </p:nvSpPr>
        <p:spPr bwMode="auto">
          <a:xfrm>
            <a:off x="4876800" y="38862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Attestation</a:t>
            </a:r>
          </a:p>
        </p:txBody>
      </p:sp>
      <p:sp>
        <p:nvSpPr>
          <p:cNvPr id="21513" name="Text Box 9"/>
          <p:cNvSpPr txBox="1">
            <a:spLocks noChangeArrowheads="1"/>
          </p:cNvSpPr>
          <p:nvPr/>
        </p:nvSpPr>
        <p:spPr bwMode="auto">
          <a:xfrm>
            <a:off x="3200400" y="3886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Auditing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445</TotalTime>
  <Words>1667</Words>
  <Application>Microsoft Office PowerPoint</Application>
  <PresentationFormat>On-screen Show (4:3)</PresentationFormat>
  <Paragraphs>301</Paragraphs>
  <Slides>31</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Bookman Old Style</vt:lpstr>
      <vt:lpstr>Gill Sans MT</vt:lpstr>
      <vt:lpstr>Tahoma</vt:lpstr>
      <vt:lpstr>Times New Roman</vt:lpstr>
      <vt:lpstr>Wingdings</vt:lpstr>
      <vt:lpstr>Wingdings 3</vt:lpstr>
      <vt:lpstr>Urban Pop</vt:lpstr>
      <vt:lpstr>INTRODUCTION TO AUDITING AND  ASSURANCE SERVICES</vt:lpstr>
      <vt:lpstr>User Demand for Reliable Information</vt:lpstr>
      <vt:lpstr>Overview of Financial Statement Auditing</vt:lpstr>
      <vt:lpstr>INTRODUCTION TO AUDITING AND ASSURANCE SERVICES</vt:lpstr>
      <vt:lpstr>Professional Skepticism</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Types of Audits and Auditors </vt:lpstr>
      <vt:lpstr>INTRODUCTION TO AUDITING AND ASSURANCE SERVICES</vt:lpstr>
      <vt:lpstr>INTRODUCTION TO AUDITING AND ASSURANCE SERVICES</vt:lpstr>
      <vt:lpstr>INTRODUCTION TO AUDITING AND ASSURANCE SERVICES</vt:lpstr>
      <vt:lpstr>The Public Accounting Profession</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INTRODUCTION TO AUDITING AND ASSURANCE SERVICES</vt:lpstr>
      <vt:lpstr>Auditing and Society: The Role of Auditing and Challenges Facing the Profession</vt:lpstr>
      <vt:lpstr>Auditing and Society: The Role of Auditing and Challenges Facing the Profession</vt:lpstr>
    </vt:vector>
  </TitlesOfParts>
  <Company>home used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rose shamsiah</dc:creator>
  <cp:lastModifiedBy>StafUUM_PC</cp:lastModifiedBy>
  <cp:revision>31</cp:revision>
  <dcterms:created xsi:type="dcterms:W3CDTF">2010-01-28T04:55:27Z</dcterms:created>
  <dcterms:modified xsi:type="dcterms:W3CDTF">2016-02-23T06:13:27Z</dcterms:modified>
</cp:coreProperties>
</file>