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36"/>
  </p:notesMasterIdLst>
  <p:handoutMasterIdLst>
    <p:handoutMasterId r:id="rId37"/>
  </p:handoutMasterIdLst>
  <p:sldIdLst>
    <p:sldId id="258" r:id="rId2"/>
    <p:sldId id="259" r:id="rId3"/>
    <p:sldId id="260" r:id="rId4"/>
    <p:sldId id="261" r:id="rId5"/>
    <p:sldId id="302" r:id="rId6"/>
    <p:sldId id="290" r:id="rId7"/>
    <p:sldId id="263" r:id="rId8"/>
    <p:sldId id="270" r:id="rId9"/>
    <p:sldId id="268" r:id="rId10"/>
    <p:sldId id="269" r:id="rId11"/>
    <p:sldId id="285" r:id="rId12"/>
    <p:sldId id="276" r:id="rId13"/>
    <p:sldId id="277" r:id="rId14"/>
    <p:sldId id="278" r:id="rId15"/>
    <p:sldId id="286" r:id="rId16"/>
    <p:sldId id="288" r:id="rId17"/>
    <p:sldId id="287" r:id="rId18"/>
    <p:sldId id="289" r:id="rId19"/>
    <p:sldId id="279" r:id="rId20"/>
    <p:sldId id="280" r:id="rId21"/>
    <p:sldId id="281" r:id="rId22"/>
    <p:sldId id="291" r:id="rId23"/>
    <p:sldId id="292" r:id="rId24"/>
    <p:sldId id="293" r:id="rId25"/>
    <p:sldId id="294" r:id="rId26"/>
    <p:sldId id="295" r:id="rId27"/>
    <p:sldId id="282" r:id="rId28"/>
    <p:sldId id="296" r:id="rId29"/>
    <p:sldId id="297" r:id="rId30"/>
    <p:sldId id="298" r:id="rId31"/>
    <p:sldId id="299" r:id="rId32"/>
    <p:sldId id="300" r:id="rId33"/>
    <p:sldId id="301" r:id="rId34"/>
    <p:sldId id="283"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ltLang="en-US"/>
          </a:p>
        </p:txBody>
      </p:sp>
      <p:sp>
        <p:nvSpPr>
          <p:cNvPr id="2560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ltLang="en-US"/>
          </a:p>
        </p:txBody>
      </p:sp>
      <p:sp>
        <p:nvSpPr>
          <p:cNvPr id="2560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ltLang="en-US"/>
          </a:p>
        </p:txBody>
      </p:sp>
      <p:sp>
        <p:nvSpPr>
          <p:cNvPr id="2560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40B9122C-4957-421F-ABB3-4F6791EC93E8}" type="slidenum">
              <a:rPr lang="en-US" altLang="en-US"/>
              <a:pPr/>
              <a:t>‹#›</a:t>
            </a:fld>
            <a:endParaRPr lang="en-US" altLang="en-US"/>
          </a:p>
        </p:txBody>
      </p:sp>
    </p:spTree>
    <p:extLst>
      <p:ext uri="{BB962C8B-B14F-4D97-AF65-F5344CB8AC3E}">
        <p14:creationId xmlns:p14="http://schemas.microsoft.com/office/powerpoint/2010/main" val="1869360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ltLang="en-US"/>
          </a:p>
        </p:txBody>
      </p:sp>
      <p:sp>
        <p:nvSpPr>
          <p:cNvPr id="245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lt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ltLang="en-US"/>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F59BF5DF-0BBE-4506-96F8-15978CF32E5A}" type="slidenum">
              <a:rPr lang="en-US" altLang="en-US"/>
              <a:pPr/>
              <a:t>‹#›</a:t>
            </a:fld>
            <a:endParaRPr lang="en-US" altLang="en-US"/>
          </a:p>
        </p:txBody>
      </p:sp>
    </p:spTree>
    <p:extLst>
      <p:ext uri="{BB962C8B-B14F-4D97-AF65-F5344CB8AC3E}">
        <p14:creationId xmlns:p14="http://schemas.microsoft.com/office/powerpoint/2010/main" val="37078107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7D3394-652E-4F6E-98EF-F31A646D5994}" type="slidenum">
              <a:rPr lang="en-US" altLang="en-US"/>
              <a:pPr/>
              <a:t>1</a:t>
            </a:fld>
            <a:endParaRPr lang="en-US" alt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1919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33B823-5BA8-40E3-89BF-89571AB8FB03}" type="slidenum">
              <a:rPr lang="en-US" altLang="en-US"/>
              <a:pPr/>
              <a:t>10</a:t>
            </a:fld>
            <a:endParaRPr lang="en-US" alt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99722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EA54CA-AD69-489E-A2B3-826CB88FF7CF}" type="slidenum">
              <a:rPr lang="en-US" altLang="en-US"/>
              <a:pPr/>
              <a:t>11</a:t>
            </a:fld>
            <a:endParaRPr lang="en-US" alt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44514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AE9D6C-D66C-431A-A342-5CF609F049C9}" type="slidenum">
              <a:rPr lang="en-US" altLang="en-US"/>
              <a:pPr/>
              <a:t>12</a:t>
            </a:fld>
            <a:endParaRPr lang="en-US" alt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64126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FDA1D3-2E4F-43C7-AAE0-788908823E72}" type="slidenum">
              <a:rPr lang="en-US" altLang="en-US"/>
              <a:pPr/>
              <a:t>13</a:t>
            </a:fld>
            <a:endParaRPr lang="en-US" alt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88215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3CB25-B0BA-4BA3-A6A4-A76AB6AC4B24}" type="slidenum">
              <a:rPr lang="en-US" altLang="en-US"/>
              <a:pPr/>
              <a:t>14</a:t>
            </a:fld>
            <a:endParaRPr lang="en-US" alt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00488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36793B-55A1-4E60-A7F5-6C6DAE80AD9C}" type="slidenum">
              <a:rPr lang="en-US" altLang="en-US"/>
              <a:pPr/>
              <a:t>15</a:t>
            </a:fld>
            <a:endParaRPr lang="en-US" alt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98197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E6DD49-9C5F-4221-86EB-AC195118A857}" type="slidenum">
              <a:rPr lang="en-US" altLang="en-US"/>
              <a:pPr/>
              <a:t>16</a:t>
            </a:fld>
            <a:endParaRPr lang="en-US" alt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02970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800772-414A-4DA3-915A-0222E0B3E17A}" type="slidenum">
              <a:rPr lang="en-US" altLang="en-US"/>
              <a:pPr/>
              <a:t>17</a:t>
            </a:fld>
            <a:endParaRPr lang="en-US" alt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63062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46D6AF-8559-44E7-BEB0-285F12474BE4}" type="slidenum">
              <a:rPr lang="en-US" altLang="en-US"/>
              <a:pPr/>
              <a:t>18</a:t>
            </a:fld>
            <a:endParaRPr lang="en-US" alt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83256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067C3C-DF08-4D17-BE8E-01F6063156BE}" type="slidenum">
              <a:rPr lang="en-US" altLang="en-US"/>
              <a:pPr/>
              <a:t>19</a:t>
            </a:fld>
            <a:endParaRPr lang="en-US" alt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11579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6207AA-7CFD-4DFE-B788-79DEBBD41887}" type="slidenum">
              <a:rPr lang="en-US" altLang="en-US"/>
              <a:pPr/>
              <a:t>2</a:t>
            </a:fld>
            <a:endParaRPr lang="en-US" alt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98865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DF074F-912C-4511-81F5-82BD1F2537D9}" type="slidenum">
              <a:rPr lang="en-US" altLang="en-US"/>
              <a:pPr/>
              <a:t>20</a:t>
            </a:fld>
            <a:endParaRPr lang="en-US" alt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86309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EDEF1B-C290-4CBA-BE14-8EB4CCBCE76C}" type="slidenum">
              <a:rPr lang="en-US" altLang="en-US"/>
              <a:pPr/>
              <a:t>21</a:t>
            </a:fld>
            <a:endParaRPr lang="en-US" alt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13668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5423F5-3897-4C19-8503-92D967F32C1C}" type="slidenum">
              <a:rPr lang="en-US" altLang="en-US"/>
              <a:pPr/>
              <a:t>22</a:t>
            </a:fld>
            <a:endParaRPr lang="en-US" altLang="en-US"/>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83118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0D9D65-FD6D-442C-AEB5-FA8867908AA3}" type="slidenum">
              <a:rPr lang="en-US" altLang="en-US"/>
              <a:pPr/>
              <a:t>23</a:t>
            </a:fld>
            <a:endParaRPr lang="en-US" altLang="en-US"/>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5862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6CF847-398B-47EC-A87C-74679AABD89B}" type="slidenum">
              <a:rPr lang="en-US" altLang="en-US"/>
              <a:pPr/>
              <a:t>24</a:t>
            </a:fld>
            <a:endParaRPr lang="en-US" altLang="en-US"/>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45328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909D49-6401-42F6-9718-170649FACA94}" type="slidenum">
              <a:rPr lang="en-US" altLang="en-US"/>
              <a:pPr/>
              <a:t>25</a:t>
            </a:fld>
            <a:endParaRPr lang="en-US" altLang="en-US"/>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63324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54A65B-7702-435E-BACE-EB21C70DA7CC}" type="slidenum">
              <a:rPr lang="en-US" altLang="en-US"/>
              <a:pPr/>
              <a:t>26</a:t>
            </a:fld>
            <a:endParaRPr lang="en-US" altLang="en-US"/>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87826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03CD7-9AF6-4323-90D2-1EBF5297B5CD}" type="slidenum">
              <a:rPr lang="en-US" altLang="en-US"/>
              <a:pPr/>
              <a:t>27</a:t>
            </a:fld>
            <a:endParaRPr lang="en-US" alt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2419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7014AC-316D-4815-A7E7-B6CF99F9E579}" type="slidenum">
              <a:rPr lang="en-US" altLang="en-US"/>
              <a:pPr/>
              <a:t>28</a:t>
            </a:fld>
            <a:endParaRPr lang="en-US" altLang="en-US"/>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50196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9912E0-AE1F-443C-8BF5-D28042254271}" type="slidenum">
              <a:rPr lang="en-US" altLang="en-US"/>
              <a:pPr/>
              <a:t>29</a:t>
            </a:fld>
            <a:endParaRPr lang="en-US" altLang="en-US"/>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78765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79CDE6-0EDB-45A2-9FCD-ADB1BA529CD7}" type="slidenum">
              <a:rPr lang="en-US" altLang="en-US"/>
              <a:pPr/>
              <a:t>3</a:t>
            </a:fld>
            <a:endParaRPr lang="en-US" alt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708890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25553B-7026-4CDA-BB3B-9D45CB791E3E}" type="slidenum">
              <a:rPr lang="en-US" altLang="en-US"/>
              <a:pPr/>
              <a:t>30</a:t>
            </a:fld>
            <a:endParaRPr lang="en-US" alt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08026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4C256E-B469-4F2C-9A7F-9CE7DB76317D}" type="slidenum">
              <a:rPr lang="en-US" altLang="en-US"/>
              <a:pPr/>
              <a:t>31</a:t>
            </a:fld>
            <a:endParaRPr lang="en-US" altLang="en-US"/>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76872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51B820-8448-4A50-9CE2-C33BBC2B5F4E}" type="slidenum">
              <a:rPr lang="en-US" altLang="en-US"/>
              <a:pPr/>
              <a:t>32</a:t>
            </a:fld>
            <a:endParaRPr lang="en-US" altLang="en-US"/>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17268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E75856-9B81-497C-9C40-566D02E6BBEC}" type="slidenum">
              <a:rPr lang="en-US" altLang="en-US"/>
              <a:pPr/>
              <a:t>33</a:t>
            </a:fld>
            <a:endParaRPr lang="en-US" altLang="en-US"/>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703567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62EC82-E2A5-4E35-A1DB-D73AA88980A8}" type="slidenum">
              <a:rPr lang="en-US" altLang="en-US"/>
              <a:pPr/>
              <a:t>34</a:t>
            </a:fld>
            <a:endParaRPr lang="en-US" alt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6429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FBE1AC-CEB9-465F-A554-3EBB4FDED740}" type="slidenum">
              <a:rPr lang="en-US" altLang="en-US"/>
              <a:pPr/>
              <a:t>4</a:t>
            </a:fld>
            <a:endParaRPr lang="en-US" alt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22908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B520F9-AF81-4292-AB37-6C65F9AC580C}" type="slidenum">
              <a:rPr lang="en-US" altLang="en-US"/>
              <a:pPr/>
              <a:t>5</a:t>
            </a:fld>
            <a:endParaRPr lang="en-US" alt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22330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94062F-6ABD-491A-AE25-D69782F48259}" type="slidenum">
              <a:rPr lang="en-US" altLang="en-US"/>
              <a:pPr/>
              <a:t>6</a:t>
            </a:fld>
            <a:endParaRPr lang="en-US" alt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74617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169ECA-F85F-4E74-8F5C-B8CA6D72E471}" type="slidenum">
              <a:rPr lang="en-US" altLang="en-US"/>
              <a:pPr/>
              <a:t>7</a:t>
            </a:fld>
            <a:endParaRPr lang="en-US" alt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31473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A093C0-D326-4011-A572-8CFBF64A7631}" type="slidenum">
              <a:rPr lang="en-US" altLang="en-US"/>
              <a:pPr/>
              <a:t>8</a:t>
            </a:fld>
            <a:endParaRPr lang="en-US" alt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53345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9F1B82-591E-482A-92FA-F2B282402E69}" type="slidenum">
              <a:rPr lang="en-US" altLang="en-US"/>
              <a:pPr/>
              <a:t>9</a:t>
            </a:fld>
            <a:endParaRPr lang="en-US" alt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017006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endParaRPr lang="en-US" altLang="en-US"/>
          </a:p>
        </p:txBody>
      </p:sp>
      <p:sp>
        <p:nvSpPr>
          <p:cNvPr id="5" name="Footer Placeholder 4"/>
          <p:cNvSpPr>
            <a:spLocks noGrp="1"/>
          </p:cNvSpPr>
          <p:nvPr>
            <p:ph type="ftr" sz="quarter" idx="11"/>
          </p:nvPr>
        </p:nvSpPr>
        <p:spPr>
          <a:xfrm>
            <a:off x="914400" y="4323846"/>
            <a:ext cx="4880610" cy="365125"/>
          </a:xfrm>
        </p:spPr>
        <p:txBody>
          <a:bodyPr/>
          <a:lstStyle/>
          <a:p>
            <a:endParaRPr lang="en-US" altLang="en-US"/>
          </a:p>
        </p:txBody>
      </p:sp>
      <p:sp>
        <p:nvSpPr>
          <p:cNvPr id="6" name="Slide Number Placeholder 5"/>
          <p:cNvSpPr>
            <a:spLocks noGrp="1"/>
          </p:cNvSpPr>
          <p:nvPr>
            <p:ph type="sldNum" sz="quarter" idx="12"/>
          </p:nvPr>
        </p:nvSpPr>
        <p:spPr>
          <a:xfrm>
            <a:off x="6057900" y="1430867"/>
            <a:ext cx="2171700" cy="365125"/>
          </a:xfrm>
        </p:spPr>
        <p:txBody>
          <a:bodyPr/>
          <a:lstStyle/>
          <a:p>
            <a:fld id="{9A7C9DBC-5563-441D-8E98-09062E641119}" type="slidenum">
              <a:rPr lang="en-US" altLang="en-US" smtClean="0"/>
              <a:pPr/>
              <a:t>‹#›</a:t>
            </a:fld>
            <a:endParaRPr lang="en-US" altLang="en-US"/>
          </a:p>
        </p:txBody>
      </p:sp>
    </p:spTree>
    <p:extLst>
      <p:ext uri="{BB962C8B-B14F-4D97-AF65-F5344CB8AC3E}">
        <p14:creationId xmlns:p14="http://schemas.microsoft.com/office/powerpoint/2010/main" val="142828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5753914-948B-48C7-AB82-E60B01A0DCC7}" type="slidenum">
              <a:rPr lang="en-US" altLang="en-US" smtClean="0"/>
              <a:pPr/>
              <a:t>‹#›</a:t>
            </a:fld>
            <a:endParaRPr lang="en-US" altLang="en-US"/>
          </a:p>
        </p:txBody>
      </p:sp>
    </p:spTree>
    <p:extLst>
      <p:ext uri="{BB962C8B-B14F-4D97-AF65-F5344CB8AC3E}">
        <p14:creationId xmlns:p14="http://schemas.microsoft.com/office/powerpoint/2010/main" val="83400874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endParaRPr lang="en-US" altLang="en-US"/>
          </a:p>
        </p:txBody>
      </p:sp>
      <p:sp>
        <p:nvSpPr>
          <p:cNvPr id="6" name="Footer Placeholder 5"/>
          <p:cNvSpPr>
            <a:spLocks noGrp="1"/>
          </p:cNvSpPr>
          <p:nvPr>
            <p:ph type="ftr" sz="quarter" idx="11"/>
          </p:nvPr>
        </p:nvSpPr>
        <p:spPr>
          <a:xfrm>
            <a:off x="594360" y="381001"/>
            <a:ext cx="4830656" cy="365125"/>
          </a:xfrm>
        </p:spPr>
        <p:txBody>
          <a:bodyPr/>
          <a:lstStyle/>
          <a:p>
            <a:endParaRPr lang="en-US" altLang="en-US"/>
          </a:p>
        </p:txBody>
      </p:sp>
      <p:sp>
        <p:nvSpPr>
          <p:cNvPr id="7" name="Slide Number Placeholder 6"/>
          <p:cNvSpPr>
            <a:spLocks noGrp="1"/>
          </p:cNvSpPr>
          <p:nvPr>
            <p:ph type="sldNum" sz="quarter" idx="12"/>
          </p:nvPr>
        </p:nvSpPr>
        <p:spPr>
          <a:xfrm>
            <a:off x="7882466" y="381001"/>
            <a:ext cx="667174" cy="365125"/>
          </a:xfrm>
        </p:spPr>
        <p:txBody>
          <a:bodyPr/>
          <a:lstStyle/>
          <a:p>
            <a:fld id="{F5753914-948B-48C7-AB82-E60B01A0DCC7}" type="slidenum">
              <a:rPr lang="en-US" altLang="en-US" smtClean="0"/>
              <a:pPr/>
              <a:t>‹#›</a:t>
            </a:fld>
            <a:endParaRPr lang="en-US" altLang="en-US"/>
          </a:p>
        </p:txBody>
      </p:sp>
    </p:spTree>
    <p:extLst>
      <p:ext uri="{BB962C8B-B14F-4D97-AF65-F5344CB8AC3E}">
        <p14:creationId xmlns:p14="http://schemas.microsoft.com/office/powerpoint/2010/main" val="168375661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endParaRPr lang="en-US" altLang="en-US"/>
          </a:p>
        </p:txBody>
      </p:sp>
      <p:sp>
        <p:nvSpPr>
          <p:cNvPr id="6" name="Footer Placeholder 5"/>
          <p:cNvSpPr>
            <a:spLocks noGrp="1"/>
          </p:cNvSpPr>
          <p:nvPr>
            <p:ph type="ftr" sz="quarter" idx="11"/>
          </p:nvPr>
        </p:nvSpPr>
        <p:spPr>
          <a:xfrm>
            <a:off x="594360" y="379438"/>
            <a:ext cx="4830656" cy="365125"/>
          </a:xfrm>
        </p:spPr>
        <p:txBody>
          <a:bodyPr/>
          <a:lstStyle/>
          <a:p>
            <a:endParaRPr lang="en-US" altLang="en-US"/>
          </a:p>
        </p:txBody>
      </p:sp>
      <p:sp>
        <p:nvSpPr>
          <p:cNvPr id="7" name="Slide Number Placeholder 6"/>
          <p:cNvSpPr>
            <a:spLocks noGrp="1"/>
          </p:cNvSpPr>
          <p:nvPr>
            <p:ph type="sldNum" sz="quarter" idx="12"/>
          </p:nvPr>
        </p:nvSpPr>
        <p:spPr>
          <a:xfrm>
            <a:off x="7882466" y="381001"/>
            <a:ext cx="667174" cy="365125"/>
          </a:xfrm>
        </p:spPr>
        <p:txBody>
          <a:bodyPr/>
          <a:lstStyle/>
          <a:p>
            <a:fld id="{F5753914-948B-48C7-AB82-E60B01A0DCC7}" type="slidenum">
              <a:rPr lang="en-US" altLang="en-US" smtClean="0"/>
              <a:pPr/>
              <a:t>‹#›</a:t>
            </a:fld>
            <a:endParaRPr lang="en-US" alt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8255573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endParaRPr lang="en-US" altLang="en-US"/>
          </a:p>
        </p:txBody>
      </p:sp>
      <p:sp>
        <p:nvSpPr>
          <p:cNvPr id="6" name="Footer Placeholder 5"/>
          <p:cNvSpPr>
            <a:spLocks noGrp="1"/>
          </p:cNvSpPr>
          <p:nvPr>
            <p:ph type="ftr" sz="quarter" idx="11"/>
          </p:nvPr>
        </p:nvSpPr>
        <p:spPr>
          <a:xfrm>
            <a:off x="594360" y="378884"/>
            <a:ext cx="4830656" cy="365125"/>
          </a:xfrm>
        </p:spPr>
        <p:txBody>
          <a:bodyPr/>
          <a:lstStyle/>
          <a:p>
            <a:endParaRPr lang="en-US" altLang="en-US"/>
          </a:p>
        </p:txBody>
      </p:sp>
      <p:sp>
        <p:nvSpPr>
          <p:cNvPr id="7" name="Slide Number Placeholder 6"/>
          <p:cNvSpPr>
            <a:spLocks noGrp="1"/>
          </p:cNvSpPr>
          <p:nvPr>
            <p:ph type="sldNum" sz="quarter" idx="12"/>
          </p:nvPr>
        </p:nvSpPr>
        <p:spPr>
          <a:xfrm>
            <a:off x="7882466" y="381001"/>
            <a:ext cx="667174" cy="365125"/>
          </a:xfrm>
        </p:spPr>
        <p:txBody>
          <a:bodyPr/>
          <a:lstStyle/>
          <a:p>
            <a:fld id="{F5753914-948B-48C7-AB82-E60B01A0DCC7}" type="slidenum">
              <a:rPr lang="en-US" altLang="en-US" smtClean="0"/>
              <a:pPr/>
              <a:t>‹#›</a:t>
            </a:fld>
            <a:endParaRPr lang="en-US" altLang="en-US"/>
          </a:p>
        </p:txBody>
      </p:sp>
    </p:spTree>
    <p:extLst>
      <p:ext uri="{BB962C8B-B14F-4D97-AF65-F5344CB8AC3E}">
        <p14:creationId xmlns:p14="http://schemas.microsoft.com/office/powerpoint/2010/main" val="300888790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F5753914-948B-48C7-AB82-E60B01A0DCC7}" type="slidenum">
              <a:rPr lang="en-US" altLang="en-US" smtClean="0"/>
              <a:pPr/>
              <a:t>‹#›</a:t>
            </a:fld>
            <a:endParaRPr lang="en-US" altLang="en-US"/>
          </a:p>
        </p:txBody>
      </p:sp>
    </p:spTree>
    <p:extLst>
      <p:ext uri="{BB962C8B-B14F-4D97-AF65-F5344CB8AC3E}">
        <p14:creationId xmlns:p14="http://schemas.microsoft.com/office/powerpoint/2010/main" val="257777094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F5753914-948B-48C7-AB82-E60B01A0DCC7}" type="slidenum">
              <a:rPr lang="en-US" altLang="en-US" smtClean="0"/>
              <a:pPr/>
              <a:t>‹#›</a:t>
            </a:fld>
            <a:endParaRPr lang="en-US" altLang="en-US"/>
          </a:p>
        </p:txBody>
      </p:sp>
    </p:spTree>
    <p:extLst>
      <p:ext uri="{BB962C8B-B14F-4D97-AF65-F5344CB8AC3E}">
        <p14:creationId xmlns:p14="http://schemas.microsoft.com/office/powerpoint/2010/main" val="246852119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4B222F0-4E8C-475C-B8FB-8324ADFC11D7}" type="slidenum">
              <a:rPr lang="en-US" altLang="en-US" smtClean="0"/>
              <a:pPr/>
              <a:t>‹#›</a:t>
            </a:fld>
            <a:endParaRPr lang="en-US" altLang="en-US"/>
          </a:p>
        </p:txBody>
      </p:sp>
    </p:spTree>
    <p:extLst>
      <p:ext uri="{BB962C8B-B14F-4D97-AF65-F5344CB8AC3E}">
        <p14:creationId xmlns:p14="http://schemas.microsoft.com/office/powerpoint/2010/main" val="742794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endParaRPr lang="en-US" altLang="en-US"/>
          </a:p>
        </p:txBody>
      </p:sp>
      <p:sp>
        <p:nvSpPr>
          <p:cNvPr id="5" name="Footer Placeholder 4"/>
          <p:cNvSpPr>
            <a:spLocks noGrp="1"/>
          </p:cNvSpPr>
          <p:nvPr>
            <p:ph type="ftr" sz="quarter" idx="11"/>
          </p:nvPr>
        </p:nvSpPr>
        <p:spPr>
          <a:xfrm>
            <a:off x="594360" y="381001"/>
            <a:ext cx="4830656" cy="365125"/>
          </a:xfrm>
        </p:spPr>
        <p:txBody>
          <a:bodyPr/>
          <a:lstStyle/>
          <a:p>
            <a:endParaRPr lang="en-US" altLang="en-US"/>
          </a:p>
        </p:txBody>
      </p:sp>
      <p:sp>
        <p:nvSpPr>
          <p:cNvPr id="6" name="Slide Number Placeholder 5"/>
          <p:cNvSpPr>
            <a:spLocks noGrp="1"/>
          </p:cNvSpPr>
          <p:nvPr>
            <p:ph type="sldNum" sz="quarter" idx="12"/>
          </p:nvPr>
        </p:nvSpPr>
        <p:spPr>
          <a:xfrm>
            <a:off x="7882466" y="381001"/>
            <a:ext cx="667174" cy="365125"/>
          </a:xfrm>
        </p:spPr>
        <p:txBody>
          <a:bodyPr/>
          <a:lstStyle/>
          <a:p>
            <a:fld id="{8F702058-D32E-4EED-9799-61893A39C91C}" type="slidenum">
              <a:rPr lang="en-US" altLang="en-US" smtClean="0"/>
              <a:pPr/>
              <a:t>‹#›</a:t>
            </a:fld>
            <a:endParaRPr lang="en-US" altLang="en-US"/>
          </a:p>
        </p:txBody>
      </p:sp>
    </p:spTree>
    <p:extLst>
      <p:ext uri="{BB962C8B-B14F-4D97-AF65-F5344CB8AC3E}">
        <p14:creationId xmlns:p14="http://schemas.microsoft.com/office/powerpoint/2010/main" val="152494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D09EDDB-1F93-4121-B395-FFDF59C46BDA}" type="slidenum">
              <a:rPr lang="en-US" altLang="en-US" smtClean="0"/>
              <a:pPr/>
              <a:t>‹#›</a:t>
            </a:fld>
            <a:endParaRPr lang="en-US" altLang="en-US"/>
          </a:p>
        </p:txBody>
      </p:sp>
    </p:spTree>
    <p:extLst>
      <p:ext uri="{BB962C8B-B14F-4D97-AF65-F5344CB8AC3E}">
        <p14:creationId xmlns:p14="http://schemas.microsoft.com/office/powerpoint/2010/main" val="3668433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endParaRPr lang="en-US" altLang="en-US"/>
          </a:p>
        </p:txBody>
      </p:sp>
      <p:sp>
        <p:nvSpPr>
          <p:cNvPr id="5" name="Footer Placeholder 4"/>
          <p:cNvSpPr>
            <a:spLocks noGrp="1"/>
          </p:cNvSpPr>
          <p:nvPr>
            <p:ph type="ftr" sz="quarter" idx="11"/>
          </p:nvPr>
        </p:nvSpPr>
        <p:spPr>
          <a:xfrm>
            <a:off x="594360" y="381001"/>
            <a:ext cx="4830656" cy="365125"/>
          </a:xfrm>
        </p:spPr>
        <p:txBody>
          <a:bodyPr/>
          <a:lstStyle/>
          <a:p>
            <a:endParaRPr lang="en-US" altLang="en-US"/>
          </a:p>
        </p:txBody>
      </p:sp>
      <p:sp>
        <p:nvSpPr>
          <p:cNvPr id="6" name="Slide Number Placeholder 5"/>
          <p:cNvSpPr>
            <a:spLocks noGrp="1"/>
          </p:cNvSpPr>
          <p:nvPr>
            <p:ph type="sldNum" sz="quarter" idx="12"/>
          </p:nvPr>
        </p:nvSpPr>
        <p:spPr>
          <a:xfrm>
            <a:off x="7882466" y="381001"/>
            <a:ext cx="667173" cy="365125"/>
          </a:xfrm>
        </p:spPr>
        <p:txBody>
          <a:bodyPr/>
          <a:lstStyle/>
          <a:p>
            <a:fld id="{6F54FB27-6427-4446-B4D1-703D2E9B60CE}" type="slidenum">
              <a:rPr lang="en-US" altLang="en-US" smtClean="0"/>
              <a:pPr/>
              <a:t>‹#›</a:t>
            </a:fld>
            <a:endParaRPr lang="en-US" altLang="en-US"/>
          </a:p>
        </p:txBody>
      </p:sp>
    </p:spTree>
    <p:extLst>
      <p:ext uri="{BB962C8B-B14F-4D97-AF65-F5344CB8AC3E}">
        <p14:creationId xmlns:p14="http://schemas.microsoft.com/office/powerpoint/2010/main" val="4139770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6F878F98-DE8E-45F7-98F8-3BA2AC1B394C}" type="slidenum">
              <a:rPr lang="en-US" altLang="en-US" smtClean="0"/>
              <a:pPr/>
              <a:t>‹#›</a:t>
            </a:fld>
            <a:endParaRPr lang="en-US" altLang="en-US"/>
          </a:p>
        </p:txBody>
      </p:sp>
    </p:spTree>
    <p:extLst>
      <p:ext uri="{BB962C8B-B14F-4D97-AF65-F5344CB8AC3E}">
        <p14:creationId xmlns:p14="http://schemas.microsoft.com/office/powerpoint/2010/main" val="396467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692496B5-5D80-4402-8C66-53DC5591B1E9}" type="slidenum">
              <a:rPr lang="en-US" altLang="en-US" smtClean="0"/>
              <a:pPr/>
              <a:t>‹#›</a:t>
            </a:fld>
            <a:endParaRPr lang="en-US" altLang="en-US"/>
          </a:p>
        </p:txBody>
      </p:sp>
    </p:spTree>
    <p:extLst>
      <p:ext uri="{BB962C8B-B14F-4D97-AF65-F5344CB8AC3E}">
        <p14:creationId xmlns:p14="http://schemas.microsoft.com/office/powerpoint/2010/main" val="195571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0EF2B769-CA25-45AF-8C4C-F1554B7C5E75}" type="slidenum">
              <a:rPr lang="en-US" altLang="en-US" smtClean="0"/>
              <a:pPr/>
              <a:t>‹#›</a:t>
            </a:fld>
            <a:endParaRPr lang="en-US" altLang="en-US"/>
          </a:p>
        </p:txBody>
      </p:sp>
    </p:spTree>
    <p:extLst>
      <p:ext uri="{BB962C8B-B14F-4D97-AF65-F5344CB8AC3E}">
        <p14:creationId xmlns:p14="http://schemas.microsoft.com/office/powerpoint/2010/main" val="269420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8B4EC81D-2C68-49DC-A1E7-A6A82FC693C3}" type="slidenum">
              <a:rPr lang="en-US" altLang="en-US" smtClean="0"/>
              <a:pPr/>
              <a:t>‹#›</a:t>
            </a:fld>
            <a:endParaRPr lang="en-US" altLang="en-US"/>
          </a:p>
        </p:txBody>
      </p:sp>
    </p:spTree>
    <p:extLst>
      <p:ext uri="{BB962C8B-B14F-4D97-AF65-F5344CB8AC3E}">
        <p14:creationId xmlns:p14="http://schemas.microsoft.com/office/powerpoint/2010/main" val="142658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6EC93115-64C6-454D-9916-AC5A845842DE}" type="slidenum">
              <a:rPr lang="en-US" altLang="en-US" smtClean="0"/>
              <a:pPr/>
              <a:t>‹#›</a:t>
            </a:fld>
            <a:endParaRPr lang="en-US" altLang="en-US"/>
          </a:p>
        </p:txBody>
      </p:sp>
    </p:spTree>
    <p:extLst>
      <p:ext uri="{BB962C8B-B14F-4D97-AF65-F5344CB8AC3E}">
        <p14:creationId xmlns:p14="http://schemas.microsoft.com/office/powerpoint/2010/main" val="250634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41DF541D-E689-405C-86C7-90500DD5DF19}" type="slidenum">
              <a:rPr lang="en-US" altLang="en-US" smtClean="0"/>
              <a:pPr/>
              <a:t>‹#›</a:t>
            </a:fld>
            <a:endParaRPr lang="en-US" altLang="en-US"/>
          </a:p>
        </p:txBody>
      </p:sp>
    </p:spTree>
    <p:extLst>
      <p:ext uri="{BB962C8B-B14F-4D97-AF65-F5344CB8AC3E}">
        <p14:creationId xmlns:p14="http://schemas.microsoft.com/office/powerpoint/2010/main" val="58666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5753914-948B-48C7-AB82-E60B01A0DCC7}" type="slidenum">
              <a:rPr lang="en-US" altLang="en-US" smtClean="0"/>
              <a:pPr/>
              <a:t>‹#›</a:t>
            </a:fld>
            <a:endParaRPr lang="en-US" altLang="en-US"/>
          </a:p>
        </p:txBody>
      </p:sp>
    </p:spTree>
    <p:extLst>
      <p:ext uri="{BB962C8B-B14F-4D97-AF65-F5344CB8AC3E}">
        <p14:creationId xmlns:p14="http://schemas.microsoft.com/office/powerpoint/2010/main" val="44344181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838200" y="457200"/>
            <a:ext cx="7696200" cy="838200"/>
          </a:xfrm>
        </p:spPr>
        <p:txBody>
          <a:bodyPr/>
          <a:lstStyle/>
          <a:p>
            <a:r>
              <a:rPr lang="en-US" altLang="en-US" sz="3200" dirty="0">
                <a:latin typeface="Bookman Old Style" pitchFamily="18" charset="0"/>
              </a:rPr>
              <a:t>STANDARDS AND PRACTICES</a:t>
            </a:r>
          </a:p>
        </p:txBody>
      </p:sp>
      <p:sp>
        <p:nvSpPr>
          <p:cNvPr id="19459" name="Rectangle 3"/>
          <p:cNvSpPr>
            <a:spLocks noGrp="1" noChangeArrowheads="1"/>
          </p:cNvSpPr>
          <p:nvPr>
            <p:ph type="subTitle" idx="1"/>
          </p:nvPr>
        </p:nvSpPr>
        <p:spPr>
          <a:xfrm>
            <a:off x="914400" y="1524000"/>
            <a:ext cx="7543800" cy="3200400"/>
          </a:xfrm>
        </p:spPr>
        <p:txBody>
          <a:bodyPr/>
          <a:lstStyle/>
          <a:p>
            <a:pPr marL="609600" indent="-609600"/>
            <a:r>
              <a:rPr lang="en-US" altLang="en-US" sz="2000" b="1" dirty="0">
                <a:latin typeface="Bookman Old Style" pitchFamily="18" charset="0"/>
              </a:rPr>
              <a:t>GENERAL STANDARDS </a:t>
            </a:r>
          </a:p>
          <a:p>
            <a:pPr marL="609600" indent="-609600"/>
            <a:r>
              <a:rPr lang="en-US" altLang="en-US" sz="1400" b="1" dirty="0">
                <a:latin typeface="Bookman Old Style" pitchFamily="18" charset="0"/>
              </a:rPr>
              <a:t>(Generally Accepted Auditing Standards)</a:t>
            </a:r>
          </a:p>
          <a:p>
            <a:pPr marL="609600" indent="-609600"/>
            <a:endParaRPr lang="en-US" altLang="en-US" sz="1400" b="1" dirty="0">
              <a:latin typeface="Bookman Old Style" pitchFamily="18" charset="0"/>
            </a:endParaRPr>
          </a:p>
          <a:p>
            <a:pPr marL="609600" indent="-609600" algn="l"/>
            <a:r>
              <a:rPr lang="en-US" altLang="en-US" sz="1600" dirty="0">
                <a:latin typeface="Bookman Old Style" pitchFamily="18" charset="0"/>
              </a:rPr>
              <a:t>Auditor should always in their line of work ensure</a:t>
            </a:r>
            <a:r>
              <a:rPr lang="en-US" altLang="en-US" sz="1600" dirty="0" smtClean="0">
                <a:latin typeface="Bookman Old Style" pitchFamily="18" charset="0"/>
              </a:rPr>
              <a:t>:</a:t>
            </a:r>
          </a:p>
          <a:p>
            <a:pPr marL="609600" indent="-609600" algn="l"/>
            <a:endParaRPr lang="en-US" altLang="en-US" sz="1600" dirty="0">
              <a:latin typeface="Bookman Old Style" pitchFamily="18" charset="0"/>
            </a:endParaRPr>
          </a:p>
          <a:p>
            <a:pPr marL="609600" indent="-609600" algn="l">
              <a:buFont typeface="Wingdings" pitchFamily="2" charset="2"/>
              <a:buChar char="n"/>
            </a:pPr>
            <a:r>
              <a:rPr lang="en-US" altLang="en-US" sz="2000" dirty="0">
                <a:latin typeface="Bookman Old Style" pitchFamily="18" charset="0"/>
              </a:rPr>
              <a:t>Adequate technical training and proficiency</a:t>
            </a:r>
          </a:p>
          <a:p>
            <a:pPr marL="609600" indent="-609600" algn="l">
              <a:buFont typeface="Wingdings" pitchFamily="2" charset="2"/>
              <a:buChar char="n"/>
            </a:pPr>
            <a:r>
              <a:rPr lang="en-US" altLang="en-US" sz="2000" dirty="0">
                <a:latin typeface="Bookman Old Style" pitchFamily="18" charset="0"/>
              </a:rPr>
              <a:t>Independence in mental attitudes to be maintained</a:t>
            </a:r>
          </a:p>
          <a:p>
            <a:pPr marL="609600" indent="-609600" algn="l">
              <a:buFont typeface="Wingdings" pitchFamily="2" charset="2"/>
              <a:buChar char="n"/>
            </a:pPr>
            <a:r>
              <a:rPr lang="en-US" altLang="en-US" sz="2000" dirty="0">
                <a:latin typeface="Bookman Old Style" pitchFamily="18" charset="0"/>
              </a:rPr>
              <a:t>Due professional care is to be exercised</a:t>
            </a:r>
          </a:p>
        </p:txBody>
      </p:sp>
      <p:sp>
        <p:nvSpPr>
          <p:cNvPr id="6" name="Rectangle 41"/>
          <p:cNvSpPr>
            <a:spLocks noGrp="1" noChangeArrowheads="1"/>
          </p:cNvSpPr>
          <p:nvPr>
            <p:ph type="sldNum" sz="quarter" idx="12"/>
          </p:nvPr>
        </p:nvSpPr>
        <p:spPr/>
        <p:txBody>
          <a:bodyPr/>
          <a:lstStyle/>
          <a:p>
            <a:fld id="{0724BEF1-3D05-4C2C-A25E-68C7457B905D}" type="slidenum">
              <a:rPr lang="en-US" altLang="en-US"/>
              <a:pPr/>
              <a:t>1</a:t>
            </a:fld>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ctrTitle"/>
          </p:nvPr>
        </p:nvSpPr>
        <p:spPr>
          <a:xfrm>
            <a:off x="685800" y="457200"/>
            <a:ext cx="7848600" cy="838200"/>
          </a:xfrm>
        </p:spPr>
        <p:txBody>
          <a:bodyPr/>
          <a:lstStyle/>
          <a:p>
            <a:r>
              <a:rPr lang="en-US" altLang="en-US" sz="3200" dirty="0" smtClean="0">
                <a:latin typeface="Bookman Old Style" pitchFamily="18" charset="0"/>
              </a:rPr>
              <a:t>INDEPENDENCE OF AUDITORS</a:t>
            </a:r>
            <a:endParaRPr lang="en-US" altLang="en-US" sz="3200" dirty="0">
              <a:latin typeface="Bookman Old Style" pitchFamily="18" charset="0"/>
            </a:endParaRPr>
          </a:p>
        </p:txBody>
      </p:sp>
      <p:sp>
        <p:nvSpPr>
          <p:cNvPr id="115715" name="Rectangle 3"/>
          <p:cNvSpPr>
            <a:spLocks noGrp="1" noChangeArrowheads="1"/>
          </p:cNvSpPr>
          <p:nvPr>
            <p:ph type="subTitle" idx="1"/>
          </p:nvPr>
        </p:nvSpPr>
        <p:spPr>
          <a:xfrm>
            <a:off x="914400" y="1795992"/>
            <a:ext cx="7696200" cy="4528608"/>
          </a:xfrm>
        </p:spPr>
        <p:txBody>
          <a:bodyPr>
            <a:normAutofit/>
          </a:bodyPr>
          <a:lstStyle/>
          <a:p>
            <a:pPr marL="609600" indent="-609600">
              <a:lnSpc>
                <a:spcPct val="80000"/>
              </a:lnSpc>
            </a:pPr>
            <a:r>
              <a:rPr lang="en-US" altLang="en-US" sz="2400" b="1" dirty="0" smtClean="0">
                <a:latin typeface="Bookman Old Style" pitchFamily="18" charset="0"/>
              </a:rPr>
              <a:t>Possible Solutions</a:t>
            </a:r>
          </a:p>
          <a:p>
            <a:pPr marL="609600" indent="-609600">
              <a:lnSpc>
                <a:spcPct val="80000"/>
              </a:lnSpc>
            </a:pPr>
            <a:endParaRPr lang="en-US" altLang="en-US" sz="1600" b="1" dirty="0" smtClean="0">
              <a:latin typeface="Bookman Old Style" pitchFamily="18" charset="0"/>
            </a:endParaRPr>
          </a:p>
          <a:p>
            <a:pPr marL="609600" indent="-609600">
              <a:lnSpc>
                <a:spcPct val="80000"/>
              </a:lnSpc>
              <a:buFont typeface="+mj-lt"/>
              <a:buAutoNum type="arabicPeriod"/>
            </a:pPr>
            <a:r>
              <a:rPr lang="en-US" altLang="en-US" sz="2400" dirty="0" smtClean="0">
                <a:latin typeface="Bookman Old Style" pitchFamily="18" charset="0"/>
              </a:rPr>
              <a:t>Service limitations</a:t>
            </a:r>
          </a:p>
          <a:p>
            <a:pPr marL="609600" indent="-609600">
              <a:lnSpc>
                <a:spcPct val="80000"/>
              </a:lnSpc>
              <a:buFont typeface="+mj-lt"/>
              <a:buAutoNum type="arabicPeriod"/>
            </a:pPr>
            <a:endParaRPr lang="en-US" altLang="en-US" sz="2400" dirty="0" smtClean="0">
              <a:latin typeface="Bookman Old Style" pitchFamily="18" charset="0"/>
            </a:endParaRPr>
          </a:p>
          <a:p>
            <a:pPr marL="609600" indent="-609600">
              <a:lnSpc>
                <a:spcPct val="80000"/>
              </a:lnSpc>
              <a:buFont typeface="+mj-lt"/>
              <a:buAutoNum type="arabicPeriod"/>
            </a:pPr>
            <a:r>
              <a:rPr lang="en-US" altLang="en-US" sz="2400" dirty="0" smtClean="0">
                <a:latin typeface="Bookman Old Style" pitchFamily="18" charset="0"/>
              </a:rPr>
              <a:t>Peer Assessment</a:t>
            </a:r>
          </a:p>
          <a:p>
            <a:pPr marL="609600" indent="-609600">
              <a:lnSpc>
                <a:spcPct val="80000"/>
              </a:lnSpc>
              <a:buFont typeface="+mj-lt"/>
              <a:buAutoNum type="arabicPeriod"/>
            </a:pPr>
            <a:endParaRPr lang="en-US" altLang="en-US" sz="2400" dirty="0" smtClean="0">
              <a:latin typeface="Bookman Old Style" pitchFamily="18" charset="0"/>
            </a:endParaRPr>
          </a:p>
          <a:p>
            <a:pPr marL="609600" indent="-609600">
              <a:lnSpc>
                <a:spcPct val="80000"/>
              </a:lnSpc>
              <a:buFont typeface="+mj-lt"/>
              <a:buAutoNum type="arabicPeriod"/>
            </a:pPr>
            <a:r>
              <a:rPr lang="en-US" altLang="en-US" sz="2400" dirty="0" smtClean="0">
                <a:latin typeface="Bookman Old Style" pitchFamily="18" charset="0"/>
              </a:rPr>
              <a:t>Audit Committee</a:t>
            </a:r>
          </a:p>
          <a:p>
            <a:pPr marL="609600" indent="-609600">
              <a:lnSpc>
                <a:spcPct val="80000"/>
              </a:lnSpc>
              <a:buFont typeface="+mj-lt"/>
              <a:buAutoNum type="arabicPeriod"/>
            </a:pPr>
            <a:endParaRPr lang="en-US" altLang="en-US" sz="2400" dirty="0" smtClean="0">
              <a:latin typeface="Bookman Old Style" pitchFamily="18" charset="0"/>
            </a:endParaRPr>
          </a:p>
          <a:p>
            <a:pPr marL="609600" indent="-609600">
              <a:lnSpc>
                <a:spcPct val="80000"/>
              </a:lnSpc>
              <a:buFont typeface="+mj-lt"/>
              <a:buAutoNum type="arabicPeriod"/>
            </a:pPr>
            <a:r>
              <a:rPr lang="en-US" altLang="en-US" sz="2400" dirty="0" smtClean="0">
                <a:latin typeface="Bookman Old Style" pitchFamily="18" charset="0"/>
              </a:rPr>
              <a:t>Rotating External Auditors</a:t>
            </a:r>
            <a:endParaRPr lang="en-US" altLang="en-US" sz="2400" dirty="0">
              <a:latin typeface="Bookman Old Style" pitchFamily="18" charset="0"/>
            </a:endParaRPr>
          </a:p>
        </p:txBody>
      </p:sp>
      <p:sp>
        <p:nvSpPr>
          <p:cNvPr id="6" name="Rectangle 41"/>
          <p:cNvSpPr>
            <a:spLocks noGrp="1" noChangeArrowheads="1"/>
          </p:cNvSpPr>
          <p:nvPr>
            <p:ph type="sldNum" sz="quarter" idx="12"/>
          </p:nvPr>
        </p:nvSpPr>
        <p:spPr/>
        <p:txBody>
          <a:bodyPr/>
          <a:lstStyle/>
          <a:p>
            <a:fld id="{9DD4AC5F-CBCC-41B3-A98D-70D65EBAD399}" type="slidenum">
              <a:rPr lang="en-US" altLang="en-US"/>
              <a:pPr/>
              <a:t>10</a:t>
            </a:fld>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609600"/>
            <a:ext cx="7848600" cy="838200"/>
          </a:xfrm>
        </p:spPr>
        <p:txBody>
          <a:bodyPr/>
          <a:lstStyle/>
          <a:p>
            <a:pPr algn="ctr"/>
            <a:r>
              <a:rPr lang="en-US" altLang="en-US" sz="3200" b="1" dirty="0">
                <a:latin typeface="Bookman Old Style" pitchFamily="18" charset="0"/>
              </a:rPr>
              <a:t>Company’s Act 1965</a:t>
            </a:r>
          </a:p>
        </p:txBody>
      </p:sp>
      <p:sp>
        <p:nvSpPr>
          <p:cNvPr id="150531" name="Rectangle 3"/>
          <p:cNvSpPr>
            <a:spLocks noGrp="1" noChangeArrowheads="1"/>
          </p:cNvSpPr>
          <p:nvPr>
            <p:ph type="subTitle" idx="1"/>
          </p:nvPr>
        </p:nvSpPr>
        <p:spPr>
          <a:xfrm>
            <a:off x="838200" y="1828800"/>
            <a:ext cx="7620000" cy="4343400"/>
          </a:xfrm>
        </p:spPr>
        <p:txBody>
          <a:bodyPr/>
          <a:lstStyle/>
          <a:p>
            <a:pPr marL="609600" indent="-609600"/>
            <a:endParaRPr lang="en-US" altLang="en-US" sz="2000" b="1" dirty="0">
              <a:latin typeface="Bookman Old Style" pitchFamily="18" charset="0"/>
            </a:endParaRPr>
          </a:p>
          <a:p>
            <a:pPr marL="609600" indent="-609600"/>
            <a:r>
              <a:rPr lang="en-US" altLang="en-US" sz="2000" b="1" u="sng" dirty="0">
                <a:latin typeface="Bookman Old Style" pitchFamily="18" charset="0"/>
              </a:rPr>
              <a:t>NOTE</a:t>
            </a:r>
          </a:p>
          <a:p>
            <a:pPr marL="609600" indent="-609600"/>
            <a:endParaRPr lang="en-US" altLang="en-US" sz="2000" b="1" u="sng" dirty="0">
              <a:latin typeface="Bookman Old Style" pitchFamily="18" charset="0"/>
            </a:endParaRPr>
          </a:p>
          <a:p>
            <a:pPr marL="609600" indent="-609600"/>
            <a:r>
              <a:rPr lang="en-US" altLang="en-US" sz="2000" b="1" dirty="0">
                <a:latin typeface="Bookman Old Style" pitchFamily="18" charset="0"/>
              </a:rPr>
              <a:t>For the following notes, please refer to Company’s Act 1965 and related text book for details.</a:t>
            </a:r>
          </a:p>
        </p:txBody>
      </p:sp>
      <p:sp>
        <p:nvSpPr>
          <p:cNvPr id="6" name="Rectangle 41"/>
          <p:cNvSpPr>
            <a:spLocks noGrp="1" noChangeArrowheads="1"/>
          </p:cNvSpPr>
          <p:nvPr>
            <p:ph type="sldNum" sz="quarter" idx="12"/>
          </p:nvPr>
        </p:nvSpPr>
        <p:spPr/>
        <p:txBody>
          <a:bodyPr/>
          <a:lstStyle/>
          <a:p>
            <a:fld id="{2444BCAB-1817-4C3F-B7EF-B5D7E31C30D4}" type="slidenum">
              <a:rPr lang="en-US" altLang="en-US"/>
              <a:pPr/>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ctrTitle"/>
          </p:nvPr>
        </p:nvSpPr>
        <p:spPr>
          <a:xfrm>
            <a:off x="685800" y="609600"/>
            <a:ext cx="7848600" cy="838200"/>
          </a:xfrm>
        </p:spPr>
        <p:txBody>
          <a:bodyPr/>
          <a:lstStyle/>
          <a:p>
            <a:pPr algn="ctr"/>
            <a:r>
              <a:rPr lang="en-US" altLang="en-US" sz="3200" b="1" dirty="0">
                <a:latin typeface="Bookman Old Style" pitchFamily="18" charset="0"/>
              </a:rPr>
              <a:t>Company’s Act 1965</a:t>
            </a:r>
          </a:p>
        </p:txBody>
      </p:sp>
      <p:sp>
        <p:nvSpPr>
          <p:cNvPr id="132099" name="Rectangle 3"/>
          <p:cNvSpPr>
            <a:spLocks noGrp="1" noChangeArrowheads="1"/>
          </p:cNvSpPr>
          <p:nvPr>
            <p:ph type="subTitle" idx="1"/>
          </p:nvPr>
        </p:nvSpPr>
        <p:spPr>
          <a:xfrm>
            <a:off x="685800" y="1676400"/>
            <a:ext cx="8001000" cy="4343400"/>
          </a:xfrm>
        </p:spPr>
        <p:txBody>
          <a:bodyPr>
            <a:normAutofit/>
          </a:bodyPr>
          <a:lstStyle/>
          <a:p>
            <a:pPr marL="609600" indent="-609600"/>
            <a:r>
              <a:rPr lang="en-US" altLang="en-US" sz="1800" b="1" dirty="0">
                <a:latin typeface="Bookman Old Style" pitchFamily="18" charset="0"/>
              </a:rPr>
              <a:t>Section 4</a:t>
            </a:r>
          </a:p>
          <a:p>
            <a:pPr marL="609600" indent="-609600"/>
            <a:r>
              <a:rPr lang="en-US" altLang="en-US" sz="1800" b="1" u="sng" dirty="0">
                <a:latin typeface="Bookman Old Style" pitchFamily="18" charset="0"/>
              </a:rPr>
              <a:t>Interpretation</a:t>
            </a:r>
          </a:p>
          <a:p>
            <a:pPr marL="609600" indent="-609600" algn="l"/>
            <a:endParaRPr lang="en-US" altLang="en-US" sz="1800" b="1" dirty="0">
              <a:latin typeface="Bookman Old Style" pitchFamily="18" charset="0"/>
            </a:endParaRPr>
          </a:p>
          <a:p>
            <a:pPr marL="609600" indent="-609600" algn="l">
              <a:buFont typeface="Wingdings" pitchFamily="2" charset="2"/>
              <a:buChar char="n"/>
            </a:pPr>
            <a:r>
              <a:rPr lang="en-US" altLang="en-US" sz="1800" b="1" dirty="0">
                <a:latin typeface="Bookman Old Style" pitchFamily="18" charset="0"/>
              </a:rPr>
              <a:t>Accounting records</a:t>
            </a:r>
          </a:p>
          <a:p>
            <a:pPr marL="609600" indent="-609600" algn="l"/>
            <a:r>
              <a:rPr lang="en-US" altLang="en-US" sz="1600" dirty="0">
                <a:latin typeface="Bookman Old Style" pitchFamily="18" charset="0"/>
              </a:rPr>
              <a:t>	(invoices, receipts, bills of exchange, vouchers </a:t>
            </a:r>
            <a:r>
              <a:rPr lang="en-US" altLang="en-US" sz="1600" dirty="0" err="1">
                <a:latin typeface="Bookman Old Style" pitchFamily="18" charset="0"/>
              </a:rPr>
              <a:t>etc</a:t>
            </a:r>
            <a:r>
              <a:rPr lang="en-US" altLang="en-US" sz="1600" dirty="0">
                <a:latin typeface="Bookman Old Style" pitchFamily="18" charset="0"/>
              </a:rPr>
              <a:t>)</a:t>
            </a:r>
          </a:p>
          <a:p>
            <a:pPr marL="609600" indent="-609600" algn="l">
              <a:buFont typeface="Wingdings" pitchFamily="2" charset="2"/>
              <a:buChar char="n"/>
            </a:pPr>
            <a:r>
              <a:rPr lang="en-US" altLang="en-US" sz="1800" b="1" dirty="0">
                <a:latin typeface="Bookman Old Style" pitchFamily="18" charset="0"/>
              </a:rPr>
              <a:t>Accounts</a:t>
            </a:r>
          </a:p>
          <a:p>
            <a:pPr marL="609600" indent="-609600" algn="l"/>
            <a:r>
              <a:rPr lang="en-US" altLang="en-US" sz="1600" dirty="0">
                <a:latin typeface="Bookman Old Style" pitchFamily="18" charset="0"/>
              </a:rPr>
              <a:t>	(P&amp;L, balance sheets, notes to the accounts </a:t>
            </a:r>
            <a:r>
              <a:rPr lang="en-US" altLang="en-US" sz="1600" dirty="0" err="1">
                <a:latin typeface="Bookman Old Style" pitchFamily="18" charset="0"/>
              </a:rPr>
              <a:t>etc</a:t>
            </a:r>
            <a:r>
              <a:rPr lang="en-US" altLang="en-US" sz="1600" dirty="0">
                <a:latin typeface="Bookman Old Style" pitchFamily="18" charset="0"/>
              </a:rPr>
              <a:t>)</a:t>
            </a:r>
          </a:p>
          <a:p>
            <a:pPr marL="609600" indent="-609600" algn="l">
              <a:buFont typeface="Wingdings" pitchFamily="2" charset="2"/>
              <a:buChar char="n"/>
            </a:pPr>
            <a:r>
              <a:rPr lang="en-US" altLang="en-US" sz="1800" b="1" dirty="0">
                <a:latin typeface="Bookman Old Style" pitchFamily="18" charset="0"/>
              </a:rPr>
              <a:t>Annual general meeting (AGM)</a:t>
            </a:r>
          </a:p>
          <a:p>
            <a:pPr marL="609600" indent="-609600" algn="l"/>
            <a:r>
              <a:rPr lang="en-US" altLang="en-US" sz="1600" dirty="0">
                <a:latin typeface="Bookman Old Style" pitchFamily="18" charset="0"/>
              </a:rPr>
              <a:t>	(A meeting of the company required to be held by section 143)</a:t>
            </a:r>
          </a:p>
          <a:p>
            <a:pPr marL="609600" indent="-609600" algn="l">
              <a:buFont typeface="Wingdings" pitchFamily="2" charset="2"/>
              <a:buChar char="n"/>
            </a:pPr>
            <a:r>
              <a:rPr lang="en-US" altLang="en-US" sz="1800" b="1" dirty="0">
                <a:latin typeface="Bookman Old Style" pitchFamily="18" charset="0"/>
              </a:rPr>
              <a:t>Approved company auditor</a:t>
            </a:r>
          </a:p>
          <a:p>
            <a:pPr marL="609600" indent="-609600" algn="l"/>
            <a:r>
              <a:rPr lang="en-US" altLang="en-US" sz="1600" dirty="0">
                <a:latin typeface="Bookman Old Style" pitchFamily="18" charset="0"/>
              </a:rPr>
              <a:t>	(A person approved as such by the Minister under section 8 whose approval has not been revoked)</a:t>
            </a:r>
          </a:p>
        </p:txBody>
      </p:sp>
      <p:sp>
        <p:nvSpPr>
          <p:cNvPr id="6" name="Rectangle 41"/>
          <p:cNvSpPr>
            <a:spLocks noGrp="1" noChangeArrowheads="1"/>
          </p:cNvSpPr>
          <p:nvPr>
            <p:ph type="sldNum" sz="quarter" idx="12"/>
          </p:nvPr>
        </p:nvSpPr>
        <p:spPr/>
        <p:txBody>
          <a:bodyPr/>
          <a:lstStyle/>
          <a:p>
            <a:fld id="{E1BDA4F0-CF5E-4F58-BB3D-E11F99D84C9D}" type="slidenum">
              <a:rPr lang="en-US" altLang="en-US"/>
              <a:pPr/>
              <a:t>12</a:t>
            </a:fld>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ctrTitle"/>
          </p:nvPr>
        </p:nvSpPr>
        <p:spPr>
          <a:xfrm>
            <a:off x="685800" y="533400"/>
            <a:ext cx="7848600" cy="838200"/>
          </a:xfrm>
        </p:spPr>
        <p:txBody>
          <a:bodyPr/>
          <a:lstStyle/>
          <a:p>
            <a:pPr algn="ctr"/>
            <a:r>
              <a:rPr lang="en-US" altLang="en-US" sz="3200" b="1" dirty="0">
                <a:latin typeface="Bookman Old Style" pitchFamily="18" charset="0"/>
              </a:rPr>
              <a:t>Company’s Act 1965</a:t>
            </a:r>
          </a:p>
        </p:txBody>
      </p:sp>
      <p:sp>
        <p:nvSpPr>
          <p:cNvPr id="134147" name="Rectangle 3"/>
          <p:cNvSpPr>
            <a:spLocks noGrp="1" noChangeArrowheads="1"/>
          </p:cNvSpPr>
          <p:nvPr>
            <p:ph type="subTitle" idx="1"/>
          </p:nvPr>
        </p:nvSpPr>
        <p:spPr>
          <a:xfrm>
            <a:off x="685800" y="1676400"/>
            <a:ext cx="8001000" cy="4343400"/>
          </a:xfrm>
        </p:spPr>
        <p:txBody>
          <a:bodyPr/>
          <a:lstStyle/>
          <a:p>
            <a:pPr marL="609600" indent="-609600"/>
            <a:r>
              <a:rPr lang="en-US" altLang="en-US" sz="1800" b="1" dirty="0">
                <a:latin typeface="Bookman Old Style" pitchFamily="18" charset="0"/>
              </a:rPr>
              <a:t>Section 8</a:t>
            </a:r>
          </a:p>
          <a:p>
            <a:pPr marL="609600" indent="-609600"/>
            <a:endParaRPr lang="en-US" altLang="en-US" sz="1800" b="1" dirty="0">
              <a:latin typeface="Bookman Old Style" pitchFamily="18" charset="0"/>
            </a:endParaRPr>
          </a:p>
          <a:p>
            <a:pPr marL="609600" indent="-609600" algn="l">
              <a:buFont typeface="Wingdings" pitchFamily="2" charset="2"/>
              <a:buAutoNum type="arabicPeriod"/>
            </a:pPr>
            <a:r>
              <a:rPr lang="en-US" altLang="en-US" sz="1600" dirty="0">
                <a:latin typeface="Bookman Old Style" pitchFamily="18" charset="0"/>
              </a:rPr>
              <a:t>Company auditor to be approved by Minister charged with responsibility for finance.</a:t>
            </a:r>
          </a:p>
          <a:p>
            <a:pPr marL="609600" indent="-609600" algn="l">
              <a:buFont typeface="Wingdings" pitchFamily="2" charset="2"/>
              <a:buAutoNum type="arabicPeriod"/>
            </a:pPr>
            <a:endParaRPr lang="en-US" altLang="en-US" sz="1600" dirty="0">
              <a:latin typeface="Bookman Old Style" pitchFamily="18" charset="0"/>
            </a:endParaRPr>
          </a:p>
          <a:p>
            <a:pPr marL="609600" indent="-609600" algn="l">
              <a:buFont typeface="Wingdings" pitchFamily="2" charset="2"/>
              <a:buAutoNum type="arabicPeriod"/>
            </a:pPr>
            <a:r>
              <a:rPr lang="en-US" altLang="en-US" sz="1600" dirty="0">
                <a:latin typeface="Bookman Old Style" pitchFamily="18" charset="0"/>
              </a:rPr>
              <a:t>The Minister charged with responsibility for finance may delegate all or any of his powers under this section to any person or body of persons charged with the responsibility for the registration or control of accountants in Malaysia.</a:t>
            </a:r>
          </a:p>
          <a:p>
            <a:pPr marL="609600" indent="-609600" algn="l"/>
            <a:endParaRPr lang="en-US" altLang="en-US" sz="1600" dirty="0">
              <a:latin typeface="Bookman Old Style" pitchFamily="18" charset="0"/>
            </a:endParaRPr>
          </a:p>
          <a:p>
            <a:pPr marL="609600" indent="-609600"/>
            <a:r>
              <a:rPr lang="en-US" altLang="en-US" sz="1600" dirty="0">
                <a:latin typeface="Bookman Old Style" pitchFamily="18" charset="0"/>
              </a:rPr>
              <a:t>(if dissatisfied, may appeal to Yang Di </a:t>
            </a:r>
            <a:r>
              <a:rPr lang="en-US" altLang="en-US" sz="1600" dirty="0" err="1">
                <a:latin typeface="Bookman Old Style" pitchFamily="18" charset="0"/>
              </a:rPr>
              <a:t>Pertuan</a:t>
            </a:r>
            <a:r>
              <a:rPr lang="en-US" altLang="en-US" sz="1600" dirty="0">
                <a:latin typeface="Bookman Old Style" pitchFamily="18" charset="0"/>
              </a:rPr>
              <a:t> </a:t>
            </a:r>
            <a:r>
              <a:rPr lang="en-US" altLang="en-US" sz="1600" dirty="0" err="1">
                <a:latin typeface="Bookman Old Style" pitchFamily="18" charset="0"/>
              </a:rPr>
              <a:t>Agong</a:t>
            </a:r>
            <a:r>
              <a:rPr lang="en-US" altLang="en-US" sz="1600" dirty="0">
                <a:latin typeface="Bookman Old Style" pitchFamily="18" charset="0"/>
              </a:rPr>
              <a:t> who may in his discretion confirm, reverse or vary the decision)</a:t>
            </a:r>
          </a:p>
          <a:p>
            <a:pPr marL="609600" indent="-609600"/>
            <a:endParaRPr lang="en-US" altLang="en-US" sz="1600" dirty="0">
              <a:latin typeface="Bookman Old Style" pitchFamily="18" charset="0"/>
            </a:endParaRPr>
          </a:p>
        </p:txBody>
      </p:sp>
      <p:sp>
        <p:nvSpPr>
          <p:cNvPr id="6" name="Rectangle 41"/>
          <p:cNvSpPr>
            <a:spLocks noGrp="1" noChangeArrowheads="1"/>
          </p:cNvSpPr>
          <p:nvPr>
            <p:ph type="sldNum" sz="quarter" idx="12"/>
          </p:nvPr>
        </p:nvSpPr>
        <p:spPr/>
        <p:txBody>
          <a:bodyPr/>
          <a:lstStyle/>
          <a:p>
            <a:fld id="{CB30EFEB-F948-4471-B1F9-071D201EB460}" type="slidenum">
              <a:rPr lang="en-US" altLang="en-US" smtClean="0"/>
              <a:pPr/>
              <a:t>13</a:t>
            </a:fld>
            <a:endParaRPr lang="en-US"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ctrTitle"/>
          </p:nvPr>
        </p:nvSpPr>
        <p:spPr>
          <a:xfrm>
            <a:off x="685800" y="381000"/>
            <a:ext cx="7848600" cy="838200"/>
          </a:xfrm>
        </p:spPr>
        <p:txBody>
          <a:bodyPr/>
          <a:lstStyle/>
          <a:p>
            <a:pPr algn="ctr"/>
            <a:r>
              <a:rPr lang="en-US" altLang="en-US" sz="3200" b="1" dirty="0">
                <a:latin typeface="Bookman Old Style" pitchFamily="18" charset="0"/>
              </a:rPr>
              <a:t>Company’s Act 1965</a:t>
            </a:r>
          </a:p>
        </p:txBody>
      </p:sp>
      <p:sp>
        <p:nvSpPr>
          <p:cNvPr id="136195" name="Rectangle 3"/>
          <p:cNvSpPr>
            <a:spLocks noGrp="1" noChangeArrowheads="1"/>
          </p:cNvSpPr>
          <p:nvPr>
            <p:ph type="subTitle" idx="1"/>
          </p:nvPr>
        </p:nvSpPr>
        <p:spPr>
          <a:xfrm>
            <a:off x="609600" y="1371600"/>
            <a:ext cx="8077200" cy="4572000"/>
          </a:xfrm>
        </p:spPr>
        <p:txBody>
          <a:bodyPr>
            <a:normAutofit lnSpcReduction="10000"/>
          </a:bodyPr>
          <a:lstStyle/>
          <a:p>
            <a:pPr marL="660400" indent="-660400"/>
            <a:r>
              <a:rPr lang="en-US" altLang="en-US" sz="1800" b="1" dirty="0">
                <a:latin typeface="Bookman Old Style" pitchFamily="18" charset="0"/>
              </a:rPr>
              <a:t>Section 9</a:t>
            </a:r>
          </a:p>
          <a:p>
            <a:pPr marL="660400" indent="-660400"/>
            <a:r>
              <a:rPr lang="en-US" altLang="en-US" sz="1800" b="1" dirty="0">
                <a:latin typeface="Bookman Old Style" pitchFamily="18" charset="0"/>
              </a:rPr>
              <a:t>Company Auditors.</a:t>
            </a:r>
          </a:p>
          <a:p>
            <a:pPr marL="660400" indent="-660400" algn="l">
              <a:buFont typeface="Wingdings" pitchFamily="2" charset="2"/>
              <a:buAutoNum type="arabicParenR"/>
            </a:pPr>
            <a:r>
              <a:rPr lang="en-US" altLang="en-US" sz="1600" dirty="0">
                <a:latin typeface="Bookman Old Style" pitchFamily="18" charset="0"/>
              </a:rPr>
              <a:t>A person shall not knowingly consent to be appointed, and shall not knowingly act, as auditor for any company and shall not prepare, for or on behalf of the company, any report requires by this Act to be prepared by an approved company auditor:</a:t>
            </a:r>
          </a:p>
          <a:p>
            <a:pPr marL="660400" indent="-660400" algn="l"/>
            <a:endParaRPr lang="en-US" altLang="en-US" sz="1600" dirty="0">
              <a:latin typeface="Bookman Old Style" pitchFamily="18" charset="0"/>
            </a:endParaRPr>
          </a:p>
          <a:p>
            <a:pPr marL="660400" indent="-660400" algn="l">
              <a:buFont typeface="Wingdings" pitchFamily="2" charset="2"/>
              <a:buAutoNum type="alphaLcParenR"/>
            </a:pPr>
            <a:r>
              <a:rPr lang="en-US" altLang="en-US" sz="1600" dirty="0">
                <a:latin typeface="Bookman Old Style" pitchFamily="18" charset="0"/>
              </a:rPr>
              <a:t>If he is not an approved company auditor</a:t>
            </a:r>
          </a:p>
          <a:p>
            <a:pPr marL="660400" indent="-660400" algn="l">
              <a:buFont typeface="Wingdings" pitchFamily="2" charset="2"/>
              <a:buAutoNum type="alphaLcParenR"/>
            </a:pPr>
            <a:r>
              <a:rPr lang="en-US" altLang="en-US" sz="1600" dirty="0">
                <a:latin typeface="Bookman Old Style" pitchFamily="18" charset="0"/>
              </a:rPr>
              <a:t>If he is indebted to the company or to a corporation that is deemed to be related to that company by virtue of section 6 in an amount exceeding RM2500</a:t>
            </a:r>
          </a:p>
          <a:p>
            <a:pPr marL="660400" indent="-660400" algn="l">
              <a:buFont typeface="Wingdings" pitchFamily="2" charset="2"/>
              <a:buAutoNum type="alphaLcParenR"/>
            </a:pPr>
            <a:r>
              <a:rPr lang="en-US" altLang="en-US" sz="1600" dirty="0">
                <a:latin typeface="Bookman Old Style" pitchFamily="18" charset="0"/>
              </a:rPr>
              <a:t>If he is</a:t>
            </a:r>
          </a:p>
          <a:p>
            <a:pPr marL="1492250" lvl="2" indent="-577850" algn="l">
              <a:buFont typeface="Wingdings" pitchFamily="2" charset="2"/>
              <a:buAutoNum type="romanLcPeriod"/>
            </a:pPr>
            <a:r>
              <a:rPr lang="en-US" altLang="en-US" sz="1200" dirty="0">
                <a:solidFill>
                  <a:schemeClr val="tx1"/>
                </a:solidFill>
                <a:latin typeface="Bookman Old Style" pitchFamily="18" charset="0"/>
              </a:rPr>
              <a:t>An officer of the company</a:t>
            </a:r>
          </a:p>
          <a:p>
            <a:pPr marL="1492250" lvl="2" indent="-577850" algn="l">
              <a:buFont typeface="Wingdings" pitchFamily="2" charset="2"/>
              <a:buAutoNum type="romanLcPeriod"/>
            </a:pPr>
            <a:r>
              <a:rPr lang="en-US" altLang="en-US" sz="1200" dirty="0">
                <a:solidFill>
                  <a:schemeClr val="tx1"/>
                </a:solidFill>
                <a:latin typeface="Bookman Old Style" pitchFamily="18" charset="0"/>
              </a:rPr>
              <a:t>A partner, employer, or employee of an officer of the company</a:t>
            </a:r>
          </a:p>
          <a:p>
            <a:pPr marL="1492250" lvl="2" indent="-577850" algn="l">
              <a:buFont typeface="Wingdings" pitchFamily="2" charset="2"/>
              <a:buAutoNum type="romanLcPeriod"/>
            </a:pPr>
            <a:r>
              <a:rPr lang="en-US" altLang="en-US" sz="1200" dirty="0">
                <a:solidFill>
                  <a:schemeClr val="tx1"/>
                </a:solidFill>
                <a:latin typeface="Bookman Old Style" pitchFamily="18" charset="0"/>
              </a:rPr>
              <a:t>A partner or employee of an employee, of an officer of the company</a:t>
            </a:r>
          </a:p>
          <a:p>
            <a:pPr marL="1492250" lvl="2" indent="-577850" algn="l">
              <a:buFont typeface="Wingdings" pitchFamily="2" charset="2"/>
              <a:buAutoNum type="romanLcPeriod"/>
            </a:pPr>
            <a:r>
              <a:rPr lang="en-US" altLang="en-US" sz="1200" dirty="0">
                <a:solidFill>
                  <a:schemeClr val="tx1"/>
                </a:solidFill>
                <a:latin typeface="Bookman Old Style" pitchFamily="18" charset="0"/>
              </a:rPr>
              <a:t>A shareholder or his spouse is a shareholder of a corporation whose employee is an officer of the company.</a:t>
            </a:r>
          </a:p>
        </p:txBody>
      </p:sp>
      <p:sp>
        <p:nvSpPr>
          <p:cNvPr id="6" name="Rectangle 41"/>
          <p:cNvSpPr>
            <a:spLocks noGrp="1" noChangeArrowheads="1"/>
          </p:cNvSpPr>
          <p:nvPr>
            <p:ph type="sldNum" sz="quarter" idx="12"/>
          </p:nvPr>
        </p:nvSpPr>
        <p:spPr/>
        <p:txBody>
          <a:bodyPr/>
          <a:lstStyle/>
          <a:p>
            <a:fld id="{AA5CA218-6BBD-436B-A481-D55A1723914E}" type="slidenum">
              <a:rPr lang="en-US" altLang="en-US"/>
              <a:pPr/>
              <a:t>14</a:t>
            </a:fld>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762000" y="533400"/>
            <a:ext cx="7848600" cy="838200"/>
          </a:xfrm>
        </p:spPr>
        <p:txBody>
          <a:bodyPr/>
          <a:lstStyle/>
          <a:p>
            <a:pPr algn="ctr"/>
            <a:r>
              <a:rPr lang="en-US" altLang="en-US" sz="3200" b="1" dirty="0">
                <a:latin typeface="Bookman Old Style" pitchFamily="18" charset="0"/>
              </a:rPr>
              <a:t>Company’s Act 1965</a:t>
            </a:r>
          </a:p>
        </p:txBody>
      </p:sp>
      <p:sp>
        <p:nvSpPr>
          <p:cNvPr id="152579" name="Rectangle 3"/>
          <p:cNvSpPr>
            <a:spLocks noGrp="1" noChangeArrowheads="1"/>
          </p:cNvSpPr>
          <p:nvPr>
            <p:ph type="subTitle" idx="1"/>
          </p:nvPr>
        </p:nvSpPr>
        <p:spPr>
          <a:xfrm>
            <a:off x="685800" y="1828800"/>
            <a:ext cx="7848600" cy="4343400"/>
          </a:xfrm>
        </p:spPr>
        <p:txBody>
          <a:bodyPr/>
          <a:lstStyle/>
          <a:p>
            <a:pPr marL="609600" indent="-609600"/>
            <a:r>
              <a:rPr lang="en-US" altLang="en-US" sz="1800" b="1" dirty="0">
                <a:latin typeface="Bookman Old Style" pitchFamily="18" charset="0"/>
              </a:rPr>
              <a:t>Section 9</a:t>
            </a:r>
          </a:p>
          <a:p>
            <a:pPr marL="609600" indent="-609600"/>
            <a:r>
              <a:rPr lang="en-US" altLang="en-US" sz="1800" b="1" dirty="0">
                <a:latin typeface="Bookman Old Style" pitchFamily="18" charset="0"/>
              </a:rPr>
              <a:t>…Company auditors.</a:t>
            </a:r>
          </a:p>
          <a:p>
            <a:pPr marL="609600" indent="-609600"/>
            <a:endParaRPr lang="en-US" altLang="en-US" sz="1800" b="1" dirty="0">
              <a:latin typeface="Bookman Old Style" pitchFamily="18" charset="0"/>
            </a:endParaRPr>
          </a:p>
          <a:p>
            <a:pPr marL="609600" indent="-609600" algn="l">
              <a:buFont typeface="Wingdings" pitchFamily="2" charset="2"/>
              <a:buAutoNum type="alphaLcParenR" startAt="4"/>
            </a:pPr>
            <a:r>
              <a:rPr lang="en-US" altLang="en-US" sz="1600" dirty="0">
                <a:latin typeface="Bookman Old Style" pitchFamily="18" charset="0"/>
              </a:rPr>
              <a:t>If he is responsible for or he is the partner, employer or employee of a person responsible for the keeping of the register of members or register of holders of debentures of the company</a:t>
            </a:r>
          </a:p>
          <a:p>
            <a:pPr marL="609600" indent="-609600" algn="l"/>
            <a:endParaRPr lang="en-US" altLang="en-US" sz="1600" dirty="0">
              <a:latin typeface="Bookman Old Style" pitchFamily="18" charset="0"/>
            </a:endParaRPr>
          </a:p>
          <a:p>
            <a:pPr marL="609600" indent="-609600" algn="l"/>
            <a:endParaRPr lang="en-US" altLang="en-US" sz="1600" dirty="0">
              <a:latin typeface="Bookman Old Style" pitchFamily="18" charset="0"/>
            </a:endParaRPr>
          </a:p>
          <a:p>
            <a:pPr marL="609600" indent="-609600" algn="ctr"/>
            <a:r>
              <a:rPr lang="en-US" altLang="en-US" sz="1600" b="1" dirty="0">
                <a:latin typeface="Bookman Old Style" pitchFamily="18" charset="0"/>
              </a:rPr>
              <a:t>(Penalty: RM30,000)  </a:t>
            </a:r>
          </a:p>
        </p:txBody>
      </p:sp>
      <p:sp>
        <p:nvSpPr>
          <p:cNvPr id="6" name="Rectangle 41"/>
          <p:cNvSpPr>
            <a:spLocks noGrp="1" noChangeArrowheads="1"/>
          </p:cNvSpPr>
          <p:nvPr>
            <p:ph type="sldNum" sz="quarter" idx="12"/>
          </p:nvPr>
        </p:nvSpPr>
        <p:spPr/>
        <p:txBody>
          <a:bodyPr/>
          <a:lstStyle/>
          <a:p>
            <a:fld id="{30EC2DCC-5F84-4CB8-A601-ECD54F419667}" type="slidenum">
              <a:rPr lang="en-US" altLang="en-US"/>
              <a:pPr/>
              <a:t>15</a:t>
            </a:fld>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ctrTitle"/>
          </p:nvPr>
        </p:nvSpPr>
        <p:spPr>
          <a:xfrm>
            <a:off x="609600" y="609600"/>
            <a:ext cx="7848600" cy="838200"/>
          </a:xfrm>
        </p:spPr>
        <p:txBody>
          <a:bodyPr/>
          <a:lstStyle/>
          <a:p>
            <a:pPr algn="ctr"/>
            <a:r>
              <a:rPr lang="en-US" altLang="en-US" sz="3200" b="1" dirty="0">
                <a:latin typeface="Bookman Old Style" pitchFamily="18" charset="0"/>
              </a:rPr>
              <a:t>Company’s Act 1965</a:t>
            </a:r>
          </a:p>
        </p:txBody>
      </p:sp>
      <p:sp>
        <p:nvSpPr>
          <p:cNvPr id="158723" name="Rectangle 3"/>
          <p:cNvSpPr>
            <a:spLocks noGrp="1" noChangeArrowheads="1"/>
          </p:cNvSpPr>
          <p:nvPr>
            <p:ph type="subTitle" idx="1"/>
          </p:nvPr>
        </p:nvSpPr>
        <p:spPr>
          <a:xfrm>
            <a:off x="685800" y="1752600"/>
            <a:ext cx="7772400" cy="4191000"/>
          </a:xfrm>
        </p:spPr>
        <p:txBody>
          <a:bodyPr/>
          <a:lstStyle/>
          <a:p>
            <a:pPr marL="660400" indent="-660400"/>
            <a:r>
              <a:rPr lang="en-US" altLang="en-US" sz="1800" b="1" dirty="0">
                <a:latin typeface="Bookman Old Style" pitchFamily="18" charset="0"/>
              </a:rPr>
              <a:t>Section 9</a:t>
            </a:r>
          </a:p>
          <a:p>
            <a:pPr marL="660400" indent="-660400"/>
            <a:r>
              <a:rPr lang="en-US" altLang="en-US" sz="1800" b="1" dirty="0">
                <a:latin typeface="Bookman Old Style" pitchFamily="18" charset="0"/>
              </a:rPr>
              <a:t>…Company Auditors.</a:t>
            </a:r>
          </a:p>
          <a:p>
            <a:pPr marL="660400" indent="-660400"/>
            <a:endParaRPr lang="en-US" altLang="en-US" sz="1800" b="1" dirty="0">
              <a:latin typeface="Bookman Old Style" pitchFamily="18" charset="0"/>
            </a:endParaRPr>
          </a:p>
          <a:p>
            <a:pPr marL="660400" indent="-660400" algn="l">
              <a:buFont typeface="Wingdings" pitchFamily="2" charset="2"/>
              <a:buAutoNum type="arabicPeriod" startAt="2"/>
            </a:pPr>
            <a:r>
              <a:rPr lang="en-US" altLang="en-US" sz="1600" dirty="0">
                <a:latin typeface="Bookman Old Style" pitchFamily="18" charset="0"/>
              </a:rPr>
              <a:t>A person shall be deemed to be </a:t>
            </a:r>
            <a:r>
              <a:rPr lang="en-US" altLang="en-US" sz="1600" u="sng" dirty="0">
                <a:latin typeface="Bookman Old Style" pitchFamily="18" charset="0"/>
              </a:rPr>
              <a:t>an officer</a:t>
            </a:r>
            <a:r>
              <a:rPr lang="en-US" altLang="en-US" sz="1600" dirty="0">
                <a:latin typeface="Bookman Old Style" pitchFamily="18" charset="0"/>
              </a:rPr>
              <a:t> of the company, if he is an officer of a corporation that is deemed to be related to the company by virtue of section 6 or except where the Minister if he thinks fit, if he has, at </a:t>
            </a:r>
            <a:r>
              <a:rPr lang="en-US" altLang="en-US" sz="1600" u="sng" dirty="0">
                <a:latin typeface="Bookman Old Style" pitchFamily="18" charset="0"/>
              </a:rPr>
              <a:t>any time within the preceding period of 12 months been an officer</a:t>
            </a:r>
            <a:r>
              <a:rPr lang="en-US" altLang="en-US" sz="1600" dirty="0">
                <a:latin typeface="Bookman Old Style" pitchFamily="18" charset="0"/>
              </a:rPr>
              <a:t> or promoter of the company or such a corporation.</a:t>
            </a:r>
          </a:p>
          <a:p>
            <a:pPr marL="660400" indent="-660400" algn="l">
              <a:buFont typeface="Wingdings" pitchFamily="2" charset="2"/>
              <a:buAutoNum type="arabicPeriod" startAt="2"/>
            </a:pPr>
            <a:endParaRPr lang="en-US" altLang="en-US" sz="1600" dirty="0">
              <a:latin typeface="Bookman Old Style" pitchFamily="18" charset="0"/>
            </a:endParaRPr>
          </a:p>
          <a:p>
            <a:pPr marL="660400" indent="-660400" algn="l">
              <a:buFont typeface="Wingdings" pitchFamily="2" charset="2"/>
              <a:buAutoNum type="arabicPeriod" startAt="2"/>
            </a:pPr>
            <a:r>
              <a:rPr lang="en-US" altLang="en-US" sz="1600" dirty="0">
                <a:latin typeface="Bookman Old Style" pitchFamily="18" charset="0"/>
              </a:rPr>
              <a:t>A person shall </a:t>
            </a:r>
            <a:r>
              <a:rPr lang="en-US" altLang="en-US" sz="1600" u="sng" dirty="0">
                <a:latin typeface="Bookman Old Style" pitchFamily="18" charset="0"/>
              </a:rPr>
              <a:t>not be deemed to be an officer</a:t>
            </a:r>
            <a:r>
              <a:rPr lang="en-US" altLang="en-US" sz="1600" dirty="0">
                <a:latin typeface="Bookman Old Style" pitchFamily="18" charset="0"/>
              </a:rPr>
              <a:t>  by reason only of his having been appointed as auditor of a corporation.</a:t>
            </a:r>
          </a:p>
          <a:p>
            <a:pPr marL="660400" indent="-660400" algn="l"/>
            <a:endParaRPr lang="en-US" altLang="en-US" sz="1600" dirty="0">
              <a:latin typeface="Bookman Old Style" pitchFamily="18" charset="0"/>
            </a:endParaRPr>
          </a:p>
        </p:txBody>
      </p:sp>
      <p:sp>
        <p:nvSpPr>
          <p:cNvPr id="6" name="Rectangle 41"/>
          <p:cNvSpPr>
            <a:spLocks noGrp="1" noChangeArrowheads="1"/>
          </p:cNvSpPr>
          <p:nvPr>
            <p:ph type="sldNum" sz="quarter" idx="12"/>
          </p:nvPr>
        </p:nvSpPr>
        <p:spPr/>
        <p:txBody>
          <a:bodyPr/>
          <a:lstStyle/>
          <a:p>
            <a:fld id="{D7EF6DE9-630B-4CE3-BA70-B3A0743146AD}" type="slidenum">
              <a:rPr lang="en-US" altLang="en-US"/>
              <a:pPr/>
              <a:t>16</a:t>
            </a:fld>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ctrTitle"/>
          </p:nvPr>
        </p:nvSpPr>
        <p:spPr>
          <a:xfrm>
            <a:off x="609600" y="304800"/>
            <a:ext cx="7848600" cy="685800"/>
          </a:xfrm>
        </p:spPr>
        <p:txBody>
          <a:bodyPr/>
          <a:lstStyle/>
          <a:p>
            <a:pPr algn="ctr"/>
            <a:r>
              <a:rPr lang="en-US" altLang="en-US" sz="3200" b="1" dirty="0">
                <a:latin typeface="Bookman Old Style" pitchFamily="18" charset="0"/>
              </a:rPr>
              <a:t>Company’s Act 1965</a:t>
            </a:r>
          </a:p>
        </p:txBody>
      </p:sp>
      <p:sp>
        <p:nvSpPr>
          <p:cNvPr id="154627" name="Rectangle 3"/>
          <p:cNvSpPr>
            <a:spLocks noGrp="1" noChangeArrowheads="1"/>
          </p:cNvSpPr>
          <p:nvPr>
            <p:ph type="subTitle" idx="1"/>
          </p:nvPr>
        </p:nvSpPr>
        <p:spPr>
          <a:xfrm>
            <a:off x="533400" y="1143000"/>
            <a:ext cx="8153400" cy="4876800"/>
          </a:xfrm>
        </p:spPr>
        <p:txBody>
          <a:bodyPr>
            <a:normAutofit/>
          </a:bodyPr>
          <a:lstStyle/>
          <a:p>
            <a:pPr marL="660400" indent="-660400"/>
            <a:r>
              <a:rPr lang="en-US" altLang="en-US" sz="1800" b="1" dirty="0">
                <a:latin typeface="Bookman Old Style" pitchFamily="18" charset="0"/>
              </a:rPr>
              <a:t>Section 9</a:t>
            </a:r>
          </a:p>
          <a:p>
            <a:pPr marL="660400" indent="-660400"/>
            <a:r>
              <a:rPr lang="en-US" altLang="en-US" sz="1800" b="1" dirty="0">
                <a:latin typeface="Bookman Old Style" pitchFamily="18" charset="0"/>
              </a:rPr>
              <a:t>…Company Auditors.</a:t>
            </a:r>
          </a:p>
          <a:p>
            <a:pPr marL="660400" indent="-660400"/>
            <a:endParaRPr lang="en-US" altLang="en-US" sz="1600" dirty="0">
              <a:latin typeface="Bookman Old Style" pitchFamily="18" charset="0"/>
            </a:endParaRPr>
          </a:p>
          <a:p>
            <a:pPr marL="660400" indent="-660400" algn="l">
              <a:buFont typeface="Wingdings" pitchFamily="2" charset="2"/>
              <a:buAutoNum type="arabicParenR" startAt="4"/>
            </a:pPr>
            <a:r>
              <a:rPr lang="en-US" altLang="en-US" sz="1600" dirty="0">
                <a:latin typeface="Bookman Old Style" pitchFamily="18" charset="0"/>
              </a:rPr>
              <a:t>A firm shall not knowingly consent to </a:t>
            </a:r>
            <a:r>
              <a:rPr lang="en-US" altLang="en-US" sz="1600" u="sng" dirty="0">
                <a:latin typeface="Bookman Old Style" pitchFamily="18" charset="0"/>
              </a:rPr>
              <a:t>be appointed</a:t>
            </a:r>
            <a:r>
              <a:rPr lang="en-US" altLang="en-US" sz="1600" dirty="0">
                <a:latin typeface="Bookman Old Style" pitchFamily="18" charset="0"/>
              </a:rPr>
              <a:t>, and shall not knowingly </a:t>
            </a:r>
            <a:r>
              <a:rPr lang="en-US" altLang="en-US" sz="1600" u="sng" dirty="0">
                <a:latin typeface="Bookman Old Style" pitchFamily="18" charset="0"/>
              </a:rPr>
              <a:t>act</a:t>
            </a:r>
            <a:r>
              <a:rPr lang="en-US" altLang="en-US" sz="1600" dirty="0">
                <a:latin typeface="Bookman Old Style" pitchFamily="18" charset="0"/>
              </a:rPr>
              <a:t>, as auditor for any company and </a:t>
            </a:r>
            <a:r>
              <a:rPr lang="en-US" altLang="en-US" sz="1600" u="sng" dirty="0">
                <a:latin typeface="Bookman Old Style" pitchFamily="18" charset="0"/>
              </a:rPr>
              <a:t>shall not prepare</a:t>
            </a:r>
            <a:r>
              <a:rPr lang="en-US" altLang="en-US" sz="1600" dirty="0">
                <a:latin typeface="Bookman Old Style" pitchFamily="18" charset="0"/>
              </a:rPr>
              <a:t>, for or on behalf of the company, any report required by this Act to be prepared by company auditor UNLESS:</a:t>
            </a:r>
          </a:p>
          <a:p>
            <a:pPr marL="660400" indent="-660400" algn="l"/>
            <a:endParaRPr lang="en-US" altLang="en-US" sz="1600" dirty="0">
              <a:latin typeface="Bookman Old Style" pitchFamily="18" charset="0"/>
            </a:endParaRPr>
          </a:p>
          <a:p>
            <a:pPr marL="1035050" lvl="1" indent="-577850" algn="l">
              <a:buFont typeface="Wingdings" pitchFamily="2" charset="2"/>
              <a:buAutoNum type="alphaLcParenR"/>
            </a:pPr>
            <a:r>
              <a:rPr lang="en-US" altLang="en-US" sz="1600" dirty="0">
                <a:solidFill>
                  <a:schemeClr val="tx1"/>
                </a:solidFill>
                <a:latin typeface="Bookman Old Style" pitchFamily="18" charset="0"/>
              </a:rPr>
              <a:t>All partners of the firm resident in </a:t>
            </a:r>
            <a:r>
              <a:rPr lang="en-US" altLang="en-US" sz="1600" dirty="0" err="1">
                <a:solidFill>
                  <a:schemeClr val="tx1"/>
                </a:solidFill>
                <a:latin typeface="Bookman Old Style" pitchFamily="18" charset="0"/>
              </a:rPr>
              <a:t>M’sia</a:t>
            </a:r>
            <a:r>
              <a:rPr lang="en-US" altLang="en-US" sz="1600" dirty="0">
                <a:solidFill>
                  <a:schemeClr val="tx1"/>
                </a:solidFill>
                <a:latin typeface="Bookman Old Style" pitchFamily="18" charset="0"/>
              </a:rPr>
              <a:t> are approved co. auditor. Where firm is not registered as firm under any law for the time being in force, a return showing full names and addresses of all partners has been lodged with the Registrar.</a:t>
            </a:r>
          </a:p>
          <a:p>
            <a:pPr marL="1035050" lvl="1" indent="-577850" algn="l">
              <a:buFont typeface="Wingdings" pitchFamily="2" charset="2"/>
              <a:buAutoNum type="alphaLcParenR"/>
            </a:pPr>
            <a:r>
              <a:rPr lang="en-US" altLang="en-US" sz="1600" dirty="0">
                <a:solidFill>
                  <a:schemeClr val="tx1"/>
                </a:solidFill>
                <a:latin typeface="Bookman Old Style" pitchFamily="18" charset="0"/>
              </a:rPr>
              <a:t>No partner is disqualified under (1)(b), (c ), or (d) from acting as auditor.</a:t>
            </a:r>
          </a:p>
          <a:p>
            <a:pPr marL="1035050" lvl="1" indent="-577850">
              <a:buFont typeface="Wingdings" pitchFamily="2" charset="2"/>
              <a:buNone/>
            </a:pPr>
            <a:endParaRPr lang="en-US" altLang="en-US" sz="1600" dirty="0">
              <a:latin typeface="Bookman Old Style" pitchFamily="18" charset="0"/>
            </a:endParaRPr>
          </a:p>
          <a:p>
            <a:pPr marL="660400" indent="-660400" algn="l">
              <a:buFont typeface="Wingdings" pitchFamily="2" charset="2"/>
              <a:buAutoNum type="arabicParenR" startAt="5"/>
            </a:pPr>
            <a:r>
              <a:rPr lang="en-US" altLang="en-US" sz="1600" dirty="0">
                <a:latin typeface="Bookman Old Style" pitchFamily="18" charset="0"/>
              </a:rPr>
              <a:t>If a firm contravenes subsection 4), each partner of firm shall be guilty of offence. </a:t>
            </a:r>
            <a:r>
              <a:rPr lang="en-US" altLang="en-US" sz="1600" b="1" dirty="0">
                <a:latin typeface="Bookman Old Style" pitchFamily="18" charset="0"/>
              </a:rPr>
              <a:t>Penalty: RM30,000</a:t>
            </a:r>
          </a:p>
        </p:txBody>
      </p:sp>
      <p:sp>
        <p:nvSpPr>
          <p:cNvPr id="6" name="Rectangle 41"/>
          <p:cNvSpPr>
            <a:spLocks noGrp="1" noChangeArrowheads="1"/>
          </p:cNvSpPr>
          <p:nvPr>
            <p:ph type="sldNum" sz="quarter" idx="12"/>
          </p:nvPr>
        </p:nvSpPr>
        <p:spPr/>
        <p:txBody>
          <a:bodyPr/>
          <a:lstStyle/>
          <a:p>
            <a:fld id="{95C5952E-A3C6-4741-B4F7-43689F04A3B9}" type="slidenum">
              <a:rPr lang="en-US" altLang="en-US"/>
              <a:pPr/>
              <a:t>17</a:t>
            </a:fld>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ctrTitle"/>
          </p:nvPr>
        </p:nvSpPr>
        <p:spPr>
          <a:xfrm>
            <a:off x="609600" y="533400"/>
            <a:ext cx="7848600" cy="685800"/>
          </a:xfrm>
        </p:spPr>
        <p:txBody>
          <a:bodyPr/>
          <a:lstStyle/>
          <a:p>
            <a:pPr algn="ctr"/>
            <a:r>
              <a:rPr lang="en-US" altLang="en-US" sz="3200" b="1" dirty="0">
                <a:latin typeface="Bookman Old Style" pitchFamily="18" charset="0"/>
              </a:rPr>
              <a:t>Company’s Act 1965</a:t>
            </a:r>
          </a:p>
        </p:txBody>
      </p:sp>
      <p:sp>
        <p:nvSpPr>
          <p:cNvPr id="160771" name="Rectangle 3"/>
          <p:cNvSpPr>
            <a:spLocks noGrp="1" noChangeArrowheads="1"/>
          </p:cNvSpPr>
          <p:nvPr>
            <p:ph type="subTitle" idx="1"/>
          </p:nvPr>
        </p:nvSpPr>
        <p:spPr>
          <a:xfrm>
            <a:off x="762000" y="1447800"/>
            <a:ext cx="7924800" cy="4572000"/>
          </a:xfrm>
        </p:spPr>
        <p:txBody>
          <a:bodyPr/>
          <a:lstStyle/>
          <a:p>
            <a:pPr marL="660400" indent="-660400"/>
            <a:r>
              <a:rPr lang="en-US" altLang="en-US" sz="1800" b="1" dirty="0">
                <a:latin typeface="Bookman Old Style" pitchFamily="18" charset="0"/>
              </a:rPr>
              <a:t>Section 9</a:t>
            </a:r>
          </a:p>
          <a:p>
            <a:pPr marL="660400" indent="-660400"/>
            <a:r>
              <a:rPr lang="en-US" altLang="en-US" sz="1800" b="1" dirty="0">
                <a:latin typeface="Bookman Old Style" pitchFamily="18" charset="0"/>
              </a:rPr>
              <a:t>…Company Auditors.</a:t>
            </a:r>
          </a:p>
          <a:p>
            <a:pPr marL="660400" indent="-660400"/>
            <a:endParaRPr lang="en-US" altLang="en-US" sz="1600" dirty="0">
              <a:latin typeface="Bookman Old Style" pitchFamily="18" charset="0"/>
            </a:endParaRPr>
          </a:p>
          <a:p>
            <a:pPr marL="660400" indent="-660400" algn="l">
              <a:buFont typeface="Wingdings" pitchFamily="2" charset="2"/>
              <a:buAutoNum type="arabicPeriod" startAt="6"/>
            </a:pPr>
            <a:r>
              <a:rPr lang="en-US" altLang="en-US" sz="1600" dirty="0">
                <a:latin typeface="Bookman Old Style" pitchFamily="18" charset="0"/>
              </a:rPr>
              <a:t>No company or person shall appoint a </a:t>
            </a:r>
            <a:r>
              <a:rPr lang="en-US" altLang="en-US" sz="1600" u="sng" dirty="0">
                <a:latin typeface="Bookman Old Style" pitchFamily="18" charset="0"/>
              </a:rPr>
              <a:t>person as auditor</a:t>
            </a:r>
            <a:r>
              <a:rPr lang="en-US" altLang="en-US" sz="1600" dirty="0">
                <a:latin typeface="Bookman Old Style" pitchFamily="18" charset="0"/>
              </a:rPr>
              <a:t> of a company UNLESS that last-mentioned person has, </a:t>
            </a:r>
            <a:r>
              <a:rPr lang="en-US" altLang="en-US" sz="1600" u="sng" dirty="0">
                <a:latin typeface="Bookman Old Style" pitchFamily="18" charset="0"/>
              </a:rPr>
              <a:t>prior </a:t>
            </a:r>
            <a:r>
              <a:rPr lang="en-US" altLang="en-US" sz="1600" dirty="0">
                <a:latin typeface="Bookman Old Style" pitchFamily="18" charset="0"/>
              </a:rPr>
              <a:t>to the appointment, </a:t>
            </a:r>
            <a:r>
              <a:rPr lang="en-US" altLang="en-US" sz="1600" u="sng" dirty="0">
                <a:latin typeface="Bookman Old Style" pitchFamily="18" charset="0"/>
              </a:rPr>
              <a:t>consented in writing</a:t>
            </a:r>
            <a:r>
              <a:rPr lang="en-US" altLang="en-US" sz="1600" dirty="0">
                <a:latin typeface="Bookman Old Style" pitchFamily="18" charset="0"/>
              </a:rPr>
              <a:t> to act as such auditor. No company or person shall appoint </a:t>
            </a:r>
            <a:r>
              <a:rPr lang="en-US" altLang="en-US" sz="1600" u="sng" dirty="0">
                <a:latin typeface="Bookman Old Style" pitchFamily="18" charset="0"/>
              </a:rPr>
              <a:t>a firm as auditor</a:t>
            </a:r>
            <a:r>
              <a:rPr lang="en-US" altLang="en-US" sz="1600" dirty="0">
                <a:latin typeface="Bookman Old Style" pitchFamily="18" charset="0"/>
              </a:rPr>
              <a:t> unless firm has, </a:t>
            </a:r>
            <a:r>
              <a:rPr lang="en-US" altLang="en-US" sz="1600" u="sng" dirty="0">
                <a:latin typeface="Bookman Old Style" pitchFamily="18" charset="0"/>
              </a:rPr>
              <a:t>prior</a:t>
            </a:r>
            <a:r>
              <a:rPr lang="en-US" altLang="en-US" sz="1600" dirty="0">
                <a:latin typeface="Bookman Old Style" pitchFamily="18" charset="0"/>
              </a:rPr>
              <a:t> to the appointment, </a:t>
            </a:r>
            <a:r>
              <a:rPr lang="en-US" altLang="en-US" sz="1600" u="sng" dirty="0">
                <a:latin typeface="Bookman Old Style" pitchFamily="18" charset="0"/>
              </a:rPr>
              <a:t>consented in writing</a:t>
            </a:r>
            <a:r>
              <a:rPr lang="en-US" altLang="en-US" sz="1600" dirty="0">
                <a:latin typeface="Bookman Old Style" pitchFamily="18" charset="0"/>
              </a:rPr>
              <a:t> under the hand of at least one partner of the firm, to act as auditor.</a:t>
            </a:r>
          </a:p>
          <a:p>
            <a:pPr marL="660400" indent="-660400" algn="l">
              <a:buFont typeface="Wingdings" pitchFamily="2" charset="2"/>
              <a:buAutoNum type="arabicPeriod" startAt="6"/>
            </a:pPr>
            <a:endParaRPr lang="en-US" altLang="en-US" sz="1600" dirty="0">
              <a:latin typeface="Bookman Old Style" pitchFamily="18" charset="0"/>
            </a:endParaRPr>
          </a:p>
          <a:p>
            <a:pPr marL="660400" indent="-660400" algn="l">
              <a:buFont typeface="Wingdings" pitchFamily="2" charset="2"/>
              <a:buAutoNum type="arabicPeriod" startAt="6"/>
            </a:pPr>
            <a:r>
              <a:rPr lang="en-US" altLang="en-US" sz="1600" dirty="0">
                <a:latin typeface="Bookman Old Style" pitchFamily="18" charset="0"/>
              </a:rPr>
              <a:t>The appointment of </a:t>
            </a:r>
            <a:r>
              <a:rPr lang="en-US" altLang="en-US" sz="1600" u="sng" dirty="0">
                <a:latin typeface="Bookman Old Style" pitchFamily="18" charset="0"/>
              </a:rPr>
              <a:t>firm</a:t>
            </a:r>
            <a:r>
              <a:rPr lang="en-US" altLang="en-US" sz="1600" dirty="0">
                <a:latin typeface="Bookman Old Style" pitchFamily="18" charset="0"/>
              </a:rPr>
              <a:t> in the name of the firm as auditors of a company, shall take effect and operate as </a:t>
            </a:r>
            <a:r>
              <a:rPr lang="en-US" altLang="en-US" sz="1600" u="sng" dirty="0">
                <a:latin typeface="Bookman Old Style" pitchFamily="18" charset="0"/>
              </a:rPr>
              <a:t>an appointment as auditors of the company, of the persons</a:t>
            </a:r>
            <a:r>
              <a:rPr lang="en-US" altLang="en-US" sz="1600" dirty="0">
                <a:latin typeface="Bookman Old Style" pitchFamily="18" charset="0"/>
              </a:rPr>
              <a:t> who are members of that firm at the time of the appointment.</a:t>
            </a:r>
          </a:p>
        </p:txBody>
      </p:sp>
      <p:sp>
        <p:nvSpPr>
          <p:cNvPr id="6" name="Rectangle 41"/>
          <p:cNvSpPr>
            <a:spLocks noGrp="1" noChangeArrowheads="1"/>
          </p:cNvSpPr>
          <p:nvPr>
            <p:ph type="sldNum" sz="quarter" idx="12"/>
          </p:nvPr>
        </p:nvSpPr>
        <p:spPr/>
        <p:txBody>
          <a:bodyPr/>
          <a:lstStyle/>
          <a:p>
            <a:fld id="{66E4ABAD-B999-4E10-989A-F27CF7A30A26}" type="slidenum">
              <a:rPr lang="en-US" altLang="en-US"/>
              <a:pPr/>
              <a:t>18</a:t>
            </a:fld>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a:xfrm>
            <a:off x="762000" y="457200"/>
            <a:ext cx="7848600" cy="838200"/>
          </a:xfrm>
        </p:spPr>
        <p:txBody>
          <a:bodyPr/>
          <a:lstStyle/>
          <a:p>
            <a:pPr algn="ctr"/>
            <a:r>
              <a:rPr lang="en-US" altLang="en-US" sz="3200" b="1" dirty="0">
                <a:latin typeface="Bookman Old Style" pitchFamily="18" charset="0"/>
              </a:rPr>
              <a:t>Company’s Act 1965</a:t>
            </a:r>
          </a:p>
        </p:txBody>
      </p:sp>
      <p:sp>
        <p:nvSpPr>
          <p:cNvPr id="138243" name="Rectangle 3"/>
          <p:cNvSpPr>
            <a:spLocks noGrp="1" noChangeArrowheads="1"/>
          </p:cNvSpPr>
          <p:nvPr>
            <p:ph type="subTitle" idx="1"/>
          </p:nvPr>
        </p:nvSpPr>
        <p:spPr>
          <a:xfrm>
            <a:off x="685800" y="1524000"/>
            <a:ext cx="8001000" cy="4572000"/>
          </a:xfrm>
        </p:spPr>
        <p:txBody>
          <a:bodyPr>
            <a:normAutofit fontScale="92500" lnSpcReduction="10000"/>
          </a:bodyPr>
          <a:lstStyle/>
          <a:p>
            <a:pPr marL="609600" indent="-609600"/>
            <a:r>
              <a:rPr lang="en-US" altLang="en-US" sz="1800" b="1" dirty="0">
                <a:latin typeface="Bookman Old Style" pitchFamily="18" charset="0"/>
              </a:rPr>
              <a:t>Section 166A</a:t>
            </a:r>
          </a:p>
          <a:p>
            <a:pPr marL="609600" indent="-609600"/>
            <a:r>
              <a:rPr lang="en-US" altLang="en-US" sz="1800" b="1" dirty="0">
                <a:latin typeface="Bookman Old Style" pitchFamily="18" charset="0"/>
              </a:rPr>
              <a:t>Compliance with approved accounting standards</a:t>
            </a:r>
          </a:p>
          <a:p>
            <a:pPr marL="609600" indent="-609600"/>
            <a:r>
              <a:rPr lang="en-US" altLang="en-US" sz="1600" dirty="0">
                <a:latin typeface="Bookman Old Style" pitchFamily="18" charset="0"/>
              </a:rPr>
              <a:t>(the approved accounting standards shall apply to the accounts of a company or the consolidated accounts of holding company…..)</a:t>
            </a:r>
          </a:p>
          <a:p>
            <a:pPr marL="609600" indent="-609600"/>
            <a:endParaRPr lang="en-US" altLang="en-US" sz="1600" dirty="0">
              <a:latin typeface="Bookman Old Style" pitchFamily="18" charset="0"/>
            </a:endParaRPr>
          </a:p>
          <a:p>
            <a:pPr marL="609600" indent="-609600"/>
            <a:r>
              <a:rPr lang="en-US" altLang="en-US" sz="1800" b="1" dirty="0">
                <a:latin typeface="Bookman Old Style" pitchFamily="18" charset="0"/>
              </a:rPr>
              <a:t>Section 167</a:t>
            </a:r>
          </a:p>
          <a:p>
            <a:pPr marL="609600" indent="-609600"/>
            <a:r>
              <a:rPr lang="en-US" altLang="en-US" sz="1800" b="1" dirty="0">
                <a:latin typeface="Bookman Old Style" pitchFamily="18" charset="0"/>
              </a:rPr>
              <a:t>Accounts to be kept.</a:t>
            </a:r>
          </a:p>
          <a:p>
            <a:pPr marL="609600" indent="-609600"/>
            <a:r>
              <a:rPr lang="en-US" altLang="en-US" sz="1600" dirty="0">
                <a:latin typeface="Bookman Old Style" pitchFamily="18" charset="0"/>
              </a:rPr>
              <a:t>(Every company and the directors and managers thereof shall cause to be kept such accounting and other records …..)</a:t>
            </a:r>
          </a:p>
          <a:p>
            <a:pPr marL="609600" indent="-609600"/>
            <a:endParaRPr lang="en-US" altLang="en-US" sz="1600" dirty="0">
              <a:latin typeface="Bookman Old Style" pitchFamily="18" charset="0"/>
            </a:endParaRPr>
          </a:p>
          <a:p>
            <a:pPr marL="609600" indent="-609600"/>
            <a:r>
              <a:rPr lang="en-US" altLang="en-US" sz="1800" b="1" dirty="0">
                <a:latin typeface="Bookman Old Style" pitchFamily="18" charset="0"/>
              </a:rPr>
              <a:t>Section 167A</a:t>
            </a:r>
          </a:p>
          <a:p>
            <a:pPr marL="609600" indent="-609600"/>
            <a:r>
              <a:rPr lang="en-US" altLang="en-US" sz="1800" b="1" dirty="0">
                <a:latin typeface="Bookman Old Style" pitchFamily="18" charset="0"/>
              </a:rPr>
              <a:t>Systems of Internal Control</a:t>
            </a:r>
          </a:p>
          <a:p>
            <a:pPr marL="609600" indent="-609600"/>
            <a:r>
              <a:rPr lang="en-US" altLang="en-US" sz="1600" dirty="0">
                <a:latin typeface="Bookman Old Style" pitchFamily="18" charset="0"/>
              </a:rPr>
              <a:t>(….the directors of a public company or subsidiary of a public company shall have in place a system of internal control that will provide reasonable assurance…..)</a:t>
            </a:r>
          </a:p>
        </p:txBody>
      </p:sp>
      <p:sp>
        <p:nvSpPr>
          <p:cNvPr id="6" name="Rectangle 41"/>
          <p:cNvSpPr>
            <a:spLocks noGrp="1" noChangeArrowheads="1"/>
          </p:cNvSpPr>
          <p:nvPr>
            <p:ph type="sldNum" sz="quarter" idx="12"/>
          </p:nvPr>
        </p:nvSpPr>
        <p:spPr/>
        <p:txBody>
          <a:bodyPr/>
          <a:lstStyle/>
          <a:p>
            <a:fld id="{CE5444BA-0827-44C4-AE2C-CB8B400E6BA6}" type="slidenum">
              <a:rPr lang="en-US" altLang="en-US"/>
              <a:pPr/>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ctrTitle"/>
          </p:nvPr>
        </p:nvSpPr>
        <p:spPr>
          <a:xfrm>
            <a:off x="685800" y="762000"/>
            <a:ext cx="7848600" cy="838200"/>
          </a:xfrm>
        </p:spPr>
        <p:txBody>
          <a:bodyPr/>
          <a:lstStyle/>
          <a:p>
            <a:r>
              <a:rPr lang="en-US" altLang="en-US" sz="3200" dirty="0">
                <a:latin typeface="Bookman Old Style" pitchFamily="18" charset="0"/>
              </a:rPr>
              <a:t>STANDARDS AND PRACTICES</a:t>
            </a:r>
          </a:p>
        </p:txBody>
      </p:sp>
      <p:sp>
        <p:nvSpPr>
          <p:cNvPr id="93187" name="Rectangle 3"/>
          <p:cNvSpPr>
            <a:spLocks noGrp="1" noChangeArrowheads="1"/>
          </p:cNvSpPr>
          <p:nvPr>
            <p:ph type="subTitle" idx="1"/>
          </p:nvPr>
        </p:nvSpPr>
        <p:spPr>
          <a:xfrm>
            <a:off x="838200" y="2133600"/>
            <a:ext cx="7543800" cy="3200400"/>
          </a:xfrm>
        </p:spPr>
        <p:txBody>
          <a:bodyPr>
            <a:normAutofit/>
          </a:bodyPr>
          <a:lstStyle/>
          <a:p>
            <a:pPr marL="609600" indent="-609600"/>
            <a:r>
              <a:rPr lang="en-US" altLang="en-US" sz="2000" b="1" dirty="0">
                <a:latin typeface="Bookman Old Style" pitchFamily="18" charset="0"/>
              </a:rPr>
              <a:t>STANDARDS OF FIELD WORK</a:t>
            </a:r>
          </a:p>
          <a:p>
            <a:pPr marL="609600" indent="-609600"/>
            <a:r>
              <a:rPr lang="en-US" altLang="en-US" sz="1400" b="1" dirty="0">
                <a:latin typeface="Bookman Old Style" pitchFamily="18" charset="0"/>
              </a:rPr>
              <a:t>(Generally Accepted Auditing Standards)</a:t>
            </a:r>
          </a:p>
          <a:p>
            <a:pPr marL="609600" indent="-609600"/>
            <a:endParaRPr lang="en-US" altLang="en-US" sz="2000" b="1" dirty="0">
              <a:latin typeface="Bookman Old Style" pitchFamily="18" charset="0"/>
            </a:endParaRPr>
          </a:p>
          <a:p>
            <a:pPr marL="609600" indent="-609600" algn="l">
              <a:buFont typeface="Wingdings" pitchFamily="2" charset="2"/>
              <a:buAutoNum type="arabicPeriod"/>
            </a:pPr>
            <a:r>
              <a:rPr lang="en-US" altLang="en-US" sz="2000" dirty="0">
                <a:latin typeface="Bookman Old Style" pitchFamily="18" charset="0"/>
              </a:rPr>
              <a:t>Work is to be adequately planned and properly supervised.</a:t>
            </a:r>
          </a:p>
          <a:p>
            <a:pPr marL="609600" indent="-609600" algn="l">
              <a:buFont typeface="Wingdings" pitchFamily="2" charset="2"/>
              <a:buAutoNum type="arabicPeriod"/>
            </a:pPr>
            <a:r>
              <a:rPr lang="en-US" altLang="en-US" sz="2000" dirty="0">
                <a:latin typeface="Bookman Old Style" pitchFamily="18" charset="0"/>
              </a:rPr>
              <a:t>Sufficient understanding of internal control is to be obtained.</a:t>
            </a:r>
          </a:p>
          <a:p>
            <a:pPr marL="609600" indent="-609600" algn="l">
              <a:buFont typeface="Wingdings" pitchFamily="2" charset="2"/>
              <a:buAutoNum type="arabicPeriod"/>
            </a:pPr>
            <a:r>
              <a:rPr lang="en-US" altLang="en-US" sz="2000" dirty="0">
                <a:latin typeface="Bookman Old Style" pitchFamily="18" charset="0"/>
              </a:rPr>
              <a:t>Sufficient competent evidential matter is to be obtained to afford a reasonable basis for the opinion.</a:t>
            </a:r>
          </a:p>
        </p:txBody>
      </p:sp>
      <p:sp>
        <p:nvSpPr>
          <p:cNvPr id="6" name="Rectangle 41"/>
          <p:cNvSpPr>
            <a:spLocks noGrp="1" noChangeArrowheads="1"/>
          </p:cNvSpPr>
          <p:nvPr>
            <p:ph type="sldNum" sz="quarter" idx="12"/>
          </p:nvPr>
        </p:nvSpPr>
        <p:spPr/>
        <p:txBody>
          <a:bodyPr/>
          <a:lstStyle/>
          <a:p>
            <a:fld id="{6E0F1B25-6043-4795-AF6F-3FA049EA9A56}" type="slidenum">
              <a:rPr lang="en-US" altLang="en-US"/>
              <a:pPr/>
              <a:t>2</a:t>
            </a:fld>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ctrTitle"/>
          </p:nvPr>
        </p:nvSpPr>
        <p:spPr>
          <a:xfrm>
            <a:off x="685800" y="609600"/>
            <a:ext cx="7848600" cy="838200"/>
          </a:xfrm>
        </p:spPr>
        <p:txBody>
          <a:bodyPr/>
          <a:lstStyle/>
          <a:p>
            <a:pPr algn="ctr"/>
            <a:r>
              <a:rPr lang="en-US" altLang="en-US" sz="3200" b="1" dirty="0">
                <a:latin typeface="Bookman Old Style" pitchFamily="18" charset="0"/>
              </a:rPr>
              <a:t>Company’s Act 1965</a:t>
            </a:r>
          </a:p>
        </p:txBody>
      </p:sp>
      <p:sp>
        <p:nvSpPr>
          <p:cNvPr id="140291" name="Rectangle 3"/>
          <p:cNvSpPr>
            <a:spLocks noGrp="1" noChangeArrowheads="1"/>
          </p:cNvSpPr>
          <p:nvPr>
            <p:ph type="subTitle" idx="1"/>
          </p:nvPr>
        </p:nvSpPr>
        <p:spPr>
          <a:xfrm>
            <a:off x="685800" y="1752600"/>
            <a:ext cx="8001000" cy="4343400"/>
          </a:xfrm>
        </p:spPr>
        <p:txBody>
          <a:bodyPr/>
          <a:lstStyle/>
          <a:p>
            <a:pPr marL="609600" indent="-609600"/>
            <a:r>
              <a:rPr lang="en-US" altLang="en-US" sz="1800" b="1" dirty="0">
                <a:latin typeface="Bookman Old Style" pitchFamily="18" charset="0"/>
              </a:rPr>
              <a:t>Section 169</a:t>
            </a:r>
          </a:p>
          <a:p>
            <a:pPr marL="609600" indent="-609600"/>
            <a:r>
              <a:rPr lang="en-US" altLang="en-US" sz="1800" b="1" dirty="0">
                <a:latin typeface="Bookman Old Style" pitchFamily="18" charset="0"/>
              </a:rPr>
              <a:t>Profit and Loss Account, Balance Sheet, Directors’ Report</a:t>
            </a:r>
          </a:p>
          <a:p>
            <a:pPr marL="609600" indent="-609600"/>
            <a:r>
              <a:rPr lang="en-US" altLang="en-US" sz="1600" dirty="0">
                <a:latin typeface="Bookman Old Style" pitchFamily="18" charset="0"/>
              </a:rPr>
              <a:t>(Directors of every company shall, at some date not later than 18 months after the incorporation of the company and subsequently, once at least in every calendar year at intervals of not more than 15 months, lay before the company, at AGM, a P&amp;L…………)</a:t>
            </a:r>
          </a:p>
          <a:p>
            <a:pPr marL="609600" indent="-609600"/>
            <a:endParaRPr lang="en-US" altLang="en-US" sz="1600" dirty="0">
              <a:latin typeface="Bookman Old Style" pitchFamily="18" charset="0"/>
            </a:endParaRPr>
          </a:p>
          <a:p>
            <a:pPr marL="609600" indent="-609600"/>
            <a:endParaRPr lang="en-US" altLang="en-US" sz="1600" dirty="0">
              <a:latin typeface="Bookman Old Style" pitchFamily="18" charset="0"/>
            </a:endParaRPr>
          </a:p>
          <a:p>
            <a:pPr marL="609600" indent="-609600"/>
            <a:r>
              <a:rPr lang="en-US" altLang="en-US" sz="1800" b="1" dirty="0">
                <a:latin typeface="Bookman Old Style" pitchFamily="18" charset="0"/>
              </a:rPr>
              <a:t>Section 171</a:t>
            </a:r>
          </a:p>
          <a:p>
            <a:pPr marL="609600" indent="-609600"/>
            <a:r>
              <a:rPr lang="en-US" altLang="en-US" sz="1800" b="1" dirty="0">
                <a:latin typeface="Bookman Old Style" pitchFamily="18" charset="0"/>
              </a:rPr>
              <a:t>Penalty if fail to comply with section 169</a:t>
            </a:r>
          </a:p>
          <a:p>
            <a:pPr marL="609600" indent="-609600"/>
            <a:r>
              <a:rPr lang="en-US" altLang="en-US" sz="1600" dirty="0">
                <a:latin typeface="Bookman Old Style" pitchFamily="18" charset="0"/>
              </a:rPr>
              <a:t>Imprisonment for 5 years OR RM30,000</a:t>
            </a:r>
          </a:p>
        </p:txBody>
      </p:sp>
      <p:sp>
        <p:nvSpPr>
          <p:cNvPr id="6" name="Rectangle 41"/>
          <p:cNvSpPr>
            <a:spLocks noGrp="1" noChangeArrowheads="1"/>
          </p:cNvSpPr>
          <p:nvPr>
            <p:ph type="sldNum" sz="quarter" idx="12"/>
          </p:nvPr>
        </p:nvSpPr>
        <p:spPr/>
        <p:txBody>
          <a:bodyPr/>
          <a:lstStyle/>
          <a:p>
            <a:fld id="{403F2BC7-9FA3-45EC-A2AF-F88B93544BD2}" type="slidenum">
              <a:rPr lang="en-US" altLang="en-US"/>
              <a:pPr/>
              <a:t>20</a:t>
            </a:fld>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ctrTitle"/>
          </p:nvPr>
        </p:nvSpPr>
        <p:spPr>
          <a:xfrm>
            <a:off x="685800" y="609600"/>
            <a:ext cx="7848600" cy="838200"/>
          </a:xfrm>
        </p:spPr>
        <p:txBody>
          <a:bodyPr/>
          <a:lstStyle/>
          <a:p>
            <a:pPr algn="ctr"/>
            <a:r>
              <a:rPr lang="en-US" altLang="en-US" sz="3200" b="1" dirty="0">
                <a:latin typeface="Bookman Old Style" pitchFamily="18" charset="0"/>
              </a:rPr>
              <a:t>Company’s Act 1965</a:t>
            </a:r>
          </a:p>
        </p:txBody>
      </p:sp>
      <p:sp>
        <p:nvSpPr>
          <p:cNvPr id="142339" name="Rectangle 3"/>
          <p:cNvSpPr>
            <a:spLocks noGrp="1" noChangeArrowheads="1"/>
          </p:cNvSpPr>
          <p:nvPr>
            <p:ph type="subTitle" idx="1"/>
          </p:nvPr>
        </p:nvSpPr>
        <p:spPr>
          <a:xfrm>
            <a:off x="685800" y="1828800"/>
            <a:ext cx="8001000" cy="4343400"/>
          </a:xfrm>
        </p:spPr>
        <p:txBody>
          <a:bodyPr/>
          <a:lstStyle/>
          <a:p>
            <a:pPr marL="609600" indent="-609600"/>
            <a:r>
              <a:rPr lang="en-US" altLang="en-US" sz="1800" b="1" dirty="0">
                <a:latin typeface="Bookman Old Style" pitchFamily="18" charset="0"/>
              </a:rPr>
              <a:t>Section 172</a:t>
            </a:r>
          </a:p>
          <a:p>
            <a:pPr marL="609600" indent="-609600"/>
            <a:r>
              <a:rPr lang="en-US" altLang="en-US" sz="1800" b="1" dirty="0">
                <a:latin typeface="Bookman Old Style" pitchFamily="18" charset="0"/>
              </a:rPr>
              <a:t>Appointment and Remuneration of Auditors</a:t>
            </a:r>
          </a:p>
          <a:p>
            <a:pPr marL="609600" indent="-609600"/>
            <a:r>
              <a:rPr lang="en-US" altLang="en-US" sz="1600" dirty="0">
                <a:latin typeface="Bookman Old Style" pitchFamily="18" charset="0"/>
              </a:rPr>
              <a:t>(Before first AGM, directors or company may appoint person (s) to be auditor, hold office until the conclusion of first AGM)</a:t>
            </a:r>
          </a:p>
          <a:p>
            <a:pPr marL="609600" indent="-609600"/>
            <a:endParaRPr lang="en-US" altLang="en-US" sz="1600" dirty="0">
              <a:latin typeface="Bookman Old Style" pitchFamily="18" charset="0"/>
            </a:endParaRPr>
          </a:p>
          <a:p>
            <a:pPr marL="609600" indent="-609600"/>
            <a:endParaRPr lang="en-US" altLang="en-US" sz="1600" dirty="0">
              <a:latin typeface="Bookman Old Style" pitchFamily="18" charset="0"/>
            </a:endParaRPr>
          </a:p>
          <a:p>
            <a:pPr marL="609600" indent="-609600"/>
            <a:r>
              <a:rPr lang="en-US" altLang="en-US" sz="1800" b="1" dirty="0">
                <a:latin typeface="Bookman Old Style" pitchFamily="18" charset="0"/>
              </a:rPr>
              <a:t>Section 172(4)</a:t>
            </a:r>
          </a:p>
          <a:p>
            <a:pPr marL="609600" indent="-609600"/>
            <a:r>
              <a:rPr lang="en-US" altLang="en-US" sz="1600" b="1" dirty="0">
                <a:latin typeface="Bookman Old Style" pitchFamily="18" charset="0"/>
              </a:rPr>
              <a:t>Removal of Auditor</a:t>
            </a:r>
          </a:p>
          <a:p>
            <a:pPr marL="609600" indent="-609600"/>
            <a:r>
              <a:rPr lang="en-US" altLang="en-US" sz="1600" dirty="0">
                <a:latin typeface="Bookman Old Style" pitchFamily="18" charset="0"/>
              </a:rPr>
              <a:t>(Company Auditor may be removed from office </a:t>
            </a:r>
            <a:r>
              <a:rPr lang="en-US" altLang="en-US" sz="1600" u="sng" dirty="0">
                <a:latin typeface="Bookman Old Style" pitchFamily="18" charset="0"/>
              </a:rPr>
              <a:t>by resolution</a:t>
            </a:r>
            <a:r>
              <a:rPr lang="en-US" altLang="en-US" sz="1600" dirty="0">
                <a:latin typeface="Bookman Old Style" pitchFamily="18" charset="0"/>
              </a:rPr>
              <a:t> of the company </a:t>
            </a:r>
            <a:r>
              <a:rPr lang="en-US" altLang="en-US" sz="1600" u="sng" dirty="0">
                <a:latin typeface="Bookman Old Style" pitchFamily="18" charset="0"/>
              </a:rPr>
              <a:t>at general meeting</a:t>
            </a:r>
            <a:r>
              <a:rPr lang="en-US" altLang="en-US" sz="1600" dirty="0">
                <a:latin typeface="Bookman Old Style" pitchFamily="18" charset="0"/>
              </a:rPr>
              <a:t> of which </a:t>
            </a:r>
            <a:r>
              <a:rPr lang="en-US" altLang="en-US" sz="1600" u="sng" dirty="0">
                <a:latin typeface="Bookman Old Style" pitchFamily="18" charset="0"/>
              </a:rPr>
              <a:t>special notice</a:t>
            </a:r>
            <a:r>
              <a:rPr lang="en-US" altLang="en-US" sz="1600" dirty="0">
                <a:latin typeface="Bookman Old Style" pitchFamily="18" charset="0"/>
              </a:rPr>
              <a:t> has been given but not otherwise)</a:t>
            </a:r>
          </a:p>
          <a:p>
            <a:pPr marL="609600" indent="-609600"/>
            <a:endParaRPr lang="en-US" altLang="en-US" sz="1600" dirty="0">
              <a:latin typeface="Bookman Old Style" pitchFamily="18" charset="0"/>
            </a:endParaRPr>
          </a:p>
        </p:txBody>
      </p:sp>
      <p:sp>
        <p:nvSpPr>
          <p:cNvPr id="6" name="Rectangle 41"/>
          <p:cNvSpPr>
            <a:spLocks noGrp="1" noChangeArrowheads="1"/>
          </p:cNvSpPr>
          <p:nvPr>
            <p:ph type="sldNum" sz="quarter" idx="12"/>
          </p:nvPr>
        </p:nvSpPr>
        <p:spPr/>
        <p:txBody>
          <a:bodyPr/>
          <a:lstStyle/>
          <a:p>
            <a:fld id="{96492A6E-B692-4764-9B02-3FC6F4FCA8C3}" type="slidenum">
              <a:rPr lang="en-US" altLang="en-US"/>
              <a:pPr/>
              <a:t>21</a:t>
            </a:fld>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ctrTitle"/>
          </p:nvPr>
        </p:nvSpPr>
        <p:spPr>
          <a:xfrm>
            <a:off x="685800" y="457200"/>
            <a:ext cx="7848600" cy="838200"/>
          </a:xfrm>
        </p:spPr>
        <p:txBody>
          <a:bodyPr/>
          <a:lstStyle/>
          <a:p>
            <a:pPr algn="ctr"/>
            <a:r>
              <a:rPr lang="en-US" altLang="en-US" sz="3200" b="1" dirty="0">
                <a:latin typeface="Bookman Old Style" pitchFamily="18" charset="0"/>
              </a:rPr>
              <a:t>Company’s Act 1965</a:t>
            </a:r>
          </a:p>
        </p:txBody>
      </p:sp>
      <p:sp>
        <p:nvSpPr>
          <p:cNvPr id="166915" name="Rectangle 3"/>
          <p:cNvSpPr>
            <a:spLocks noGrp="1" noChangeArrowheads="1"/>
          </p:cNvSpPr>
          <p:nvPr>
            <p:ph type="subTitle" idx="1"/>
          </p:nvPr>
        </p:nvSpPr>
        <p:spPr>
          <a:xfrm>
            <a:off x="609600" y="1600200"/>
            <a:ext cx="8001000" cy="4267200"/>
          </a:xfrm>
        </p:spPr>
        <p:txBody>
          <a:bodyPr>
            <a:normAutofit lnSpcReduction="10000"/>
          </a:bodyPr>
          <a:lstStyle/>
          <a:p>
            <a:pPr marL="609600" indent="-609600">
              <a:lnSpc>
                <a:spcPct val="90000"/>
              </a:lnSpc>
            </a:pPr>
            <a:r>
              <a:rPr lang="en-US" altLang="en-US" sz="1800" b="1" dirty="0">
                <a:latin typeface="Bookman Old Style" pitchFamily="18" charset="0"/>
              </a:rPr>
              <a:t>Section 172(5)</a:t>
            </a:r>
          </a:p>
          <a:p>
            <a:pPr marL="609600" indent="-609600">
              <a:lnSpc>
                <a:spcPct val="90000"/>
              </a:lnSpc>
            </a:pPr>
            <a:r>
              <a:rPr lang="en-US" altLang="en-US" sz="1800" dirty="0">
                <a:latin typeface="Bookman Old Style" pitchFamily="18" charset="0"/>
              </a:rPr>
              <a:t>…</a:t>
            </a:r>
            <a:r>
              <a:rPr lang="en-US" altLang="en-US" sz="1800" b="1" dirty="0">
                <a:latin typeface="Bookman Old Style" pitchFamily="18" charset="0"/>
              </a:rPr>
              <a:t>Removal of Auditor</a:t>
            </a:r>
          </a:p>
          <a:p>
            <a:pPr marL="609600" indent="-609600">
              <a:lnSpc>
                <a:spcPct val="90000"/>
              </a:lnSpc>
            </a:pPr>
            <a:r>
              <a:rPr lang="en-US" altLang="en-US" sz="1600" dirty="0">
                <a:latin typeface="Bookman Old Style" pitchFamily="18" charset="0"/>
              </a:rPr>
              <a:t>Where special notice of resolution to remove auditor is received by a company:</a:t>
            </a:r>
          </a:p>
          <a:p>
            <a:pPr marL="609600" indent="-609600">
              <a:lnSpc>
                <a:spcPct val="90000"/>
              </a:lnSpc>
            </a:pPr>
            <a:endParaRPr lang="en-US" altLang="en-US" sz="1600" dirty="0">
              <a:latin typeface="Bookman Old Style" pitchFamily="18" charset="0"/>
            </a:endParaRPr>
          </a:p>
          <a:p>
            <a:pPr marL="609600" indent="-609600" algn="l">
              <a:lnSpc>
                <a:spcPct val="90000"/>
              </a:lnSpc>
              <a:buFont typeface="Wingdings" pitchFamily="2" charset="2"/>
              <a:buAutoNum type="alphaLcParenR"/>
            </a:pPr>
            <a:r>
              <a:rPr lang="en-US" altLang="en-US" sz="1600" dirty="0">
                <a:latin typeface="Bookman Old Style" pitchFamily="18" charset="0"/>
              </a:rPr>
              <a:t>Send a copy of notice to auditor and to the Registrar; and</a:t>
            </a:r>
          </a:p>
          <a:p>
            <a:pPr marL="609600" indent="-609600" algn="l">
              <a:lnSpc>
                <a:spcPct val="90000"/>
              </a:lnSpc>
              <a:buFont typeface="Wingdings" pitchFamily="2" charset="2"/>
              <a:buAutoNum type="alphaLcParenR"/>
            </a:pPr>
            <a:r>
              <a:rPr lang="en-US" altLang="en-US" sz="1600" dirty="0">
                <a:latin typeface="Bookman Old Style" pitchFamily="18" charset="0"/>
              </a:rPr>
              <a:t>Auditor may, within 7 days after receipt of notice by him, make representation in writing to the company and request that, prior to meeting at which the resolution is to be considered, a copy of representations be sent by company to every member of the company to whom notice of meeting is sent.</a:t>
            </a:r>
          </a:p>
          <a:p>
            <a:pPr marL="609600" indent="-609600" algn="l">
              <a:lnSpc>
                <a:spcPct val="90000"/>
              </a:lnSpc>
              <a:buFont typeface="Wingdings" pitchFamily="2" charset="2"/>
              <a:buAutoNum type="alphaLcParenR"/>
            </a:pPr>
            <a:endParaRPr lang="en-US" altLang="en-US" sz="1600" dirty="0">
              <a:latin typeface="Bookman Old Style" pitchFamily="18" charset="0"/>
            </a:endParaRPr>
          </a:p>
          <a:p>
            <a:pPr marL="609600" indent="-609600">
              <a:lnSpc>
                <a:spcPct val="90000"/>
              </a:lnSpc>
            </a:pPr>
            <a:r>
              <a:rPr lang="en-US" altLang="en-US" sz="1800" b="1" dirty="0">
                <a:latin typeface="Bookman Old Style" pitchFamily="18" charset="0"/>
              </a:rPr>
              <a:t>Section 172(6)</a:t>
            </a:r>
          </a:p>
          <a:p>
            <a:pPr marL="609600" indent="-609600">
              <a:lnSpc>
                <a:spcPct val="90000"/>
              </a:lnSpc>
            </a:pPr>
            <a:r>
              <a:rPr lang="en-US" altLang="en-US" sz="1800" dirty="0">
                <a:latin typeface="Bookman Old Style" pitchFamily="18" charset="0"/>
              </a:rPr>
              <a:t>…</a:t>
            </a:r>
            <a:r>
              <a:rPr lang="en-US" altLang="en-US" sz="1800" b="1" dirty="0">
                <a:latin typeface="Bookman Old Style" pitchFamily="18" charset="0"/>
              </a:rPr>
              <a:t>Removal of Auditor</a:t>
            </a:r>
          </a:p>
          <a:p>
            <a:pPr marL="609600" indent="-609600">
              <a:lnSpc>
                <a:spcPct val="90000"/>
              </a:lnSpc>
            </a:pPr>
            <a:r>
              <a:rPr lang="en-US" altLang="en-US" sz="1600" dirty="0">
                <a:latin typeface="Bookman Old Style" pitchFamily="18" charset="0"/>
              </a:rPr>
              <a:t>Company shall send copy of representations as so requested and auditor may require that representations be read out at the meeting</a:t>
            </a:r>
          </a:p>
        </p:txBody>
      </p:sp>
      <p:sp>
        <p:nvSpPr>
          <p:cNvPr id="6" name="Rectangle 41"/>
          <p:cNvSpPr>
            <a:spLocks noGrp="1" noChangeArrowheads="1"/>
          </p:cNvSpPr>
          <p:nvPr>
            <p:ph type="sldNum" sz="quarter" idx="12"/>
          </p:nvPr>
        </p:nvSpPr>
        <p:spPr/>
        <p:txBody>
          <a:bodyPr/>
          <a:lstStyle/>
          <a:p>
            <a:fld id="{218B8E44-0298-46A7-B4F2-D5040DFCCB75}" type="slidenum">
              <a:rPr lang="en-US" altLang="en-US"/>
              <a:pPr/>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ctrTitle"/>
          </p:nvPr>
        </p:nvSpPr>
        <p:spPr>
          <a:xfrm>
            <a:off x="533400" y="304800"/>
            <a:ext cx="7848600" cy="838200"/>
          </a:xfrm>
        </p:spPr>
        <p:txBody>
          <a:bodyPr/>
          <a:lstStyle/>
          <a:p>
            <a:pPr algn="ctr"/>
            <a:r>
              <a:rPr lang="en-US" altLang="en-US" sz="3200" b="1" dirty="0">
                <a:latin typeface="Bookman Old Style" pitchFamily="18" charset="0"/>
              </a:rPr>
              <a:t>Company’s Act 1965</a:t>
            </a:r>
          </a:p>
        </p:txBody>
      </p:sp>
      <p:sp>
        <p:nvSpPr>
          <p:cNvPr id="168963" name="Rectangle 3"/>
          <p:cNvSpPr>
            <a:spLocks noGrp="1" noChangeArrowheads="1"/>
          </p:cNvSpPr>
          <p:nvPr>
            <p:ph type="subTitle" idx="1"/>
          </p:nvPr>
        </p:nvSpPr>
        <p:spPr>
          <a:xfrm>
            <a:off x="609600" y="1295400"/>
            <a:ext cx="8001000" cy="4800600"/>
          </a:xfrm>
        </p:spPr>
        <p:txBody>
          <a:bodyPr>
            <a:normAutofit fontScale="92500" lnSpcReduction="10000"/>
          </a:bodyPr>
          <a:lstStyle/>
          <a:p>
            <a:pPr marL="609600" indent="-609600">
              <a:lnSpc>
                <a:spcPct val="80000"/>
              </a:lnSpc>
            </a:pPr>
            <a:r>
              <a:rPr lang="en-US" altLang="en-US" sz="1600" b="1" dirty="0">
                <a:latin typeface="Bookman Old Style" pitchFamily="18" charset="0"/>
              </a:rPr>
              <a:t>Section 172(7)</a:t>
            </a:r>
          </a:p>
          <a:p>
            <a:pPr marL="609600" indent="-609600">
              <a:lnSpc>
                <a:spcPct val="80000"/>
              </a:lnSpc>
            </a:pPr>
            <a:r>
              <a:rPr lang="en-US" altLang="en-US" sz="1600" b="1" dirty="0">
                <a:latin typeface="Bookman Old Style" pitchFamily="18" charset="0"/>
              </a:rPr>
              <a:t>…Removal of Auditor</a:t>
            </a:r>
          </a:p>
          <a:p>
            <a:pPr marL="609600" indent="-609600">
              <a:lnSpc>
                <a:spcPct val="80000"/>
              </a:lnSpc>
            </a:pPr>
            <a:endParaRPr lang="en-US" altLang="en-US" sz="1600" b="1" dirty="0">
              <a:latin typeface="Bookman Old Style" pitchFamily="18" charset="0"/>
            </a:endParaRPr>
          </a:p>
          <a:p>
            <a:pPr marL="609600" indent="-609600">
              <a:lnSpc>
                <a:spcPct val="80000"/>
              </a:lnSpc>
            </a:pPr>
            <a:r>
              <a:rPr lang="en-US" altLang="en-US" sz="1600" dirty="0">
                <a:latin typeface="Bookman Old Style" pitchFamily="18" charset="0"/>
              </a:rPr>
              <a:t>Where auditor is removed from office in pursuant of subsection (4) at general meeting of the company:</a:t>
            </a:r>
          </a:p>
          <a:p>
            <a:pPr marL="609600" indent="-609600">
              <a:lnSpc>
                <a:spcPct val="80000"/>
              </a:lnSpc>
            </a:pPr>
            <a:endParaRPr lang="en-US" altLang="en-US" sz="1600" dirty="0">
              <a:latin typeface="Bookman Old Style" pitchFamily="18" charset="0"/>
            </a:endParaRPr>
          </a:p>
          <a:p>
            <a:pPr marL="609600" indent="-609600" algn="l">
              <a:lnSpc>
                <a:spcPct val="80000"/>
              </a:lnSpc>
              <a:buFont typeface="Wingdings" pitchFamily="2" charset="2"/>
              <a:buAutoNum type="alphaLcParenR"/>
            </a:pPr>
            <a:r>
              <a:rPr lang="en-US" altLang="en-US" sz="1600" dirty="0">
                <a:latin typeface="Bookman Old Style" pitchFamily="18" charset="0"/>
              </a:rPr>
              <a:t>Company may, at meeting, by </a:t>
            </a:r>
            <a:r>
              <a:rPr lang="en-US" altLang="en-US" sz="1600" u="sng" dirty="0">
                <a:latin typeface="Bookman Old Style" pitchFamily="18" charset="0"/>
              </a:rPr>
              <a:t>resolution passed</a:t>
            </a:r>
            <a:r>
              <a:rPr lang="en-US" altLang="en-US" sz="1600" dirty="0">
                <a:latin typeface="Bookman Old Style" pitchFamily="18" charset="0"/>
              </a:rPr>
              <a:t> by majority of </a:t>
            </a:r>
            <a:r>
              <a:rPr lang="en-US" altLang="en-US" sz="1600" u="sng" dirty="0">
                <a:latin typeface="Bookman Old Style" pitchFamily="18" charset="0"/>
              </a:rPr>
              <a:t>not less than ¾ of such members</a:t>
            </a:r>
            <a:r>
              <a:rPr lang="en-US" altLang="en-US" sz="1600" dirty="0">
                <a:latin typeface="Bookman Old Style" pitchFamily="18" charset="0"/>
              </a:rPr>
              <a:t> of company as being entitled to vote (in person or proxies) </a:t>
            </a:r>
            <a:r>
              <a:rPr lang="en-US" altLang="en-US" sz="1600" u="sng" dirty="0">
                <a:latin typeface="Bookman Old Style" pitchFamily="18" charset="0"/>
              </a:rPr>
              <a:t>appoint another person</a:t>
            </a:r>
            <a:r>
              <a:rPr lang="en-US" altLang="en-US" sz="1600" dirty="0">
                <a:latin typeface="Bookman Old Style" pitchFamily="18" charset="0"/>
              </a:rPr>
              <a:t> nominated </a:t>
            </a:r>
            <a:r>
              <a:rPr lang="en-US" altLang="en-US" sz="1600" u="sng" dirty="0">
                <a:latin typeface="Bookman Old Style" pitchFamily="18" charset="0"/>
              </a:rPr>
              <a:t>at the meeting</a:t>
            </a:r>
            <a:r>
              <a:rPr lang="en-US" altLang="en-US" sz="1600" dirty="0">
                <a:latin typeface="Bookman Old Style" pitchFamily="18" charset="0"/>
              </a:rPr>
              <a:t> as auditor; OR</a:t>
            </a:r>
            <a:endParaRPr lang="en-US" altLang="en-US" sz="1600" u="sng" dirty="0">
              <a:latin typeface="Bookman Old Style" pitchFamily="18" charset="0"/>
            </a:endParaRPr>
          </a:p>
          <a:p>
            <a:pPr marL="609600" indent="-609600" algn="l">
              <a:lnSpc>
                <a:spcPct val="80000"/>
              </a:lnSpc>
              <a:buFont typeface="Wingdings" pitchFamily="2" charset="2"/>
              <a:buAutoNum type="alphaLcParenR"/>
            </a:pPr>
            <a:r>
              <a:rPr lang="en-US" altLang="en-US" sz="1600" u="sng" dirty="0">
                <a:latin typeface="Bookman Old Style" pitchFamily="18" charset="0"/>
              </a:rPr>
              <a:t>The meeting may adjourned</a:t>
            </a:r>
            <a:r>
              <a:rPr lang="en-US" altLang="en-US" sz="1600" dirty="0">
                <a:latin typeface="Bookman Old Style" pitchFamily="18" charset="0"/>
              </a:rPr>
              <a:t> to a date not earlier than 20 days, not later than 30 days after meeting, and the company may, by </a:t>
            </a:r>
            <a:r>
              <a:rPr lang="en-US" altLang="en-US" sz="1600" u="sng" dirty="0">
                <a:latin typeface="Bookman Old Style" pitchFamily="18" charset="0"/>
              </a:rPr>
              <a:t>ordinary resolution</a:t>
            </a:r>
            <a:r>
              <a:rPr lang="en-US" altLang="en-US" sz="1600" dirty="0">
                <a:latin typeface="Bookman Old Style" pitchFamily="18" charset="0"/>
              </a:rPr>
              <a:t>, </a:t>
            </a:r>
            <a:r>
              <a:rPr lang="en-US" altLang="en-US" sz="1600" u="sng" dirty="0">
                <a:latin typeface="Bookman Old Style" pitchFamily="18" charset="0"/>
              </a:rPr>
              <a:t>appoint another person as auditor</a:t>
            </a:r>
            <a:r>
              <a:rPr lang="en-US" altLang="en-US" sz="1600" dirty="0">
                <a:latin typeface="Bookman Old Style" pitchFamily="18" charset="0"/>
              </a:rPr>
              <a:t>, being a person </a:t>
            </a:r>
            <a:r>
              <a:rPr lang="en-US" altLang="en-US" sz="1600" u="sng" dirty="0">
                <a:latin typeface="Bookman Old Style" pitchFamily="18" charset="0"/>
              </a:rPr>
              <a:t>notice</a:t>
            </a:r>
            <a:r>
              <a:rPr lang="en-US" altLang="en-US" sz="1600" dirty="0">
                <a:latin typeface="Bookman Old Style" pitchFamily="18" charset="0"/>
              </a:rPr>
              <a:t> of whose nomination as auditor has (at least 10 days before resumption of adjourned meeting) been received by the company.</a:t>
            </a:r>
          </a:p>
          <a:p>
            <a:pPr marL="609600" indent="-609600" algn="l">
              <a:lnSpc>
                <a:spcPct val="80000"/>
              </a:lnSpc>
              <a:buFont typeface="Wingdings" pitchFamily="2" charset="2"/>
              <a:buAutoNum type="alphaLcParenR"/>
            </a:pPr>
            <a:endParaRPr lang="en-US" altLang="en-US" sz="1600" dirty="0">
              <a:latin typeface="Bookman Old Style" pitchFamily="18" charset="0"/>
            </a:endParaRPr>
          </a:p>
          <a:p>
            <a:pPr marL="609600" indent="-609600">
              <a:lnSpc>
                <a:spcPct val="80000"/>
              </a:lnSpc>
            </a:pPr>
            <a:r>
              <a:rPr lang="en-US" altLang="en-US" sz="1600" b="1" dirty="0">
                <a:latin typeface="Bookman Old Style" pitchFamily="18" charset="0"/>
              </a:rPr>
              <a:t>Section 172(8)</a:t>
            </a:r>
          </a:p>
          <a:p>
            <a:pPr marL="609600" indent="-609600">
              <a:lnSpc>
                <a:spcPct val="80000"/>
              </a:lnSpc>
            </a:pPr>
            <a:r>
              <a:rPr lang="en-US" altLang="en-US" sz="1600" b="1" dirty="0">
                <a:latin typeface="Bookman Old Style" pitchFamily="18" charset="0"/>
              </a:rPr>
              <a:t>…Removal of Auditor</a:t>
            </a:r>
          </a:p>
          <a:p>
            <a:pPr marL="609600" indent="-609600" algn="l">
              <a:lnSpc>
                <a:spcPct val="80000"/>
              </a:lnSpc>
            </a:pPr>
            <a:r>
              <a:rPr lang="en-US" altLang="en-US" sz="1600" dirty="0">
                <a:latin typeface="Bookman Old Style" pitchFamily="18" charset="0"/>
              </a:rPr>
              <a:t>Company shall after removal of auditor from office, give </a:t>
            </a:r>
            <a:r>
              <a:rPr lang="en-US" altLang="en-US" sz="1600" u="sng" dirty="0">
                <a:latin typeface="Bookman Old Style" pitchFamily="18" charset="0"/>
              </a:rPr>
              <a:t>notice in writing</a:t>
            </a:r>
            <a:r>
              <a:rPr lang="en-US" altLang="en-US" sz="1600" dirty="0">
                <a:latin typeface="Bookman Old Style" pitchFamily="18" charset="0"/>
              </a:rPr>
              <a:t> to Registrar and if company does not appoint an auditor, Registrar shall appoint an auditor.</a:t>
            </a:r>
          </a:p>
        </p:txBody>
      </p:sp>
      <p:sp>
        <p:nvSpPr>
          <p:cNvPr id="6" name="Rectangle 41"/>
          <p:cNvSpPr>
            <a:spLocks noGrp="1" noChangeArrowheads="1"/>
          </p:cNvSpPr>
          <p:nvPr>
            <p:ph type="sldNum" sz="quarter" idx="12"/>
          </p:nvPr>
        </p:nvSpPr>
        <p:spPr/>
        <p:txBody>
          <a:bodyPr/>
          <a:lstStyle/>
          <a:p>
            <a:fld id="{FCD294C1-D86C-4096-9F49-4A501D802837}" type="slidenum">
              <a:rPr lang="en-US" altLang="en-US"/>
              <a:pPr/>
              <a:t>23</a:t>
            </a:fld>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ctrTitle"/>
          </p:nvPr>
        </p:nvSpPr>
        <p:spPr>
          <a:xfrm>
            <a:off x="533400" y="457200"/>
            <a:ext cx="7848600" cy="838200"/>
          </a:xfrm>
        </p:spPr>
        <p:txBody>
          <a:bodyPr/>
          <a:lstStyle/>
          <a:p>
            <a:pPr algn="ctr"/>
            <a:r>
              <a:rPr lang="en-US" altLang="en-US" sz="3200" b="1" dirty="0">
                <a:latin typeface="Bookman Old Style" pitchFamily="18" charset="0"/>
              </a:rPr>
              <a:t>Company’s Act 1965</a:t>
            </a:r>
          </a:p>
        </p:txBody>
      </p:sp>
      <p:sp>
        <p:nvSpPr>
          <p:cNvPr id="171011" name="Rectangle 3"/>
          <p:cNvSpPr>
            <a:spLocks noGrp="1" noChangeArrowheads="1"/>
          </p:cNvSpPr>
          <p:nvPr>
            <p:ph type="subTitle" idx="1"/>
          </p:nvPr>
        </p:nvSpPr>
        <p:spPr>
          <a:xfrm>
            <a:off x="609600" y="1600200"/>
            <a:ext cx="8001000" cy="4114800"/>
          </a:xfrm>
        </p:spPr>
        <p:txBody>
          <a:bodyPr>
            <a:normAutofit lnSpcReduction="10000"/>
          </a:bodyPr>
          <a:lstStyle/>
          <a:p>
            <a:pPr marL="609600" indent="-609600">
              <a:lnSpc>
                <a:spcPct val="90000"/>
              </a:lnSpc>
            </a:pPr>
            <a:r>
              <a:rPr lang="en-US" altLang="en-US" sz="1800" b="1" dirty="0">
                <a:latin typeface="Bookman Old Style" pitchFamily="18" charset="0"/>
              </a:rPr>
              <a:t>Section 172(14)</a:t>
            </a:r>
          </a:p>
          <a:p>
            <a:pPr marL="609600" indent="-609600">
              <a:lnSpc>
                <a:spcPct val="90000"/>
              </a:lnSpc>
            </a:pPr>
            <a:r>
              <a:rPr lang="en-US" altLang="en-US" sz="1800" b="1" dirty="0">
                <a:latin typeface="Bookman Old Style" pitchFamily="18" charset="0"/>
              </a:rPr>
              <a:t>…An auditor of a company may resign:</a:t>
            </a:r>
          </a:p>
          <a:p>
            <a:pPr marL="609600" indent="-609600">
              <a:lnSpc>
                <a:spcPct val="90000"/>
              </a:lnSpc>
            </a:pPr>
            <a:endParaRPr lang="en-US" altLang="en-US" sz="1800" b="1" dirty="0">
              <a:latin typeface="Bookman Old Style" pitchFamily="18" charset="0"/>
            </a:endParaRPr>
          </a:p>
          <a:p>
            <a:pPr marL="609600" indent="-609600" algn="l">
              <a:lnSpc>
                <a:spcPct val="90000"/>
              </a:lnSpc>
              <a:buFont typeface="Wingdings" pitchFamily="2" charset="2"/>
              <a:buAutoNum type="alphaLcParenR"/>
            </a:pPr>
            <a:r>
              <a:rPr lang="en-US" altLang="en-US" sz="1600" dirty="0">
                <a:latin typeface="Bookman Old Style" pitchFamily="18" charset="0"/>
              </a:rPr>
              <a:t>If he is not the sole auditor of the company; OR</a:t>
            </a:r>
            <a:endParaRPr lang="en-US" altLang="en-US" sz="1600" u="sng" dirty="0">
              <a:latin typeface="Bookman Old Style" pitchFamily="18" charset="0"/>
            </a:endParaRPr>
          </a:p>
          <a:p>
            <a:pPr marL="609600" indent="-609600" algn="l">
              <a:lnSpc>
                <a:spcPct val="90000"/>
              </a:lnSpc>
              <a:buFont typeface="Wingdings" pitchFamily="2" charset="2"/>
              <a:buAutoNum type="alphaLcParenR"/>
            </a:pPr>
            <a:r>
              <a:rPr lang="en-US" altLang="en-US" sz="1600" dirty="0">
                <a:latin typeface="Bookman Old Style" pitchFamily="18" charset="0"/>
              </a:rPr>
              <a:t>At general meeting of the company</a:t>
            </a:r>
          </a:p>
          <a:p>
            <a:pPr marL="609600" indent="-609600">
              <a:lnSpc>
                <a:spcPct val="90000"/>
              </a:lnSpc>
            </a:pPr>
            <a:endParaRPr lang="en-US" altLang="en-US" sz="1600" dirty="0">
              <a:latin typeface="Bookman Old Style" pitchFamily="18" charset="0"/>
            </a:endParaRPr>
          </a:p>
          <a:p>
            <a:pPr marL="609600" indent="-609600">
              <a:lnSpc>
                <a:spcPct val="90000"/>
              </a:lnSpc>
            </a:pPr>
            <a:r>
              <a:rPr lang="en-US" altLang="en-US" sz="1800" b="1" dirty="0">
                <a:latin typeface="Bookman Old Style" pitchFamily="18" charset="0"/>
              </a:rPr>
              <a:t>Section 172(15)</a:t>
            </a:r>
          </a:p>
          <a:p>
            <a:pPr marL="609600" indent="-609600">
              <a:lnSpc>
                <a:spcPct val="90000"/>
              </a:lnSpc>
            </a:pPr>
            <a:r>
              <a:rPr lang="en-US" altLang="en-US" sz="1800" b="1" dirty="0">
                <a:latin typeface="Bookman Old Style" pitchFamily="18" charset="0"/>
              </a:rPr>
              <a:t>…An auditor of a company may resign:</a:t>
            </a:r>
          </a:p>
          <a:p>
            <a:pPr marL="609600" indent="-609600">
              <a:lnSpc>
                <a:spcPct val="90000"/>
              </a:lnSpc>
            </a:pPr>
            <a:endParaRPr lang="en-US" altLang="en-US" sz="1800" b="1" dirty="0">
              <a:latin typeface="Bookman Old Style" pitchFamily="18" charset="0"/>
            </a:endParaRPr>
          </a:p>
          <a:p>
            <a:pPr marL="609600" indent="-609600">
              <a:lnSpc>
                <a:spcPct val="90000"/>
              </a:lnSpc>
            </a:pPr>
            <a:r>
              <a:rPr lang="en-US" altLang="en-US" sz="1600" dirty="0">
                <a:latin typeface="Bookman Old Style" pitchFamily="18" charset="0"/>
              </a:rPr>
              <a:t>If an auditor gives </a:t>
            </a:r>
            <a:r>
              <a:rPr lang="en-US" altLang="en-US" sz="1600" u="sng" dirty="0">
                <a:latin typeface="Bookman Old Style" pitchFamily="18" charset="0"/>
              </a:rPr>
              <a:t>notice in writing</a:t>
            </a:r>
            <a:r>
              <a:rPr lang="en-US" altLang="en-US" sz="1600" dirty="0">
                <a:latin typeface="Bookman Old Style" pitchFamily="18" charset="0"/>
              </a:rPr>
              <a:t> to directors that he desires to resign, </a:t>
            </a:r>
            <a:r>
              <a:rPr lang="en-US" altLang="en-US" sz="1600" u="sng" dirty="0">
                <a:latin typeface="Bookman Old Style" pitchFamily="18" charset="0"/>
              </a:rPr>
              <a:t>directors shall call a general meeting</a:t>
            </a:r>
            <a:r>
              <a:rPr lang="en-US" altLang="en-US" sz="1600" dirty="0">
                <a:latin typeface="Bookman Old Style" pitchFamily="18" charset="0"/>
              </a:rPr>
              <a:t> of the company as soon as practicable for the purpose of </a:t>
            </a:r>
            <a:r>
              <a:rPr lang="en-US" altLang="en-US" sz="1600" u="sng" dirty="0">
                <a:latin typeface="Bookman Old Style" pitchFamily="18" charset="0"/>
              </a:rPr>
              <a:t>appointing an auditor in place</a:t>
            </a:r>
            <a:r>
              <a:rPr lang="en-US" altLang="en-US" sz="1600" dirty="0">
                <a:latin typeface="Bookman Old Style" pitchFamily="18" charset="0"/>
              </a:rPr>
              <a:t> of the one resigned, and on appointment of another, the resignation shall take effect.</a:t>
            </a:r>
          </a:p>
        </p:txBody>
      </p:sp>
      <p:sp>
        <p:nvSpPr>
          <p:cNvPr id="6" name="Rectangle 41"/>
          <p:cNvSpPr>
            <a:spLocks noGrp="1" noChangeArrowheads="1"/>
          </p:cNvSpPr>
          <p:nvPr>
            <p:ph type="sldNum" sz="quarter" idx="12"/>
          </p:nvPr>
        </p:nvSpPr>
        <p:spPr/>
        <p:txBody>
          <a:bodyPr/>
          <a:lstStyle/>
          <a:p>
            <a:fld id="{B9F82F17-D5B6-4CF4-B1B2-41BC76EADFC4}" type="slidenum">
              <a:rPr lang="en-US" altLang="en-US"/>
              <a:pPr/>
              <a:t>24</a:t>
            </a:fld>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ctrTitle"/>
          </p:nvPr>
        </p:nvSpPr>
        <p:spPr>
          <a:xfrm>
            <a:off x="533400" y="533400"/>
            <a:ext cx="7848600" cy="838200"/>
          </a:xfrm>
        </p:spPr>
        <p:txBody>
          <a:bodyPr/>
          <a:lstStyle/>
          <a:p>
            <a:pPr algn="ctr"/>
            <a:r>
              <a:rPr lang="en-US" altLang="en-US" sz="3200" b="1" dirty="0">
                <a:latin typeface="Bookman Old Style" pitchFamily="18" charset="0"/>
              </a:rPr>
              <a:t>Company’s Act 1965</a:t>
            </a:r>
          </a:p>
        </p:txBody>
      </p:sp>
      <p:sp>
        <p:nvSpPr>
          <p:cNvPr id="173059" name="Rectangle 3"/>
          <p:cNvSpPr>
            <a:spLocks noGrp="1" noChangeArrowheads="1"/>
          </p:cNvSpPr>
          <p:nvPr>
            <p:ph type="subTitle" idx="1"/>
          </p:nvPr>
        </p:nvSpPr>
        <p:spPr>
          <a:xfrm>
            <a:off x="609600" y="1600200"/>
            <a:ext cx="8001000" cy="4495800"/>
          </a:xfrm>
        </p:spPr>
        <p:txBody>
          <a:bodyPr>
            <a:normAutofit/>
          </a:bodyPr>
          <a:lstStyle/>
          <a:p>
            <a:pPr marL="609600" indent="-609600"/>
            <a:r>
              <a:rPr lang="en-US" altLang="en-US" sz="1600" b="1" dirty="0">
                <a:latin typeface="Bookman Old Style" pitchFamily="18" charset="0"/>
              </a:rPr>
              <a:t>Section 172(16)</a:t>
            </a:r>
          </a:p>
          <a:p>
            <a:pPr marL="609600" indent="-609600"/>
            <a:r>
              <a:rPr lang="en-US" altLang="en-US" sz="1600" b="1" dirty="0">
                <a:latin typeface="Bookman Old Style" pitchFamily="18" charset="0"/>
              </a:rPr>
              <a:t>Fees and expenses of an auditor of the company</a:t>
            </a:r>
          </a:p>
          <a:p>
            <a:pPr marL="609600" indent="-609600" algn="l">
              <a:buFont typeface="Wingdings" pitchFamily="2" charset="2"/>
              <a:buAutoNum type="alphaLcParenR"/>
            </a:pPr>
            <a:r>
              <a:rPr lang="en-US" altLang="en-US" sz="1600" dirty="0">
                <a:latin typeface="Bookman Old Style" pitchFamily="18" charset="0"/>
              </a:rPr>
              <a:t>In the case auditor is appointed by company at general meeting, shall be fixed by company in general meeting OR if so authorized by members at the last preceding AGM, by directors.</a:t>
            </a:r>
            <a:endParaRPr lang="en-US" altLang="en-US" sz="1600" u="sng" dirty="0">
              <a:latin typeface="Bookman Old Style" pitchFamily="18" charset="0"/>
            </a:endParaRPr>
          </a:p>
          <a:p>
            <a:pPr marL="609600" indent="-609600" algn="l">
              <a:buFont typeface="Wingdings" pitchFamily="2" charset="2"/>
              <a:buAutoNum type="alphaLcParenR"/>
            </a:pPr>
            <a:r>
              <a:rPr lang="en-US" altLang="en-US" sz="1600" dirty="0">
                <a:latin typeface="Bookman Old Style" pitchFamily="18" charset="0"/>
              </a:rPr>
              <a:t>In the case auditor appointed by directors or Registrar, fees and expenses may be fixed by directors or Registrar. If not so fixed, shall be fixed as provided in paragraph (a) as if auditor is appointed by the company.</a:t>
            </a:r>
          </a:p>
          <a:p>
            <a:pPr marL="609600" indent="-609600"/>
            <a:endParaRPr lang="en-US" altLang="en-US" sz="1600" dirty="0">
              <a:latin typeface="Bookman Old Style" pitchFamily="18" charset="0"/>
            </a:endParaRPr>
          </a:p>
          <a:p>
            <a:pPr marL="609600" indent="-609600"/>
            <a:r>
              <a:rPr lang="en-US" altLang="en-US" sz="1600" b="1" dirty="0">
                <a:latin typeface="Bookman Old Style" pitchFamily="18" charset="0"/>
              </a:rPr>
              <a:t>Section 172A</a:t>
            </a:r>
          </a:p>
          <a:p>
            <a:pPr marL="609600" indent="-609600"/>
            <a:r>
              <a:rPr lang="en-US" altLang="en-US" sz="1600" b="1" dirty="0">
                <a:latin typeface="Bookman Old Style" pitchFamily="18" charset="0"/>
              </a:rPr>
              <a:t>Duty to inform upon ceasing to hold office as auditor</a:t>
            </a:r>
          </a:p>
          <a:p>
            <a:pPr marL="609600" indent="-609600"/>
            <a:r>
              <a:rPr lang="en-US" altLang="en-US" sz="1600" dirty="0">
                <a:latin typeface="Bookman Old Style" pitchFamily="18" charset="0"/>
              </a:rPr>
              <a:t>Within </a:t>
            </a:r>
            <a:r>
              <a:rPr lang="en-US" altLang="en-US" sz="1600" u="sng" dirty="0">
                <a:latin typeface="Bookman Old Style" pitchFamily="18" charset="0"/>
              </a:rPr>
              <a:t>7 days</a:t>
            </a:r>
            <a:r>
              <a:rPr lang="en-US" altLang="en-US" sz="1600" dirty="0">
                <a:latin typeface="Bookman Old Style" pitchFamily="18" charset="0"/>
              </a:rPr>
              <a:t> of submission of written representations or submission of </a:t>
            </a:r>
            <a:r>
              <a:rPr lang="en-US" altLang="en-US" sz="1600" u="sng" dirty="0">
                <a:latin typeface="Bookman Old Style" pitchFamily="18" charset="0"/>
              </a:rPr>
              <a:t>notice of resignation</a:t>
            </a:r>
            <a:r>
              <a:rPr lang="en-US" altLang="en-US" sz="1600" dirty="0">
                <a:latin typeface="Bookman Old Style" pitchFamily="18" charset="0"/>
              </a:rPr>
              <a:t>, auditor need to </a:t>
            </a:r>
            <a:r>
              <a:rPr lang="en-US" altLang="en-US" sz="1600" u="sng" dirty="0">
                <a:latin typeface="Bookman Old Style" pitchFamily="18" charset="0"/>
              </a:rPr>
              <a:t>submit a copy of written</a:t>
            </a:r>
            <a:r>
              <a:rPr lang="en-US" altLang="en-US" sz="1600" dirty="0">
                <a:latin typeface="Bookman Old Style" pitchFamily="18" charset="0"/>
              </a:rPr>
              <a:t> representation or </a:t>
            </a:r>
            <a:r>
              <a:rPr lang="en-US" altLang="en-US" sz="1600" u="sng" dirty="0">
                <a:latin typeface="Bookman Old Style" pitchFamily="18" charset="0"/>
              </a:rPr>
              <a:t>written explanation of resignation</a:t>
            </a:r>
            <a:r>
              <a:rPr lang="en-US" altLang="en-US" sz="1600" dirty="0">
                <a:latin typeface="Bookman Old Style" pitchFamily="18" charset="0"/>
              </a:rPr>
              <a:t>, to Registrar and to Stock Exchange where company’s stocks are traded.</a:t>
            </a:r>
          </a:p>
        </p:txBody>
      </p:sp>
      <p:sp>
        <p:nvSpPr>
          <p:cNvPr id="6" name="Rectangle 41"/>
          <p:cNvSpPr>
            <a:spLocks noGrp="1" noChangeArrowheads="1"/>
          </p:cNvSpPr>
          <p:nvPr>
            <p:ph type="sldNum" sz="quarter" idx="12"/>
          </p:nvPr>
        </p:nvSpPr>
        <p:spPr/>
        <p:txBody>
          <a:bodyPr/>
          <a:lstStyle/>
          <a:p>
            <a:fld id="{BCAF5741-1B66-475A-846E-1FD3528983AA}" type="slidenum">
              <a:rPr lang="en-US" altLang="en-US"/>
              <a:pPr/>
              <a:t>25</a:t>
            </a:fld>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ctrTitle"/>
          </p:nvPr>
        </p:nvSpPr>
        <p:spPr>
          <a:xfrm>
            <a:off x="533400" y="228600"/>
            <a:ext cx="7848600" cy="838200"/>
          </a:xfrm>
        </p:spPr>
        <p:txBody>
          <a:bodyPr/>
          <a:lstStyle/>
          <a:p>
            <a:pPr algn="ctr"/>
            <a:r>
              <a:rPr lang="en-US" altLang="en-US" sz="3200" b="1" dirty="0">
                <a:latin typeface="Bookman Old Style" pitchFamily="18" charset="0"/>
              </a:rPr>
              <a:t>Company’s Act 1965</a:t>
            </a:r>
          </a:p>
        </p:txBody>
      </p:sp>
      <p:sp>
        <p:nvSpPr>
          <p:cNvPr id="175107" name="Rectangle 3"/>
          <p:cNvSpPr>
            <a:spLocks noGrp="1" noChangeArrowheads="1"/>
          </p:cNvSpPr>
          <p:nvPr>
            <p:ph type="subTitle" idx="1"/>
          </p:nvPr>
        </p:nvSpPr>
        <p:spPr>
          <a:xfrm>
            <a:off x="609600" y="1143000"/>
            <a:ext cx="8077200" cy="5105400"/>
          </a:xfrm>
        </p:spPr>
        <p:txBody>
          <a:bodyPr>
            <a:normAutofit lnSpcReduction="10000"/>
          </a:bodyPr>
          <a:lstStyle/>
          <a:p>
            <a:pPr marL="609600" indent="-609600"/>
            <a:r>
              <a:rPr lang="en-US" altLang="en-US" b="1" dirty="0">
                <a:latin typeface="Bookman Old Style" pitchFamily="18" charset="0"/>
              </a:rPr>
              <a:t>Section 173</a:t>
            </a:r>
          </a:p>
          <a:p>
            <a:pPr marL="609600" indent="-609600"/>
            <a:r>
              <a:rPr lang="en-US" altLang="en-US" sz="1600" b="1" dirty="0">
                <a:latin typeface="Bookman Old Style" pitchFamily="18" charset="0"/>
              </a:rPr>
              <a:t>Auditor’s Remuneration</a:t>
            </a:r>
          </a:p>
          <a:p>
            <a:pPr marL="609600" indent="-609600" algn="l"/>
            <a:r>
              <a:rPr lang="en-US" altLang="en-US" sz="1400" dirty="0" smtClean="0">
                <a:latin typeface="Bookman Old Style" pitchFamily="18" charset="0"/>
              </a:rPr>
              <a:t>If </a:t>
            </a:r>
            <a:r>
              <a:rPr lang="en-US" altLang="en-US" sz="1400" dirty="0">
                <a:latin typeface="Bookman Old Style" pitchFamily="18" charset="0"/>
              </a:rPr>
              <a:t>company is served notice sent by or on behalf of</a:t>
            </a:r>
          </a:p>
          <a:p>
            <a:pPr marL="609600" indent="-609600" algn="l">
              <a:buFont typeface="Wingdings" pitchFamily="2" charset="2"/>
              <a:buChar char="n"/>
            </a:pPr>
            <a:r>
              <a:rPr lang="en-US" altLang="en-US" sz="1400" dirty="0">
                <a:latin typeface="Bookman Old Style" pitchFamily="18" charset="0"/>
              </a:rPr>
              <a:t>At least 5% of total number of members of company OR</a:t>
            </a:r>
          </a:p>
          <a:p>
            <a:pPr marL="609600" indent="-609600" algn="l">
              <a:buFont typeface="Wingdings" pitchFamily="2" charset="2"/>
              <a:buChar char="n"/>
            </a:pPr>
            <a:r>
              <a:rPr lang="en-US" altLang="en-US" sz="1400" dirty="0">
                <a:latin typeface="Bookman Old Style" pitchFamily="18" charset="0"/>
              </a:rPr>
              <a:t>Holders in aggregate of not less than 5% in nominal value of company’s issued share capital</a:t>
            </a:r>
          </a:p>
          <a:p>
            <a:pPr marL="609600" indent="-609600"/>
            <a:r>
              <a:rPr lang="en-US" altLang="en-US" sz="1400" dirty="0" smtClean="0">
                <a:latin typeface="Bookman Old Style" pitchFamily="18" charset="0"/>
              </a:rPr>
              <a:t>requiring </a:t>
            </a:r>
            <a:r>
              <a:rPr lang="en-US" altLang="en-US" sz="1400" dirty="0">
                <a:latin typeface="Bookman Old Style" pitchFamily="18" charset="0"/>
              </a:rPr>
              <a:t>all emoluments paid or receivable by auditor  (including by partner, employer, employee….of auditor); by or from company or any subsidiary in respect of services other than auditing services rendered to the company, the company shall forthwith:</a:t>
            </a:r>
          </a:p>
          <a:p>
            <a:pPr marL="609600" indent="-609600"/>
            <a:endParaRPr lang="en-US" altLang="en-US" sz="1400" dirty="0">
              <a:latin typeface="Bookman Old Style" pitchFamily="18" charset="0"/>
            </a:endParaRPr>
          </a:p>
          <a:p>
            <a:pPr marL="609600" indent="-609600" algn="l">
              <a:buFont typeface="Wingdings" pitchFamily="2" charset="2"/>
              <a:buAutoNum type="alphaLcParenR" startAt="3"/>
            </a:pPr>
            <a:r>
              <a:rPr lang="en-US" altLang="en-US" sz="1400" dirty="0">
                <a:latin typeface="Bookman Old Style" pitchFamily="18" charset="0"/>
              </a:rPr>
              <a:t>Prepare or cause to be prepared a statement showing particulars of all emoluments…..</a:t>
            </a:r>
          </a:p>
          <a:p>
            <a:pPr marL="609600" indent="-609600" algn="l">
              <a:buFont typeface="Wingdings" pitchFamily="2" charset="2"/>
              <a:buAutoNum type="alphaLcParenR" startAt="3"/>
            </a:pPr>
            <a:r>
              <a:rPr lang="en-US" altLang="en-US" sz="1400" dirty="0">
                <a:latin typeface="Bookman Old Style" pitchFamily="18" charset="0"/>
              </a:rPr>
              <a:t>Forward a copy of statement to all persons entitled to receive notice of general meeting</a:t>
            </a:r>
          </a:p>
          <a:p>
            <a:pPr marL="609600" indent="-609600" algn="l">
              <a:buFont typeface="Wingdings" pitchFamily="2" charset="2"/>
              <a:buAutoNum type="alphaLcParenR" startAt="3"/>
            </a:pPr>
            <a:r>
              <a:rPr lang="en-US" altLang="en-US" sz="1400" dirty="0">
                <a:latin typeface="Bookman Old Style" pitchFamily="18" charset="0"/>
              </a:rPr>
              <a:t>Lay statement before company at general meeting</a:t>
            </a:r>
          </a:p>
          <a:p>
            <a:pPr marL="609600" indent="-609600"/>
            <a:endParaRPr lang="en-US" altLang="en-US" sz="1400" dirty="0">
              <a:latin typeface="Bookman Old Style" pitchFamily="18" charset="0"/>
            </a:endParaRPr>
          </a:p>
          <a:p>
            <a:pPr marL="609600" indent="-609600"/>
            <a:r>
              <a:rPr lang="en-US" altLang="en-US" sz="1400" dirty="0">
                <a:latin typeface="Bookman Old Style" pitchFamily="18" charset="0"/>
              </a:rPr>
              <a:t>Defaults by company and every director of company in default, guilty of offence leading to penalty of RM 2500.</a:t>
            </a:r>
          </a:p>
        </p:txBody>
      </p:sp>
      <p:sp>
        <p:nvSpPr>
          <p:cNvPr id="6" name="Rectangle 41"/>
          <p:cNvSpPr>
            <a:spLocks noGrp="1" noChangeArrowheads="1"/>
          </p:cNvSpPr>
          <p:nvPr>
            <p:ph type="sldNum" sz="quarter" idx="12"/>
          </p:nvPr>
        </p:nvSpPr>
        <p:spPr/>
        <p:txBody>
          <a:bodyPr/>
          <a:lstStyle/>
          <a:p>
            <a:fld id="{3C865A21-DB87-4484-BA8B-08C6CA1DAF10}" type="slidenum">
              <a:rPr lang="en-US" altLang="en-US"/>
              <a:pPr/>
              <a:t>26</a:t>
            </a:fld>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ctrTitle"/>
          </p:nvPr>
        </p:nvSpPr>
        <p:spPr>
          <a:xfrm>
            <a:off x="685800" y="685800"/>
            <a:ext cx="7848600" cy="685800"/>
          </a:xfrm>
        </p:spPr>
        <p:txBody>
          <a:bodyPr/>
          <a:lstStyle/>
          <a:p>
            <a:pPr algn="ctr"/>
            <a:r>
              <a:rPr lang="en-US" altLang="en-US" sz="3200" b="1" dirty="0">
                <a:solidFill>
                  <a:schemeClr val="tx1"/>
                </a:solidFill>
                <a:latin typeface="Bookman Old Style" pitchFamily="18" charset="0"/>
              </a:rPr>
              <a:t>Company’s Act 1965</a:t>
            </a:r>
          </a:p>
        </p:txBody>
      </p:sp>
      <p:sp>
        <p:nvSpPr>
          <p:cNvPr id="144387" name="Rectangle 3"/>
          <p:cNvSpPr>
            <a:spLocks noGrp="1" noChangeArrowheads="1"/>
          </p:cNvSpPr>
          <p:nvPr>
            <p:ph type="subTitle" idx="1"/>
          </p:nvPr>
        </p:nvSpPr>
        <p:spPr>
          <a:xfrm>
            <a:off x="685800" y="1828800"/>
            <a:ext cx="8001000" cy="4343400"/>
          </a:xfrm>
        </p:spPr>
        <p:txBody>
          <a:bodyPr/>
          <a:lstStyle/>
          <a:p>
            <a:pPr marL="660400" indent="-660400"/>
            <a:r>
              <a:rPr lang="en-US" altLang="en-US" sz="1800" b="1" dirty="0">
                <a:latin typeface="Bookman Old Style" pitchFamily="18" charset="0"/>
              </a:rPr>
              <a:t>Section 174</a:t>
            </a:r>
          </a:p>
          <a:p>
            <a:pPr marL="660400" indent="-660400"/>
            <a:r>
              <a:rPr lang="en-US" altLang="en-US" sz="1800" b="1" dirty="0">
                <a:latin typeface="Bookman Old Style" pitchFamily="18" charset="0"/>
              </a:rPr>
              <a:t>Powers and Duties of Auditors to Report on Accounts</a:t>
            </a:r>
          </a:p>
          <a:p>
            <a:pPr marL="660400" indent="-660400"/>
            <a:endParaRPr lang="en-US" altLang="en-US" sz="1800" b="1" dirty="0">
              <a:latin typeface="Bookman Old Style" pitchFamily="18" charset="0"/>
            </a:endParaRPr>
          </a:p>
          <a:p>
            <a:pPr marL="660400" indent="-660400"/>
            <a:r>
              <a:rPr lang="en-US" altLang="en-US" sz="1800" b="1" dirty="0">
                <a:latin typeface="Bookman Old Style" pitchFamily="18" charset="0"/>
              </a:rPr>
              <a:t>Section 174(2)</a:t>
            </a:r>
          </a:p>
          <a:p>
            <a:pPr marL="660400" indent="-660400"/>
            <a:r>
              <a:rPr lang="en-US" altLang="en-US" sz="1800" b="1" dirty="0">
                <a:latin typeface="Bookman Old Style" pitchFamily="18" charset="0"/>
              </a:rPr>
              <a:t>An auditor shall in his report, state:</a:t>
            </a:r>
          </a:p>
          <a:p>
            <a:pPr marL="660400" indent="-660400" algn="l">
              <a:buFont typeface="Wingdings" pitchFamily="2" charset="2"/>
              <a:buAutoNum type="alphaLcParenR"/>
            </a:pPr>
            <a:r>
              <a:rPr lang="en-US" altLang="en-US" sz="1600" dirty="0">
                <a:latin typeface="Bookman Old Style" pitchFamily="18" charset="0"/>
              </a:rPr>
              <a:t>Whether accounts (consolidated accounts where applicable) are in his opinion properly drawn up:</a:t>
            </a:r>
          </a:p>
          <a:p>
            <a:pPr marL="1035050" lvl="1" indent="-577850" algn="l">
              <a:buFont typeface="Wingdings" pitchFamily="2" charset="2"/>
              <a:buAutoNum type="romanLcPeriod"/>
            </a:pPr>
            <a:r>
              <a:rPr lang="en-US" altLang="en-US" sz="1600" dirty="0">
                <a:solidFill>
                  <a:schemeClr val="tx1"/>
                </a:solidFill>
                <a:latin typeface="Bookman Old Style" pitchFamily="18" charset="0"/>
              </a:rPr>
              <a:t>So as to give true and fair view of matters required by section 169</a:t>
            </a:r>
          </a:p>
          <a:p>
            <a:pPr marL="1035050" lvl="1" indent="-577850" algn="l">
              <a:buFont typeface="Wingdings" pitchFamily="2" charset="2"/>
              <a:buAutoNum type="romanLcPeriod"/>
            </a:pPr>
            <a:r>
              <a:rPr lang="en-US" altLang="en-US" sz="1600" dirty="0">
                <a:solidFill>
                  <a:schemeClr val="tx1"/>
                </a:solidFill>
                <a:latin typeface="Bookman Old Style" pitchFamily="18" charset="0"/>
              </a:rPr>
              <a:t>In accordance with the provisions of this Act so as to give true and fair view of company’s affairs</a:t>
            </a:r>
          </a:p>
          <a:p>
            <a:pPr marL="1035050" lvl="1" indent="-577850" algn="l">
              <a:buFont typeface="Wingdings" pitchFamily="2" charset="2"/>
              <a:buAutoNum type="romanLcPeriod"/>
            </a:pPr>
            <a:r>
              <a:rPr lang="en-US" altLang="en-US" sz="1600" dirty="0">
                <a:solidFill>
                  <a:schemeClr val="tx1"/>
                </a:solidFill>
                <a:latin typeface="Bookman Old Style" pitchFamily="18" charset="0"/>
              </a:rPr>
              <a:t>In accordance with applicable approved accounting standards</a:t>
            </a:r>
          </a:p>
          <a:p>
            <a:pPr marL="660400" indent="-660400"/>
            <a:endParaRPr lang="en-US" altLang="en-US" sz="1600" dirty="0">
              <a:latin typeface="Bookman Old Style" pitchFamily="18" charset="0"/>
            </a:endParaRPr>
          </a:p>
        </p:txBody>
      </p:sp>
      <p:sp>
        <p:nvSpPr>
          <p:cNvPr id="6" name="Rectangle 41"/>
          <p:cNvSpPr>
            <a:spLocks noGrp="1" noChangeArrowheads="1"/>
          </p:cNvSpPr>
          <p:nvPr>
            <p:ph type="sldNum" sz="quarter" idx="12"/>
          </p:nvPr>
        </p:nvSpPr>
        <p:spPr/>
        <p:txBody>
          <a:bodyPr/>
          <a:lstStyle/>
          <a:p>
            <a:fld id="{986C93AC-EBCB-4F89-9502-C5B7EEB6F6B4}" type="slidenum">
              <a:rPr lang="en-US" altLang="en-US"/>
              <a:pPr/>
              <a:t>27</a:t>
            </a:fld>
            <a:endParaRPr lang="en-U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ctrTitle"/>
          </p:nvPr>
        </p:nvSpPr>
        <p:spPr>
          <a:xfrm>
            <a:off x="685800" y="381000"/>
            <a:ext cx="7848600" cy="838200"/>
          </a:xfrm>
        </p:spPr>
        <p:txBody>
          <a:bodyPr/>
          <a:lstStyle/>
          <a:p>
            <a:pPr algn="ctr"/>
            <a:r>
              <a:rPr lang="en-US" altLang="en-US" sz="3200" b="1" dirty="0">
                <a:latin typeface="Bookman Old Style" pitchFamily="18" charset="0"/>
              </a:rPr>
              <a:t>Company’s Act 1965</a:t>
            </a:r>
          </a:p>
        </p:txBody>
      </p:sp>
      <p:sp>
        <p:nvSpPr>
          <p:cNvPr id="177155" name="Rectangle 3"/>
          <p:cNvSpPr>
            <a:spLocks noGrp="1" noChangeArrowheads="1"/>
          </p:cNvSpPr>
          <p:nvPr>
            <p:ph type="subTitle" idx="1"/>
          </p:nvPr>
        </p:nvSpPr>
        <p:spPr>
          <a:xfrm>
            <a:off x="685800" y="1600200"/>
            <a:ext cx="8001000" cy="4343400"/>
          </a:xfrm>
        </p:spPr>
        <p:txBody>
          <a:bodyPr>
            <a:normAutofit lnSpcReduction="10000"/>
          </a:bodyPr>
          <a:lstStyle/>
          <a:p>
            <a:pPr marL="660400" indent="-660400"/>
            <a:r>
              <a:rPr lang="en-US" altLang="en-US" sz="1800" b="1" dirty="0">
                <a:latin typeface="Bookman Old Style" pitchFamily="18" charset="0"/>
              </a:rPr>
              <a:t>Section 174</a:t>
            </a:r>
          </a:p>
          <a:p>
            <a:pPr marL="660400" indent="-660400"/>
            <a:r>
              <a:rPr lang="en-US" altLang="en-US" sz="1800" b="1" dirty="0">
                <a:latin typeface="Bookman Old Style" pitchFamily="18" charset="0"/>
              </a:rPr>
              <a:t>Powers and Duties of Auditors to Report on Accounts</a:t>
            </a:r>
          </a:p>
          <a:p>
            <a:pPr marL="660400" indent="-660400"/>
            <a:endParaRPr lang="en-US" altLang="en-US" sz="1800" b="1" dirty="0">
              <a:latin typeface="Bookman Old Style" pitchFamily="18" charset="0"/>
            </a:endParaRPr>
          </a:p>
          <a:p>
            <a:pPr marL="660400" indent="-660400"/>
            <a:r>
              <a:rPr lang="en-US" altLang="en-US" sz="1800" b="1" dirty="0">
                <a:latin typeface="Bookman Old Style" pitchFamily="18" charset="0"/>
              </a:rPr>
              <a:t>Section 174(2)</a:t>
            </a:r>
          </a:p>
          <a:p>
            <a:pPr marL="660400" indent="-660400"/>
            <a:r>
              <a:rPr lang="en-US" altLang="en-US" sz="1600" dirty="0">
                <a:latin typeface="Bookman Old Style" pitchFamily="18" charset="0"/>
              </a:rPr>
              <a:t>(aa) If in his opinion the accounts (if applicable, consolidated accounts) </a:t>
            </a:r>
            <a:r>
              <a:rPr lang="en-US" altLang="en-US" sz="1600" u="sng" dirty="0">
                <a:latin typeface="Bookman Old Style" pitchFamily="18" charset="0"/>
              </a:rPr>
              <a:t>have not been drawn up in accordance</a:t>
            </a:r>
            <a:r>
              <a:rPr lang="en-US" altLang="en-US" sz="1600" dirty="0">
                <a:latin typeface="Bookman Old Style" pitchFamily="18" charset="0"/>
              </a:rPr>
              <a:t> with particular applicable approved accounting standards:</a:t>
            </a:r>
          </a:p>
          <a:p>
            <a:pPr marL="660400" indent="-660400"/>
            <a:endParaRPr lang="en-US" altLang="en-US" sz="1600" dirty="0">
              <a:latin typeface="Bookman Old Style" pitchFamily="18" charset="0"/>
            </a:endParaRPr>
          </a:p>
          <a:p>
            <a:pPr marL="660400" indent="-660400" algn="l">
              <a:buFont typeface="Wingdings" pitchFamily="2" charset="2"/>
              <a:buAutoNum type="romanLcPeriod"/>
            </a:pPr>
            <a:r>
              <a:rPr lang="en-US" altLang="en-US" sz="1400" dirty="0">
                <a:latin typeface="Bookman Old Style" pitchFamily="18" charset="0"/>
              </a:rPr>
              <a:t>Whether if drawn up in accordance with standards, would give true and fair view…</a:t>
            </a:r>
          </a:p>
          <a:p>
            <a:pPr marL="660400" indent="-660400" algn="l">
              <a:buFont typeface="Wingdings" pitchFamily="2" charset="2"/>
              <a:buAutoNum type="romanLcPeriod"/>
            </a:pPr>
            <a:r>
              <a:rPr lang="en-US" altLang="en-US" sz="1400" dirty="0">
                <a:latin typeface="Bookman Old Style" pitchFamily="18" charset="0"/>
              </a:rPr>
              <a:t>If in his opinion, accounts would not, if so drawn up, have given true and fair view, reasons for holding that opinion</a:t>
            </a:r>
          </a:p>
          <a:p>
            <a:pPr marL="660400" indent="-660400" algn="l">
              <a:buFont typeface="Wingdings" pitchFamily="2" charset="2"/>
              <a:buAutoNum type="romanLcPeriod"/>
            </a:pPr>
            <a:r>
              <a:rPr lang="en-US" altLang="en-US" sz="1400" dirty="0">
                <a:latin typeface="Bookman Old Style" pitchFamily="18" charset="0"/>
              </a:rPr>
              <a:t>If directors have given particulars of quantified financial effect under subsection 166A(5)( </a:t>
            </a:r>
            <a:r>
              <a:rPr lang="en-US" altLang="en-US" sz="1400" dirty="0" err="1">
                <a:latin typeface="Bookman Old Style" pitchFamily="18" charset="0"/>
              </a:rPr>
              <a:t>ie</a:t>
            </a:r>
            <a:r>
              <a:rPr lang="en-US" altLang="en-US" sz="1400" dirty="0">
                <a:latin typeface="Bookman Old Style" pitchFamily="18" charset="0"/>
              </a:rPr>
              <a:t> whether accounts or consolidated accounts  are not made out according to standards), of failure to so draw up the accounts or consolidated accounts.</a:t>
            </a:r>
          </a:p>
        </p:txBody>
      </p:sp>
      <p:sp>
        <p:nvSpPr>
          <p:cNvPr id="6" name="Rectangle 41"/>
          <p:cNvSpPr>
            <a:spLocks noGrp="1" noChangeArrowheads="1"/>
          </p:cNvSpPr>
          <p:nvPr>
            <p:ph type="sldNum" sz="quarter" idx="12"/>
          </p:nvPr>
        </p:nvSpPr>
        <p:spPr/>
        <p:txBody>
          <a:bodyPr/>
          <a:lstStyle/>
          <a:p>
            <a:fld id="{A9F21078-FAC8-485C-B540-9CC4F86624AD}" type="slidenum">
              <a:rPr lang="en-US" altLang="en-US"/>
              <a:pPr/>
              <a:t>28</a:t>
            </a:fld>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ctrTitle"/>
          </p:nvPr>
        </p:nvSpPr>
        <p:spPr>
          <a:xfrm>
            <a:off x="609600" y="609600"/>
            <a:ext cx="7848600" cy="838200"/>
          </a:xfrm>
        </p:spPr>
        <p:txBody>
          <a:bodyPr/>
          <a:lstStyle/>
          <a:p>
            <a:pPr algn="ctr"/>
            <a:r>
              <a:rPr lang="en-US" altLang="en-US" sz="3200" b="1" dirty="0">
                <a:latin typeface="Bookman Old Style" pitchFamily="18" charset="0"/>
              </a:rPr>
              <a:t>Company’s Act 1965</a:t>
            </a:r>
          </a:p>
        </p:txBody>
      </p:sp>
      <p:sp>
        <p:nvSpPr>
          <p:cNvPr id="179203" name="Rectangle 3"/>
          <p:cNvSpPr>
            <a:spLocks noGrp="1" noChangeArrowheads="1"/>
          </p:cNvSpPr>
          <p:nvPr>
            <p:ph type="subTitle" idx="1"/>
          </p:nvPr>
        </p:nvSpPr>
        <p:spPr>
          <a:xfrm>
            <a:off x="685800" y="1828800"/>
            <a:ext cx="8001000" cy="4343400"/>
          </a:xfrm>
        </p:spPr>
        <p:txBody>
          <a:bodyPr>
            <a:normAutofit/>
          </a:bodyPr>
          <a:lstStyle/>
          <a:p>
            <a:pPr marL="660400" indent="-660400"/>
            <a:r>
              <a:rPr lang="en-US" altLang="en-US" sz="1800" b="1" dirty="0">
                <a:latin typeface="Bookman Old Style" pitchFamily="18" charset="0"/>
              </a:rPr>
              <a:t>Section 174</a:t>
            </a:r>
          </a:p>
          <a:p>
            <a:pPr marL="660400" indent="-660400"/>
            <a:r>
              <a:rPr lang="en-US" altLang="en-US" sz="1800" b="1" dirty="0">
                <a:latin typeface="Bookman Old Style" pitchFamily="18" charset="0"/>
              </a:rPr>
              <a:t>Powers and Duties of Auditors to Report on Accounts</a:t>
            </a:r>
          </a:p>
          <a:p>
            <a:pPr marL="660400" indent="-660400"/>
            <a:endParaRPr lang="en-US" altLang="en-US" sz="1800" b="1" dirty="0">
              <a:latin typeface="Bookman Old Style" pitchFamily="18" charset="0"/>
            </a:endParaRPr>
          </a:p>
          <a:p>
            <a:pPr marL="660400" indent="-660400"/>
            <a:r>
              <a:rPr lang="en-US" altLang="en-US" sz="1800" b="1" dirty="0">
                <a:latin typeface="Bookman Old Style" pitchFamily="18" charset="0"/>
              </a:rPr>
              <a:t>Section 174(2)</a:t>
            </a:r>
          </a:p>
          <a:p>
            <a:pPr marL="660400" indent="-660400"/>
            <a:r>
              <a:rPr lang="en-US" altLang="en-US" sz="1800" b="1" dirty="0">
                <a:latin typeface="Bookman Old Style" pitchFamily="18" charset="0"/>
              </a:rPr>
              <a:t>…An auditor shall in his report, state:</a:t>
            </a:r>
          </a:p>
          <a:p>
            <a:pPr marL="660400" indent="-660400" algn="l">
              <a:buFont typeface="Wingdings" pitchFamily="2" charset="2"/>
              <a:buAutoNum type="alphaLcParenR" startAt="2"/>
            </a:pPr>
            <a:r>
              <a:rPr lang="en-US" altLang="en-US" sz="1600" dirty="0">
                <a:latin typeface="Bookman Old Style" pitchFamily="18" charset="0"/>
              </a:rPr>
              <a:t>Whether the accounting and other records and registers required by Act to be kept by company (or by subsidiaries which he has not acted as auditor) have been in his opinion, properly kept in accordance with provision of Act.</a:t>
            </a:r>
          </a:p>
          <a:p>
            <a:pPr marL="660400" indent="-660400" algn="l">
              <a:buFont typeface="Wingdings" pitchFamily="2" charset="2"/>
              <a:buAutoNum type="alphaLcParenR" startAt="2"/>
            </a:pPr>
            <a:endParaRPr lang="en-US" altLang="en-US" sz="1600" dirty="0">
              <a:latin typeface="Bookman Old Style" pitchFamily="18" charset="0"/>
            </a:endParaRPr>
          </a:p>
          <a:p>
            <a:pPr marL="660400" indent="-660400" algn="l">
              <a:buFont typeface="Wingdings" pitchFamily="2" charset="2"/>
              <a:buAutoNum type="alphaLcParenR" startAt="2"/>
            </a:pPr>
            <a:r>
              <a:rPr lang="en-US" altLang="en-US" sz="1600" dirty="0">
                <a:latin typeface="Bookman Old Style" pitchFamily="18" charset="0"/>
              </a:rPr>
              <a:t>In the case of consolidated accounts ……….(name of subsidiaries, accounts accounted for, whether auditor report of subsidiaries subject to any qualification </a:t>
            </a:r>
            <a:r>
              <a:rPr lang="en-US" altLang="en-US" sz="1600" dirty="0" err="1">
                <a:latin typeface="Bookman Old Style" pitchFamily="18" charset="0"/>
              </a:rPr>
              <a:t>etc</a:t>
            </a:r>
            <a:r>
              <a:rPr lang="en-US" altLang="en-US" sz="1600" dirty="0">
                <a:latin typeface="Bookman Old Style" pitchFamily="18" charset="0"/>
              </a:rPr>
              <a:t>)</a:t>
            </a:r>
            <a:endParaRPr lang="en-US" altLang="en-US" sz="1800" dirty="0">
              <a:latin typeface="Bookman Old Style" pitchFamily="18" charset="0"/>
            </a:endParaRPr>
          </a:p>
          <a:p>
            <a:pPr marL="660400" indent="-660400"/>
            <a:endParaRPr lang="en-US" altLang="en-US" sz="1600" dirty="0">
              <a:latin typeface="Bookman Old Style" pitchFamily="18" charset="0"/>
            </a:endParaRPr>
          </a:p>
        </p:txBody>
      </p:sp>
      <p:sp>
        <p:nvSpPr>
          <p:cNvPr id="6" name="Rectangle 41"/>
          <p:cNvSpPr>
            <a:spLocks noGrp="1" noChangeArrowheads="1"/>
          </p:cNvSpPr>
          <p:nvPr>
            <p:ph type="sldNum" sz="quarter" idx="12"/>
          </p:nvPr>
        </p:nvSpPr>
        <p:spPr/>
        <p:txBody>
          <a:bodyPr/>
          <a:lstStyle/>
          <a:p>
            <a:fld id="{F9E94216-EF87-4F37-98FF-60B7318DCDD3}" type="slidenum">
              <a:rPr lang="en-US" altLang="en-US"/>
              <a:pPr/>
              <a:t>29</a:t>
            </a:fld>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ctrTitle"/>
          </p:nvPr>
        </p:nvSpPr>
        <p:spPr>
          <a:xfrm>
            <a:off x="838200" y="685800"/>
            <a:ext cx="7848600" cy="838200"/>
          </a:xfrm>
        </p:spPr>
        <p:txBody>
          <a:bodyPr/>
          <a:lstStyle/>
          <a:p>
            <a:r>
              <a:rPr lang="en-US" altLang="en-US" sz="3200" dirty="0">
                <a:latin typeface="Bookman Old Style" pitchFamily="18" charset="0"/>
              </a:rPr>
              <a:t>STANDARDS AND PRACTICES</a:t>
            </a:r>
          </a:p>
        </p:txBody>
      </p:sp>
      <p:sp>
        <p:nvSpPr>
          <p:cNvPr id="95235" name="Rectangle 3"/>
          <p:cNvSpPr>
            <a:spLocks noGrp="1" noChangeArrowheads="1"/>
          </p:cNvSpPr>
          <p:nvPr>
            <p:ph type="subTitle" idx="1"/>
          </p:nvPr>
        </p:nvSpPr>
        <p:spPr>
          <a:xfrm>
            <a:off x="914400" y="1752600"/>
            <a:ext cx="7467600" cy="4191000"/>
          </a:xfrm>
        </p:spPr>
        <p:txBody>
          <a:bodyPr>
            <a:normAutofit/>
          </a:bodyPr>
          <a:lstStyle/>
          <a:p>
            <a:pPr marL="609600" indent="-609600"/>
            <a:r>
              <a:rPr lang="en-US" altLang="en-US" sz="2000" b="1" dirty="0">
                <a:latin typeface="Bookman Old Style" pitchFamily="18" charset="0"/>
              </a:rPr>
              <a:t>STANDARDS OF REPORTING</a:t>
            </a:r>
          </a:p>
          <a:p>
            <a:pPr marL="609600" indent="-609600"/>
            <a:r>
              <a:rPr lang="en-US" altLang="en-US" sz="1400" b="1" dirty="0">
                <a:latin typeface="Bookman Old Style" pitchFamily="18" charset="0"/>
              </a:rPr>
              <a:t>(Generally Accepted Auditing Standards)</a:t>
            </a:r>
          </a:p>
          <a:p>
            <a:pPr marL="609600" indent="-609600"/>
            <a:endParaRPr lang="en-US" altLang="en-US" sz="1400" b="1" dirty="0">
              <a:latin typeface="Bookman Old Style" pitchFamily="18" charset="0"/>
            </a:endParaRPr>
          </a:p>
          <a:p>
            <a:pPr marL="609600" indent="-609600"/>
            <a:endParaRPr lang="en-US" altLang="en-US" sz="1400" b="1" dirty="0">
              <a:latin typeface="Bookman Old Style" pitchFamily="18" charset="0"/>
            </a:endParaRPr>
          </a:p>
          <a:p>
            <a:pPr marL="609600" indent="-609600" algn="l">
              <a:buFont typeface="Wingdings" pitchFamily="2" charset="2"/>
              <a:buAutoNum type="arabicPeriod"/>
            </a:pPr>
            <a:r>
              <a:rPr lang="en-US" altLang="en-US" sz="2000" dirty="0">
                <a:latin typeface="Bookman Old Style" pitchFamily="18" charset="0"/>
              </a:rPr>
              <a:t>State whether financial statements are presented in accordance with standards.</a:t>
            </a:r>
          </a:p>
          <a:p>
            <a:pPr marL="609600" indent="-609600" algn="l">
              <a:buFont typeface="Wingdings" pitchFamily="2" charset="2"/>
              <a:buAutoNum type="arabicPeriod"/>
            </a:pPr>
            <a:r>
              <a:rPr lang="en-US" altLang="en-US" sz="2000" dirty="0">
                <a:latin typeface="Bookman Old Style" pitchFamily="18" charset="0"/>
              </a:rPr>
              <a:t>Identify circumstances in which principles have not been consistently applied.</a:t>
            </a:r>
          </a:p>
          <a:p>
            <a:pPr marL="609600" indent="-609600" algn="l">
              <a:buFont typeface="Wingdings" pitchFamily="2" charset="2"/>
              <a:buAutoNum type="arabicPeriod"/>
            </a:pPr>
            <a:r>
              <a:rPr lang="en-US" altLang="en-US" sz="2000" dirty="0">
                <a:latin typeface="Bookman Old Style" pitchFamily="18" charset="0"/>
              </a:rPr>
              <a:t>Informative disclosures are adequate unless otherwise stated in the report.</a:t>
            </a:r>
          </a:p>
          <a:p>
            <a:pPr marL="609600" indent="-609600" algn="l">
              <a:buFont typeface="Wingdings" pitchFamily="2" charset="2"/>
              <a:buAutoNum type="arabicPeriod"/>
            </a:pPr>
            <a:r>
              <a:rPr lang="en-US" altLang="en-US" sz="2000" dirty="0">
                <a:latin typeface="Bookman Old Style" pitchFamily="18" charset="0"/>
              </a:rPr>
              <a:t>Report should clearly stated the degree of responsibility assumed by auditor.</a:t>
            </a:r>
          </a:p>
        </p:txBody>
      </p:sp>
      <p:sp>
        <p:nvSpPr>
          <p:cNvPr id="6" name="Rectangle 41"/>
          <p:cNvSpPr>
            <a:spLocks noGrp="1" noChangeArrowheads="1"/>
          </p:cNvSpPr>
          <p:nvPr>
            <p:ph type="sldNum" sz="quarter" idx="12"/>
          </p:nvPr>
        </p:nvSpPr>
        <p:spPr/>
        <p:txBody>
          <a:bodyPr/>
          <a:lstStyle/>
          <a:p>
            <a:fld id="{E8DE8F35-B790-4E4A-B527-47B2080ADC69}" type="slidenum">
              <a:rPr lang="en-US" altLang="en-US"/>
              <a:pPr/>
              <a:t>3</a:t>
            </a:fld>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ctrTitle"/>
          </p:nvPr>
        </p:nvSpPr>
        <p:spPr>
          <a:xfrm>
            <a:off x="685800" y="609600"/>
            <a:ext cx="7848600" cy="838200"/>
          </a:xfrm>
        </p:spPr>
        <p:txBody>
          <a:bodyPr/>
          <a:lstStyle/>
          <a:p>
            <a:pPr algn="ctr"/>
            <a:r>
              <a:rPr lang="en-US" altLang="en-US" sz="3200" b="1" dirty="0">
                <a:latin typeface="Bookman Old Style" pitchFamily="18" charset="0"/>
              </a:rPr>
              <a:t>Company’s Act 1965</a:t>
            </a:r>
          </a:p>
        </p:txBody>
      </p:sp>
      <p:sp>
        <p:nvSpPr>
          <p:cNvPr id="181251" name="Rectangle 3"/>
          <p:cNvSpPr>
            <a:spLocks noGrp="1" noChangeArrowheads="1"/>
          </p:cNvSpPr>
          <p:nvPr>
            <p:ph type="subTitle" idx="1"/>
          </p:nvPr>
        </p:nvSpPr>
        <p:spPr>
          <a:xfrm>
            <a:off x="685800" y="1828800"/>
            <a:ext cx="8001000" cy="4343400"/>
          </a:xfrm>
        </p:spPr>
        <p:txBody>
          <a:bodyPr/>
          <a:lstStyle/>
          <a:p>
            <a:pPr marL="660400" indent="-660400"/>
            <a:r>
              <a:rPr lang="en-US" altLang="en-US" sz="1800" b="1" dirty="0">
                <a:latin typeface="Bookman Old Style" pitchFamily="18" charset="0"/>
              </a:rPr>
              <a:t>Section 174</a:t>
            </a:r>
          </a:p>
          <a:p>
            <a:pPr marL="660400" indent="-660400"/>
            <a:r>
              <a:rPr lang="en-US" altLang="en-US" sz="1800" b="1" dirty="0">
                <a:latin typeface="Bookman Old Style" pitchFamily="18" charset="0"/>
              </a:rPr>
              <a:t>Powers and Duties of Auditors to Report on Accounts</a:t>
            </a:r>
          </a:p>
          <a:p>
            <a:pPr marL="660400" indent="-660400"/>
            <a:endParaRPr lang="en-US" altLang="en-US" sz="1800" b="1" dirty="0">
              <a:latin typeface="Bookman Old Style" pitchFamily="18" charset="0"/>
            </a:endParaRPr>
          </a:p>
          <a:p>
            <a:pPr marL="660400" indent="-660400"/>
            <a:r>
              <a:rPr lang="en-US" altLang="en-US" sz="1800" b="1" dirty="0">
                <a:latin typeface="Bookman Old Style" pitchFamily="18" charset="0"/>
              </a:rPr>
              <a:t>Section 174(2)</a:t>
            </a:r>
          </a:p>
          <a:p>
            <a:pPr marL="660400" indent="-660400"/>
            <a:r>
              <a:rPr lang="en-US" altLang="en-US" sz="1800" b="1" dirty="0">
                <a:latin typeface="Bookman Old Style" pitchFamily="18" charset="0"/>
              </a:rPr>
              <a:t>…An auditor shall in his report, state:</a:t>
            </a:r>
          </a:p>
          <a:p>
            <a:pPr marL="660400" indent="-660400"/>
            <a:endParaRPr lang="en-US" altLang="en-US" sz="1800" b="1" dirty="0">
              <a:latin typeface="Bookman Old Style" pitchFamily="18" charset="0"/>
            </a:endParaRPr>
          </a:p>
          <a:p>
            <a:pPr marL="660400" indent="-660400" algn="l">
              <a:buFont typeface="Wingdings" pitchFamily="2" charset="2"/>
              <a:buAutoNum type="alphaLcParenR" startAt="4"/>
            </a:pPr>
            <a:r>
              <a:rPr lang="en-US" altLang="en-US" sz="1600" dirty="0">
                <a:latin typeface="Bookman Old Style" pitchFamily="18" charset="0"/>
              </a:rPr>
              <a:t>Any defect or irregularity in accounts (or consolidated)……</a:t>
            </a:r>
          </a:p>
          <a:p>
            <a:pPr marL="660400" indent="-660400" algn="l">
              <a:buFont typeface="Wingdings" pitchFamily="2" charset="2"/>
              <a:buAutoNum type="alphaLcParenR" startAt="4"/>
            </a:pPr>
            <a:endParaRPr lang="en-US" altLang="en-US" sz="1600" dirty="0">
              <a:latin typeface="Bookman Old Style" pitchFamily="18" charset="0"/>
            </a:endParaRPr>
          </a:p>
          <a:p>
            <a:pPr marL="660400" indent="-660400" algn="l">
              <a:buFont typeface="Wingdings" pitchFamily="2" charset="2"/>
              <a:buAutoNum type="alphaLcParenR" startAt="4"/>
            </a:pPr>
            <a:r>
              <a:rPr lang="en-US" altLang="en-US" sz="1600" dirty="0">
                <a:latin typeface="Bookman Old Style" pitchFamily="18" charset="0"/>
              </a:rPr>
              <a:t>If he is not satisfied as to any matter referred to in paragraph a), b), c) and his reasons for not being satisfied.</a:t>
            </a:r>
            <a:endParaRPr lang="en-US" altLang="en-US" sz="1800" dirty="0">
              <a:latin typeface="Bookman Old Style" pitchFamily="18" charset="0"/>
            </a:endParaRPr>
          </a:p>
          <a:p>
            <a:pPr marL="660400" indent="-660400"/>
            <a:endParaRPr lang="en-US" altLang="en-US" sz="1600" dirty="0">
              <a:latin typeface="Bookman Old Style" pitchFamily="18" charset="0"/>
            </a:endParaRPr>
          </a:p>
        </p:txBody>
      </p:sp>
      <p:sp>
        <p:nvSpPr>
          <p:cNvPr id="6" name="Rectangle 41"/>
          <p:cNvSpPr>
            <a:spLocks noGrp="1" noChangeArrowheads="1"/>
          </p:cNvSpPr>
          <p:nvPr>
            <p:ph type="sldNum" sz="quarter" idx="12"/>
          </p:nvPr>
        </p:nvSpPr>
        <p:spPr/>
        <p:txBody>
          <a:bodyPr/>
          <a:lstStyle/>
          <a:p>
            <a:fld id="{B9C72FBB-F4DA-4DD4-8921-48C9B34F7E0B}" type="slidenum">
              <a:rPr lang="en-US" altLang="en-US"/>
              <a:pPr/>
              <a:t>30</a:t>
            </a:fld>
            <a:endParaRPr lang="en-US"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ctrTitle"/>
          </p:nvPr>
        </p:nvSpPr>
        <p:spPr>
          <a:xfrm>
            <a:off x="685800" y="457200"/>
            <a:ext cx="7848600" cy="838200"/>
          </a:xfrm>
        </p:spPr>
        <p:txBody>
          <a:bodyPr/>
          <a:lstStyle/>
          <a:p>
            <a:pPr algn="ctr"/>
            <a:r>
              <a:rPr lang="en-US" altLang="en-US" sz="3200" b="1" dirty="0">
                <a:latin typeface="Bookman Old Style" pitchFamily="18" charset="0"/>
              </a:rPr>
              <a:t>Company’s Act 1965</a:t>
            </a:r>
          </a:p>
        </p:txBody>
      </p:sp>
      <p:sp>
        <p:nvSpPr>
          <p:cNvPr id="183299" name="Rectangle 3"/>
          <p:cNvSpPr>
            <a:spLocks noGrp="1" noChangeArrowheads="1"/>
          </p:cNvSpPr>
          <p:nvPr>
            <p:ph type="subTitle" idx="1"/>
          </p:nvPr>
        </p:nvSpPr>
        <p:spPr>
          <a:xfrm>
            <a:off x="685800" y="1676400"/>
            <a:ext cx="8001000" cy="4343400"/>
          </a:xfrm>
        </p:spPr>
        <p:txBody>
          <a:bodyPr>
            <a:normAutofit lnSpcReduction="10000"/>
          </a:bodyPr>
          <a:lstStyle/>
          <a:p>
            <a:pPr marL="660400" indent="-660400"/>
            <a:r>
              <a:rPr lang="en-US" altLang="en-US" sz="1800" b="1" dirty="0">
                <a:latin typeface="Bookman Old Style" pitchFamily="18" charset="0"/>
              </a:rPr>
              <a:t>Section 174</a:t>
            </a:r>
          </a:p>
          <a:p>
            <a:pPr marL="660400" indent="-660400"/>
            <a:r>
              <a:rPr lang="en-US" altLang="en-US" sz="1800" b="1" dirty="0">
                <a:latin typeface="Bookman Old Style" pitchFamily="18" charset="0"/>
              </a:rPr>
              <a:t>Powers and Duties of Auditors to Report on Accounts</a:t>
            </a:r>
          </a:p>
          <a:p>
            <a:pPr marL="660400" indent="-660400"/>
            <a:endParaRPr lang="en-US" altLang="en-US" sz="1800" b="1" dirty="0">
              <a:latin typeface="Bookman Old Style" pitchFamily="18" charset="0"/>
            </a:endParaRPr>
          </a:p>
          <a:p>
            <a:pPr marL="660400" indent="-660400"/>
            <a:r>
              <a:rPr lang="en-US" altLang="en-US" sz="1800" b="1" dirty="0">
                <a:latin typeface="Bookman Old Style" pitchFamily="18" charset="0"/>
              </a:rPr>
              <a:t>Section 174(3)</a:t>
            </a:r>
          </a:p>
          <a:p>
            <a:pPr marL="660400" indent="-660400"/>
            <a:r>
              <a:rPr lang="en-US" altLang="en-US" sz="1600" dirty="0">
                <a:latin typeface="Bookman Old Style" pitchFamily="18" charset="0"/>
              </a:rPr>
              <a:t>It is the duty of an auditor to form opinion as to each of the following matters:</a:t>
            </a:r>
          </a:p>
          <a:p>
            <a:pPr marL="660400" indent="-660400" algn="l">
              <a:buFont typeface="Wingdings" pitchFamily="2" charset="2"/>
              <a:buAutoNum type="alphaLcParenR"/>
            </a:pPr>
            <a:r>
              <a:rPr lang="en-US" altLang="en-US" sz="1400" dirty="0">
                <a:latin typeface="Bookman Old Style" pitchFamily="18" charset="0"/>
              </a:rPr>
              <a:t>Whether he has obtained all information and explanations that he required</a:t>
            </a:r>
          </a:p>
          <a:p>
            <a:pPr marL="660400" indent="-660400" algn="l">
              <a:buFont typeface="Wingdings" pitchFamily="2" charset="2"/>
              <a:buAutoNum type="alphaLcParenR"/>
            </a:pPr>
            <a:r>
              <a:rPr lang="en-US" altLang="en-US" sz="1400" dirty="0">
                <a:latin typeface="Bookman Old Style" pitchFamily="18" charset="0"/>
              </a:rPr>
              <a:t>Whether proper accounting and other records have been kept by company as required by Act.</a:t>
            </a:r>
          </a:p>
          <a:p>
            <a:pPr marL="660400" indent="-660400" algn="l">
              <a:buFont typeface="Wingdings" pitchFamily="2" charset="2"/>
              <a:buAutoNum type="alphaLcParenR"/>
            </a:pPr>
            <a:r>
              <a:rPr lang="en-US" altLang="en-US" sz="1400" dirty="0">
                <a:latin typeface="Bookman Old Style" pitchFamily="18" charset="0"/>
              </a:rPr>
              <a:t>Whether returns received from branch offices of the company are adequate</a:t>
            </a:r>
          </a:p>
          <a:p>
            <a:pPr marL="660400" indent="-660400" algn="l">
              <a:buFont typeface="Wingdings" pitchFamily="2" charset="2"/>
              <a:buAutoNum type="alphaLcParenR"/>
            </a:pPr>
            <a:r>
              <a:rPr lang="en-US" altLang="en-US" sz="1400" dirty="0">
                <a:latin typeface="Bookman Old Style" pitchFamily="18" charset="0"/>
              </a:rPr>
              <a:t>Whether procedures and methods used by holding or subsidiary in arriving at amount taken into any consolidated accounts were appropriate to circumstances of consolidation.</a:t>
            </a:r>
          </a:p>
          <a:p>
            <a:pPr marL="660400" indent="-660400" algn="l">
              <a:buFont typeface="Wingdings" pitchFamily="2" charset="2"/>
              <a:buAutoNum type="alphaLcParenR" startAt="2"/>
            </a:pPr>
            <a:endParaRPr lang="en-US" altLang="en-US" sz="1400" dirty="0">
              <a:latin typeface="Bookman Old Style" pitchFamily="18" charset="0"/>
            </a:endParaRPr>
          </a:p>
          <a:p>
            <a:pPr marL="660400" indent="-660400" algn="l"/>
            <a:r>
              <a:rPr lang="en-US" altLang="en-US" sz="1600" dirty="0">
                <a:latin typeface="Bookman Old Style" pitchFamily="18" charset="0"/>
              </a:rPr>
              <a:t>(State in report particulars of any deficiency, failure, shortcomings regarding the above).</a:t>
            </a:r>
          </a:p>
        </p:txBody>
      </p:sp>
      <p:sp>
        <p:nvSpPr>
          <p:cNvPr id="6" name="Rectangle 41"/>
          <p:cNvSpPr>
            <a:spLocks noGrp="1" noChangeArrowheads="1"/>
          </p:cNvSpPr>
          <p:nvPr>
            <p:ph type="sldNum" sz="quarter" idx="12"/>
          </p:nvPr>
        </p:nvSpPr>
        <p:spPr/>
        <p:txBody>
          <a:bodyPr/>
          <a:lstStyle/>
          <a:p>
            <a:fld id="{8F00BE5F-FEC2-40E6-B034-E96E298440FC}" type="slidenum">
              <a:rPr lang="en-US" altLang="en-US"/>
              <a:pPr/>
              <a:t>31</a:t>
            </a:fld>
            <a:endParaRPr lang="en-US"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ctrTitle"/>
          </p:nvPr>
        </p:nvSpPr>
        <p:spPr>
          <a:xfrm>
            <a:off x="685800" y="533400"/>
            <a:ext cx="7848600" cy="838200"/>
          </a:xfrm>
        </p:spPr>
        <p:txBody>
          <a:bodyPr/>
          <a:lstStyle/>
          <a:p>
            <a:pPr algn="ctr"/>
            <a:r>
              <a:rPr lang="en-US" altLang="en-US" sz="3200" b="1" dirty="0">
                <a:latin typeface="Bookman Old Style" pitchFamily="18" charset="0"/>
              </a:rPr>
              <a:t>Company’s Act 1965</a:t>
            </a:r>
          </a:p>
        </p:txBody>
      </p:sp>
      <p:sp>
        <p:nvSpPr>
          <p:cNvPr id="185347" name="Rectangle 3"/>
          <p:cNvSpPr>
            <a:spLocks noGrp="1" noChangeArrowheads="1"/>
          </p:cNvSpPr>
          <p:nvPr>
            <p:ph type="subTitle" idx="1"/>
          </p:nvPr>
        </p:nvSpPr>
        <p:spPr>
          <a:xfrm>
            <a:off x="685800" y="1600200"/>
            <a:ext cx="8001000" cy="4343400"/>
          </a:xfrm>
        </p:spPr>
        <p:txBody>
          <a:bodyPr>
            <a:normAutofit lnSpcReduction="10000"/>
          </a:bodyPr>
          <a:lstStyle/>
          <a:p>
            <a:pPr marL="660400" indent="-660400">
              <a:lnSpc>
                <a:spcPct val="80000"/>
              </a:lnSpc>
            </a:pPr>
            <a:r>
              <a:rPr lang="en-US" altLang="en-US" sz="1800" b="1" dirty="0">
                <a:latin typeface="Bookman Old Style" pitchFamily="18" charset="0"/>
              </a:rPr>
              <a:t>Section 174</a:t>
            </a:r>
          </a:p>
          <a:p>
            <a:pPr marL="660400" indent="-660400">
              <a:lnSpc>
                <a:spcPct val="80000"/>
              </a:lnSpc>
            </a:pPr>
            <a:r>
              <a:rPr lang="en-US" altLang="en-US" sz="1800" b="1" dirty="0">
                <a:latin typeface="Bookman Old Style" pitchFamily="18" charset="0"/>
              </a:rPr>
              <a:t>Powers and Duties of Auditors to Report on Accounts</a:t>
            </a:r>
          </a:p>
          <a:p>
            <a:pPr marL="660400" indent="-660400">
              <a:lnSpc>
                <a:spcPct val="80000"/>
              </a:lnSpc>
            </a:pPr>
            <a:endParaRPr lang="en-US" altLang="en-US" sz="1800" b="1" dirty="0">
              <a:latin typeface="Bookman Old Style" pitchFamily="18" charset="0"/>
            </a:endParaRPr>
          </a:p>
          <a:p>
            <a:pPr marL="660400" indent="-660400">
              <a:lnSpc>
                <a:spcPct val="80000"/>
              </a:lnSpc>
            </a:pPr>
            <a:r>
              <a:rPr lang="en-US" altLang="en-US" sz="1800" b="1" dirty="0">
                <a:latin typeface="Bookman Old Style" pitchFamily="18" charset="0"/>
              </a:rPr>
              <a:t>Section 174(4)</a:t>
            </a:r>
          </a:p>
          <a:p>
            <a:pPr marL="660400" indent="-660400">
              <a:lnSpc>
                <a:spcPct val="80000"/>
              </a:lnSpc>
            </a:pPr>
            <a:r>
              <a:rPr lang="en-US" altLang="en-US" sz="1600" dirty="0">
                <a:latin typeface="Bookman Old Style" pitchFamily="18" charset="0"/>
              </a:rPr>
              <a:t>Auditor has </a:t>
            </a:r>
            <a:r>
              <a:rPr lang="en-US" altLang="en-US" sz="1600" u="sng" dirty="0">
                <a:latin typeface="Bookman Old Style" pitchFamily="18" charset="0"/>
              </a:rPr>
              <a:t>right of access</a:t>
            </a:r>
            <a:r>
              <a:rPr lang="en-US" altLang="en-US" sz="1600" dirty="0">
                <a:latin typeface="Bookman Old Style" pitchFamily="18" charset="0"/>
              </a:rPr>
              <a:t> at all reasonable times to </a:t>
            </a:r>
            <a:r>
              <a:rPr lang="en-US" altLang="en-US" sz="1600" u="sng" dirty="0">
                <a:latin typeface="Bookman Old Style" pitchFamily="18" charset="0"/>
              </a:rPr>
              <a:t>accounting and other records</a:t>
            </a:r>
            <a:r>
              <a:rPr lang="en-US" altLang="en-US" sz="1600" dirty="0">
                <a:latin typeface="Bookman Old Style" pitchFamily="18" charset="0"/>
              </a:rPr>
              <a:t>, entitled to require from </a:t>
            </a:r>
            <a:r>
              <a:rPr lang="en-US" altLang="en-US" sz="1600" u="sng" dirty="0">
                <a:latin typeface="Bookman Old Style" pitchFamily="18" charset="0"/>
              </a:rPr>
              <a:t>any officer of company</a:t>
            </a:r>
            <a:r>
              <a:rPr lang="en-US" altLang="en-US" sz="1600" dirty="0">
                <a:latin typeface="Bookman Old Style" pitchFamily="18" charset="0"/>
              </a:rPr>
              <a:t> and any </a:t>
            </a:r>
            <a:r>
              <a:rPr lang="en-US" altLang="en-US" sz="1600" u="sng" dirty="0">
                <a:latin typeface="Bookman Old Style" pitchFamily="18" charset="0"/>
              </a:rPr>
              <a:t>auditor of related company such information</a:t>
            </a:r>
            <a:r>
              <a:rPr lang="en-US" altLang="en-US" sz="1600" dirty="0">
                <a:latin typeface="Bookman Old Style" pitchFamily="18" charset="0"/>
              </a:rPr>
              <a:t> and explanations as he desires for audit purpose.</a:t>
            </a:r>
          </a:p>
          <a:p>
            <a:pPr marL="660400" indent="-660400">
              <a:lnSpc>
                <a:spcPct val="80000"/>
              </a:lnSpc>
            </a:pPr>
            <a:endParaRPr lang="en-US" altLang="en-US" sz="1600" dirty="0">
              <a:latin typeface="Bookman Old Style" pitchFamily="18" charset="0"/>
            </a:endParaRPr>
          </a:p>
          <a:p>
            <a:pPr marL="660400" indent="-660400">
              <a:lnSpc>
                <a:spcPct val="80000"/>
              </a:lnSpc>
            </a:pPr>
            <a:r>
              <a:rPr lang="en-US" altLang="en-US" sz="1600" b="1" dirty="0">
                <a:latin typeface="Bookman Old Style" pitchFamily="18" charset="0"/>
              </a:rPr>
              <a:t>Section 174(5) </a:t>
            </a:r>
          </a:p>
          <a:p>
            <a:pPr marL="660400" indent="-660400">
              <a:lnSpc>
                <a:spcPct val="80000"/>
              </a:lnSpc>
            </a:pPr>
            <a:r>
              <a:rPr lang="en-US" altLang="en-US" sz="1600" dirty="0">
                <a:latin typeface="Bookman Old Style" pitchFamily="18" charset="0"/>
              </a:rPr>
              <a:t>Rights as above applicable to auditor of holding on consolidated accounts.</a:t>
            </a:r>
          </a:p>
          <a:p>
            <a:pPr marL="660400" indent="-660400">
              <a:lnSpc>
                <a:spcPct val="80000"/>
              </a:lnSpc>
            </a:pPr>
            <a:endParaRPr lang="en-US" altLang="en-US" sz="1600" dirty="0">
              <a:latin typeface="Bookman Old Style" pitchFamily="18" charset="0"/>
            </a:endParaRPr>
          </a:p>
          <a:p>
            <a:pPr marL="660400" indent="-660400">
              <a:lnSpc>
                <a:spcPct val="80000"/>
              </a:lnSpc>
            </a:pPr>
            <a:r>
              <a:rPr lang="en-US" altLang="en-US" sz="1600" b="1" dirty="0">
                <a:latin typeface="Bookman Old Style" pitchFamily="18" charset="0"/>
              </a:rPr>
              <a:t>Section 174(6)</a:t>
            </a:r>
          </a:p>
          <a:p>
            <a:pPr marL="660400" indent="-660400">
              <a:lnSpc>
                <a:spcPct val="80000"/>
              </a:lnSpc>
            </a:pPr>
            <a:r>
              <a:rPr lang="en-US" altLang="en-US" sz="1600" dirty="0">
                <a:latin typeface="Bookman Old Style" pitchFamily="18" charset="0"/>
              </a:rPr>
              <a:t>Auditors report </a:t>
            </a:r>
            <a:r>
              <a:rPr lang="en-US" altLang="en-US" sz="1600" u="sng" dirty="0">
                <a:latin typeface="Bookman Old Style" pitchFamily="18" charset="0"/>
              </a:rPr>
              <a:t>attached</a:t>
            </a:r>
            <a:r>
              <a:rPr lang="en-US" altLang="en-US" sz="1600" dirty="0">
                <a:latin typeface="Bookman Old Style" pitchFamily="18" charset="0"/>
              </a:rPr>
              <a:t> to, </a:t>
            </a:r>
            <a:r>
              <a:rPr lang="en-US" altLang="en-US" sz="1600" u="sng" dirty="0">
                <a:latin typeface="Bookman Old Style" pitchFamily="18" charset="0"/>
              </a:rPr>
              <a:t>endorsed on</a:t>
            </a:r>
            <a:r>
              <a:rPr lang="en-US" altLang="en-US" sz="1600" dirty="0">
                <a:latin typeface="Bookman Old Style" pitchFamily="18" charset="0"/>
              </a:rPr>
              <a:t> accounts or consolidated accounts </a:t>
            </a:r>
            <a:r>
              <a:rPr lang="en-US" altLang="en-US" sz="1600" u="sng" dirty="0">
                <a:latin typeface="Bookman Old Style" pitchFamily="18" charset="0"/>
              </a:rPr>
              <a:t>shall be read at general meeting</a:t>
            </a:r>
            <a:r>
              <a:rPr lang="en-US" altLang="en-US" sz="1600" dirty="0">
                <a:latin typeface="Bookman Old Style" pitchFamily="18" charset="0"/>
              </a:rPr>
              <a:t>, </a:t>
            </a:r>
            <a:r>
              <a:rPr lang="en-US" altLang="en-US" sz="1600" u="sng" dirty="0">
                <a:latin typeface="Bookman Old Style" pitchFamily="18" charset="0"/>
              </a:rPr>
              <a:t>open for inspection</a:t>
            </a:r>
            <a:r>
              <a:rPr lang="en-US" altLang="en-US" sz="1600" dirty="0">
                <a:latin typeface="Bookman Old Style" pitchFamily="18" charset="0"/>
              </a:rPr>
              <a:t> at any reasonable time.</a:t>
            </a:r>
          </a:p>
          <a:p>
            <a:pPr marL="660400" indent="-660400">
              <a:lnSpc>
                <a:spcPct val="80000"/>
              </a:lnSpc>
            </a:pPr>
            <a:endParaRPr lang="en-US" altLang="en-US" sz="1600" dirty="0">
              <a:latin typeface="Bookman Old Style" pitchFamily="18" charset="0"/>
            </a:endParaRPr>
          </a:p>
        </p:txBody>
      </p:sp>
      <p:sp>
        <p:nvSpPr>
          <p:cNvPr id="6" name="Rectangle 41"/>
          <p:cNvSpPr>
            <a:spLocks noGrp="1" noChangeArrowheads="1"/>
          </p:cNvSpPr>
          <p:nvPr>
            <p:ph type="sldNum" sz="quarter" idx="12"/>
          </p:nvPr>
        </p:nvSpPr>
        <p:spPr/>
        <p:txBody>
          <a:bodyPr/>
          <a:lstStyle/>
          <a:p>
            <a:fld id="{B4B13C5A-35BA-4C15-A119-276DCC54C61D}" type="slidenum">
              <a:rPr lang="en-US" altLang="en-US"/>
              <a:pPr/>
              <a:t>32</a:t>
            </a:fld>
            <a:endParaRPr lang="en-US"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ctrTitle"/>
          </p:nvPr>
        </p:nvSpPr>
        <p:spPr>
          <a:xfrm>
            <a:off x="685800" y="533400"/>
            <a:ext cx="7848600" cy="838200"/>
          </a:xfrm>
        </p:spPr>
        <p:txBody>
          <a:bodyPr/>
          <a:lstStyle/>
          <a:p>
            <a:pPr algn="ctr"/>
            <a:r>
              <a:rPr lang="en-US" altLang="en-US" sz="3200" b="1" dirty="0">
                <a:latin typeface="Bookman Old Style" pitchFamily="18" charset="0"/>
              </a:rPr>
              <a:t>Company’s Act 1965</a:t>
            </a:r>
          </a:p>
        </p:txBody>
      </p:sp>
      <p:sp>
        <p:nvSpPr>
          <p:cNvPr id="187395" name="Rectangle 3"/>
          <p:cNvSpPr>
            <a:spLocks noGrp="1" noChangeArrowheads="1"/>
          </p:cNvSpPr>
          <p:nvPr>
            <p:ph type="subTitle" idx="1"/>
          </p:nvPr>
        </p:nvSpPr>
        <p:spPr>
          <a:xfrm>
            <a:off x="533400" y="1676400"/>
            <a:ext cx="8153400" cy="4343400"/>
          </a:xfrm>
        </p:spPr>
        <p:txBody>
          <a:bodyPr>
            <a:normAutofit fontScale="92500" lnSpcReduction="10000"/>
          </a:bodyPr>
          <a:lstStyle/>
          <a:p>
            <a:pPr marL="660400" indent="-660400">
              <a:lnSpc>
                <a:spcPct val="80000"/>
              </a:lnSpc>
            </a:pPr>
            <a:r>
              <a:rPr lang="en-US" altLang="en-US" sz="1800" b="1" dirty="0">
                <a:latin typeface="Bookman Old Style" pitchFamily="18" charset="0"/>
              </a:rPr>
              <a:t>Section 174</a:t>
            </a:r>
          </a:p>
          <a:p>
            <a:pPr marL="660400" indent="-660400">
              <a:lnSpc>
                <a:spcPct val="80000"/>
              </a:lnSpc>
            </a:pPr>
            <a:r>
              <a:rPr lang="en-US" altLang="en-US" sz="1800" b="1" dirty="0">
                <a:latin typeface="Bookman Old Style" pitchFamily="18" charset="0"/>
              </a:rPr>
              <a:t>Powers and Duties of Auditors to Report on Accounts</a:t>
            </a:r>
          </a:p>
          <a:p>
            <a:pPr marL="660400" indent="-660400">
              <a:lnSpc>
                <a:spcPct val="80000"/>
              </a:lnSpc>
            </a:pPr>
            <a:endParaRPr lang="en-US" altLang="en-US" sz="1800" b="1" dirty="0">
              <a:latin typeface="Bookman Old Style" pitchFamily="18" charset="0"/>
            </a:endParaRPr>
          </a:p>
          <a:p>
            <a:pPr marL="660400" indent="-660400">
              <a:lnSpc>
                <a:spcPct val="80000"/>
              </a:lnSpc>
            </a:pPr>
            <a:r>
              <a:rPr lang="en-US" altLang="en-US" sz="1800" b="1" dirty="0">
                <a:latin typeface="Bookman Old Style" pitchFamily="18" charset="0"/>
              </a:rPr>
              <a:t>Section 174(8)</a:t>
            </a:r>
          </a:p>
          <a:p>
            <a:pPr marL="660400" indent="-660400">
              <a:lnSpc>
                <a:spcPct val="80000"/>
              </a:lnSpc>
            </a:pPr>
            <a:r>
              <a:rPr lang="en-US" altLang="en-US" sz="1600" dirty="0">
                <a:latin typeface="Bookman Old Style" pitchFamily="18" charset="0"/>
              </a:rPr>
              <a:t>Auditor in course of performance of duties, if he found breach or non-observance </a:t>
            </a:r>
            <a:r>
              <a:rPr lang="en-US" altLang="en-US" sz="1600" dirty="0" err="1">
                <a:latin typeface="Bookman Old Style" pitchFamily="18" charset="0"/>
              </a:rPr>
              <a:t>etc</a:t>
            </a:r>
            <a:r>
              <a:rPr lang="en-US" altLang="en-US" sz="1600" dirty="0">
                <a:latin typeface="Bookman Old Style" pitchFamily="18" charset="0"/>
              </a:rPr>
              <a:t> by company, shall forthwith report the matter in writing to the Registrar.</a:t>
            </a:r>
          </a:p>
          <a:p>
            <a:pPr marL="660400" indent="-660400">
              <a:lnSpc>
                <a:spcPct val="80000"/>
              </a:lnSpc>
            </a:pPr>
            <a:endParaRPr lang="en-US" altLang="en-US" sz="1600" dirty="0">
              <a:latin typeface="Bookman Old Style" pitchFamily="18" charset="0"/>
            </a:endParaRPr>
          </a:p>
          <a:p>
            <a:pPr marL="660400" indent="-660400">
              <a:lnSpc>
                <a:spcPct val="80000"/>
              </a:lnSpc>
            </a:pPr>
            <a:r>
              <a:rPr lang="en-US" altLang="en-US" sz="1600" b="1" dirty="0">
                <a:latin typeface="Bookman Old Style" pitchFamily="18" charset="0"/>
              </a:rPr>
              <a:t>Section 174(8A) </a:t>
            </a:r>
          </a:p>
          <a:p>
            <a:pPr marL="660400" indent="-660400">
              <a:lnSpc>
                <a:spcPct val="80000"/>
              </a:lnSpc>
            </a:pPr>
            <a:r>
              <a:rPr lang="en-US" altLang="en-US" sz="1600" dirty="0">
                <a:latin typeface="Bookman Old Style" pitchFamily="18" charset="0"/>
              </a:rPr>
              <a:t>Auditor should report when discovered “fraud and dishonesty” against company……….</a:t>
            </a:r>
          </a:p>
          <a:p>
            <a:pPr marL="660400" indent="-660400">
              <a:lnSpc>
                <a:spcPct val="80000"/>
              </a:lnSpc>
            </a:pPr>
            <a:endParaRPr lang="en-US" altLang="en-US" sz="1600" dirty="0">
              <a:latin typeface="Bookman Old Style" pitchFamily="18" charset="0"/>
            </a:endParaRPr>
          </a:p>
          <a:p>
            <a:pPr marL="660400" indent="-660400">
              <a:lnSpc>
                <a:spcPct val="80000"/>
              </a:lnSpc>
            </a:pPr>
            <a:r>
              <a:rPr lang="en-US" altLang="en-US" sz="1600" b="1" dirty="0">
                <a:latin typeface="Bookman Old Style" pitchFamily="18" charset="0"/>
              </a:rPr>
              <a:t>Section 174(9)</a:t>
            </a:r>
          </a:p>
          <a:p>
            <a:pPr marL="660400" indent="-660400">
              <a:lnSpc>
                <a:spcPct val="80000"/>
              </a:lnSpc>
            </a:pPr>
            <a:r>
              <a:rPr lang="en-US" altLang="en-US" sz="1600" dirty="0">
                <a:latin typeface="Bookman Old Style" pitchFamily="18" charset="0"/>
              </a:rPr>
              <a:t>Failure of officer of corporation without lawful excuses to allow auditor access to records, explanations </a:t>
            </a:r>
            <a:r>
              <a:rPr lang="en-US" altLang="en-US" sz="1600" dirty="0" err="1">
                <a:latin typeface="Bookman Old Style" pitchFamily="18" charset="0"/>
              </a:rPr>
              <a:t>etc</a:t>
            </a:r>
            <a:r>
              <a:rPr lang="en-US" altLang="en-US" sz="1600" dirty="0">
                <a:latin typeface="Bookman Old Style" pitchFamily="18" charset="0"/>
              </a:rPr>
              <a:t>, delay or obstruct auditors performance of his duties or exercise of his power, led to guilty of offence against Act. </a:t>
            </a:r>
            <a:endParaRPr lang="en-US" altLang="en-US" sz="1600" dirty="0" smtClean="0">
              <a:latin typeface="Bookman Old Style" pitchFamily="18" charset="0"/>
            </a:endParaRPr>
          </a:p>
          <a:p>
            <a:pPr marL="660400" indent="-660400">
              <a:lnSpc>
                <a:spcPct val="80000"/>
              </a:lnSpc>
            </a:pPr>
            <a:r>
              <a:rPr lang="en-US" altLang="en-US" sz="1600" b="1" dirty="0" smtClean="0">
                <a:latin typeface="Bookman Old Style" pitchFamily="18" charset="0"/>
              </a:rPr>
              <a:t>Penalty</a:t>
            </a:r>
            <a:r>
              <a:rPr lang="en-US" altLang="en-US" sz="1600" b="1" dirty="0">
                <a:latin typeface="Bookman Old Style" pitchFamily="18" charset="0"/>
              </a:rPr>
              <a:t>: 2 years imprisonment OR RM30,000 OR Both</a:t>
            </a:r>
          </a:p>
          <a:p>
            <a:pPr marL="660400" indent="-660400">
              <a:lnSpc>
                <a:spcPct val="80000"/>
              </a:lnSpc>
            </a:pPr>
            <a:endParaRPr lang="en-US" altLang="en-US" sz="1600" b="1" dirty="0">
              <a:latin typeface="Bookman Old Style" pitchFamily="18" charset="0"/>
            </a:endParaRPr>
          </a:p>
        </p:txBody>
      </p:sp>
      <p:sp>
        <p:nvSpPr>
          <p:cNvPr id="6" name="Rectangle 41"/>
          <p:cNvSpPr>
            <a:spLocks noGrp="1" noChangeArrowheads="1"/>
          </p:cNvSpPr>
          <p:nvPr>
            <p:ph type="sldNum" sz="quarter" idx="12"/>
          </p:nvPr>
        </p:nvSpPr>
        <p:spPr/>
        <p:txBody>
          <a:bodyPr/>
          <a:lstStyle/>
          <a:p>
            <a:fld id="{B1AEE73B-C602-46FD-9F34-E8F1D869562D}" type="slidenum">
              <a:rPr lang="en-US" altLang="en-US"/>
              <a:pPr/>
              <a:t>33</a:t>
            </a:fld>
            <a:endParaRPr lang="en-US"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ctrTitle"/>
          </p:nvPr>
        </p:nvSpPr>
        <p:spPr>
          <a:xfrm>
            <a:off x="762000" y="228600"/>
            <a:ext cx="7848600" cy="838200"/>
          </a:xfrm>
        </p:spPr>
        <p:txBody>
          <a:bodyPr>
            <a:normAutofit fontScale="90000"/>
          </a:bodyPr>
          <a:lstStyle/>
          <a:p>
            <a:pPr algn="ctr"/>
            <a:r>
              <a:rPr lang="en-US" altLang="en-US" sz="2800" b="1" dirty="0">
                <a:latin typeface="Bookman Old Style" pitchFamily="18" charset="0"/>
              </a:rPr>
              <a:t>Steps in Accepting Audit Engagement</a:t>
            </a:r>
          </a:p>
        </p:txBody>
      </p:sp>
      <p:sp>
        <p:nvSpPr>
          <p:cNvPr id="146435" name="Rectangle 3"/>
          <p:cNvSpPr>
            <a:spLocks noGrp="1" noChangeArrowheads="1"/>
          </p:cNvSpPr>
          <p:nvPr>
            <p:ph type="subTitle" idx="1"/>
          </p:nvPr>
        </p:nvSpPr>
        <p:spPr>
          <a:xfrm>
            <a:off x="685800" y="1219200"/>
            <a:ext cx="8229600" cy="4876800"/>
          </a:xfrm>
        </p:spPr>
        <p:txBody>
          <a:bodyPr>
            <a:normAutofit fontScale="92500" lnSpcReduction="10000"/>
          </a:bodyPr>
          <a:lstStyle/>
          <a:p>
            <a:pPr marL="609600" indent="-609600" algn="l"/>
            <a:r>
              <a:rPr lang="en-US" altLang="en-US" sz="1800" dirty="0">
                <a:latin typeface="Bookman Old Style" pitchFamily="18" charset="0"/>
              </a:rPr>
              <a:t>1. Evaluate integrity of management</a:t>
            </a:r>
          </a:p>
          <a:p>
            <a:pPr marL="609600" indent="-609600" algn="l">
              <a:buFont typeface="Wingdings" pitchFamily="2" charset="2"/>
              <a:buChar char="n"/>
            </a:pPr>
            <a:r>
              <a:rPr lang="en-US" altLang="en-US" sz="1400" dirty="0">
                <a:latin typeface="Bookman Old Style" pitchFamily="18" charset="0"/>
              </a:rPr>
              <a:t>Communicate with predecessor auditor</a:t>
            </a:r>
          </a:p>
          <a:p>
            <a:pPr marL="609600" indent="-609600" algn="l">
              <a:buFont typeface="Wingdings" pitchFamily="2" charset="2"/>
              <a:buChar char="n"/>
            </a:pPr>
            <a:r>
              <a:rPr lang="en-US" altLang="en-US" sz="1400" dirty="0">
                <a:latin typeface="Bookman Old Style" pitchFamily="18" charset="0"/>
              </a:rPr>
              <a:t>Make inquiries of other third parties</a:t>
            </a:r>
          </a:p>
          <a:p>
            <a:pPr marL="609600" indent="-609600" algn="l">
              <a:buFont typeface="Wingdings" pitchFamily="2" charset="2"/>
              <a:buChar char="n"/>
            </a:pPr>
            <a:r>
              <a:rPr lang="en-US" altLang="en-US" sz="1400" dirty="0">
                <a:latin typeface="Bookman Old Style" pitchFamily="18" charset="0"/>
              </a:rPr>
              <a:t>Review previous experience with existing clients (before deciding to continue engagement)</a:t>
            </a:r>
          </a:p>
          <a:p>
            <a:pPr marL="609600" indent="-609600" algn="l"/>
            <a:r>
              <a:rPr lang="en-US" altLang="en-US" sz="1800" dirty="0">
                <a:latin typeface="Bookman Old Style" pitchFamily="18" charset="0"/>
              </a:rPr>
              <a:t>2. Identify special circumstances and unusual risks</a:t>
            </a:r>
          </a:p>
          <a:p>
            <a:pPr marL="609600" indent="-609600" algn="l">
              <a:buFont typeface="Wingdings" pitchFamily="2" charset="2"/>
              <a:buChar char="n"/>
            </a:pPr>
            <a:r>
              <a:rPr lang="en-US" altLang="en-US" sz="1400" dirty="0">
                <a:latin typeface="Bookman Old Style" pitchFamily="18" charset="0"/>
              </a:rPr>
              <a:t>Identify intended users of statements</a:t>
            </a:r>
          </a:p>
          <a:p>
            <a:pPr marL="609600" indent="-609600" algn="l">
              <a:buFont typeface="Wingdings" pitchFamily="2" charset="2"/>
              <a:buChar char="n"/>
            </a:pPr>
            <a:r>
              <a:rPr lang="en-US" altLang="en-US" sz="1400" dirty="0">
                <a:latin typeface="Bookman Old Style" pitchFamily="18" charset="0"/>
              </a:rPr>
              <a:t>Client’s legal and financial stability</a:t>
            </a:r>
          </a:p>
          <a:p>
            <a:pPr marL="609600" indent="-609600" algn="l">
              <a:buFont typeface="Wingdings" pitchFamily="2" charset="2"/>
              <a:buChar char="n"/>
            </a:pPr>
            <a:r>
              <a:rPr lang="en-US" altLang="en-US" sz="1400" dirty="0">
                <a:latin typeface="Bookman Old Style" pitchFamily="18" charset="0"/>
              </a:rPr>
              <a:t>Auditability of entity</a:t>
            </a:r>
          </a:p>
          <a:p>
            <a:pPr marL="609600" indent="-609600" algn="l"/>
            <a:r>
              <a:rPr lang="en-US" altLang="en-US" sz="1800" dirty="0">
                <a:latin typeface="Bookman Old Style" pitchFamily="18" charset="0"/>
              </a:rPr>
              <a:t>3. Assess competence to perform audit</a:t>
            </a:r>
          </a:p>
          <a:p>
            <a:pPr marL="609600" indent="-609600" algn="l">
              <a:buFont typeface="Wingdings" pitchFamily="2" charset="2"/>
              <a:buChar char="n"/>
            </a:pPr>
            <a:r>
              <a:rPr lang="en-US" altLang="en-US" sz="1400" dirty="0">
                <a:latin typeface="Bookman Old Style" pitchFamily="18" charset="0"/>
              </a:rPr>
              <a:t>Identify audit team</a:t>
            </a:r>
          </a:p>
          <a:p>
            <a:pPr marL="609600" indent="-609600" algn="l">
              <a:buFont typeface="Wingdings" pitchFamily="2" charset="2"/>
              <a:buChar char="n"/>
            </a:pPr>
            <a:r>
              <a:rPr lang="en-US" altLang="en-US" sz="1400" dirty="0">
                <a:latin typeface="Bookman Old Style" pitchFamily="18" charset="0"/>
              </a:rPr>
              <a:t>Consider need for consultation and specialist</a:t>
            </a:r>
          </a:p>
          <a:p>
            <a:pPr marL="609600" indent="-609600" algn="l"/>
            <a:r>
              <a:rPr lang="en-US" altLang="en-US" sz="1800" dirty="0">
                <a:latin typeface="Bookman Old Style" pitchFamily="18" charset="0"/>
              </a:rPr>
              <a:t>4. Evaluate independence</a:t>
            </a:r>
          </a:p>
          <a:p>
            <a:pPr marL="609600" indent="-609600" algn="l"/>
            <a:r>
              <a:rPr lang="en-US" altLang="en-US" sz="1800" dirty="0">
                <a:latin typeface="Bookman Old Style" pitchFamily="18" charset="0"/>
              </a:rPr>
              <a:t>5. Determine ability to use due care</a:t>
            </a:r>
          </a:p>
          <a:p>
            <a:pPr marL="609600" indent="-609600" algn="l">
              <a:buFont typeface="Wingdings" pitchFamily="2" charset="2"/>
              <a:buChar char="n"/>
            </a:pPr>
            <a:r>
              <a:rPr lang="en-US" altLang="en-US" sz="1400" dirty="0">
                <a:latin typeface="Bookman Old Style" pitchFamily="18" charset="0"/>
              </a:rPr>
              <a:t>Assess timing of appointment</a:t>
            </a:r>
          </a:p>
          <a:p>
            <a:pPr marL="609600" indent="-609600" algn="l">
              <a:buFont typeface="Wingdings" pitchFamily="2" charset="2"/>
              <a:buChar char="n"/>
            </a:pPr>
            <a:r>
              <a:rPr lang="en-US" altLang="en-US" sz="1400" dirty="0">
                <a:latin typeface="Bookman Old Style" pitchFamily="18" charset="0"/>
              </a:rPr>
              <a:t>Consider the scheduling of field work (interim, year-end, budget, client’s personnel)</a:t>
            </a:r>
          </a:p>
          <a:p>
            <a:pPr marL="609600" indent="-609600" algn="l"/>
            <a:r>
              <a:rPr lang="en-US" altLang="en-US" sz="1800" dirty="0">
                <a:latin typeface="Bookman Old Style" pitchFamily="18" charset="0"/>
              </a:rPr>
              <a:t>6. Prepare engagement letter</a:t>
            </a:r>
          </a:p>
        </p:txBody>
      </p:sp>
      <p:sp>
        <p:nvSpPr>
          <p:cNvPr id="6" name="Rectangle 41"/>
          <p:cNvSpPr>
            <a:spLocks noGrp="1" noChangeArrowheads="1"/>
          </p:cNvSpPr>
          <p:nvPr>
            <p:ph type="sldNum" sz="quarter" idx="12"/>
          </p:nvPr>
        </p:nvSpPr>
        <p:spPr/>
        <p:txBody>
          <a:bodyPr/>
          <a:lstStyle/>
          <a:p>
            <a:fld id="{43915C73-9379-423C-8A25-AA5A86B560C1}" type="slidenum">
              <a:rPr lang="en-US" altLang="en-US"/>
              <a:pPr/>
              <a:t>34</a:t>
            </a:fld>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ctrTitle"/>
          </p:nvPr>
        </p:nvSpPr>
        <p:spPr>
          <a:xfrm>
            <a:off x="762000" y="533400"/>
            <a:ext cx="7848600" cy="838200"/>
          </a:xfrm>
        </p:spPr>
        <p:txBody>
          <a:bodyPr/>
          <a:lstStyle/>
          <a:p>
            <a:r>
              <a:rPr lang="en-US" altLang="en-US" sz="3200" dirty="0">
                <a:latin typeface="Bookman Old Style" pitchFamily="18" charset="0"/>
              </a:rPr>
              <a:t>STANDARDS AND PRACTICES</a:t>
            </a:r>
          </a:p>
        </p:txBody>
      </p:sp>
      <p:sp>
        <p:nvSpPr>
          <p:cNvPr id="97283" name="Rectangle 3"/>
          <p:cNvSpPr>
            <a:spLocks noGrp="1" noChangeArrowheads="1"/>
          </p:cNvSpPr>
          <p:nvPr>
            <p:ph type="subTitle" idx="1"/>
          </p:nvPr>
        </p:nvSpPr>
        <p:spPr>
          <a:xfrm>
            <a:off x="685800" y="1676400"/>
            <a:ext cx="7772400" cy="4419600"/>
          </a:xfrm>
        </p:spPr>
        <p:txBody>
          <a:bodyPr>
            <a:normAutofit/>
          </a:bodyPr>
          <a:lstStyle/>
          <a:p>
            <a:pPr marL="609600" indent="-609600"/>
            <a:r>
              <a:rPr lang="en-US" altLang="en-US" sz="2000" b="1" dirty="0">
                <a:latin typeface="Bookman Old Style" pitchFamily="18" charset="0"/>
              </a:rPr>
              <a:t>Auditor Responsibility for Detection of Errors and Fraud</a:t>
            </a:r>
            <a:endParaRPr lang="en-US" altLang="en-US" sz="1400" b="1" dirty="0">
              <a:latin typeface="Bookman Old Style" pitchFamily="18" charset="0"/>
            </a:endParaRPr>
          </a:p>
          <a:p>
            <a:pPr marL="609600" indent="-609600"/>
            <a:endParaRPr lang="en-US" altLang="en-US" sz="1400" b="1" dirty="0">
              <a:latin typeface="Bookman Old Style" pitchFamily="18" charset="0"/>
            </a:endParaRPr>
          </a:p>
          <a:p>
            <a:pPr marL="609600" indent="-609600" algn="l">
              <a:buFont typeface="Wingdings" pitchFamily="2" charset="2"/>
              <a:buAutoNum type="arabicPeriod"/>
            </a:pPr>
            <a:r>
              <a:rPr lang="en-US" altLang="en-US" sz="1800" dirty="0">
                <a:latin typeface="Bookman Old Style" pitchFamily="18" charset="0"/>
              </a:rPr>
              <a:t>Assess the risk of errors and fraud that may cause financial statements to contain material misstatements.</a:t>
            </a:r>
          </a:p>
          <a:p>
            <a:pPr marL="609600" indent="-609600" algn="l">
              <a:buFont typeface="Wingdings" pitchFamily="2" charset="2"/>
              <a:buAutoNum type="arabicPeriod"/>
            </a:pPr>
            <a:endParaRPr lang="en-US" altLang="en-US" sz="1800" dirty="0">
              <a:latin typeface="Bookman Old Style" pitchFamily="18" charset="0"/>
            </a:endParaRPr>
          </a:p>
          <a:p>
            <a:pPr marL="609600" indent="-609600" algn="l">
              <a:buFont typeface="Wingdings" pitchFamily="2" charset="2"/>
              <a:buAutoNum type="arabicPeriod"/>
            </a:pPr>
            <a:r>
              <a:rPr lang="en-US" altLang="en-US" sz="1800" dirty="0">
                <a:latin typeface="Bookman Old Style" pitchFamily="18" charset="0"/>
              </a:rPr>
              <a:t>Based on assessment, plan + perform audit to obtain reasonable assurance material misstatements whether caused by errors and fraud, will be detected.</a:t>
            </a:r>
          </a:p>
          <a:p>
            <a:pPr marL="609600" indent="-609600" algn="l">
              <a:buFont typeface="Wingdings" pitchFamily="2" charset="2"/>
              <a:buAutoNum type="arabicPeriod"/>
            </a:pPr>
            <a:endParaRPr lang="en-US" altLang="en-US" sz="1800" dirty="0">
              <a:latin typeface="Bookman Old Style" pitchFamily="18" charset="0"/>
            </a:endParaRPr>
          </a:p>
          <a:p>
            <a:pPr marL="609600" indent="-609600" algn="l">
              <a:buFont typeface="Wingdings" pitchFamily="2" charset="2"/>
              <a:buAutoNum type="arabicPeriod"/>
            </a:pPr>
            <a:r>
              <a:rPr lang="en-US" altLang="en-US" sz="1800" dirty="0">
                <a:latin typeface="Bookman Old Style" pitchFamily="18" charset="0"/>
              </a:rPr>
              <a:t>Exercise due care in planning, performing, evaluating results of audit procedures, and exercise proper degree of professional skepticism to achieve reasonable assurance that material misstatements due to errors and fraud will be detected.</a:t>
            </a:r>
          </a:p>
        </p:txBody>
      </p:sp>
      <p:sp>
        <p:nvSpPr>
          <p:cNvPr id="6" name="Rectangle 41"/>
          <p:cNvSpPr>
            <a:spLocks noGrp="1" noChangeArrowheads="1"/>
          </p:cNvSpPr>
          <p:nvPr>
            <p:ph type="sldNum" sz="quarter" idx="12"/>
          </p:nvPr>
        </p:nvSpPr>
        <p:spPr/>
        <p:txBody>
          <a:bodyPr/>
          <a:lstStyle/>
          <a:p>
            <a:fld id="{8B9C7FA5-1D42-474D-B11C-B1AA2A52BDA1}" type="slidenum">
              <a:rPr lang="en-US" altLang="en-US"/>
              <a:pPr/>
              <a:t>4</a:t>
            </a:fld>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ctrTitle"/>
          </p:nvPr>
        </p:nvSpPr>
        <p:spPr>
          <a:xfrm>
            <a:off x="762000" y="381000"/>
            <a:ext cx="7848600" cy="838200"/>
          </a:xfrm>
        </p:spPr>
        <p:txBody>
          <a:bodyPr/>
          <a:lstStyle/>
          <a:p>
            <a:r>
              <a:rPr lang="en-US" altLang="en-US" sz="3200" dirty="0">
                <a:latin typeface="Bookman Old Style" pitchFamily="18" charset="0"/>
              </a:rPr>
              <a:t>STANDARDS AND PRACTICES</a:t>
            </a:r>
          </a:p>
        </p:txBody>
      </p:sp>
      <p:sp>
        <p:nvSpPr>
          <p:cNvPr id="109571" name="Rectangle 3"/>
          <p:cNvSpPr>
            <a:spLocks noGrp="1" noChangeArrowheads="1"/>
          </p:cNvSpPr>
          <p:nvPr>
            <p:ph type="subTitle" idx="1"/>
          </p:nvPr>
        </p:nvSpPr>
        <p:spPr>
          <a:xfrm>
            <a:off x="762000" y="1600200"/>
            <a:ext cx="8001000" cy="4800600"/>
          </a:xfrm>
        </p:spPr>
        <p:txBody>
          <a:bodyPr>
            <a:normAutofit lnSpcReduction="10000"/>
          </a:bodyPr>
          <a:lstStyle/>
          <a:p>
            <a:pPr marL="609600" indent="-609600"/>
            <a:r>
              <a:rPr lang="en-US" altLang="en-US" sz="2000" b="1" dirty="0">
                <a:latin typeface="Bookman Old Style" pitchFamily="18" charset="0"/>
              </a:rPr>
              <a:t>Preventing Litigation</a:t>
            </a:r>
          </a:p>
          <a:p>
            <a:pPr marL="609600" indent="-609600" algn="l">
              <a:buFont typeface="Wingdings" pitchFamily="2" charset="2"/>
              <a:buAutoNum type="arabicPeriod"/>
            </a:pPr>
            <a:r>
              <a:rPr lang="en-US" altLang="en-US" sz="1900" dirty="0">
                <a:latin typeface="Bookman Old Style" pitchFamily="18" charset="0"/>
              </a:rPr>
              <a:t>Place emphasis within the firm on complying with standards and professional ethics.</a:t>
            </a:r>
          </a:p>
          <a:p>
            <a:pPr marL="609600" indent="-609600" algn="l">
              <a:buFont typeface="Wingdings" pitchFamily="2" charset="2"/>
              <a:buAutoNum type="arabicPeriod"/>
            </a:pPr>
            <a:r>
              <a:rPr lang="en-US" altLang="en-US" sz="1900" dirty="0">
                <a:latin typeface="Bookman Old Style" pitchFamily="18" charset="0"/>
              </a:rPr>
              <a:t>Retain legal counsel that is familiar with CPAs legal liability.</a:t>
            </a:r>
          </a:p>
          <a:p>
            <a:pPr marL="609600" indent="-609600" algn="l">
              <a:buFont typeface="Wingdings" pitchFamily="2" charset="2"/>
              <a:buAutoNum type="arabicPeriod"/>
            </a:pPr>
            <a:r>
              <a:rPr lang="en-US" altLang="en-US" sz="1900" dirty="0">
                <a:latin typeface="Bookman Old Style" pitchFamily="18" charset="0"/>
              </a:rPr>
              <a:t>Maintain adequate professional liability insurance.</a:t>
            </a:r>
          </a:p>
          <a:p>
            <a:pPr marL="609600" indent="-609600" algn="l">
              <a:buFont typeface="Wingdings" pitchFamily="2" charset="2"/>
              <a:buAutoNum type="arabicPeriod"/>
            </a:pPr>
            <a:r>
              <a:rPr lang="en-US" altLang="en-US" sz="1900" dirty="0">
                <a:latin typeface="Bookman Old Style" pitchFamily="18" charset="0"/>
              </a:rPr>
              <a:t>Investigate prospective clients thoroughly.</a:t>
            </a:r>
          </a:p>
          <a:p>
            <a:pPr marL="609600" indent="-609600" algn="l">
              <a:buFont typeface="Wingdings" pitchFamily="2" charset="2"/>
              <a:buAutoNum type="arabicPeriod"/>
            </a:pPr>
            <a:r>
              <a:rPr lang="en-US" altLang="en-US" sz="1900" dirty="0">
                <a:latin typeface="Bookman Old Style" pitchFamily="18" charset="0"/>
              </a:rPr>
              <a:t>Obtain a thorough knowledge of the client’s business</a:t>
            </a:r>
          </a:p>
          <a:p>
            <a:pPr marL="609600" indent="-609600" algn="l">
              <a:buFont typeface="Wingdings" pitchFamily="2" charset="2"/>
              <a:buAutoNum type="arabicPeriod"/>
            </a:pPr>
            <a:r>
              <a:rPr lang="en-US" altLang="en-US" sz="1900" dirty="0">
                <a:latin typeface="Bookman Old Style" pitchFamily="18" charset="0"/>
              </a:rPr>
              <a:t>Use engagement letters to prevent misunderstandings with clients.</a:t>
            </a:r>
          </a:p>
          <a:p>
            <a:pPr marL="609600" indent="-609600" algn="l">
              <a:buFont typeface="Wingdings" pitchFamily="2" charset="2"/>
              <a:buAutoNum type="arabicPeriod"/>
            </a:pPr>
            <a:r>
              <a:rPr lang="en-US" altLang="en-US" sz="1900" dirty="0">
                <a:latin typeface="Bookman Old Style" pitchFamily="18" charset="0"/>
              </a:rPr>
              <a:t>Carefully assess risks of errors + irregularities, including indicating of internal control weaknesses.</a:t>
            </a:r>
          </a:p>
          <a:p>
            <a:pPr marL="609600" indent="-609600" algn="l">
              <a:buFont typeface="Wingdings" pitchFamily="2" charset="2"/>
              <a:buAutoNum type="arabicPeriod"/>
            </a:pPr>
            <a:r>
              <a:rPr lang="en-US" altLang="en-US" sz="1900" dirty="0">
                <a:latin typeface="Bookman Old Style" pitchFamily="18" charset="0"/>
              </a:rPr>
              <a:t>Carefully prepare and review working papers.</a:t>
            </a:r>
          </a:p>
          <a:p>
            <a:pPr marL="609600" indent="-609600" algn="l">
              <a:buFont typeface="Wingdings" pitchFamily="2" charset="2"/>
              <a:buAutoNum type="arabicPeriod"/>
            </a:pPr>
            <a:r>
              <a:rPr lang="en-US" altLang="en-US" sz="1900" dirty="0">
                <a:latin typeface="Bookman Old Style" pitchFamily="18" charset="0"/>
              </a:rPr>
              <a:t>Exercise extreme </a:t>
            </a:r>
            <a:r>
              <a:rPr lang="en-US" altLang="en-US" sz="1700" dirty="0">
                <a:latin typeface="Bookman Old Style" pitchFamily="18" charset="0"/>
              </a:rPr>
              <a:t>care in audit of clients with high degree of business risks.</a:t>
            </a:r>
            <a:endParaRPr lang="en-US" altLang="en-US" sz="1700" b="1" dirty="0">
              <a:latin typeface="Bookman Old Style" pitchFamily="18" charset="0"/>
            </a:endParaRPr>
          </a:p>
        </p:txBody>
      </p:sp>
      <p:sp>
        <p:nvSpPr>
          <p:cNvPr id="6" name="Rectangle 41"/>
          <p:cNvSpPr>
            <a:spLocks noGrp="1" noChangeArrowheads="1"/>
          </p:cNvSpPr>
          <p:nvPr>
            <p:ph type="sldNum" sz="quarter" idx="12"/>
          </p:nvPr>
        </p:nvSpPr>
        <p:spPr/>
        <p:txBody>
          <a:bodyPr/>
          <a:lstStyle/>
          <a:p>
            <a:fld id="{C9509F8A-3023-49A6-88C1-32316B9A0607}" type="slidenum">
              <a:rPr lang="en-US" altLang="en-US"/>
              <a:pPr/>
              <a:t>5</a:t>
            </a:fld>
            <a:endParaRPr lang="en-US" altLang="en-US"/>
          </a:p>
        </p:txBody>
      </p:sp>
    </p:spTree>
    <p:extLst>
      <p:ext uri="{BB962C8B-B14F-4D97-AF65-F5344CB8AC3E}">
        <p14:creationId xmlns:p14="http://schemas.microsoft.com/office/powerpoint/2010/main" val="1045733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ctrTitle"/>
          </p:nvPr>
        </p:nvSpPr>
        <p:spPr>
          <a:xfrm>
            <a:off x="838200" y="762000"/>
            <a:ext cx="7696200" cy="838200"/>
          </a:xfrm>
        </p:spPr>
        <p:txBody>
          <a:bodyPr/>
          <a:lstStyle/>
          <a:p>
            <a:r>
              <a:rPr lang="en-US" altLang="en-US" sz="3200" dirty="0">
                <a:latin typeface="Bookman Old Style" pitchFamily="18" charset="0"/>
              </a:rPr>
              <a:t>STANDARDS AND PRACTICES</a:t>
            </a:r>
          </a:p>
        </p:txBody>
      </p:sp>
      <p:sp>
        <p:nvSpPr>
          <p:cNvPr id="162819" name="Rectangle 3"/>
          <p:cNvSpPr>
            <a:spLocks noGrp="1" noChangeArrowheads="1"/>
          </p:cNvSpPr>
          <p:nvPr>
            <p:ph type="subTitle" idx="1"/>
          </p:nvPr>
        </p:nvSpPr>
        <p:spPr>
          <a:xfrm>
            <a:off x="838200" y="1981200"/>
            <a:ext cx="7543800" cy="3429000"/>
          </a:xfrm>
        </p:spPr>
        <p:txBody>
          <a:bodyPr/>
          <a:lstStyle/>
          <a:p>
            <a:pPr marL="609600" indent="-609600"/>
            <a:r>
              <a:rPr lang="en-US" altLang="en-US" sz="2000" b="1" dirty="0">
                <a:latin typeface="Bookman Old Style" pitchFamily="18" charset="0"/>
              </a:rPr>
              <a:t>Elements of Quality Control</a:t>
            </a:r>
          </a:p>
          <a:p>
            <a:pPr marL="609600" indent="-609600"/>
            <a:endParaRPr lang="en-US" altLang="en-US" sz="2000" b="1" dirty="0">
              <a:latin typeface="Bookman Old Style" pitchFamily="18" charset="0"/>
            </a:endParaRPr>
          </a:p>
          <a:p>
            <a:pPr marL="609600" indent="-609600" algn="l">
              <a:buFont typeface="Wingdings" pitchFamily="2" charset="2"/>
              <a:buAutoNum type="arabicPeriod"/>
            </a:pPr>
            <a:r>
              <a:rPr lang="en-US" altLang="en-US" sz="2000" dirty="0">
                <a:latin typeface="Bookman Old Style" pitchFamily="18" charset="0"/>
              </a:rPr>
              <a:t>Independence, Integrity, Objectivity</a:t>
            </a:r>
          </a:p>
          <a:p>
            <a:pPr marL="609600" indent="-609600" algn="l">
              <a:buFont typeface="Wingdings" pitchFamily="2" charset="2"/>
              <a:buAutoNum type="arabicPeriod"/>
            </a:pPr>
            <a:r>
              <a:rPr lang="en-US" altLang="en-US" sz="2000" dirty="0">
                <a:latin typeface="Bookman Old Style" pitchFamily="18" charset="0"/>
              </a:rPr>
              <a:t>Personnel Management</a:t>
            </a:r>
          </a:p>
          <a:p>
            <a:pPr marL="609600" indent="-609600" algn="l">
              <a:buFont typeface="Wingdings" pitchFamily="2" charset="2"/>
              <a:buAutoNum type="arabicPeriod"/>
            </a:pPr>
            <a:r>
              <a:rPr lang="en-US" altLang="en-US" sz="2000" dirty="0">
                <a:latin typeface="Bookman Old Style" pitchFamily="18" charset="0"/>
              </a:rPr>
              <a:t>Acceptance and Continuance of Clients and Engagements</a:t>
            </a:r>
          </a:p>
          <a:p>
            <a:pPr marL="609600" indent="-609600" algn="l">
              <a:buFont typeface="Wingdings" pitchFamily="2" charset="2"/>
              <a:buAutoNum type="arabicPeriod"/>
            </a:pPr>
            <a:r>
              <a:rPr lang="en-US" altLang="en-US" sz="2000" dirty="0">
                <a:latin typeface="Bookman Old Style" pitchFamily="18" charset="0"/>
              </a:rPr>
              <a:t>Engagement performance</a:t>
            </a:r>
          </a:p>
          <a:p>
            <a:pPr marL="609600" indent="-609600" algn="l">
              <a:buFont typeface="Wingdings" pitchFamily="2" charset="2"/>
              <a:buAutoNum type="arabicPeriod"/>
            </a:pPr>
            <a:r>
              <a:rPr lang="en-US" altLang="en-US" sz="2000" dirty="0">
                <a:latin typeface="Bookman Old Style" pitchFamily="18" charset="0"/>
              </a:rPr>
              <a:t>Monitoring</a:t>
            </a:r>
          </a:p>
          <a:p>
            <a:pPr marL="609600" indent="-609600"/>
            <a:endParaRPr lang="en-US" altLang="en-US" sz="2000" b="1" dirty="0">
              <a:latin typeface="Bookman Old Style" pitchFamily="18" charset="0"/>
            </a:endParaRPr>
          </a:p>
        </p:txBody>
      </p:sp>
      <p:sp>
        <p:nvSpPr>
          <p:cNvPr id="6" name="Rectangle 41"/>
          <p:cNvSpPr>
            <a:spLocks noGrp="1" noChangeArrowheads="1"/>
          </p:cNvSpPr>
          <p:nvPr>
            <p:ph type="sldNum" sz="quarter" idx="12"/>
          </p:nvPr>
        </p:nvSpPr>
        <p:spPr/>
        <p:txBody>
          <a:bodyPr/>
          <a:lstStyle/>
          <a:p>
            <a:fld id="{F60B466C-8A96-4AD8-B4AC-2CE3754BA014}" type="slidenum">
              <a:rPr lang="en-US" altLang="en-US"/>
              <a:pPr/>
              <a:t>6</a:t>
            </a:fld>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914400" y="685800"/>
            <a:ext cx="7620000" cy="838200"/>
          </a:xfrm>
        </p:spPr>
        <p:txBody>
          <a:bodyPr/>
          <a:lstStyle/>
          <a:p>
            <a:r>
              <a:rPr lang="en-US" altLang="en-US" sz="3200" dirty="0" smtClean="0">
                <a:latin typeface="Bookman Old Style" pitchFamily="18" charset="0"/>
              </a:rPr>
              <a:t>INDEPENDENCE OF AUDITORS</a:t>
            </a:r>
            <a:endParaRPr lang="en-US" altLang="en-US" sz="3200" dirty="0">
              <a:latin typeface="Bookman Old Style" pitchFamily="18" charset="0"/>
            </a:endParaRPr>
          </a:p>
        </p:txBody>
      </p:sp>
      <p:sp>
        <p:nvSpPr>
          <p:cNvPr id="101379" name="Rectangle 3"/>
          <p:cNvSpPr>
            <a:spLocks noGrp="1" noChangeArrowheads="1"/>
          </p:cNvSpPr>
          <p:nvPr>
            <p:ph type="subTitle" idx="1"/>
          </p:nvPr>
        </p:nvSpPr>
        <p:spPr>
          <a:xfrm>
            <a:off x="914400" y="1828800"/>
            <a:ext cx="7772400" cy="4267200"/>
          </a:xfrm>
        </p:spPr>
        <p:txBody>
          <a:bodyPr>
            <a:normAutofit/>
          </a:bodyPr>
          <a:lstStyle/>
          <a:p>
            <a:pPr>
              <a:lnSpc>
                <a:spcPct val="80000"/>
              </a:lnSpc>
            </a:pPr>
            <a:r>
              <a:rPr lang="en-US" altLang="en-US" dirty="0" smtClean="0">
                <a:latin typeface="Bookman Old Style" pitchFamily="18" charset="0"/>
              </a:rPr>
              <a:t>Auditor independence – commonly referred to as the cornerstone of accounting profession (foundation of public trust).</a:t>
            </a:r>
          </a:p>
          <a:p>
            <a:pPr>
              <a:lnSpc>
                <a:spcPct val="80000"/>
              </a:lnSpc>
            </a:pPr>
            <a:endParaRPr lang="en-US" altLang="en-US" dirty="0" smtClean="0">
              <a:latin typeface="Bookman Old Style" pitchFamily="18" charset="0"/>
            </a:endParaRPr>
          </a:p>
          <a:p>
            <a:pPr>
              <a:lnSpc>
                <a:spcPct val="80000"/>
              </a:lnSpc>
            </a:pPr>
            <a:r>
              <a:rPr lang="en-US" altLang="en-US" dirty="0" smtClean="0">
                <a:latin typeface="Bookman Old Style" pitchFamily="18" charset="0"/>
              </a:rPr>
              <a:t>The rise in high profile accounting scandals have cast the profession into the limelight, negatively affecting public perception of auditors.</a:t>
            </a:r>
          </a:p>
          <a:p>
            <a:pPr>
              <a:lnSpc>
                <a:spcPct val="80000"/>
              </a:lnSpc>
            </a:pPr>
            <a:endParaRPr lang="en-US" altLang="en-US" dirty="0" smtClean="0">
              <a:latin typeface="Bookman Old Style" pitchFamily="18" charset="0"/>
            </a:endParaRPr>
          </a:p>
          <a:p>
            <a:pPr>
              <a:lnSpc>
                <a:spcPct val="80000"/>
              </a:lnSpc>
            </a:pPr>
            <a:r>
              <a:rPr lang="en-US" altLang="en-US" dirty="0" smtClean="0">
                <a:latin typeface="Bookman Old Style" pitchFamily="18" charset="0"/>
              </a:rPr>
              <a:t>Being independence requires auditor to uphold integrity and  keeping an objective approach to the audit process.</a:t>
            </a:r>
            <a:endParaRPr lang="en-US" altLang="en-US" dirty="0">
              <a:latin typeface="Bookman Old Style" pitchFamily="18" charset="0"/>
            </a:endParaRPr>
          </a:p>
          <a:p>
            <a:pPr>
              <a:lnSpc>
                <a:spcPct val="80000"/>
              </a:lnSpc>
            </a:pPr>
            <a:endParaRPr lang="en-US" altLang="en-US" sz="1400" dirty="0">
              <a:latin typeface="Bookman Old Style" pitchFamily="18" charset="0"/>
            </a:endParaRPr>
          </a:p>
        </p:txBody>
      </p:sp>
      <p:sp>
        <p:nvSpPr>
          <p:cNvPr id="6" name="Rectangle 41"/>
          <p:cNvSpPr>
            <a:spLocks noGrp="1" noChangeArrowheads="1"/>
          </p:cNvSpPr>
          <p:nvPr>
            <p:ph type="sldNum" sz="quarter" idx="12"/>
          </p:nvPr>
        </p:nvSpPr>
        <p:spPr/>
        <p:txBody>
          <a:bodyPr/>
          <a:lstStyle/>
          <a:p>
            <a:fld id="{1D0458B2-E8EA-4D98-85B7-71CB47CB07DE}" type="slidenum">
              <a:rPr lang="en-US" altLang="en-US"/>
              <a:pPr/>
              <a:t>7</a:t>
            </a:fld>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ctrTitle"/>
          </p:nvPr>
        </p:nvSpPr>
        <p:spPr>
          <a:xfrm>
            <a:off x="685800" y="685800"/>
            <a:ext cx="7848600" cy="838200"/>
          </a:xfrm>
        </p:spPr>
        <p:txBody>
          <a:bodyPr/>
          <a:lstStyle/>
          <a:p>
            <a:r>
              <a:rPr lang="en-US" altLang="en-US" sz="3200" dirty="0" smtClean="0">
                <a:latin typeface="Bookman Old Style" pitchFamily="18" charset="0"/>
              </a:rPr>
              <a:t>INDEPENDENCE OF AUDITORS</a:t>
            </a:r>
            <a:endParaRPr lang="en-US" altLang="en-US" sz="3200" dirty="0">
              <a:latin typeface="Bookman Old Style" pitchFamily="18" charset="0"/>
            </a:endParaRPr>
          </a:p>
        </p:txBody>
      </p:sp>
      <p:sp>
        <p:nvSpPr>
          <p:cNvPr id="117763" name="Rectangle 3"/>
          <p:cNvSpPr>
            <a:spLocks noGrp="1" noChangeArrowheads="1"/>
          </p:cNvSpPr>
          <p:nvPr>
            <p:ph type="subTitle" idx="1"/>
          </p:nvPr>
        </p:nvSpPr>
        <p:spPr>
          <a:xfrm>
            <a:off x="838200" y="1905000"/>
            <a:ext cx="7543800" cy="3733800"/>
          </a:xfrm>
        </p:spPr>
        <p:txBody>
          <a:bodyPr>
            <a:normAutofit/>
          </a:bodyPr>
          <a:lstStyle/>
          <a:p>
            <a:r>
              <a:rPr lang="en-US" altLang="en-US" sz="2800" b="1" dirty="0" smtClean="0">
                <a:latin typeface="Bookman Old Style" pitchFamily="18" charset="0"/>
              </a:rPr>
              <a:t>Types of Independence</a:t>
            </a:r>
          </a:p>
          <a:p>
            <a:endParaRPr lang="en-US" altLang="en-US" sz="2800" b="1" dirty="0" smtClean="0">
              <a:latin typeface="Bookman Old Style" pitchFamily="18" charset="0"/>
            </a:endParaRPr>
          </a:p>
          <a:p>
            <a:pPr marL="457200" indent="-457200">
              <a:buFont typeface="+mj-lt"/>
              <a:buAutoNum type="arabicPeriod"/>
            </a:pPr>
            <a:r>
              <a:rPr lang="en-US" altLang="en-US" dirty="0" smtClean="0">
                <a:latin typeface="Bookman Old Style" pitchFamily="18" charset="0"/>
              </a:rPr>
              <a:t>Programming independence</a:t>
            </a:r>
          </a:p>
          <a:p>
            <a:pPr marL="457200" indent="-457200">
              <a:buFont typeface="+mj-lt"/>
              <a:buAutoNum type="arabicPeriod"/>
            </a:pPr>
            <a:r>
              <a:rPr lang="en-US" altLang="en-US" dirty="0" smtClean="0">
                <a:latin typeface="Bookman Old Style" pitchFamily="18" charset="0"/>
              </a:rPr>
              <a:t>Investigative independence</a:t>
            </a:r>
          </a:p>
          <a:p>
            <a:pPr marL="457200" indent="-457200">
              <a:buFont typeface="+mj-lt"/>
              <a:buAutoNum type="arabicPeriod"/>
            </a:pPr>
            <a:r>
              <a:rPr lang="en-US" altLang="en-US" dirty="0" smtClean="0">
                <a:latin typeface="Bookman Old Style" pitchFamily="18" charset="0"/>
              </a:rPr>
              <a:t>Reporting Independence</a:t>
            </a:r>
          </a:p>
          <a:p>
            <a:pPr marL="457200" indent="-457200">
              <a:buFont typeface="+mj-lt"/>
              <a:buAutoNum type="arabicPeriod"/>
            </a:pPr>
            <a:endParaRPr lang="en-US" altLang="en-US" b="1" dirty="0" smtClean="0">
              <a:latin typeface="Bookman Old Style" pitchFamily="18" charset="0"/>
            </a:endParaRPr>
          </a:p>
          <a:p>
            <a:pPr marL="457200" indent="-457200"/>
            <a:r>
              <a:rPr lang="en-US" altLang="en-US" sz="2800" b="1" dirty="0" smtClean="0">
                <a:latin typeface="Bookman Old Style" pitchFamily="18" charset="0"/>
              </a:rPr>
              <a:t>Real VS Perceived Independence </a:t>
            </a:r>
          </a:p>
          <a:p>
            <a:pPr marL="457200" indent="-457200"/>
            <a:r>
              <a:rPr lang="en-US" altLang="en-US" sz="2800" b="1" dirty="0" smtClean="0">
                <a:latin typeface="Bookman Old Style" pitchFamily="18" charset="0"/>
              </a:rPr>
              <a:t>(Fact VS Appearance)</a:t>
            </a:r>
            <a:endParaRPr lang="en-US" altLang="en-US" sz="2800" dirty="0">
              <a:latin typeface="Bookman Old Style" pitchFamily="18" charset="0"/>
            </a:endParaRPr>
          </a:p>
        </p:txBody>
      </p:sp>
      <p:sp>
        <p:nvSpPr>
          <p:cNvPr id="6" name="Rectangle 41"/>
          <p:cNvSpPr>
            <a:spLocks noGrp="1" noChangeArrowheads="1"/>
          </p:cNvSpPr>
          <p:nvPr>
            <p:ph type="sldNum" sz="quarter" idx="12"/>
          </p:nvPr>
        </p:nvSpPr>
        <p:spPr/>
        <p:txBody>
          <a:bodyPr/>
          <a:lstStyle/>
          <a:p>
            <a:fld id="{49DB5877-1611-4F71-8614-CCCBE9AA5246}" type="slidenum">
              <a:rPr lang="en-US" altLang="en-US"/>
              <a:pPr/>
              <a:t>8</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ctrTitle"/>
          </p:nvPr>
        </p:nvSpPr>
        <p:spPr>
          <a:xfrm>
            <a:off x="685800" y="609600"/>
            <a:ext cx="7848600" cy="838200"/>
          </a:xfrm>
        </p:spPr>
        <p:txBody>
          <a:bodyPr/>
          <a:lstStyle/>
          <a:p>
            <a:r>
              <a:rPr lang="en-US" altLang="en-US" sz="3200" dirty="0" smtClean="0">
                <a:latin typeface="Bookman Old Style" pitchFamily="18" charset="0"/>
              </a:rPr>
              <a:t>INDEPENDENCE OF AUDITORS</a:t>
            </a:r>
            <a:endParaRPr lang="en-US" altLang="en-US" sz="3200" dirty="0">
              <a:latin typeface="Bookman Old Style" pitchFamily="18" charset="0"/>
            </a:endParaRPr>
          </a:p>
        </p:txBody>
      </p:sp>
      <p:sp>
        <p:nvSpPr>
          <p:cNvPr id="113667" name="Rectangle 3"/>
          <p:cNvSpPr>
            <a:spLocks noGrp="1" noChangeArrowheads="1"/>
          </p:cNvSpPr>
          <p:nvPr>
            <p:ph type="subTitle" idx="1"/>
          </p:nvPr>
        </p:nvSpPr>
        <p:spPr>
          <a:xfrm>
            <a:off x="685800" y="1600200"/>
            <a:ext cx="7772400" cy="4800600"/>
          </a:xfrm>
        </p:spPr>
        <p:txBody>
          <a:bodyPr>
            <a:noAutofit/>
          </a:bodyPr>
          <a:lstStyle/>
          <a:p>
            <a:pPr marL="609600" indent="-609600"/>
            <a:r>
              <a:rPr lang="en-US" altLang="en-US" b="1" dirty="0" smtClean="0">
                <a:latin typeface="Bookman Old Style" pitchFamily="18" charset="0"/>
              </a:rPr>
              <a:t>Relationship with the </a:t>
            </a:r>
            <a:r>
              <a:rPr lang="en-US" altLang="en-US" b="1" dirty="0" smtClean="0">
                <a:latin typeface="Bookman Old Style" pitchFamily="18" charset="0"/>
              </a:rPr>
              <a:t>Client (may affect independence)</a:t>
            </a:r>
            <a:endParaRPr lang="en-US" altLang="en-US" b="1" dirty="0" smtClean="0">
              <a:latin typeface="Bookman Old Style" pitchFamily="18" charset="0"/>
            </a:endParaRPr>
          </a:p>
          <a:p>
            <a:pPr marL="609600" indent="-609600"/>
            <a:endParaRPr lang="en-US" altLang="en-US" sz="1800" b="1" dirty="0" smtClean="0">
              <a:latin typeface="Bookman Old Style" pitchFamily="18" charset="0"/>
            </a:endParaRPr>
          </a:p>
          <a:p>
            <a:pPr marL="609600" indent="-609600">
              <a:buFont typeface="+mj-lt"/>
              <a:buAutoNum type="arabicPeriod"/>
            </a:pPr>
            <a:r>
              <a:rPr lang="en-US" altLang="en-US" sz="1800" dirty="0" smtClean="0">
                <a:latin typeface="Bookman Old Style" pitchFamily="18" charset="0"/>
              </a:rPr>
              <a:t>Fees / Price Competition ( reliance on clients’ fees </a:t>
            </a:r>
            <a:r>
              <a:rPr lang="en-US" altLang="en-US" sz="1800" dirty="0" err="1" smtClean="0">
                <a:latin typeface="Bookman Old Style" pitchFamily="18" charset="0"/>
              </a:rPr>
              <a:t>ie</a:t>
            </a:r>
            <a:r>
              <a:rPr lang="en-US" altLang="en-US" sz="1800" dirty="0" smtClean="0">
                <a:latin typeface="Bookman Old Style" pitchFamily="18" charset="0"/>
              </a:rPr>
              <a:t> economic independence shareholders VS BOD, manipulation of figures and </a:t>
            </a:r>
            <a:r>
              <a:rPr lang="en-US" altLang="en-US" sz="1800" dirty="0" err="1" smtClean="0">
                <a:latin typeface="Bookman Old Style" pitchFamily="18" charset="0"/>
              </a:rPr>
              <a:t>stds</a:t>
            </a:r>
            <a:r>
              <a:rPr lang="en-US" altLang="en-US" sz="1800" dirty="0" smtClean="0">
                <a:latin typeface="Bookman Old Style" pitchFamily="18" charset="0"/>
              </a:rPr>
              <a:t>)</a:t>
            </a:r>
          </a:p>
          <a:p>
            <a:pPr marL="609600" indent="-609600">
              <a:buFont typeface="+mj-lt"/>
              <a:buAutoNum type="arabicPeriod"/>
            </a:pPr>
            <a:endParaRPr lang="en-US" altLang="en-US" sz="1800" dirty="0" smtClean="0">
              <a:latin typeface="Bookman Old Style" pitchFamily="18" charset="0"/>
            </a:endParaRPr>
          </a:p>
          <a:p>
            <a:pPr marL="609600" indent="-609600">
              <a:buFont typeface="+mj-lt"/>
              <a:buAutoNum type="arabicPeriod"/>
            </a:pPr>
            <a:r>
              <a:rPr lang="en-US" altLang="en-US" sz="1800" dirty="0" smtClean="0">
                <a:latin typeface="Bookman Old Style" pitchFamily="18" charset="0"/>
              </a:rPr>
              <a:t>Audit contract negotiations with clients (cutting corners </a:t>
            </a:r>
            <a:r>
              <a:rPr lang="en-US" altLang="en-US" sz="1800" dirty="0" err="1" smtClean="0">
                <a:latin typeface="Bookman Old Style" pitchFamily="18" charset="0"/>
              </a:rPr>
              <a:t>ie</a:t>
            </a:r>
            <a:r>
              <a:rPr lang="en-US" altLang="en-US" sz="1800" dirty="0" smtClean="0">
                <a:latin typeface="Bookman Old Style" pitchFamily="18" charset="0"/>
              </a:rPr>
              <a:t> repeat business / getting new appointment VS  limited fees to perform thorough investigations)</a:t>
            </a:r>
          </a:p>
          <a:p>
            <a:pPr marL="609600" indent="-609600">
              <a:buFont typeface="+mj-lt"/>
              <a:buAutoNum type="arabicPeriod"/>
            </a:pPr>
            <a:endParaRPr lang="en-US" altLang="en-US" sz="1800" dirty="0" smtClean="0">
              <a:latin typeface="Bookman Old Style" pitchFamily="18" charset="0"/>
            </a:endParaRPr>
          </a:p>
          <a:p>
            <a:pPr marL="609600" indent="-609600">
              <a:buFont typeface="+mj-lt"/>
              <a:buAutoNum type="arabicPeriod"/>
            </a:pPr>
            <a:r>
              <a:rPr lang="en-US" altLang="en-US" sz="1800" dirty="0" smtClean="0">
                <a:latin typeface="Bookman Old Style" pitchFamily="18" charset="0"/>
              </a:rPr>
              <a:t>Non-audit services (consultant or any other working relationship, if amount substantial  may jeopardize independence)</a:t>
            </a:r>
          </a:p>
        </p:txBody>
      </p:sp>
      <p:sp>
        <p:nvSpPr>
          <p:cNvPr id="6" name="Rectangle 41"/>
          <p:cNvSpPr>
            <a:spLocks noGrp="1" noChangeArrowheads="1"/>
          </p:cNvSpPr>
          <p:nvPr>
            <p:ph type="sldNum" sz="quarter" idx="12"/>
          </p:nvPr>
        </p:nvSpPr>
        <p:spPr/>
        <p:txBody>
          <a:bodyPr/>
          <a:lstStyle/>
          <a:p>
            <a:fld id="{68EE4C75-E340-46B7-9780-6EDCD4532EA3}" type="slidenum">
              <a:rPr lang="en-US" altLang="en-US"/>
              <a:pPr/>
              <a:t>9</a:t>
            </a:fld>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1214</TotalTime>
  <Words>3026</Words>
  <Application>Microsoft Office PowerPoint</Application>
  <PresentationFormat>On-screen Show (4:3)</PresentationFormat>
  <Paragraphs>401</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Bookman Old Style</vt:lpstr>
      <vt:lpstr>Century Gothic</vt:lpstr>
      <vt:lpstr>Tahoma</vt:lpstr>
      <vt:lpstr>Wingdings</vt:lpstr>
      <vt:lpstr>Vapor Trail</vt:lpstr>
      <vt:lpstr>STANDARDS AND PRACTICES</vt:lpstr>
      <vt:lpstr>STANDARDS AND PRACTICES</vt:lpstr>
      <vt:lpstr>STANDARDS AND PRACTICES</vt:lpstr>
      <vt:lpstr>STANDARDS AND PRACTICES</vt:lpstr>
      <vt:lpstr>STANDARDS AND PRACTICES</vt:lpstr>
      <vt:lpstr>STANDARDS AND PRACTICES</vt:lpstr>
      <vt:lpstr>INDEPENDENCE OF AUDITORS</vt:lpstr>
      <vt:lpstr>INDEPENDENCE OF AUDITORS</vt:lpstr>
      <vt:lpstr>INDEPENDENCE OF AUDITORS</vt:lpstr>
      <vt:lpstr>INDEPENDENCE OF AUDITORS</vt:lpstr>
      <vt:lpstr>Company’s Act 1965</vt:lpstr>
      <vt:lpstr>Company’s Act 1965</vt:lpstr>
      <vt:lpstr>Company’s Act 1965</vt:lpstr>
      <vt:lpstr>Company’s Act 1965</vt:lpstr>
      <vt:lpstr>Company’s Act 1965</vt:lpstr>
      <vt:lpstr>Company’s Act 1965</vt:lpstr>
      <vt:lpstr>Company’s Act 1965</vt:lpstr>
      <vt:lpstr>Company’s Act 1965</vt:lpstr>
      <vt:lpstr>Company’s Act 1965</vt:lpstr>
      <vt:lpstr>Company’s Act 1965</vt:lpstr>
      <vt:lpstr>Company’s Act 1965</vt:lpstr>
      <vt:lpstr>Company’s Act 1965</vt:lpstr>
      <vt:lpstr>Company’s Act 1965</vt:lpstr>
      <vt:lpstr>Company’s Act 1965</vt:lpstr>
      <vt:lpstr>Company’s Act 1965</vt:lpstr>
      <vt:lpstr>Company’s Act 1965</vt:lpstr>
      <vt:lpstr>Company’s Act 1965</vt:lpstr>
      <vt:lpstr>Company’s Act 1965</vt:lpstr>
      <vt:lpstr>Company’s Act 1965</vt:lpstr>
      <vt:lpstr>Company’s Act 1965</vt:lpstr>
      <vt:lpstr>Company’s Act 1965</vt:lpstr>
      <vt:lpstr>Company’s Act 1965</vt:lpstr>
      <vt:lpstr>Company’s Act 1965</vt:lpstr>
      <vt:lpstr>Steps in Accepting Audit Engagement</vt:lpstr>
    </vt:vector>
  </TitlesOfParts>
  <Company>home used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rose shamsiah</dc:creator>
  <cp:lastModifiedBy>StafUUM_PC</cp:lastModifiedBy>
  <cp:revision>58</cp:revision>
  <dcterms:created xsi:type="dcterms:W3CDTF">2010-01-28T04:55:27Z</dcterms:created>
  <dcterms:modified xsi:type="dcterms:W3CDTF">2016-03-02T04:11:28Z</dcterms:modified>
</cp:coreProperties>
</file>