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1" r:id="rId2"/>
    <p:sldId id="282" r:id="rId3"/>
    <p:sldId id="283" r:id="rId4"/>
    <p:sldId id="278" r:id="rId5"/>
    <p:sldId id="284" r:id="rId6"/>
    <p:sldId id="279" r:id="rId7"/>
    <p:sldId id="281" r:id="rId8"/>
    <p:sldId id="285" r:id="rId9"/>
    <p:sldId id="286" r:id="rId10"/>
    <p:sldId id="287" r:id="rId11"/>
    <p:sldId id="288" r:id="rId12"/>
    <p:sldId id="289" r:id="rId13"/>
    <p:sldId id="290" r:id="rId14"/>
    <p:sldId id="293" r:id="rId15"/>
    <p:sldId id="257" r:id="rId16"/>
    <p:sldId id="294" r:id="rId17"/>
    <p:sldId id="258" r:id="rId18"/>
    <p:sldId id="260" r:id="rId19"/>
    <p:sldId id="259" r:id="rId20"/>
    <p:sldId id="280" r:id="rId21"/>
    <p:sldId id="261" r:id="rId22"/>
    <p:sldId id="263" r:id="rId23"/>
    <p:sldId id="270" r:id="rId24"/>
    <p:sldId id="271" r:id="rId25"/>
    <p:sldId id="272" r:id="rId26"/>
    <p:sldId id="273" r:id="rId27"/>
    <p:sldId id="274" r:id="rId28"/>
    <p:sldId id="275" r:id="rId29"/>
    <p:sldId id="276" r:id="rId30"/>
    <p:sldId id="277" r:id="rId31"/>
    <p:sldId id="29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56" y="498"/>
      </p:cViewPr>
      <p:guideLst>
        <p:guide orient="horz" pos="2160"/>
        <p:guide pos="2880"/>
      </p:guideLst>
    </p:cSldViewPr>
  </p:slideViewPr>
  <p:notesTextViewPr>
    <p:cViewPr>
      <p:scale>
        <a:sx n="100" d="100"/>
        <a:sy n="100" d="100"/>
      </p:scale>
      <p:origin x="0" y="0"/>
    </p:cViewPr>
  </p:notesTextViewPr>
  <p:sorterViewPr>
    <p:cViewPr>
      <p:scale>
        <a:sx n="41" d="100"/>
        <a:sy n="4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6632B4-970F-46B7-8583-AE10CF3C8045}" type="datetimeFigureOut">
              <a:rPr lang="en-US" smtClean="0"/>
              <a:t>11-May-16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C14B64-689C-4EE0-A853-8778284C5172}" type="slidenum">
              <a:rPr lang="en-US" smtClean="0"/>
              <a:t>‹#›</a:t>
            </a:fld>
            <a:endParaRPr lang="en-US"/>
          </a:p>
        </p:txBody>
      </p:sp>
    </p:spTree>
    <p:extLst>
      <p:ext uri="{BB962C8B-B14F-4D97-AF65-F5344CB8AC3E}">
        <p14:creationId xmlns:p14="http://schemas.microsoft.com/office/powerpoint/2010/main" val="318082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businessdictionary.com/definition/beliefs.html"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www.businessdictionary.com/definition/culture.html" TargetMode="External"/><Relationship Id="rId4" Type="http://schemas.openxmlformats.org/officeDocument/2006/relationships/hyperlink" Target="http://www.businessdictionary.com/definition/member.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5CBC28-A98C-4990-A238-052B3436A9D3}" type="slidenum">
              <a:rPr lang="en-US" smtClean="0"/>
              <a:pPr/>
              <a:t>2</a:t>
            </a:fld>
            <a:endParaRPr lang="en-US"/>
          </a:p>
        </p:txBody>
      </p:sp>
    </p:spTree>
    <p:extLst>
      <p:ext uri="{BB962C8B-B14F-4D97-AF65-F5344CB8AC3E}">
        <p14:creationId xmlns:p14="http://schemas.microsoft.com/office/powerpoint/2010/main" val="4107809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released</a:t>
            </a:r>
            <a:r>
              <a:rPr lang="en-US" baseline="0" dirty="0" smtClean="0"/>
              <a:t> from jail, he works as a head division in Debt Advisory company, Northern Ireland, where he is </a:t>
            </a:r>
            <a:r>
              <a:rPr lang="en-US" sz="1200" b="0" i="0" kern="1200" dirty="0" smtClean="0">
                <a:solidFill>
                  <a:schemeClr val="tx1"/>
                </a:solidFill>
                <a:effectLst/>
                <a:latin typeface="+mn-lt"/>
                <a:ea typeface="+mn-ea"/>
                <a:cs typeface="+mn-cs"/>
              </a:rPr>
              <a:t>supported by a team of property, accountancy, legal and banking professionals. he</a:t>
            </a:r>
            <a:r>
              <a:rPr lang="en-US" sz="1200" b="0" i="0" kern="1200" baseline="0" dirty="0" smtClean="0">
                <a:solidFill>
                  <a:schemeClr val="tx1"/>
                </a:solidFill>
                <a:effectLst/>
                <a:latin typeface="+mn-lt"/>
                <a:ea typeface="+mn-ea"/>
                <a:cs typeface="+mn-cs"/>
              </a:rPr>
              <a:t> frequently gives speech about his “success”, and paid really well for it, 6k </a:t>
            </a:r>
            <a:r>
              <a:rPr lang="en-US" sz="1200" b="0" i="0" kern="1200" baseline="0" dirty="0" err="1" smtClean="0">
                <a:solidFill>
                  <a:schemeClr val="tx1"/>
                </a:solidFill>
                <a:effectLst/>
                <a:latin typeface="+mn-lt"/>
                <a:ea typeface="+mn-ea"/>
                <a:cs typeface="+mn-cs"/>
              </a:rPr>
              <a:t>poundsterling</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75CBC28-A98C-4990-A238-052B3436A9D3}" type="slidenum">
              <a:rPr lang="en-US" smtClean="0"/>
              <a:pPr/>
              <a:t>5</a:t>
            </a:fld>
            <a:endParaRPr lang="en-US"/>
          </a:p>
        </p:txBody>
      </p:sp>
    </p:spTree>
    <p:extLst>
      <p:ext uri="{BB962C8B-B14F-4D97-AF65-F5344CB8AC3E}">
        <p14:creationId xmlns:p14="http://schemas.microsoft.com/office/powerpoint/2010/main" val="1252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moral principle</a:t>
            </a: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The principles of right and wrong that are accepted by an individual or a social group.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values - </a:t>
            </a:r>
            <a:r>
              <a:rPr lang="en-US" sz="1200" b="0" i="0" kern="1200" dirty="0" smtClean="0">
                <a:solidFill>
                  <a:schemeClr val="tx1"/>
                </a:solidFill>
                <a:effectLst/>
                <a:latin typeface="+mn-lt"/>
                <a:ea typeface="+mn-ea"/>
                <a:cs typeface="+mn-cs"/>
              </a:rPr>
              <a:t>Important and lasting </a:t>
            </a:r>
            <a:r>
              <a:rPr lang="en-US" sz="1200" b="0" i="0" u="none" strike="noStrike" kern="1200" dirty="0" smtClean="0">
                <a:solidFill>
                  <a:schemeClr val="tx1"/>
                </a:solidFill>
                <a:effectLst/>
                <a:latin typeface="+mn-lt"/>
                <a:ea typeface="+mn-ea"/>
                <a:cs typeface="+mn-cs"/>
                <a:hlinkClick r:id="rId3"/>
              </a:rPr>
              <a:t>beliefs</a:t>
            </a:r>
            <a:r>
              <a:rPr lang="en-US" sz="1200" b="0" i="0" kern="1200" dirty="0" smtClean="0">
                <a:solidFill>
                  <a:schemeClr val="tx1"/>
                </a:solidFill>
                <a:effectLst/>
                <a:latin typeface="+mn-lt"/>
                <a:ea typeface="+mn-ea"/>
                <a:cs typeface="+mn-cs"/>
              </a:rPr>
              <a:t> or ideals shared by the </a:t>
            </a:r>
            <a:r>
              <a:rPr lang="en-US" sz="1200" b="0" i="0" u="none" strike="noStrike" kern="1200" dirty="0" smtClean="0">
                <a:solidFill>
                  <a:schemeClr val="tx1"/>
                </a:solidFill>
                <a:effectLst/>
                <a:latin typeface="+mn-lt"/>
                <a:ea typeface="+mn-ea"/>
                <a:cs typeface="+mn-cs"/>
                <a:hlinkClick r:id="rId4"/>
              </a:rPr>
              <a:t>members</a:t>
            </a:r>
            <a:r>
              <a:rPr lang="en-US" sz="1200" b="0" i="0" kern="1200" dirty="0" smtClean="0">
                <a:solidFill>
                  <a:schemeClr val="tx1"/>
                </a:solidFill>
                <a:effectLst/>
                <a:latin typeface="+mn-lt"/>
                <a:ea typeface="+mn-ea"/>
                <a:cs typeface="+mn-cs"/>
              </a:rPr>
              <a:t> of a </a:t>
            </a:r>
            <a:r>
              <a:rPr lang="en-US" sz="1200" b="0" i="0" u="none" strike="noStrike" kern="1200" dirty="0" smtClean="0">
                <a:solidFill>
                  <a:schemeClr val="tx1"/>
                </a:solidFill>
                <a:effectLst/>
                <a:latin typeface="+mn-lt"/>
                <a:ea typeface="+mn-ea"/>
                <a:cs typeface="+mn-cs"/>
                <a:hlinkClick r:id="rId5"/>
              </a:rPr>
              <a:t>culture</a:t>
            </a:r>
            <a:r>
              <a:rPr lang="en-US" sz="1200" b="0" i="0" kern="1200" dirty="0" smtClean="0">
                <a:solidFill>
                  <a:schemeClr val="tx1"/>
                </a:solidFill>
                <a:effectLst/>
                <a:latin typeface="+mn-lt"/>
                <a:ea typeface="+mn-ea"/>
                <a:cs typeface="+mn-cs"/>
              </a:rPr>
              <a:t> about what is good or bad and desirable or undesirable.</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775CBC28-A98C-4990-A238-052B3436A9D3}" type="slidenum">
              <a:rPr lang="en-US" smtClean="0"/>
              <a:pPr/>
              <a:t>9</a:t>
            </a:fld>
            <a:endParaRPr lang="en-US"/>
          </a:p>
        </p:txBody>
      </p:sp>
    </p:spTree>
    <p:extLst>
      <p:ext uri="{BB962C8B-B14F-4D97-AF65-F5344CB8AC3E}">
        <p14:creationId xmlns:p14="http://schemas.microsoft.com/office/powerpoint/2010/main" val="2220625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286E095-72F5-4D05-81CF-921E95EBEC58}" type="datetimeFigureOut">
              <a:rPr lang="en-US" smtClean="0"/>
              <a:pPr/>
              <a:t>11-May-16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2B6D273-472B-4EC2-92EB-AB27DB0A25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86E095-72F5-4D05-81CF-921E95EBEC58}" type="datetimeFigureOut">
              <a:rPr lang="en-US" smtClean="0"/>
              <a:pPr/>
              <a:t>11-May-16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B6D273-472B-4EC2-92EB-AB27DB0A25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86E095-72F5-4D05-81CF-921E95EBEC58}" type="datetimeFigureOut">
              <a:rPr lang="en-US" smtClean="0"/>
              <a:pPr/>
              <a:t>11-May-16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B6D273-472B-4EC2-92EB-AB27DB0A25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86E095-72F5-4D05-81CF-921E95EBEC58}" type="datetimeFigureOut">
              <a:rPr lang="en-US" smtClean="0"/>
              <a:pPr/>
              <a:t>11-May-16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B6D273-472B-4EC2-92EB-AB27DB0A25A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286E095-72F5-4D05-81CF-921E95EBEC58}" type="datetimeFigureOut">
              <a:rPr lang="en-US" smtClean="0"/>
              <a:pPr/>
              <a:t>11-May-16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B6D273-472B-4EC2-92EB-AB27DB0A25A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86E095-72F5-4D05-81CF-921E95EBEC58}" type="datetimeFigureOut">
              <a:rPr lang="en-US" smtClean="0"/>
              <a:pPr/>
              <a:t>11-May-16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2B6D273-472B-4EC2-92EB-AB27DB0A25A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286E095-72F5-4D05-81CF-921E95EBEC58}" type="datetimeFigureOut">
              <a:rPr lang="en-US" smtClean="0"/>
              <a:pPr/>
              <a:t>11-May-16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2B6D273-472B-4EC2-92EB-AB27DB0A25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286E095-72F5-4D05-81CF-921E95EBEC58}" type="datetimeFigureOut">
              <a:rPr lang="en-US" smtClean="0"/>
              <a:pPr/>
              <a:t>11-May-16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2B6D273-472B-4EC2-92EB-AB27DB0A25A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286E095-72F5-4D05-81CF-921E95EBEC58}" type="datetimeFigureOut">
              <a:rPr lang="en-US" smtClean="0"/>
              <a:pPr/>
              <a:t>11-May-16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2B6D273-472B-4EC2-92EB-AB27DB0A25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286E095-72F5-4D05-81CF-921E95EBEC58}" type="datetimeFigureOut">
              <a:rPr lang="en-US" smtClean="0"/>
              <a:pPr/>
              <a:t>11-May-16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2B6D273-472B-4EC2-92EB-AB27DB0A25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286E095-72F5-4D05-81CF-921E95EBEC58}" type="datetimeFigureOut">
              <a:rPr lang="en-US" smtClean="0"/>
              <a:pPr/>
              <a:t>11-May-16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2B6D273-472B-4EC2-92EB-AB27DB0A25A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286E095-72F5-4D05-81CF-921E95EBEC58}" type="datetimeFigureOut">
              <a:rPr lang="en-US" smtClean="0"/>
              <a:pPr/>
              <a:t>11-May-16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2B6D273-472B-4EC2-92EB-AB27DB0A25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981200"/>
            <a:ext cx="8229600" cy="4525963"/>
          </a:xfrm>
        </p:spPr>
        <p:txBody>
          <a:bodyPr/>
          <a:lstStyle/>
          <a:p>
            <a:endParaRPr lang="en-US" dirty="0" smtClean="0"/>
          </a:p>
          <a:p>
            <a:r>
              <a:rPr lang="en-US" dirty="0" err="1" smtClean="0"/>
              <a:t>Shaik</a:t>
            </a:r>
            <a:r>
              <a:rPr lang="en-US" dirty="0" smtClean="0"/>
              <a:t> </a:t>
            </a:r>
            <a:r>
              <a:rPr lang="en-US" dirty="0" err="1" smtClean="0"/>
              <a:t>Ammar</a:t>
            </a:r>
            <a:r>
              <a:rPr lang="en-US" dirty="0" smtClean="0"/>
              <a:t> </a:t>
            </a:r>
            <a:r>
              <a:rPr lang="en-US" dirty="0" err="1" smtClean="0"/>
              <a:t>Yusri</a:t>
            </a:r>
            <a:r>
              <a:rPr lang="en-US" dirty="0" smtClean="0"/>
              <a:t> bin </a:t>
            </a:r>
            <a:r>
              <a:rPr lang="en-US" dirty="0" err="1" smtClean="0"/>
              <a:t>Shaik</a:t>
            </a:r>
            <a:r>
              <a:rPr lang="en-US" dirty="0" smtClean="0"/>
              <a:t> </a:t>
            </a:r>
            <a:r>
              <a:rPr lang="en-US" dirty="0" err="1" smtClean="0"/>
              <a:t>Asgar</a:t>
            </a:r>
            <a:r>
              <a:rPr lang="en-US" dirty="0" smtClean="0"/>
              <a:t> (233228)</a:t>
            </a:r>
          </a:p>
          <a:p>
            <a:endParaRPr lang="en-US" dirty="0" smtClean="0"/>
          </a:p>
          <a:p>
            <a:r>
              <a:rPr lang="en-US" dirty="0" err="1" smtClean="0"/>
              <a:t>Amirul</a:t>
            </a:r>
            <a:r>
              <a:rPr lang="en-US" dirty="0" smtClean="0"/>
              <a:t> </a:t>
            </a:r>
            <a:r>
              <a:rPr lang="en-US" dirty="0" err="1" smtClean="0"/>
              <a:t>Fitri</a:t>
            </a:r>
            <a:r>
              <a:rPr lang="en-US" dirty="0" smtClean="0"/>
              <a:t> bin </a:t>
            </a:r>
            <a:r>
              <a:rPr lang="en-US" dirty="0" err="1" smtClean="0"/>
              <a:t>Anuaruddin</a:t>
            </a:r>
            <a:r>
              <a:rPr lang="en-US" dirty="0" smtClean="0"/>
              <a:t> (233276)</a:t>
            </a:r>
          </a:p>
          <a:p>
            <a:endParaRPr lang="en-US" dirty="0" smtClean="0"/>
          </a:p>
          <a:p>
            <a:r>
              <a:rPr lang="en-US" dirty="0" err="1" smtClean="0"/>
              <a:t>Hanafi</a:t>
            </a:r>
            <a:r>
              <a:rPr lang="en-US" dirty="0" smtClean="0"/>
              <a:t> (234630)</a:t>
            </a:r>
          </a:p>
          <a:p>
            <a:endParaRPr lang="en-US" dirty="0" smtClean="0"/>
          </a:p>
          <a:p>
            <a:endParaRPr lang="en-US" dirty="0"/>
          </a:p>
        </p:txBody>
      </p:sp>
      <p:sp>
        <p:nvSpPr>
          <p:cNvPr id="3" name="Title 2"/>
          <p:cNvSpPr>
            <a:spLocks noGrp="1"/>
          </p:cNvSpPr>
          <p:nvPr>
            <p:ph type="title"/>
          </p:nvPr>
        </p:nvSpPr>
        <p:spPr>
          <a:xfrm>
            <a:off x="457200" y="457200"/>
            <a:ext cx="8229600" cy="1143000"/>
          </a:xfrm>
        </p:spPr>
        <p:txBody>
          <a:bodyPr>
            <a:normAutofit fontScale="90000"/>
          </a:bodyPr>
          <a:lstStyle/>
          <a:p>
            <a:r>
              <a:rPr lang="en-US" dirty="0" smtClean="0"/>
              <a:t>Group </a:t>
            </a:r>
            <a:r>
              <a:rPr lang="en-US" dirty="0" err="1" smtClean="0"/>
              <a:t>Assigment</a:t>
            </a:r>
            <a:r>
              <a:rPr lang="en-US" dirty="0" smtClean="0"/>
              <a:t/>
            </a:r>
            <a:br>
              <a:rPr lang="en-US" dirty="0" smtClean="0"/>
            </a:br>
            <a:r>
              <a:rPr lang="en-US" dirty="0" smtClean="0"/>
              <a:t>BKAA 2013 (AUDITING AND ASSURANCE) </a:t>
            </a:r>
            <a:endParaRPr lang="en-US" dirty="0"/>
          </a:p>
        </p:txBody>
      </p:sp>
      <p:pic>
        <p:nvPicPr>
          <p:cNvPr id="4" name="Picture 3"/>
          <p:cNvPicPr>
            <a:picLocks noChangeAspect="1"/>
          </p:cNvPicPr>
          <p:nvPr/>
        </p:nvPicPr>
        <p:blipFill>
          <a:blip r:embed="rId2"/>
          <a:stretch>
            <a:fillRect/>
          </a:stretch>
        </p:blipFill>
        <p:spPr>
          <a:xfrm>
            <a:off x="6934200" y="3770738"/>
            <a:ext cx="2057400" cy="308726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cs typeface="Times New Roman" panose="02020603050405020304" pitchFamily="18" charset="0"/>
              </a:rPr>
              <a:t>Unethical Behavior</a:t>
            </a:r>
            <a:endParaRPr lang="en-US" b="1" dirty="0">
              <a:solidFill>
                <a:srgbClr val="FF0000"/>
              </a:solidFill>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Unethical behavior is conduct </a:t>
            </a:r>
            <a:r>
              <a:rPr lang="en-US" dirty="0"/>
              <a:t>that differs from what they believe is appropriate during the circumstances</a:t>
            </a:r>
            <a:r>
              <a:rPr lang="en-US" dirty="0" smtClean="0"/>
              <a:t>.</a:t>
            </a:r>
          </a:p>
          <a:p>
            <a:r>
              <a:rPr lang="en-US" dirty="0"/>
              <a:t>Each of us decides for ourselves what we consider unethical behavior both for ourselves and others, because each person have their own ethical standard.</a:t>
            </a:r>
          </a:p>
        </p:txBody>
      </p:sp>
    </p:spTree>
    <p:extLst>
      <p:ext uri="{BB962C8B-B14F-4D97-AF65-F5344CB8AC3E}">
        <p14:creationId xmlns:p14="http://schemas.microsoft.com/office/powerpoint/2010/main" val="1893957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cs typeface="Times New Roman" panose="02020603050405020304" pitchFamily="18" charset="0"/>
              </a:rPr>
              <a:t>Unethical Behavior</a:t>
            </a:r>
            <a:endParaRPr lang="en-US" b="1" dirty="0">
              <a:solidFill>
                <a:srgbClr val="FF0000"/>
              </a:solidFill>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There are two main reasons why people act unethically:</a:t>
            </a:r>
          </a:p>
          <a:p>
            <a:pPr marL="514350" indent="-514350">
              <a:buFont typeface="+mj-lt"/>
              <a:buAutoNum type="arabicPeriod"/>
            </a:pPr>
            <a:r>
              <a:rPr lang="en-US" dirty="0" smtClean="0"/>
              <a:t>The person’s ethical standards are different from those of society as whole.</a:t>
            </a:r>
          </a:p>
          <a:p>
            <a:pPr marL="514350" indent="-514350">
              <a:buFont typeface="+mj-lt"/>
              <a:buAutoNum type="arabicPeriod"/>
            </a:pPr>
            <a:r>
              <a:rPr lang="en-US" dirty="0" smtClean="0"/>
              <a:t>The person chooses to act selfishly.</a:t>
            </a:r>
          </a:p>
        </p:txBody>
      </p:sp>
    </p:spTree>
    <p:extLst>
      <p:ext uri="{BB962C8B-B14F-4D97-AF65-F5344CB8AC3E}">
        <p14:creationId xmlns:p14="http://schemas.microsoft.com/office/powerpoint/2010/main" val="2029633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solidFill>
                  <a:srgbClr val="FF0000"/>
                </a:solidFill>
                <a:cs typeface="Times New Roman" panose="02020603050405020304" pitchFamily="18" charset="0"/>
              </a:rPr>
              <a:t>Person’s Ethical Standards Differ From General</a:t>
            </a:r>
            <a:endParaRPr lang="en-US" sz="3600" b="1" dirty="0">
              <a:solidFill>
                <a:srgbClr val="FF0000"/>
              </a:solidFill>
              <a:cs typeface="Times New Roman" panose="02020603050405020304" pitchFamily="18" charset="0"/>
            </a:endParaRPr>
          </a:p>
        </p:txBody>
      </p:sp>
      <p:sp>
        <p:nvSpPr>
          <p:cNvPr id="3" name="Content Placeholder 2"/>
          <p:cNvSpPr>
            <a:spLocks noGrp="1"/>
          </p:cNvSpPr>
          <p:nvPr>
            <p:ph idx="1"/>
          </p:nvPr>
        </p:nvSpPr>
        <p:spPr/>
        <p:txBody>
          <a:bodyPr/>
          <a:lstStyle/>
          <a:p>
            <a:r>
              <a:rPr lang="en-US" dirty="0"/>
              <a:t>In this case, Lee </a:t>
            </a:r>
            <a:r>
              <a:rPr lang="en-US" dirty="0" err="1"/>
              <a:t>Neson</a:t>
            </a:r>
            <a:r>
              <a:rPr lang="en-US" dirty="0"/>
              <a:t> start hiding company loses and sacrifice his company well being for his personal gain, while he knew what he did was fraud, and still do it anyway. </a:t>
            </a:r>
            <a:endParaRPr lang="en-US" dirty="0" smtClean="0"/>
          </a:p>
          <a:p>
            <a:r>
              <a:rPr lang="en-US" dirty="0" smtClean="0"/>
              <a:t>It </a:t>
            </a:r>
            <a:r>
              <a:rPr lang="en-US" dirty="0" smtClean="0"/>
              <a:t>can be said that </a:t>
            </a:r>
            <a:r>
              <a:rPr lang="en-US" dirty="0" err="1" smtClean="0"/>
              <a:t>Neeson</a:t>
            </a:r>
            <a:r>
              <a:rPr lang="en-US" dirty="0" smtClean="0"/>
              <a:t> ethical standards differ from other.</a:t>
            </a:r>
            <a:endParaRPr lang="en-US" dirty="0"/>
          </a:p>
        </p:txBody>
      </p:sp>
    </p:spTree>
    <p:extLst>
      <p:ext uri="{BB962C8B-B14F-4D97-AF65-F5344CB8AC3E}">
        <p14:creationId xmlns:p14="http://schemas.microsoft.com/office/powerpoint/2010/main" val="2207759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FF0000"/>
                </a:solidFill>
                <a:cs typeface="Times New Roman" panose="02020603050405020304" pitchFamily="18" charset="0"/>
              </a:rPr>
              <a:t>The Person Chooses to Act Selfishly</a:t>
            </a:r>
            <a:endParaRPr lang="en-US" sz="3600" b="1" dirty="0">
              <a:solidFill>
                <a:srgbClr val="FF0000"/>
              </a:solidFill>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When </a:t>
            </a:r>
            <a:r>
              <a:rPr lang="en-US" dirty="0" err="1" smtClean="0"/>
              <a:t>Neeson</a:t>
            </a:r>
            <a:r>
              <a:rPr lang="en-US" dirty="0" smtClean="0"/>
              <a:t> generating very unusual amount of money, Baring Bank management chose to ignore where are all the money come. Because </a:t>
            </a:r>
            <a:r>
              <a:rPr lang="en-US" dirty="0"/>
              <a:t>when the company generating huge amount of profit they will get big bonus as well, which of course will benefit them. </a:t>
            </a:r>
            <a:endParaRPr lang="en-US" dirty="0" smtClean="0"/>
          </a:p>
          <a:p>
            <a:r>
              <a:rPr lang="en-US" dirty="0" smtClean="0"/>
              <a:t>It can be said that Baring Bank management chooses to act selfishly.</a:t>
            </a:r>
            <a:endParaRPr lang="en-US" dirty="0"/>
          </a:p>
        </p:txBody>
      </p:sp>
    </p:spTree>
    <p:extLst>
      <p:ext uri="{BB962C8B-B14F-4D97-AF65-F5344CB8AC3E}">
        <p14:creationId xmlns:p14="http://schemas.microsoft.com/office/powerpoint/2010/main" val="1576169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FF0000"/>
                </a:solidFill>
                <a:cs typeface="Times New Roman" panose="02020603050405020304" pitchFamily="18" charset="0"/>
              </a:rPr>
              <a:t>Question</a:t>
            </a:r>
            <a:r>
              <a:rPr lang="en-US" dirty="0" smtClean="0">
                <a:solidFill>
                  <a:srgbClr val="FF0000"/>
                </a:solidFill>
                <a:latin typeface="Times New Roman" panose="02020603050405020304" pitchFamily="18" charset="0"/>
                <a:cs typeface="Times New Roman" panose="02020603050405020304" pitchFamily="18" charset="0"/>
              </a:rPr>
              <a:t> 2</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normAutofit fontScale="92500" lnSpcReduction="10000"/>
          </a:bodyPr>
          <a:lstStyle/>
          <a:p>
            <a:r>
              <a:rPr lang="en-US" b="1" dirty="0">
                <a:solidFill>
                  <a:schemeClr val="tx1">
                    <a:lumMod val="75000"/>
                    <a:lumOff val="25000"/>
                  </a:schemeClr>
                </a:solidFill>
                <a:cs typeface="Times New Roman" panose="02020603050405020304" pitchFamily="18" charset="0"/>
              </a:rPr>
              <a:t>Justify why is there a special need </a:t>
            </a:r>
            <a:r>
              <a:rPr lang="en-US" b="1" dirty="0" smtClean="0">
                <a:solidFill>
                  <a:schemeClr val="tx1">
                    <a:lumMod val="75000"/>
                    <a:lumOff val="25000"/>
                  </a:schemeClr>
                </a:solidFill>
                <a:cs typeface="Times New Roman" panose="02020603050405020304" pitchFamily="18" charset="0"/>
              </a:rPr>
              <a:t>for ethical </a:t>
            </a:r>
            <a:r>
              <a:rPr lang="en-US" b="1" dirty="0">
                <a:solidFill>
                  <a:schemeClr val="tx1">
                    <a:lumMod val="75000"/>
                    <a:lumOff val="25000"/>
                  </a:schemeClr>
                </a:solidFill>
                <a:cs typeface="Times New Roman" panose="02020603050405020304" pitchFamily="18" charset="0"/>
              </a:rPr>
              <a:t>conduct </a:t>
            </a:r>
            <a:r>
              <a:rPr lang="en-US" b="1" dirty="0" smtClean="0">
                <a:solidFill>
                  <a:schemeClr val="tx1">
                    <a:lumMod val="75000"/>
                    <a:lumOff val="25000"/>
                  </a:schemeClr>
                </a:solidFill>
                <a:cs typeface="Times New Roman" panose="02020603050405020304" pitchFamily="18" charset="0"/>
              </a:rPr>
              <a:t>in professions including </a:t>
            </a:r>
            <a:r>
              <a:rPr lang="en-US" b="1" dirty="0">
                <a:solidFill>
                  <a:schemeClr val="tx1">
                    <a:lumMod val="75000"/>
                    <a:lumOff val="25000"/>
                  </a:schemeClr>
                </a:solidFill>
                <a:cs typeface="Times New Roman" panose="02020603050405020304" pitchFamily="18" charset="0"/>
              </a:rPr>
              <a:t>those in the accounting and auditing related field ?</a:t>
            </a:r>
            <a:endParaRPr lang="en-US" dirty="0">
              <a:solidFill>
                <a:schemeClr val="tx1">
                  <a:lumMod val="75000"/>
                  <a:lumOff val="25000"/>
                </a:schemeClr>
              </a:solidFill>
              <a:cs typeface="Times New Roman" panose="02020603050405020304" pitchFamily="18" charset="0"/>
            </a:endParaRPr>
          </a:p>
        </p:txBody>
      </p:sp>
    </p:spTree>
    <p:extLst>
      <p:ext uri="{BB962C8B-B14F-4D97-AF65-F5344CB8AC3E}">
        <p14:creationId xmlns:p14="http://schemas.microsoft.com/office/powerpoint/2010/main" val="751526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6477000"/>
          </a:xfrm>
        </p:spPr>
        <p:txBody>
          <a:bodyPr>
            <a:normAutofit/>
          </a:bodyPr>
          <a:lstStyle/>
          <a:p>
            <a:pPr>
              <a:buNone/>
            </a:pPr>
            <a:endParaRPr lang="en-US" sz="1800" dirty="0" smtClean="0"/>
          </a:p>
          <a:p>
            <a:r>
              <a:rPr lang="en-US" sz="2800" dirty="0" smtClean="0">
                <a:cs typeface="Times New Roman" panose="02020603050405020304" pitchFamily="18" charset="0"/>
              </a:rPr>
              <a:t>The main reason that ethical conduct is very important in accounting and auditing is</a:t>
            </a:r>
            <a:r>
              <a:rPr lang="en-US" sz="2800" b="1" dirty="0" smtClean="0">
                <a:cs typeface="Times New Roman" panose="02020603050405020304" pitchFamily="18" charset="0"/>
              </a:rPr>
              <a:t> threats </a:t>
            </a:r>
            <a:r>
              <a:rPr lang="en-US" sz="2800" dirty="0" smtClean="0">
                <a:cs typeface="Times New Roman" panose="02020603050405020304" pitchFamily="18" charset="0"/>
              </a:rPr>
              <a:t>that may occur. </a:t>
            </a:r>
          </a:p>
          <a:p>
            <a:r>
              <a:rPr lang="en-US" sz="2800" dirty="0" smtClean="0">
                <a:cs typeface="Times New Roman" panose="02020603050405020304" pitchFamily="18" charset="0"/>
              </a:rPr>
              <a:t>The circumstances that professionals operate may create threats to compliance with the fundamental principles. </a:t>
            </a:r>
          </a:p>
          <a:p>
            <a:endParaRPr lang="en-US" dirty="0"/>
          </a:p>
        </p:txBody>
      </p:sp>
      <p:sp>
        <p:nvSpPr>
          <p:cNvPr id="2" name="Title 1"/>
          <p:cNvSpPr>
            <a:spLocks noGrp="1"/>
          </p:cNvSpPr>
          <p:nvPr>
            <p:ph type="title"/>
          </p:nvPr>
        </p:nvSpPr>
        <p:spPr/>
        <p:txBody>
          <a:bodyPr>
            <a:normAutofit/>
          </a:bodyPr>
          <a:lstStyle/>
          <a:p>
            <a:pPr algn="ctr"/>
            <a:r>
              <a:rPr lang="en-US" b="1" dirty="0" smtClean="0"/>
              <a:t> </a:t>
            </a:r>
            <a:endParaRPr lang="en-US" sz="27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4525963"/>
          </a:xfrm>
        </p:spPr>
        <p:txBody>
          <a:bodyPr>
            <a:normAutofit fontScale="92500" lnSpcReduction="10000"/>
          </a:bodyPr>
          <a:lstStyle/>
          <a:p>
            <a:r>
              <a:rPr lang="en-US" sz="2800" dirty="0">
                <a:cs typeface="Times New Roman" panose="02020603050405020304" pitchFamily="18" charset="0"/>
              </a:rPr>
              <a:t>In reality and real life, we can take Barings Collapse as an example which Nick Leeson was encountering </a:t>
            </a:r>
            <a:r>
              <a:rPr lang="en-US" sz="2800" b="1" dirty="0">
                <a:cs typeface="Times New Roman" panose="02020603050405020304" pitchFamily="18" charset="0"/>
              </a:rPr>
              <a:t>self-interest threat </a:t>
            </a:r>
            <a:r>
              <a:rPr lang="en-US" sz="2800" dirty="0">
                <a:cs typeface="Times New Roman" panose="02020603050405020304" pitchFamily="18" charset="0"/>
              </a:rPr>
              <a:t>that he want to be a star trader. He tend to exploit the differences two market, and execute in the cheaper market on client orders. </a:t>
            </a:r>
            <a:endParaRPr lang="en-US" sz="2800" dirty="0" smtClean="0">
              <a:cs typeface="Times New Roman" panose="02020603050405020304" pitchFamily="18" charset="0"/>
            </a:endParaRPr>
          </a:p>
          <a:p>
            <a:endParaRPr lang="en-US" sz="2800" dirty="0">
              <a:cs typeface="Times New Roman" panose="02020603050405020304" pitchFamily="18" charset="0"/>
            </a:endParaRPr>
          </a:p>
          <a:p>
            <a:r>
              <a:rPr lang="en-US" sz="2800" dirty="0">
                <a:cs typeface="Times New Roman" panose="02020603050405020304" pitchFamily="18" charset="0"/>
              </a:rPr>
              <a:t>Ethical conduct are vital to help auditor and accountant to maintain the integrity and objectivity, professional competence and due care, confidentiality and professional behavior.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61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525963"/>
          </a:xfrm>
        </p:spPr>
        <p:txBody>
          <a:bodyPr>
            <a:normAutofit/>
          </a:bodyPr>
          <a:lstStyle/>
          <a:p>
            <a:r>
              <a:rPr lang="en-US" sz="2800" dirty="0" smtClean="0">
                <a:cs typeface="Times New Roman" panose="02020603050405020304" pitchFamily="18" charset="0"/>
              </a:rPr>
              <a:t>Members </a:t>
            </a:r>
            <a:r>
              <a:rPr lang="en-US" sz="2800" dirty="0">
                <a:cs typeface="Times New Roman" panose="02020603050405020304" pitchFamily="18" charset="0"/>
              </a:rPr>
              <a:t>should be straight forward, honest, sincere in their approach to professional work </a:t>
            </a:r>
            <a:r>
              <a:rPr lang="en-US" sz="2800" dirty="0" smtClean="0">
                <a:cs typeface="Times New Roman" panose="02020603050405020304" pitchFamily="18" charset="0"/>
              </a:rPr>
              <a:t>with </a:t>
            </a:r>
            <a:r>
              <a:rPr lang="en-US" sz="2800" dirty="0">
                <a:cs typeface="Times New Roman" panose="02020603050405020304" pitchFamily="18" charset="0"/>
              </a:rPr>
              <a:t>fair dealing and truthfulness</a:t>
            </a:r>
            <a:r>
              <a:rPr lang="en-US" sz="2800" dirty="0" smtClean="0">
                <a:cs typeface="Times New Roman" panose="02020603050405020304" pitchFamily="18" charset="0"/>
              </a:rPr>
              <a:t>.</a:t>
            </a:r>
          </a:p>
          <a:p>
            <a:r>
              <a:rPr lang="en-US" sz="2800" dirty="0" smtClean="0">
                <a:cs typeface="Times New Roman" panose="02020603050405020304" pitchFamily="18" charset="0"/>
              </a:rPr>
              <a:t> </a:t>
            </a:r>
            <a:r>
              <a:rPr lang="en-US" sz="2800" dirty="0">
                <a:cs typeface="Times New Roman" panose="02020603050405020304" pitchFamily="18" charset="0"/>
              </a:rPr>
              <a:t>In Barings case, Nick </a:t>
            </a:r>
            <a:r>
              <a:rPr lang="en-US" sz="2800" dirty="0" err="1">
                <a:cs typeface="Times New Roman" panose="02020603050405020304" pitchFamily="18" charset="0"/>
              </a:rPr>
              <a:t>Leeson</a:t>
            </a:r>
            <a:r>
              <a:rPr lang="en-US" sz="2800" dirty="0">
                <a:cs typeface="Times New Roman" panose="02020603050405020304" pitchFamily="18" charset="0"/>
              </a:rPr>
              <a:t> managed to gain top managements trust. He was </a:t>
            </a:r>
            <a:r>
              <a:rPr lang="en-US" sz="2800" dirty="0" smtClean="0">
                <a:cs typeface="Times New Roman" panose="02020603050405020304" pitchFamily="18" charset="0"/>
              </a:rPr>
              <a:t>  dishonest </a:t>
            </a:r>
            <a:r>
              <a:rPr lang="en-US" sz="2800" dirty="0">
                <a:cs typeface="Times New Roman" panose="02020603050405020304" pitchFamily="18" charset="0"/>
              </a:rPr>
              <a:t>when he decided to booked the trades with the false price where profit will be shown in the trading account</a:t>
            </a:r>
            <a:r>
              <a:rPr lang="en-US" sz="2800" dirty="0" smtClean="0">
                <a:cs typeface="Times New Roman" panose="02020603050405020304" pitchFamily="18" charset="0"/>
              </a:rPr>
              <a:t>.</a:t>
            </a:r>
            <a:endParaRPr lang="en-US" sz="2800" dirty="0" smtClean="0">
              <a:cs typeface="Times New Roman" panose="02020603050405020304" pitchFamily="18" charset="0"/>
            </a:endParaRPr>
          </a:p>
        </p:txBody>
      </p:sp>
      <p:sp>
        <p:nvSpPr>
          <p:cNvPr id="2" name="Title 1"/>
          <p:cNvSpPr>
            <a:spLocks noGrp="1"/>
          </p:cNvSpPr>
          <p:nvPr>
            <p:ph type="title"/>
          </p:nvPr>
        </p:nvSpPr>
        <p:spPr/>
        <p:txBody>
          <a:bodyPr>
            <a:normAutofit/>
          </a:bodyPr>
          <a:lstStyle/>
          <a:p>
            <a:pPr algn="ctr"/>
            <a:r>
              <a:rPr lang="en-US" sz="4400" dirty="0">
                <a:solidFill>
                  <a:srgbClr val="FF0000"/>
                </a:solidFill>
                <a:cs typeface="Times New Roman" panose="02020603050405020304" pitchFamily="18" charset="0"/>
              </a:rPr>
              <a:t>Integrity and O</a:t>
            </a:r>
            <a:r>
              <a:rPr lang="en-US" sz="4400" dirty="0" smtClean="0">
                <a:solidFill>
                  <a:srgbClr val="FF0000"/>
                </a:solidFill>
                <a:cs typeface="Times New Roman" panose="02020603050405020304" pitchFamily="18" charset="0"/>
              </a:rPr>
              <a:t>bjectivity</a:t>
            </a:r>
            <a:endParaRPr lang="en-US" dirty="0">
              <a:solidFill>
                <a:srgbClr val="FF0000"/>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cs typeface="Times New Roman" panose="02020603050405020304" pitchFamily="18" charset="0"/>
              </a:rPr>
              <a:t>Members </a:t>
            </a:r>
            <a:r>
              <a:rPr lang="en-US" sz="2800" dirty="0" smtClean="0">
                <a:cs typeface="Times New Roman" panose="02020603050405020304" pitchFamily="18" charset="0"/>
              </a:rPr>
              <a:t>need to improve professional services, keep professional knowledge up-to-date, and bring due care and diligence in discharging duties to clients or employers. </a:t>
            </a:r>
          </a:p>
          <a:p>
            <a:r>
              <a:rPr lang="en-US" sz="2800" dirty="0" smtClean="0">
                <a:cs typeface="Times New Roman" panose="02020603050405020304" pitchFamily="18" charset="0"/>
              </a:rPr>
              <a:t>In Baring case, the top management are lack of knowledge and skill about the business of derivatives trading that have been done by Nick </a:t>
            </a:r>
            <a:r>
              <a:rPr lang="en-US" sz="2800" dirty="0" err="1" smtClean="0">
                <a:cs typeface="Times New Roman" panose="02020603050405020304" pitchFamily="18" charset="0"/>
              </a:rPr>
              <a:t>Leeson</a:t>
            </a:r>
            <a:r>
              <a:rPr lang="en-US" sz="2800" dirty="0" smtClean="0">
                <a:cs typeface="Times New Roman" panose="02020603050405020304" pitchFamily="18" charset="0"/>
              </a:rPr>
              <a:t> at SIMEX.</a:t>
            </a:r>
          </a:p>
          <a:p>
            <a:endParaRPr lang="en-US" dirty="0"/>
          </a:p>
        </p:txBody>
      </p:sp>
      <p:sp>
        <p:nvSpPr>
          <p:cNvPr id="2" name="Title 1"/>
          <p:cNvSpPr>
            <a:spLocks noGrp="1"/>
          </p:cNvSpPr>
          <p:nvPr>
            <p:ph type="title"/>
          </p:nvPr>
        </p:nvSpPr>
        <p:spPr>
          <a:xfrm>
            <a:off x="457200" y="533400"/>
            <a:ext cx="8229600" cy="1143000"/>
          </a:xfrm>
        </p:spPr>
        <p:txBody>
          <a:bodyPr>
            <a:normAutofit fontScale="90000"/>
          </a:bodyPr>
          <a:lstStyle/>
          <a:p>
            <a:pPr algn="ctr"/>
            <a:r>
              <a:rPr lang="en-US" sz="3600" dirty="0">
                <a:solidFill>
                  <a:srgbClr val="FF0000"/>
                </a:solidFill>
                <a:cs typeface="Times New Roman" panose="02020603050405020304" pitchFamily="18" charset="0"/>
              </a:rPr>
              <a:t>Professional </a:t>
            </a:r>
            <a:r>
              <a:rPr lang="en-US" sz="3600" dirty="0" smtClean="0">
                <a:solidFill>
                  <a:srgbClr val="FF0000"/>
                </a:solidFill>
                <a:cs typeface="Times New Roman" panose="02020603050405020304" pitchFamily="18" charset="0"/>
              </a:rPr>
              <a:t>Competence </a:t>
            </a:r>
            <a:r>
              <a:rPr lang="en-US" sz="3600" dirty="0">
                <a:solidFill>
                  <a:srgbClr val="FF0000"/>
                </a:solidFill>
                <a:cs typeface="Times New Roman" panose="02020603050405020304" pitchFamily="18" charset="0"/>
              </a:rPr>
              <a:t>and </a:t>
            </a:r>
            <a:r>
              <a:rPr lang="en-US" sz="3600" dirty="0" smtClean="0">
                <a:solidFill>
                  <a:srgbClr val="FF0000"/>
                </a:solidFill>
                <a:cs typeface="Times New Roman" panose="02020603050405020304" pitchFamily="18" charset="0"/>
              </a:rPr>
              <a:t>Due Care </a:t>
            </a:r>
            <a:r>
              <a:rPr lang="en-US" sz="4400" dirty="0">
                <a:solidFill>
                  <a:srgbClr val="00B050"/>
                </a:solidFill>
              </a:rPr>
              <a:t/>
            </a:r>
            <a:br>
              <a:rPr lang="en-US" sz="4400" dirty="0">
                <a:solidFill>
                  <a:srgbClr val="00B050"/>
                </a:solidFill>
              </a:rPr>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Generally</a:t>
            </a:r>
            <a:r>
              <a:rPr lang="en-US" sz="2800" dirty="0"/>
              <a:t>, a member acquiring or receiving any confidential information in the course of his professional work shall not use or appear to use that information for his personal advantage or the advantage of a third party</a:t>
            </a:r>
            <a:r>
              <a:rPr lang="en-US" sz="2800" dirty="0" smtClean="0"/>
              <a:t>.</a:t>
            </a:r>
            <a:endParaRPr lang="en-US" sz="2800" dirty="0" smtClean="0"/>
          </a:p>
          <a:p>
            <a:r>
              <a:rPr lang="en-US" sz="2800" dirty="0" smtClean="0"/>
              <a:t>In </a:t>
            </a:r>
            <a:r>
              <a:rPr lang="en-US" sz="2800" dirty="0"/>
              <a:t>baring case, Nick Leeson open an error account 88888 to hide the loses for his own personal interests.</a:t>
            </a:r>
          </a:p>
          <a:p>
            <a:endParaRPr lang="en-US" sz="1800" dirty="0" smtClean="0"/>
          </a:p>
          <a:p>
            <a:endParaRPr lang="en-US" dirty="0"/>
          </a:p>
        </p:txBody>
      </p:sp>
      <p:sp>
        <p:nvSpPr>
          <p:cNvPr id="2" name="Title 1"/>
          <p:cNvSpPr>
            <a:spLocks noGrp="1"/>
          </p:cNvSpPr>
          <p:nvPr>
            <p:ph type="title"/>
          </p:nvPr>
        </p:nvSpPr>
        <p:spPr/>
        <p:txBody>
          <a:bodyPr/>
          <a:lstStyle/>
          <a:p>
            <a:pPr algn="ctr"/>
            <a:r>
              <a:rPr lang="en-US" dirty="0" smtClean="0">
                <a:solidFill>
                  <a:srgbClr val="FF0000"/>
                </a:solidFill>
              </a:rPr>
              <a:t>Confidentiality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759889"/>
          </a:xfrm>
        </p:spPr>
        <p:txBody>
          <a:bodyPr/>
          <a:lstStyle/>
          <a:p>
            <a:pPr algn="ctr"/>
            <a:r>
              <a:rPr lang="en-MY" b="1" dirty="0" smtClean="0">
                <a:latin typeface="Times New Roman" panose="02020603050405020304" pitchFamily="18" charset="0"/>
                <a:cs typeface="Times New Roman" panose="02020603050405020304" pitchFamily="18" charset="0"/>
              </a:rPr>
              <a:t/>
            </a:r>
            <a:br>
              <a:rPr lang="en-MY" b="1" dirty="0" smtClean="0">
                <a:latin typeface="Times New Roman" panose="02020603050405020304" pitchFamily="18" charset="0"/>
                <a:cs typeface="Times New Roman" panose="02020603050405020304" pitchFamily="18" charset="0"/>
              </a:rPr>
            </a:br>
            <a:r>
              <a:rPr lang="en-MY" b="1" dirty="0" smtClean="0">
                <a:solidFill>
                  <a:srgbClr val="FF0000"/>
                </a:solidFill>
                <a:cs typeface="Times New Roman" panose="02020603050405020304" pitchFamily="18" charset="0"/>
              </a:rPr>
              <a:t>Introduction</a:t>
            </a:r>
            <a:endParaRPr lang="en-MY" b="1" dirty="0">
              <a:solidFill>
                <a:srgbClr val="FF0000"/>
              </a:solidFill>
              <a:cs typeface="Times New Roman" panose="02020603050405020304" pitchFamily="18" charset="0"/>
            </a:endParaRPr>
          </a:p>
        </p:txBody>
      </p:sp>
      <p:sp>
        <p:nvSpPr>
          <p:cNvPr id="3" name="Content Placeholder 2"/>
          <p:cNvSpPr>
            <a:spLocks noGrp="1"/>
          </p:cNvSpPr>
          <p:nvPr>
            <p:ph idx="1"/>
          </p:nvPr>
        </p:nvSpPr>
        <p:spPr>
          <a:xfrm>
            <a:off x="628650" y="2490139"/>
            <a:ext cx="7886700" cy="3686824"/>
          </a:xfrm>
        </p:spPr>
        <p:txBody>
          <a:bodyPr/>
          <a:lstStyle/>
          <a:p>
            <a:r>
              <a:rPr lang="en-MY" dirty="0" smtClean="0">
                <a:effectLst/>
                <a:ea typeface="Calibri" panose="020F0502020204030204" pitchFamily="34" charset="0"/>
              </a:rPr>
              <a:t>Barings was a bank founded in 1762 and was Britain’s oldest merchant bank and Queen Elizabeth’s personal bank. </a:t>
            </a:r>
          </a:p>
          <a:p>
            <a:r>
              <a:rPr lang="en-MY" dirty="0" smtClean="0">
                <a:effectLst/>
                <a:ea typeface="Calibri" panose="020F0502020204030204" pitchFamily="34" charset="0"/>
              </a:rPr>
              <a:t>Barings was the bank that fund the Napoleon Wars, Louisiana Purchase and the Erie Canal. </a:t>
            </a:r>
          </a:p>
        </p:txBody>
      </p:sp>
    </p:spTree>
    <p:extLst>
      <p:ext uri="{BB962C8B-B14F-4D97-AF65-F5344CB8AC3E}">
        <p14:creationId xmlns:p14="http://schemas.microsoft.com/office/powerpoint/2010/main" val="1915878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the telegraph.png"/>
          <p:cNvPicPr>
            <a:picLocks noChangeAspect="1" noChangeArrowheads="1"/>
          </p:cNvPicPr>
          <p:nvPr/>
        </p:nvPicPr>
        <p:blipFill>
          <a:blip r:embed="rId2"/>
          <a:srcRect/>
          <a:stretch>
            <a:fillRect/>
          </a:stretch>
        </p:blipFill>
        <p:spPr bwMode="auto">
          <a:xfrm>
            <a:off x="533400" y="533400"/>
            <a:ext cx="8229600" cy="54102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2800" dirty="0" smtClean="0"/>
          </a:p>
          <a:p>
            <a:r>
              <a:rPr lang="en-US" sz="2800" dirty="0" smtClean="0"/>
              <a:t>An </a:t>
            </a:r>
            <a:r>
              <a:rPr lang="en-US" sz="2800" dirty="0" smtClean="0"/>
              <a:t>obligation on professional accountants to comply with relevant laws and regulations</a:t>
            </a:r>
            <a:r>
              <a:rPr lang="en-US" sz="2800" dirty="0" smtClean="0"/>
              <a:t>. (Section 150)</a:t>
            </a:r>
            <a:endParaRPr lang="en-US" sz="2800" dirty="0" smtClean="0"/>
          </a:p>
          <a:p>
            <a:endParaRPr lang="en-US" sz="2800" dirty="0" smtClean="0"/>
          </a:p>
          <a:p>
            <a:r>
              <a:rPr lang="en-US" sz="2800" dirty="0" smtClean="0"/>
              <a:t> In Baring case, there are no proper supervision towards </a:t>
            </a:r>
            <a:r>
              <a:rPr lang="en-US" sz="2800" dirty="0" err="1" smtClean="0"/>
              <a:t>Leeson</a:t>
            </a:r>
            <a:r>
              <a:rPr lang="en-US" sz="2800" dirty="0" smtClean="0"/>
              <a:t> activity. They simply approved </a:t>
            </a:r>
            <a:r>
              <a:rPr lang="en-US" sz="2800" dirty="0" err="1" smtClean="0"/>
              <a:t>Leesons</a:t>
            </a:r>
            <a:r>
              <a:rPr lang="en-US" sz="2800" dirty="0" smtClean="0"/>
              <a:t> request for extra fund to meet his margin call.</a:t>
            </a:r>
          </a:p>
          <a:p>
            <a:endParaRPr lang="en-US" dirty="0"/>
          </a:p>
        </p:txBody>
      </p:sp>
      <p:sp>
        <p:nvSpPr>
          <p:cNvPr id="2" name="Title 1"/>
          <p:cNvSpPr>
            <a:spLocks noGrp="1"/>
          </p:cNvSpPr>
          <p:nvPr>
            <p:ph type="title"/>
          </p:nvPr>
        </p:nvSpPr>
        <p:spPr/>
        <p:txBody>
          <a:bodyPr/>
          <a:lstStyle/>
          <a:p>
            <a:pPr algn="ctr"/>
            <a:r>
              <a:rPr lang="en-US" dirty="0" smtClean="0">
                <a:solidFill>
                  <a:srgbClr val="FF0000"/>
                </a:solidFill>
              </a:rPr>
              <a:t>Professional Behavior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6858000" cy="1659474"/>
          </a:xfrm>
        </p:spPr>
        <p:txBody>
          <a:bodyPr>
            <a:normAutofit/>
          </a:bodyPr>
          <a:lstStyle/>
          <a:p>
            <a:r>
              <a:rPr lang="en-MY" b="1" dirty="0" smtClean="0">
                <a:solidFill>
                  <a:srgbClr val="FF0000"/>
                </a:solidFill>
                <a:latin typeface="Times New Roman" panose="02020603050405020304" pitchFamily="18" charset="0"/>
                <a:cs typeface="Times New Roman" panose="02020603050405020304" pitchFamily="18" charset="0"/>
              </a:rPr>
              <a:t>QUESTION 3</a:t>
            </a:r>
            <a:endParaRPr lang="en-MY"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35151" y="3694213"/>
            <a:ext cx="4388476" cy="1703231"/>
          </a:xfrm>
        </p:spPr>
        <p:txBody>
          <a:bodyPr>
            <a:normAutofit fontScale="92500" lnSpcReduction="20000"/>
          </a:bodyPr>
          <a:lstStyle/>
          <a:p>
            <a:r>
              <a:rPr lang="en-MY" b="1" dirty="0"/>
              <a:t>Discuss how the Barings collapse serves as an example of failed internal controls and governance within </a:t>
            </a:r>
            <a:r>
              <a:rPr lang="en-MY" b="1" dirty="0" smtClean="0"/>
              <a:t>organization?</a:t>
            </a:r>
            <a:endParaRPr lang="en-MY"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45" y="644469"/>
            <a:ext cx="2078831" cy="4752975"/>
          </a:xfrm>
          <a:prstGeom prst="rect">
            <a:avLst/>
          </a:prstGeom>
        </p:spPr>
      </p:pic>
      <p:pic>
        <p:nvPicPr>
          <p:cNvPr id="6" name="Picture 5"/>
          <p:cNvPicPr>
            <a:picLocks noChangeAspect="1"/>
          </p:cNvPicPr>
          <p:nvPr/>
        </p:nvPicPr>
        <p:blipFill>
          <a:blip r:embed="rId3"/>
          <a:stretch>
            <a:fillRect/>
          </a:stretch>
        </p:blipFill>
        <p:spPr>
          <a:xfrm>
            <a:off x="7391400" y="0"/>
            <a:ext cx="1348857" cy="2024047"/>
          </a:xfrm>
          <a:prstGeom prst="rect">
            <a:avLst/>
          </a:prstGeom>
        </p:spPr>
      </p:pic>
    </p:spTree>
    <p:extLst>
      <p:ext uri="{BB962C8B-B14F-4D97-AF65-F5344CB8AC3E}">
        <p14:creationId xmlns:p14="http://schemas.microsoft.com/office/powerpoint/2010/main" val="3889707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MY" sz="2800" dirty="0" smtClean="0">
                <a:effectLst/>
                <a:ea typeface="Calibri" panose="020F0502020204030204" pitchFamily="34" charset="0"/>
              </a:rPr>
              <a:t>Even if the internal controls are being imposed in the company, they can never be hundred percent effective because the effectiveness depends on the people who are using it. </a:t>
            </a:r>
          </a:p>
          <a:p>
            <a:endParaRPr lang="en-MY" sz="2800" dirty="0" smtClean="0">
              <a:effectLst/>
              <a:ea typeface="Calibri" panose="020F0502020204030204" pitchFamily="34" charset="0"/>
            </a:endParaRPr>
          </a:p>
          <a:p>
            <a:r>
              <a:rPr lang="en-MY" sz="2800" dirty="0" smtClean="0">
                <a:effectLst/>
                <a:ea typeface="Calibri" panose="020F0502020204030204" pitchFamily="34" charset="0"/>
              </a:rPr>
              <a:t>The employee who are using it must have understanding and good experience over the procedures of the transactions or the particular transaction may go haywire.</a:t>
            </a:r>
            <a:endParaRPr lang="en-MY" sz="2800" dirty="0"/>
          </a:p>
        </p:txBody>
      </p:sp>
      <p:sp>
        <p:nvSpPr>
          <p:cNvPr id="2" name="Title 1"/>
          <p:cNvSpPr>
            <a:spLocks noGrp="1"/>
          </p:cNvSpPr>
          <p:nvPr>
            <p:ph type="title"/>
          </p:nvPr>
        </p:nvSpPr>
        <p:spPr/>
        <p:txBody>
          <a:bodyPr/>
          <a:lstStyle/>
          <a:p>
            <a:pPr algn="ctr"/>
            <a:r>
              <a:rPr lang="en-MY" b="1" dirty="0" smtClean="0">
                <a:solidFill>
                  <a:srgbClr val="FF0000"/>
                </a:solidFill>
                <a:effectLst/>
                <a:ea typeface="Calibri" panose="020F0502020204030204" pitchFamily="34" charset="0"/>
              </a:rPr>
              <a:t>Inherent Limitations</a:t>
            </a:r>
            <a:endParaRPr lang="en-MY" dirty="0">
              <a:solidFill>
                <a:srgbClr val="FF0000"/>
              </a:solidFill>
            </a:endParaRPr>
          </a:p>
        </p:txBody>
      </p:sp>
    </p:spTree>
    <p:extLst>
      <p:ext uri="{BB962C8B-B14F-4D97-AF65-F5344CB8AC3E}">
        <p14:creationId xmlns:p14="http://schemas.microsoft.com/office/powerpoint/2010/main" val="3267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Autofit/>
          </a:bodyPr>
          <a:lstStyle/>
          <a:p>
            <a:r>
              <a:rPr lang="en-MY" sz="2800" dirty="0" err="1" smtClean="0">
                <a:effectLst/>
                <a:ea typeface="Calibri" panose="020F0502020204030204" pitchFamily="34" charset="0"/>
              </a:rPr>
              <a:t>Leeson</a:t>
            </a:r>
            <a:r>
              <a:rPr lang="en-MY" sz="2800" dirty="0" smtClean="0">
                <a:effectLst/>
                <a:ea typeface="Calibri" panose="020F0502020204030204" pitchFamily="34" charset="0"/>
              </a:rPr>
              <a:t> was promoted to general manager with his authority lies in the trading and back office staff. </a:t>
            </a:r>
          </a:p>
          <a:p>
            <a:r>
              <a:rPr lang="en-MY" sz="2800" dirty="0" smtClean="0">
                <a:effectLst/>
                <a:ea typeface="Calibri" panose="020F0502020204030204" pitchFamily="34" charset="0"/>
              </a:rPr>
              <a:t>Although he holds a qualification that allow him to trade on the Singaporean Mercantile Exchange (SIMEX), he lacks the experience in the trading environment. </a:t>
            </a:r>
          </a:p>
          <a:p>
            <a:r>
              <a:rPr lang="en-MY" sz="2800" dirty="0" smtClean="0">
                <a:effectLst/>
                <a:ea typeface="Calibri" panose="020F0502020204030204" pitchFamily="34" charset="0"/>
              </a:rPr>
              <a:t>As a result, he suffered colossal losses and even in that position he still wildly purchased even more Nikkei futures contracts in hopes of winning back the money that he already lost and the verdict, Barings suffered $1.4 billion of losses.</a:t>
            </a:r>
            <a:endParaRPr lang="en-MY" sz="2800" dirty="0"/>
          </a:p>
        </p:txBody>
      </p:sp>
    </p:spTree>
    <p:extLst>
      <p:ext uri="{BB962C8B-B14F-4D97-AF65-F5344CB8AC3E}">
        <p14:creationId xmlns:p14="http://schemas.microsoft.com/office/powerpoint/2010/main" val="3785404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MY" dirty="0" smtClean="0">
                <a:effectLst/>
                <a:ea typeface="Calibri" panose="020F0502020204030204" pitchFamily="34" charset="0"/>
              </a:rPr>
              <a:t>From Barings’s case, the bank exploits has motivated blindness in the working environment. </a:t>
            </a:r>
          </a:p>
          <a:p>
            <a:r>
              <a:rPr lang="en-MY" dirty="0" smtClean="0">
                <a:effectLst/>
                <a:ea typeface="Calibri" panose="020F0502020204030204" pitchFamily="34" charset="0"/>
              </a:rPr>
              <a:t>Barings turned blind eyes when Nick </a:t>
            </a:r>
            <a:r>
              <a:rPr lang="en-MY" dirty="0" err="1" smtClean="0">
                <a:effectLst/>
                <a:ea typeface="Calibri" panose="020F0502020204030204" pitchFamily="34" charset="0"/>
              </a:rPr>
              <a:t>Leeson</a:t>
            </a:r>
            <a:r>
              <a:rPr lang="en-MY" dirty="0" smtClean="0">
                <a:effectLst/>
                <a:ea typeface="Calibri" panose="020F0502020204030204" pitchFamily="34" charset="0"/>
              </a:rPr>
              <a:t> </a:t>
            </a:r>
            <a:r>
              <a:rPr lang="en-MY" dirty="0" smtClean="0">
                <a:ea typeface="Calibri" panose="020F0502020204030204" pitchFamily="34" charset="0"/>
              </a:rPr>
              <a:t>gain outstanding profit. </a:t>
            </a:r>
          </a:p>
          <a:p>
            <a:r>
              <a:rPr lang="en-MY" dirty="0" smtClean="0">
                <a:effectLst/>
                <a:ea typeface="Calibri" panose="020F0502020204030204" pitchFamily="34" charset="0"/>
              </a:rPr>
              <a:t>Barings trust him because of his ability to generate profit even if it is in a wrong way and this cause </a:t>
            </a:r>
            <a:r>
              <a:rPr lang="en-MY" dirty="0" err="1" smtClean="0">
                <a:effectLst/>
                <a:ea typeface="Calibri" panose="020F0502020204030204" pitchFamily="34" charset="0"/>
              </a:rPr>
              <a:t>Leeson</a:t>
            </a:r>
            <a:r>
              <a:rPr lang="en-MY" dirty="0" smtClean="0">
                <a:effectLst/>
                <a:ea typeface="Calibri" panose="020F0502020204030204" pitchFamily="34" charset="0"/>
              </a:rPr>
              <a:t> began to overvaluing outcomes</a:t>
            </a:r>
            <a:endParaRPr lang="en-MY" dirty="0"/>
          </a:p>
        </p:txBody>
      </p:sp>
      <p:sp>
        <p:nvSpPr>
          <p:cNvPr id="2" name="Title 1"/>
          <p:cNvSpPr>
            <a:spLocks noGrp="1"/>
          </p:cNvSpPr>
          <p:nvPr>
            <p:ph type="title"/>
          </p:nvPr>
        </p:nvSpPr>
        <p:spPr/>
        <p:txBody>
          <a:bodyPr>
            <a:normAutofit fontScale="90000"/>
          </a:bodyPr>
          <a:lstStyle/>
          <a:p>
            <a:pPr algn="ctr"/>
            <a:r>
              <a:rPr lang="en-MY" b="1" dirty="0" smtClean="0">
                <a:solidFill>
                  <a:srgbClr val="FF0000"/>
                </a:solidFill>
                <a:cs typeface="Times New Roman" panose="02020603050405020304" pitchFamily="18" charset="0"/>
              </a:rPr>
              <a:t>Control Environment</a:t>
            </a:r>
            <a:br>
              <a:rPr lang="en-MY" b="1" dirty="0" smtClean="0">
                <a:solidFill>
                  <a:srgbClr val="FF0000"/>
                </a:solidFill>
                <a:cs typeface="Times New Roman" panose="02020603050405020304" pitchFamily="18" charset="0"/>
              </a:rPr>
            </a:br>
            <a:r>
              <a:rPr lang="en-MY" b="1" dirty="0" smtClean="0">
                <a:solidFill>
                  <a:srgbClr val="FF0000"/>
                </a:solidFill>
                <a:cs typeface="Times New Roman" panose="02020603050405020304" pitchFamily="18" charset="0"/>
              </a:rPr>
              <a:t>Management Operating Style</a:t>
            </a:r>
            <a:endParaRPr lang="en-MY" b="1"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3785972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10000"/>
              </a:lnSpc>
              <a:spcAft>
                <a:spcPts val="800"/>
              </a:spcAft>
            </a:pPr>
            <a:r>
              <a:rPr lang="en-MY" dirty="0" smtClean="0">
                <a:effectLst/>
                <a:ea typeface="Calibri" panose="020F0502020204030204" pitchFamily="34" charset="0"/>
                <a:cs typeface="Times New Roman" panose="02020603050405020304" pitchFamily="18" charset="0"/>
              </a:rPr>
              <a:t>Management operating style enabled </a:t>
            </a:r>
            <a:r>
              <a:rPr lang="en-MY" dirty="0" err="1" smtClean="0">
                <a:effectLst/>
                <a:ea typeface="Calibri" panose="020F0502020204030204" pitchFamily="34" charset="0"/>
                <a:cs typeface="Times New Roman" panose="02020603050405020304" pitchFamily="18" charset="0"/>
              </a:rPr>
              <a:t>Leeson</a:t>
            </a:r>
            <a:r>
              <a:rPr lang="en-MY" dirty="0" smtClean="0">
                <a:effectLst/>
                <a:ea typeface="Calibri" panose="020F0502020204030204" pitchFamily="34" charset="0"/>
                <a:cs typeface="Times New Roman" panose="02020603050405020304" pitchFamily="18" charset="0"/>
              </a:rPr>
              <a:t> to continue hiding the losses since the management were lacking knowledge of what he was doing and unusual amount of Profit and Loss being generated was not given any attention and the management are happy as long as the money came in. </a:t>
            </a:r>
            <a:endParaRPr lang="en-MY" sz="2400" dirty="0" smtClean="0">
              <a:effectLst/>
              <a:ea typeface="Calibri" panose="020F0502020204030204" pitchFamily="34" charset="0"/>
              <a:cs typeface="Times New Roman" panose="02020603050405020304" pitchFamily="18" charset="0"/>
            </a:endParaRPr>
          </a:p>
          <a:p>
            <a:endParaRPr lang="en-MY" dirty="0"/>
          </a:p>
        </p:txBody>
      </p:sp>
      <p:sp>
        <p:nvSpPr>
          <p:cNvPr id="2" name="Title 1"/>
          <p:cNvSpPr>
            <a:spLocks noGrp="1"/>
          </p:cNvSpPr>
          <p:nvPr>
            <p:ph type="title"/>
          </p:nvPr>
        </p:nvSpPr>
        <p:spPr/>
        <p:txBody>
          <a:bodyPr>
            <a:normAutofit fontScale="90000"/>
          </a:bodyPr>
          <a:lstStyle/>
          <a:p>
            <a:pPr algn="ctr">
              <a:lnSpc>
                <a:spcPct val="200000"/>
              </a:lnSpc>
              <a:spcAft>
                <a:spcPts val="800"/>
              </a:spcAft>
            </a:pPr>
            <a:r>
              <a:rPr lang="en-MY" b="1" dirty="0" smtClean="0">
                <a:solidFill>
                  <a:srgbClr val="FF0000"/>
                </a:solidFill>
                <a:effectLst/>
                <a:ea typeface="Calibri" panose="020F0502020204030204" pitchFamily="34" charset="0"/>
                <a:cs typeface="Times New Roman" panose="02020603050405020304" pitchFamily="18" charset="0"/>
              </a:rPr>
              <a:t>Management Operating Style</a:t>
            </a:r>
            <a:r>
              <a:rPr lang="en-MY" sz="4000" dirty="0" smtClean="0">
                <a:effectLst/>
                <a:latin typeface="Calibri" panose="020F0502020204030204" pitchFamily="34" charset="0"/>
                <a:ea typeface="Calibri" panose="020F0502020204030204" pitchFamily="34" charset="0"/>
                <a:cs typeface="Times New Roman" panose="02020603050405020304" pitchFamily="18" charset="0"/>
              </a:rPr>
              <a:t/>
            </a:r>
            <a:br>
              <a:rPr lang="en-MY" sz="4000" dirty="0" smtClean="0">
                <a:effectLst/>
                <a:latin typeface="Calibri" panose="020F0502020204030204" pitchFamily="34" charset="0"/>
                <a:ea typeface="Calibri" panose="020F0502020204030204" pitchFamily="34" charset="0"/>
                <a:cs typeface="Times New Roman" panose="02020603050405020304" pitchFamily="18" charset="0"/>
              </a:rPr>
            </a:br>
            <a:endParaRPr lang="en-MY" dirty="0"/>
          </a:p>
        </p:txBody>
      </p:sp>
    </p:spTree>
    <p:extLst>
      <p:ext uri="{BB962C8B-B14F-4D97-AF65-F5344CB8AC3E}">
        <p14:creationId xmlns:p14="http://schemas.microsoft.com/office/powerpoint/2010/main" val="422210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lnSpc>
                <a:spcPct val="160000"/>
              </a:lnSpc>
              <a:spcAft>
                <a:spcPts val="800"/>
              </a:spcAft>
            </a:pPr>
            <a:r>
              <a:rPr lang="en-MY" sz="2800" dirty="0" smtClean="0">
                <a:effectLst/>
                <a:ea typeface="Calibri" panose="020F0502020204030204" pitchFamily="34" charset="0"/>
                <a:cs typeface="Times New Roman" panose="02020603050405020304" pitchFamily="18" charset="0"/>
              </a:rPr>
              <a:t>General authorization prevent person from acquire or expend assets at will by limiting the policies in doing transactions.</a:t>
            </a:r>
          </a:p>
          <a:p>
            <a:pPr algn="just">
              <a:lnSpc>
                <a:spcPct val="160000"/>
              </a:lnSpc>
              <a:spcAft>
                <a:spcPts val="800"/>
              </a:spcAft>
            </a:pPr>
            <a:r>
              <a:rPr lang="en-MY" sz="2800" dirty="0" smtClean="0">
                <a:effectLst/>
                <a:ea typeface="Calibri" panose="020F0502020204030204" pitchFamily="34" charset="0"/>
                <a:cs typeface="Times New Roman" panose="02020603050405020304" pitchFamily="18" charset="0"/>
              </a:rPr>
              <a:t> Failure of Barings to do so has resulted </a:t>
            </a:r>
            <a:r>
              <a:rPr lang="en-MY" sz="2800" dirty="0" err="1" smtClean="0">
                <a:effectLst/>
                <a:ea typeface="Calibri" panose="020F0502020204030204" pitchFamily="34" charset="0"/>
                <a:cs typeface="Times New Roman" panose="02020603050405020304" pitchFamily="18" charset="0"/>
              </a:rPr>
              <a:t>Leeson</a:t>
            </a:r>
            <a:r>
              <a:rPr lang="en-MY" sz="2800" dirty="0" smtClean="0">
                <a:effectLst/>
                <a:ea typeface="Calibri" panose="020F0502020204030204" pitchFamily="34" charset="0"/>
                <a:cs typeface="Times New Roman" panose="02020603050405020304" pitchFamily="18" charset="0"/>
              </a:rPr>
              <a:t> to continue the unauthorized derivatives speculation leading to $1.4 billion hole in Barings’ balance sheet causing the bank to end its 232 years of legacy.  </a:t>
            </a:r>
          </a:p>
          <a:p>
            <a:endParaRPr lang="en-MY" dirty="0"/>
          </a:p>
        </p:txBody>
      </p:sp>
      <p:sp>
        <p:nvSpPr>
          <p:cNvPr id="2" name="Title 1"/>
          <p:cNvSpPr>
            <a:spLocks noGrp="1"/>
          </p:cNvSpPr>
          <p:nvPr>
            <p:ph type="title"/>
          </p:nvPr>
        </p:nvSpPr>
        <p:spPr/>
        <p:txBody>
          <a:bodyPr>
            <a:normAutofit fontScale="90000"/>
          </a:bodyPr>
          <a:lstStyle/>
          <a:p>
            <a:pPr algn="ctr"/>
            <a:r>
              <a:rPr lang="en-MY" b="1" dirty="0" smtClean="0">
                <a:solidFill>
                  <a:srgbClr val="FF0000"/>
                </a:solidFill>
                <a:effectLst/>
                <a:ea typeface="Calibri" panose="020F0502020204030204" pitchFamily="34" charset="0"/>
              </a:rPr>
              <a:t>Proper Authorization of Transactions and Activities</a:t>
            </a:r>
            <a:endParaRPr lang="en-MY" dirty="0">
              <a:solidFill>
                <a:srgbClr val="FF0000"/>
              </a:solidFill>
            </a:endParaRPr>
          </a:p>
        </p:txBody>
      </p:sp>
    </p:spTree>
    <p:extLst>
      <p:ext uri="{BB962C8B-B14F-4D97-AF65-F5344CB8AC3E}">
        <p14:creationId xmlns:p14="http://schemas.microsoft.com/office/powerpoint/2010/main" val="260497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450" y="1600200"/>
            <a:ext cx="8229600" cy="4525963"/>
          </a:xfrm>
        </p:spPr>
        <p:txBody>
          <a:bodyPr>
            <a:normAutofit fontScale="25000" lnSpcReduction="20000"/>
          </a:bodyPr>
          <a:lstStyle/>
          <a:p>
            <a:pPr>
              <a:lnSpc>
                <a:spcPct val="120000"/>
              </a:lnSpc>
              <a:spcAft>
                <a:spcPts val="800"/>
              </a:spcAft>
            </a:pPr>
            <a:r>
              <a:rPr lang="en-MY" sz="8800" dirty="0" smtClean="0">
                <a:effectLst/>
                <a:ea typeface="Calibri" panose="020F0502020204030204" pitchFamily="34" charset="0"/>
                <a:cs typeface="Times New Roman" panose="02020603050405020304" pitchFamily="18" charset="0"/>
              </a:rPr>
              <a:t>Nick </a:t>
            </a:r>
            <a:r>
              <a:rPr lang="en-MY" sz="8800" dirty="0" err="1" smtClean="0">
                <a:effectLst/>
                <a:ea typeface="Calibri" panose="020F0502020204030204" pitchFamily="34" charset="0"/>
                <a:cs typeface="Times New Roman" panose="02020603050405020304" pitchFamily="18" charset="0"/>
              </a:rPr>
              <a:t>Leeson</a:t>
            </a:r>
            <a:r>
              <a:rPr lang="en-MY" sz="8800" dirty="0" smtClean="0">
                <a:effectLst/>
                <a:ea typeface="Calibri" panose="020F0502020204030204" pitchFamily="34" charset="0"/>
                <a:cs typeface="Times New Roman" panose="02020603050405020304" pitchFamily="18" charset="0"/>
              </a:rPr>
              <a:t> should not have hold two responsibilities at the same time. He was given the authority to control the back office as well as the front office. </a:t>
            </a:r>
          </a:p>
          <a:p>
            <a:pPr>
              <a:lnSpc>
                <a:spcPct val="120000"/>
              </a:lnSpc>
              <a:spcAft>
                <a:spcPts val="800"/>
              </a:spcAft>
            </a:pPr>
            <a:r>
              <a:rPr lang="en-MY" sz="8800" dirty="0" smtClean="0">
                <a:effectLst/>
                <a:ea typeface="Calibri" panose="020F0502020204030204" pitchFamily="34" charset="0"/>
                <a:cs typeface="Times New Roman" panose="02020603050405020304" pitchFamily="18" charset="0"/>
              </a:rPr>
              <a:t>He was able to manipulate things to suit his own interests since he had a lot of experience of settlements system. </a:t>
            </a:r>
          </a:p>
          <a:p>
            <a:pPr>
              <a:lnSpc>
                <a:spcPct val="120000"/>
              </a:lnSpc>
              <a:spcAft>
                <a:spcPts val="800"/>
              </a:spcAft>
            </a:pPr>
            <a:r>
              <a:rPr lang="en-MY" sz="8800" dirty="0" smtClean="0">
                <a:effectLst/>
                <a:ea typeface="Calibri" panose="020F0502020204030204" pitchFamily="34" charset="0"/>
                <a:cs typeface="Times New Roman" panose="02020603050405020304" pitchFamily="18" charset="0"/>
              </a:rPr>
              <a:t>If </a:t>
            </a:r>
            <a:r>
              <a:rPr lang="en-MY" sz="8800" dirty="0" smtClean="0">
                <a:effectLst/>
                <a:ea typeface="Calibri" panose="020F0502020204030204" pitchFamily="34" charset="0"/>
                <a:cs typeface="Times New Roman" panose="02020603050405020304" pitchFamily="18" charset="0"/>
              </a:rPr>
              <a:t>Barings separate </a:t>
            </a:r>
            <a:r>
              <a:rPr lang="en-MY" sz="8800" dirty="0" smtClean="0">
                <a:effectLst/>
                <a:ea typeface="Calibri" panose="020F0502020204030204" pitchFamily="34" charset="0"/>
                <a:cs typeface="Times New Roman" panose="02020603050405020304" pitchFamily="18" charset="0"/>
              </a:rPr>
              <a:t>Leeson from the front and back office duty, the collapse would not have happened. Segregation of duties is a deterrent to fraud since it requires collusion between employees to perpetrate a fraudulent act.</a:t>
            </a:r>
          </a:p>
          <a:p>
            <a:endParaRPr lang="en-MY" dirty="0"/>
          </a:p>
        </p:txBody>
      </p:sp>
      <p:sp>
        <p:nvSpPr>
          <p:cNvPr id="2" name="Title 1"/>
          <p:cNvSpPr>
            <a:spLocks noGrp="1"/>
          </p:cNvSpPr>
          <p:nvPr>
            <p:ph type="title"/>
          </p:nvPr>
        </p:nvSpPr>
        <p:spPr>
          <a:xfrm>
            <a:off x="552450" y="731838"/>
            <a:ext cx="8229600" cy="868362"/>
          </a:xfrm>
        </p:spPr>
        <p:txBody>
          <a:bodyPr>
            <a:noAutofit/>
          </a:bodyPr>
          <a:lstStyle/>
          <a:p>
            <a:pPr lvl="0" algn="ctr">
              <a:spcBef>
                <a:spcPts val="1000"/>
              </a:spcBef>
              <a:spcAft>
                <a:spcPts val="800"/>
              </a:spcAft>
            </a:pPr>
            <a:r>
              <a:rPr lang="en-MY" sz="4000" b="1" dirty="0">
                <a:solidFill>
                  <a:srgbClr val="FF0000"/>
                </a:solidFill>
                <a:ea typeface="Calibri" panose="020F0502020204030204" pitchFamily="34" charset="0"/>
                <a:cs typeface="Times New Roman" panose="02020603050405020304" pitchFamily="18" charset="0"/>
              </a:rPr>
              <a:t>Inadequate Separation of Duties</a:t>
            </a:r>
            <a:r>
              <a:rPr lang="en-MY" sz="1400" dirty="0">
                <a:solidFill>
                  <a:prstClr val="black"/>
                </a:solidFill>
                <a:ea typeface="Calibri" panose="020F0502020204030204" pitchFamily="34" charset="0"/>
                <a:cs typeface="Times New Roman" panose="02020603050405020304" pitchFamily="18" charset="0"/>
              </a:rPr>
              <a:t/>
            </a:r>
            <a:br>
              <a:rPr lang="en-MY" sz="1400" dirty="0">
                <a:solidFill>
                  <a:prstClr val="black"/>
                </a:solidFill>
                <a:ea typeface="Calibri" panose="020F0502020204030204" pitchFamily="34" charset="0"/>
                <a:cs typeface="Times New Roman" panose="02020603050405020304" pitchFamily="18" charset="0"/>
              </a:rPr>
            </a:br>
            <a:endParaRPr lang="en-MY" sz="3600" dirty="0"/>
          </a:p>
        </p:txBody>
      </p:sp>
    </p:spTree>
    <p:extLst>
      <p:ext uri="{BB962C8B-B14F-4D97-AF65-F5344CB8AC3E}">
        <p14:creationId xmlns:p14="http://schemas.microsoft.com/office/powerpoint/2010/main" val="37111672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MY" dirty="0">
                <a:ea typeface="Calibri" panose="020F0502020204030204" pitchFamily="34" charset="0"/>
              </a:rPr>
              <a:t>Having an effective audit committee can help an entity to with governance. </a:t>
            </a:r>
            <a:endParaRPr lang="en-MY" dirty="0" smtClean="0">
              <a:ea typeface="Calibri" panose="020F0502020204030204" pitchFamily="34" charset="0"/>
            </a:endParaRPr>
          </a:p>
          <a:p>
            <a:r>
              <a:rPr lang="en-MY" dirty="0" smtClean="0">
                <a:ea typeface="Calibri" panose="020F0502020204030204" pitchFamily="34" charset="0"/>
              </a:rPr>
              <a:t>The </a:t>
            </a:r>
            <a:r>
              <a:rPr lang="en-MY" dirty="0">
                <a:ea typeface="Calibri" panose="020F0502020204030204" pitchFamily="34" charset="0"/>
              </a:rPr>
              <a:t>absent of audit committee or an ineffective audit committee will cause the internal control and record-keeping procedures left unattended. This will expose the entity to fraudulent activities.</a:t>
            </a:r>
            <a:endParaRPr lang="en-MY" dirty="0"/>
          </a:p>
        </p:txBody>
      </p:sp>
      <p:sp>
        <p:nvSpPr>
          <p:cNvPr id="2" name="Title 1"/>
          <p:cNvSpPr>
            <a:spLocks noGrp="1"/>
          </p:cNvSpPr>
          <p:nvPr>
            <p:ph type="title"/>
          </p:nvPr>
        </p:nvSpPr>
        <p:spPr/>
        <p:txBody>
          <a:bodyPr/>
          <a:lstStyle/>
          <a:p>
            <a:pPr algn="ctr"/>
            <a:r>
              <a:rPr lang="en-MY" b="1" dirty="0">
                <a:solidFill>
                  <a:srgbClr val="FF0000"/>
                </a:solidFill>
                <a:ea typeface="Calibri" panose="020F0502020204030204" pitchFamily="34" charset="0"/>
              </a:rPr>
              <a:t>Audit Committee Participations</a:t>
            </a:r>
            <a:endParaRPr lang="en-MY" dirty="0">
              <a:solidFill>
                <a:srgbClr val="FF0000"/>
              </a:solidFill>
            </a:endParaRPr>
          </a:p>
        </p:txBody>
      </p:sp>
    </p:spTree>
    <p:extLst>
      <p:ext uri="{BB962C8B-B14F-4D97-AF65-F5344CB8AC3E}">
        <p14:creationId xmlns:p14="http://schemas.microsoft.com/office/powerpoint/2010/main" val="2717788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5916"/>
            <a:ext cx="7886700" cy="724773"/>
          </a:xfrm>
        </p:spPr>
        <p:txBody>
          <a:bodyPr>
            <a:normAutofit fontScale="90000"/>
          </a:bodyPr>
          <a:lstStyle/>
          <a:p>
            <a:pPr algn="ctr"/>
            <a:r>
              <a:rPr lang="en-MY" dirty="0" smtClean="0">
                <a:solidFill>
                  <a:srgbClr val="FF0000"/>
                </a:solidFill>
                <a:latin typeface="Times New Roman" panose="02020603050405020304" pitchFamily="18" charset="0"/>
                <a:cs typeface="Times New Roman" panose="02020603050405020304" pitchFamily="18" charset="0"/>
              </a:rPr>
              <a:t/>
            </a:r>
            <a:br>
              <a:rPr lang="en-MY" dirty="0" smtClean="0">
                <a:solidFill>
                  <a:srgbClr val="FF0000"/>
                </a:solidFill>
                <a:latin typeface="Times New Roman" panose="02020603050405020304" pitchFamily="18" charset="0"/>
                <a:cs typeface="Times New Roman" panose="02020603050405020304" pitchFamily="18" charset="0"/>
              </a:rPr>
            </a:br>
            <a:r>
              <a:rPr lang="en-MY" b="1" dirty="0" smtClean="0">
                <a:solidFill>
                  <a:srgbClr val="FF0000"/>
                </a:solidFill>
                <a:cs typeface="Times New Roman" panose="02020603050405020304" pitchFamily="18" charset="0"/>
              </a:rPr>
              <a:t>Nick </a:t>
            </a:r>
            <a:r>
              <a:rPr lang="en-MY" b="1" dirty="0" err="1" smtClean="0">
                <a:solidFill>
                  <a:srgbClr val="FF0000"/>
                </a:solidFill>
                <a:cs typeface="Times New Roman" panose="02020603050405020304" pitchFamily="18" charset="0"/>
              </a:rPr>
              <a:t>Leeson</a:t>
            </a:r>
            <a:endParaRPr lang="en-MY" b="1" dirty="0">
              <a:solidFill>
                <a:srgbClr val="FF0000"/>
              </a:solidFill>
              <a:cs typeface="Times New Roman" panose="02020603050405020304" pitchFamily="18" charset="0"/>
            </a:endParaRPr>
          </a:p>
        </p:txBody>
      </p:sp>
      <p:sp>
        <p:nvSpPr>
          <p:cNvPr id="3" name="Content Placeholder 2"/>
          <p:cNvSpPr>
            <a:spLocks noGrp="1"/>
          </p:cNvSpPr>
          <p:nvPr>
            <p:ph idx="1"/>
          </p:nvPr>
        </p:nvSpPr>
        <p:spPr>
          <a:xfrm>
            <a:off x="628650" y="2215166"/>
            <a:ext cx="7886700" cy="3961797"/>
          </a:xfrm>
        </p:spPr>
        <p:txBody>
          <a:bodyPr>
            <a:normAutofit/>
          </a:bodyPr>
          <a:lstStyle/>
          <a:p>
            <a:pPr lvl="0"/>
            <a:r>
              <a:rPr lang="en-MY" dirty="0" smtClean="0">
                <a:solidFill>
                  <a:prstClr val="black"/>
                </a:solidFill>
                <a:ea typeface="Calibri" panose="020F0502020204030204" pitchFamily="34" charset="0"/>
              </a:rPr>
              <a:t>Nick </a:t>
            </a:r>
            <a:r>
              <a:rPr lang="en-MY" dirty="0" err="1">
                <a:solidFill>
                  <a:prstClr val="black"/>
                </a:solidFill>
                <a:ea typeface="Calibri" panose="020F0502020204030204" pitchFamily="34" charset="0"/>
              </a:rPr>
              <a:t>Leeson</a:t>
            </a:r>
            <a:r>
              <a:rPr lang="en-MY" dirty="0">
                <a:solidFill>
                  <a:prstClr val="black"/>
                </a:solidFill>
                <a:ea typeface="Calibri" panose="020F0502020204030204" pitchFamily="34" charset="0"/>
              </a:rPr>
              <a:t> was hired by Barings to profit from low risk arbitrage opportunities between derivatives contract</a:t>
            </a:r>
          </a:p>
          <a:p>
            <a:pPr lvl="0"/>
            <a:r>
              <a:rPr lang="en-MY" dirty="0">
                <a:solidFill>
                  <a:prstClr val="black"/>
                </a:solidFill>
                <a:ea typeface="Calibri" panose="020F0502020204030204" pitchFamily="34" charset="0"/>
              </a:rPr>
              <a:t>He was in </a:t>
            </a:r>
            <a:r>
              <a:rPr lang="en-MY" dirty="0" smtClean="0">
                <a:solidFill>
                  <a:prstClr val="black"/>
                </a:solidFill>
                <a:ea typeface="Calibri" panose="020F0502020204030204" pitchFamily="34" charset="0"/>
              </a:rPr>
              <a:t>control </a:t>
            </a:r>
            <a:r>
              <a:rPr lang="en-MY" dirty="0">
                <a:solidFill>
                  <a:prstClr val="black"/>
                </a:solidFill>
                <a:ea typeface="Calibri" panose="020F0502020204030204" pitchFamily="34" charset="0"/>
              </a:rPr>
              <a:t>of the back and front office </a:t>
            </a:r>
            <a:r>
              <a:rPr lang="en-MY" dirty="0" smtClean="0">
                <a:solidFill>
                  <a:prstClr val="black"/>
                </a:solidFill>
                <a:ea typeface="Calibri" panose="020F0502020204030204" pitchFamily="34" charset="0"/>
              </a:rPr>
              <a:t>functions. Until his exploits of falsified documents and false profits that cause $1.4 billion of losses for the company found out.</a:t>
            </a:r>
            <a:endParaRPr lang="en-MY" dirty="0">
              <a:solidFill>
                <a:prstClr val="black"/>
              </a:solidFill>
            </a:endParaRPr>
          </a:p>
          <a:p>
            <a:pPr algn="just">
              <a:lnSpc>
                <a:spcPct val="200000"/>
              </a:lnSpc>
              <a:spcAft>
                <a:spcPts val="800"/>
              </a:spcAft>
            </a:pPr>
            <a:endParaRPr lang="en-MY"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2186664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7886700" cy="5257800"/>
          </a:xfrm>
        </p:spPr>
        <p:txBody>
          <a:bodyPr>
            <a:noAutofit/>
          </a:bodyPr>
          <a:lstStyle/>
          <a:p>
            <a:pPr>
              <a:spcAft>
                <a:spcPts val="800"/>
              </a:spcAft>
            </a:pPr>
            <a:r>
              <a:rPr lang="en-MY" sz="2200" dirty="0" smtClean="0">
                <a:ea typeface="Calibri" panose="020F0502020204030204" pitchFamily="34" charset="0"/>
                <a:cs typeface="Times New Roman" panose="02020603050405020304" pitchFamily="18" charset="0"/>
              </a:rPr>
              <a:t>Barings </a:t>
            </a:r>
            <a:r>
              <a:rPr lang="en-MY" sz="2200" dirty="0">
                <a:ea typeface="Calibri" panose="020F0502020204030204" pitchFamily="34" charset="0"/>
                <a:cs typeface="Times New Roman" panose="02020603050405020304" pitchFamily="18" charset="0"/>
              </a:rPr>
              <a:t>should have an audit committee to maintain ongoing communications with both external and internal auditors so that things that are related to the management’s integrity can be discussed and further action can be taken to prevent the collapse. </a:t>
            </a:r>
            <a:endParaRPr lang="en-MY" sz="2200" dirty="0" smtClean="0">
              <a:ea typeface="Calibri" panose="020F0502020204030204" pitchFamily="34" charset="0"/>
              <a:cs typeface="Times New Roman" panose="02020603050405020304" pitchFamily="18" charset="0"/>
            </a:endParaRPr>
          </a:p>
          <a:p>
            <a:pPr>
              <a:spcAft>
                <a:spcPts val="800"/>
              </a:spcAft>
            </a:pPr>
            <a:r>
              <a:rPr lang="en-MY" sz="2200" dirty="0" smtClean="0">
                <a:ea typeface="Calibri" panose="020F0502020204030204" pitchFamily="34" charset="0"/>
                <a:cs typeface="Times New Roman" panose="02020603050405020304" pitchFamily="18" charset="0"/>
              </a:rPr>
              <a:t>Controls </a:t>
            </a:r>
            <a:r>
              <a:rPr lang="en-MY" sz="2200" dirty="0">
                <a:ea typeface="Calibri" panose="020F0502020204030204" pitchFamily="34" charset="0"/>
                <a:cs typeface="Times New Roman" panose="02020603050405020304" pitchFamily="18" charset="0"/>
              </a:rPr>
              <a:t>in place were inadequate means that accounts were not captured completely where the internal audit is not functioning as they should. </a:t>
            </a:r>
            <a:endParaRPr lang="en-MY" sz="2200" dirty="0" smtClean="0">
              <a:ea typeface="Calibri" panose="020F0502020204030204" pitchFamily="34" charset="0"/>
              <a:cs typeface="Times New Roman" panose="02020603050405020304" pitchFamily="18" charset="0"/>
            </a:endParaRPr>
          </a:p>
          <a:p>
            <a:pPr>
              <a:spcAft>
                <a:spcPts val="800"/>
              </a:spcAft>
            </a:pPr>
            <a:r>
              <a:rPr lang="en-MY" sz="2200" dirty="0" smtClean="0">
                <a:ea typeface="Calibri" panose="020F0502020204030204" pitchFamily="34" charset="0"/>
                <a:cs typeface="Times New Roman" panose="02020603050405020304" pitchFamily="18" charset="0"/>
              </a:rPr>
              <a:t>The </a:t>
            </a:r>
            <a:r>
              <a:rPr lang="en-MY" sz="2200" dirty="0">
                <a:ea typeface="Calibri" panose="020F0502020204030204" pitchFamily="34" charset="0"/>
                <a:cs typeface="Times New Roman" panose="02020603050405020304" pitchFamily="18" charset="0"/>
              </a:rPr>
              <a:t>presence of an effective audit committee would have help Barings since audit committee role is overseeing financial reports and their disclosure </a:t>
            </a:r>
            <a:r>
              <a:rPr lang="en-MY" sz="2200" dirty="0" smtClean="0">
                <a:ea typeface="Calibri" panose="020F0502020204030204" pitchFamily="34" charset="0"/>
                <a:cs typeface="Times New Roman" panose="02020603050405020304" pitchFamily="18" charset="0"/>
              </a:rPr>
              <a:t>as </a:t>
            </a:r>
            <a:r>
              <a:rPr lang="en-MY" sz="2200" dirty="0">
                <a:ea typeface="Calibri" panose="020F0502020204030204" pitchFamily="34" charset="0"/>
                <a:cs typeface="Times New Roman" panose="02020603050405020304" pitchFamily="18" charset="0"/>
              </a:rPr>
              <a:t>they are independent from the entity.</a:t>
            </a:r>
          </a:p>
          <a:p>
            <a:endParaRPr lang="en-MY" sz="2000" dirty="0"/>
          </a:p>
        </p:txBody>
      </p:sp>
    </p:spTree>
    <p:extLst>
      <p:ext uri="{BB962C8B-B14F-4D97-AF65-F5344CB8AC3E}">
        <p14:creationId xmlns:p14="http://schemas.microsoft.com/office/powerpoint/2010/main" val="1289109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endParaRPr lang="en-US" sz="6000" dirty="0" smtClean="0"/>
          </a:p>
          <a:p>
            <a:pPr marL="109728" indent="0" algn="ctr">
              <a:buNone/>
            </a:pPr>
            <a:r>
              <a:rPr lang="en-US" sz="6000" dirty="0" smtClean="0"/>
              <a:t>Thank You C:</a:t>
            </a:r>
            <a:endParaRPr lang="en-US" sz="6000" dirty="0"/>
          </a:p>
        </p:txBody>
      </p:sp>
    </p:spTree>
    <p:extLst>
      <p:ext uri="{BB962C8B-B14F-4D97-AF65-F5344CB8AC3E}">
        <p14:creationId xmlns:p14="http://schemas.microsoft.com/office/powerpoint/2010/main" val="56990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Barings the guardian.jpeg"/>
          <p:cNvPicPr>
            <a:picLocks noChangeAspect="1" noChangeArrowheads="1"/>
          </p:cNvPicPr>
          <p:nvPr/>
        </p:nvPicPr>
        <p:blipFill>
          <a:blip r:embed="rId2"/>
          <a:srcRect/>
          <a:stretch>
            <a:fillRect/>
          </a:stretch>
        </p:blipFill>
        <p:spPr bwMode="auto">
          <a:xfrm>
            <a:off x="228600" y="838200"/>
            <a:ext cx="8686800" cy="4953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MY" dirty="0">
                <a:solidFill>
                  <a:srgbClr val="FF0000"/>
                </a:solidFill>
                <a:latin typeface="Times New Roman" panose="02020603050405020304" pitchFamily="18" charset="0"/>
                <a:cs typeface="Times New Roman" panose="02020603050405020304" pitchFamily="18" charset="0"/>
              </a:rPr>
              <a:t/>
            </a:r>
            <a:br>
              <a:rPr lang="en-MY" dirty="0">
                <a:solidFill>
                  <a:srgbClr val="FF0000"/>
                </a:solidFill>
                <a:latin typeface="Times New Roman" panose="02020603050405020304" pitchFamily="18" charset="0"/>
                <a:cs typeface="Times New Roman" panose="02020603050405020304" pitchFamily="18" charset="0"/>
              </a:rPr>
            </a:br>
            <a:r>
              <a:rPr lang="en-MY" b="1" dirty="0" smtClean="0">
                <a:solidFill>
                  <a:srgbClr val="FF0000"/>
                </a:solidFill>
                <a:cs typeface="Times New Roman" panose="02020603050405020304" pitchFamily="18" charset="0"/>
              </a:rPr>
              <a:t>Leeson Pictured in 2011</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5969" y="2285049"/>
            <a:ext cx="5072063" cy="3800475"/>
          </a:xfrm>
        </p:spPr>
      </p:pic>
    </p:spTree>
    <p:extLst>
      <p:ext uri="{BB962C8B-B14F-4D97-AF65-F5344CB8AC3E}">
        <p14:creationId xmlns:p14="http://schemas.microsoft.com/office/powerpoint/2010/main" val="3399006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nick leeson company.png"/>
          <p:cNvPicPr>
            <a:picLocks noChangeAspect="1" noChangeArrowheads="1"/>
          </p:cNvPicPr>
          <p:nvPr/>
        </p:nvPicPr>
        <p:blipFill>
          <a:blip r:embed="rId2"/>
          <a:srcRect/>
          <a:stretch>
            <a:fillRect/>
          </a:stretch>
        </p:blipFill>
        <p:spPr bwMode="auto">
          <a:xfrm>
            <a:off x="381000" y="381000"/>
            <a:ext cx="8458200" cy="5562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Nickleeson homepage.png"/>
          <p:cNvPicPr>
            <a:picLocks noChangeAspect="1" noChangeArrowheads="1"/>
          </p:cNvPicPr>
          <p:nvPr/>
        </p:nvPicPr>
        <p:blipFill>
          <a:blip r:embed="rId2"/>
          <a:srcRect/>
          <a:stretch>
            <a:fillRect/>
          </a:stretch>
        </p:blipFill>
        <p:spPr bwMode="auto">
          <a:xfrm>
            <a:off x="533400" y="152400"/>
            <a:ext cx="8458200" cy="58102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rgbClr val="FF0000"/>
                </a:solidFill>
                <a:cs typeface="Times New Roman" panose="02020603050405020304" pitchFamily="18" charset="0"/>
              </a:rPr>
              <a:t>Question 1</a:t>
            </a:r>
            <a:endParaRPr lang="en-US" b="1" dirty="0">
              <a:solidFill>
                <a:srgbClr val="FF0000"/>
              </a:solidFill>
              <a:cs typeface="Times New Roman" panose="02020603050405020304" pitchFamily="18" charset="0"/>
            </a:endParaRPr>
          </a:p>
        </p:txBody>
      </p:sp>
      <p:sp>
        <p:nvSpPr>
          <p:cNvPr id="5" name="Subtitle 4"/>
          <p:cNvSpPr>
            <a:spLocks noGrp="1"/>
          </p:cNvSpPr>
          <p:nvPr>
            <p:ph type="subTitle" idx="1"/>
          </p:nvPr>
        </p:nvSpPr>
        <p:spPr/>
        <p:txBody>
          <a:bodyPr/>
          <a:lstStyle/>
          <a:p>
            <a:r>
              <a:rPr lang="en-US" b="1" dirty="0" smtClean="0"/>
              <a:t>What are Ethics? Generally, why do people act unethically?</a:t>
            </a:r>
            <a:endParaRPr lang="en-US" b="1" dirty="0"/>
          </a:p>
        </p:txBody>
      </p:sp>
    </p:spTree>
    <p:extLst>
      <p:ext uri="{BB962C8B-B14F-4D97-AF65-F5344CB8AC3E}">
        <p14:creationId xmlns:p14="http://schemas.microsoft.com/office/powerpoint/2010/main" val="738433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cs typeface="Times New Roman" panose="02020603050405020304" pitchFamily="18" charset="0"/>
              </a:rPr>
              <a:t>Definition of Ethics</a:t>
            </a:r>
            <a:endParaRPr lang="en-US" b="1" dirty="0">
              <a:solidFill>
                <a:srgbClr val="FF0000"/>
              </a:solidFill>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t>Ethics can be defined broadly as a set of moral principles or values. Each of us has such a set of values, although we may or may not have considered them explicitly.</a:t>
            </a:r>
          </a:p>
          <a:p>
            <a:r>
              <a:rPr lang="en-US" dirty="0" smtClean="0"/>
              <a:t>Examples of prescribed sets of moral principles or values at the implementation level include laws and regulations, church doctrine, codes of business ethics for professional groups such as auditors, and codes of conduct &amp; ethics within individual </a:t>
            </a:r>
            <a:r>
              <a:rPr lang="en-US" dirty="0" err="1" smtClean="0"/>
              <a:t>organisations</a:t>
            </a:r>
            <a:r>
              <a:rPr lang="en-US" dirty="0" smtClean="0"/>
              <a:t>.</a:t>
            </a:r>
            <a:endParaRPr lang="en-US" dirty="0"/>
          </a:p>
        </p:txBody>
      </p:sp>
    </p:spTree>
    <p:extLst>
      <p:ext uri="{BB962C8B-B14F-4D97-AF65-F5344CB8AC3E}">
        <p14:creationId xmlns:p14="http://schemas.microsoft.com/office/powerpoint/2010/main" val="11981993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983</TotalTime>
  <Words>1395</Words>
  <Application>Microsoft Office PowerPoint</Application>
  <PresentationFormat>On-screen Show (4:3)</PresentationFormat>
  <Paragraphs>91</Paragraphs>
  <Slides>31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Calibri</vt:lpstr>
      <vt:lpstr>Lucida Sans Unicode</vt:lpstr>
      <vt:lpstr>Times New Roman</vt:lpstr>
      <vt:lpstr>Verdana</vt:lpstr>
      <vt:lpstr>Wingdings 2</vt:lpstr>
      <vt:lpstr>Wingdings 3</vt:lpstr>
      <vt:lpstr>Concourse</vt:lpstr>
      <vt:lpstr>Group Assigment BKAA 2013 (AUDITING AND ASSURANCE) </vt:lpstr>
      <vt:lpstr> Introduction</vt:lpstr>
      <vt:lpstr> Nick Leeson</vt:lpstr>
      <vt:lpstr>PowerPoint Presentation</vt:lpstr>
      <vt:lpstr> Leeson Pictured in 2011</vt:lpstr>
      <vt:lpstr>PowerPoint Presentation</vt:lpstr>
      <vt:lpstr>PowerPoint Presentation</vt:lpstr>
      <vt:lpstr>Question 1</vt:lpstr>
      <vt:lpstr>Definition of Ethics</vt:lpstr>
      <vt:lpstr>Unethical Behavior</vt:lpstr>
      <vt:lpstr>Unethical Behavior</vt:lpstr>
      <vt:lpstr>Person’s Ethical Standards Differ From General</vt:lpstr>
      <vt:lpstr>The Person Chooses to Act Selfishly</vt:lpstr>
      <vt:lpstr>Question 2</vt:lpstr>
      <vt:lpstr> </vt:lpstr>
      <vt:lpstr>PowerPoint Presentation</vt:lpstr>
      <vt:lpstr>Integrity and Objectivity</vt:lpstr>
      <vt:lpstr>Professional Competence and Due Care  </vt:lpstr>
      <vt:lpstr>Confidentiality</vt:lpstr>
      <vt:lpstr>PowerPoint Presentation</vt:lpstr>
      <vt:lpstr>Professional Behavior</vt:lpstr>
      <vt:lpstr>QUESTION 3</vt:lpstr>
      <vt:lpstr>Inherent Limitations</vt:lpstr>
      <vt:lpstr>PowerPoint Presentation</vt:lpstr>
      <vt:lpstr>Control Environment Management Operating Style</vt:lpstr>
      <vt:lpstr>Management Operating Style </vt:lpstr>
      <vt:lpstr>Proper Authorization of Transactions and Activities</vt:lpstr>
      <vt:lpstr>Inadequate Separation of Duties </vt:lpstr>
      <vt:lpstr>Audit Committee Participations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2) Justify why is there a special need for ethical conduct in professions       including those in the accounting and auditing related field ?</dc:title>
  <dc:creator>User</dc:creator>
  <cp:lastModifiedBy>Hanafi Ismail</cp:lastModifiedBy>
  <cp:revision>11</cp:revision>
  <dcterms:created xsi:type="dcterms:W3CDTF">2016-05-09T14:11:53Z</dcterms:created>
  <dcterms:modified xsi:type="dcterms:W3CDTF">2016-05-10T16:23:04Z</dcterms:modified>
</cp:coreProperties>
</file>