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/>
  <p:notesSz cx="6858000" cy="9144000"/>
  <p:embeddedFontLst>
    <p:embeddedFont>
      <p:font typeface="Reggae One" pitchFamily="2" charset="-128"/>
      <p:regular r:id="rId17"/>
    </p:embeddedFont>
    <p:embeddedFont>
      <p:font typeface="Alice" pitchFamily="2" charset="0"/>
      <p:regular r:id="rId18"/>
    </p:embeddedFont>
    <p:embeddedFont>
      <p:font typeface="Alice Bold" pitchFamily="2" charset="0"/>
      <p:regular r:id="rId19"/>
    </p:embeddedFont>
    <p:embeddedFont>
      <p:font typeface="Plateau" pitchFamily="2" charset="0"/>
      <p:regular r:id="rId20"/>
    </p:embeddedFont>
    <p:embeddedFont>
      <p:font typeface="Rubik Gemstones" pitchFamily="2" charset="-79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font" Target="fonts/font2.fntdata" /><Relationship Id="rId3" Type="http://schemas.openxmlformats.org/officeDocument/2006/relationships/slide" Target="slides/slide2.xml" /><Relationship Id="rId21" Type="http://schemas.openxmlformats.org/officeDocument/2006/relationships/font" Target="fonts/font5.fntdata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font" Target="fonts/font1.fntdata" /><Relationship Id="rId25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font" Target="fonts/font4.fntdata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viewProps" Target="viewProps.xml" /><Relationship Id="rId10" Type="http://schemas.openxmlformats.org/officeDocument/2006/relationships/slide" Target="slides/slide9.xml" /><Relationship Id="rId19" Type="http://schemas.openxmlformats.org/officeDocument/2006/relationships/font" Target="fonts/font3.fntdata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4.svg" /><Relationship Id="rId4" Type="http://schemas.openxmlformats.org/officeDocument/2006/relationships/image" Target="../media/image3.png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4.svg" /><Relationship Id="rId4" Type="http://schemas.openxmlformats.org/officeDocument/2006/relationships/image" Target="../media/image3.png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4.svg" /><Relationship Id="rId4" Type="http://schemas.openxmlformats.org/officeDocument/2006/relationships/image" Target="../media/image3.png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 /><Relationship Id="rId7" Type="http://schemas.openxmlformats.org/officeDocument/2006/relationships/image" Target="../media/image6.jpe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5.jpeg" /><Relationship Id="rId5" Type="http://schemas.openxmlformats.org/officeDocument/2006/relationships/image" Target="../media/image4.svg" /><Relationship Id="rId4" Type="http://schemas.openxmlformats.org/officeDocument/2006/relationships/image" Target="../media/image3.png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 /><Relationship Id="rId7" Type="http://schemas.openxmlformats.org/officeDocument/2006/relationships/image" Target="../media/image8.jpe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7.jpeg" /><Relationship Id="rId5" Type="http://schemas.openxmlformats.org/officeDocument/2006/relationships/image" Target="../media/image4.svg" /><Relationship Id="rId4" Type="http://schemas.openxmlformats.org/officeDocument/2006/relationships/image" Target="../media/image3.png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4.svg" /><Relationship Id="rId4" Type="http://schemas.openxmlformats.org/officeDocument/2006/relationships/image" Target="../media/image3.png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4.svg" /><Relationship Id="rId4" Type="http://schemas.openxmlformats.org/officeDocument/2006/relationships/image" Target="../media/image3.pn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4.svg" /><Relationship Id="rId4" Type="http://schemas.openxmlformats.org/officeDocument/2006/relationships/image" Target="../media/image3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4.svg" /><Relationship Id="rId4" Type="http://schemas.openxmlformats.org/officeDocument/2006/relationships/image" Target="../media/image3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4.svg" /><Relationship Id="rId4" Type="http://schemas.openxmlformats.org/officeDocument/2006/relationships/image" Target="../media/image3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4.svg" /><Relationship Id="rId4" Type="http://schemas.openxmlformats.org/officeDocument/2006/relationships/image" Target="../media/image3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4.svg" /><Relationship Id="rId4" Type="http://schemas.openxmlformats.org/officeDocument/2006/relationships/image" Target="../media/image3.pn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4.svg" /><Relationship Id="rId4" Type="http://schemas.openxmlformats.org/officeDocument/2006/relationships/image" Target="../media/image3.pn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4.svg" /><Relationship Id="rId4" Type="http://schemas.openxmlformats.org/officeDocument/2006/relationships/image" Target="../media/image3.png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4.svg" /><Relationship Id="rId4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206544"/>
            <a:ext cx="18288000" cy="10080456"/>
            <a:chOff x="0" y="0"/>
            <a:chExt cx="4816593" cy="265493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2654935"/>
            </a:xfrm>
            <a:custGeom>
              <a:avLst/>
              <a:gdLst/>
              <a:ahLst/>
              <a:cxnLst/>
              <a:rect l="l" t="t" r="r" b="b"/>
              <a:pathLst>
                <a:path w="4816592" h="2654935">
                  <a:moveTo>
                    <a:pt x="21590" y="0"/>
                  </a:moveTo>
                  <a:lnTo>
                    <a:pt x="4795002" y="0"/>
                  </a:lnTo>
                  <a:cubicBezTo>
                    <a:pt x="4800728" y="0"/>
                    <a:pt x="4806220" y="2275"/>
                    <a:pt x="4810269" y="6324"/>
                  </a:cubicBezTo>
                  <a:cubicBezTo>
                    <a:pt x="4814318" y="10372"/>
                    <a:pt x="4816592" y="15864"/>
                    <a:pt x="4816592" y="21590"/>
                  </a:cubicBezTo>
                  <a:lnTo>
                    <a:pt x="4816592" y="2633345"/>
                  </a:lnTo>
                  <a:cubicBezTo>
                    <a:pt x="4816592" y="2645269"/>
                    <a:pt x="4806926" y="2654935"/>
                    <a:pt x="4795002" y="2654935"/>
                  </a:cubicBezTo>
                  <a:lnTo>
                    <a:pt x="21590" y="2654935"/>
                  </a:lnTo>
                  <a:cubicBezTo>
                    <a:pt x="15864" y="2654935"/>
                    <a:pt x="10372" y="2652660"/>
                    <a:pt x="6324" y="2648611"/>
                  </a:cubicBezTo>
                  <a:cubicBezTo>
                    <a:pt x="2275" y="2644562"/>
                    <a:pt x="0" y="2639071"/>
                    <a:pt x="0" y="2633345"/>
                  </a:cubicBezTo>
                  <a:lnTo>
                    <a:pt x="0" y="21590"/>
                  </a:lnTo>
                  <a:cubicBezTo>
                    <a:pt x="0" y="9666"/>
                    <a:pt x="9666" y="0"/>
                    <a:pt x="21590" y="0"/>
                  </a:cubicBezTo>
                  <a:close/>
                </a:path>
              </a:pathLst>
            </a:custGeom>
            <a:solidFill>
              <a:srgbClr val="F8E7E7"/>
            </a:solidFill>
            <a:ln w="285750" cap="rnd">
              <a:solidFill>
                <a:srgbClr val="F4BDBC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26930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1554809">
            <a:off x="-1686628" y="8710014"/>
            <a:ext cx="5430656" cy="5065321"/>
          </a:xfrm>
          <a:custGeom>
            <a:avLst/>
            <a:gdLst/>
            <a:ahLst/>
            <a:cxnLst/>
            <a:rect l="l" t="t" r="r" b="b"/>
            <a:pathLst>
              <a:path w="5430656" h="5065321">
                <a:moveTo>
                  <a:pt x="0" y="0"/>
                </a:moveTo>
                <a:lnTo>
                  <a:pt x="5430656" y="0"/>
                </a:lnTo>
                <a:lnTo>
                  <a:pt x="5430656" y="5065322"/>
                </a:lnTo>
                <a:lnTo>
                  <a:pt x="0" y="50653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361525" y="-1694656"/>
            <a:ext cx="3852949" cy="4114800"/>
          </a:xfrm>
          <a:custGeom>
            <a:avLst/>
            <a:gdLst/>
            <a:ahLst/>
            <a:cxnLst/>
            <a:rect l="l" t="t" r="r" b="b"/>
            <a:pathLst>
              <a:path w="3852949" h="4114800">
                <a:moveTo>
                  <a:pt x="0" y="0"/>
                </a:moveTo>
                <a:lnTo>
                  <a:pt x="3852950" y="0"/>
                </a:lnTo>
                <a:lnTo>
                  <a:pt x="385295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181386" y="388853"/>
            <a:ext cx="11810215" cy="15400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973"/>
              </a:lnSpc>
            </a:pPr>
            <a:r>
              <a:rPr lang="en-US" sz="8159" spc="432">
                <a:solidFill>
                  <a:srgbClr val="CD6278"/>
                </a:solidFill>
                <a:latin typeface="Rubik Gemstones"/>
                <a:ea typeface="Rubik Gemstones"/>
                <a:cs typeface="Rubik Gemstones"/>
                <a:sym typeface="Rubik Gemstones"/>
              </a:rPr>
              <a:t>DIGITAL PORTFOLIO 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028700" y="1900003"/>
            <a:ext cx="16570950" cy="7358297"/>
            <a:chOff x="0" y="0"/>
            <a:chExt cx="4092910" cy="181744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092909" cy="1817448"/>
            </a:xfrm>
            <a:custGeom>
              <a:avLst/>
              <a:gdLst/>
              <a:ahLst/>
              <a:cxnLst/>
              <a:rect l="l" t="t" r="r" b="b"/>
              <a:pathLst>
                <a:path w="4092909" h="1817448">
                  <a:moveTo>
                    <a:pt x="3889709" y="0"/>
                  </a:moveTo>
                  <a:cubicBezTo>
                    <a:pt x="4001934" y="0"/>
                    <a:pt x="4092909" y="406850"/>
                    <a:pt x="4092909" y="908724"/>
                  </a:cubicBezTo>
                  <a:cubicBezTo>
                    <a:pt x="4092909" y="1410599"/>
                    <a:pt x="4001934" y="1817448"/>
                    <a:pt x="3889709" y="1817448"/>
                  </a:cubicBezTo>
                  <a:lnTo>
                    <a:pt x="203200" y="1817448"/>
                  </a:lnTo>
                  <a:cubicBezTo>
                    <a:pt x="90976" y="1817448"/>
                    <a:pt x="0" y="1410599"/>
                    <a:pt x="0" y="908724"/>
                  </a:cubicBezTo>
                  <a:cubicBezTo>
                    <a:pt x="0" y="406850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4BDBC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4092910" cy="18555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152124" y="2565677"/>
            <a:ext cx="5461112" cy="6646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STUDENT NAME :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765677" y="3503416"/>
            <a:ext cx="3585633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REGISTER NO :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710486" y="4765675"/>
            <a:ext cx="1906973" cy="6646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NMID :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90030" y="6592204"/>
            <a:ext cx="4722202" cy="6646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DEPARTMENT :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789702" y="7400201"/>
            <a:ext cx="2730929" cy="6646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COLLEGE  :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135980" y="6553632"/>
            <a:ext cx="1384300" cy="873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B5378E"/>
                </a:solidFill>
                <a:latin typeface="Plateau"/>
                <a:ea typeface="Plateau"/>
                <a:cs typeface="Plateau"/>
                <a:sym typeface="Plateau"/>
              </a:rPr>
              <a:t>BCA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5993762" y="2515545"/>
            <a:ext cx="7194739" cy="8424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B5378E"/>
                </a:solidFill>
                <a:latin typeface="Plateau"/>
                <a:ea typeface="Plateau"/>
                <a:cs typeface="Plateau"/>
                <a:sym typeface="Plateau"/>
              </a:rPr>
              <a:t>A.NAFILA FARVEEN.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4080660" y="4623500"/>
            <a:ext cx="12977547" cy="896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B5378E"/>
                </a:solidFill>
                <a:latin typeface="Plateau"/>
                <a:ea typeface="Plateau"/>
                <a:cs typeface="Plateau"/>
                <a:sym typeface="Plateau"/>
              </a:rPr>
              <a:t>asanm41341324213009 /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5592452" y="7417232"/>
            <a:ext cx="11547793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B5378E"/>
                </a:solidFill>
                <a:latin typeface="Plateau"/>
                <a:ea typeface="Plateau"/>
                <a:cs typeface="Plateau"/>
                <a:sym typeface="Plateau"/>
              </a:rPr>
              <a:t>DEEN COLLEGE OF ARTS AND SCIENCE 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6135980" y="8178077"/>
            <a:ext cx="2730929" cy="7581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B5378E"/>
                </a:solidFill>
                <a:latin typeface="Plateau"/>
                <a:ea typeface="Plateau"/>
                <a:cs typeface="Plateau"/>
                <a:sym typeface="Plateau"/>
              </a:rPr>
              <a:t>NIDUR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8531547" y="8178076"/>
            <a:ext cx="5766343" cy="7581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B5378E"/>
                </a:solidFill>
                <a:latin typeface="Plateau"/>
                <a:ea typeface="Plateau"/>
                <a:cs typeface="Plateau"/>
                <a:sym typeface="Plateau"/>
              </a:rPr>
              <a:t>-  KADUVANGUDI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6135979" y="3559969"/>
            <a:ext cx="7459947" cy="8424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B5378E"/>
                </a:solidFill>
                <a:latin typeface="Plateau"/>
                <a:ea typeface="Plateau"/>
                <a:cs typeface="Plateau"/>
                <a:sym typeface="Plateau"/>
              </a:rPr>
              <a:t>24134130500122009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196078" y="5500483"/>
            <a:ext cx="15403570" cy="8882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B5378E"/>
                </a:solidFill>
                <a:latin typeface="Plateau"/>
                <a:ea typeface="Plateau"/>
                <a:cs typeface="Plateau"/>
                <a:sym typeface="Plateau"/>
              </a:rPr>
              <a:t>8578D14A3C41458B02D4E2848A3C8B93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548609"/>
            <a:ext cx="16230600" cy="9374419"/>
            <a:chOff x="0" y="0"/>
            <a:chExt cx="4274726" cy="246898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468983"/>
            </a:xfrm>
            <a:custGeom>
              <a:avLst/>
              <a:gdLst/>
              <a:ahLst/>
              <a:cxnLst/>
              <a:rect l="l" t="t" r="r" b="b"/>
              <a:pathLst>
                <a:path w="4274726" h="2468983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444656"/>
                  </a:lnTo>
                  <a:cubicBezTo>
                    <a:pt x="4274726" y="2458091"/>
                    <a:pt x="4263834" y="2468983"/>
                    <a:pt x="4250399" y="2468983"/>
                  </a:cubicBezTo>
                  <a:lnTo>
                    <a:pt x="24327" y="2468983"/>
                  </a:lnTo>
                  <a:cubicBezTo>
                    <a:pt x="10891" y="2468983"/>
                    <a:pt x="0" y="2458091"/>
                    <a:pt x="0" y="2444656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CDFDD"/>
            </a:solidFill>
            <a:ln w="285750" cap="rnd">
              <a:solidFill>
                <a:srgbClr val="F4BDBC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5070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-706025">
            <a:off x="-10189914" y="4937918"/>
            <a:ext cx="13044260" cy="12166737"/>
          </a:xfrm>
          <a:custGeom>
            <a:avLst/>
            <a:gdLst/>
            <a:ahLst/>
            <a:cxnLst/>
            <a:rect l="l" t="t" r="r" b="b"/>
            <a:pathLst>
              <a:path w="13044260" h="12166737">
                <a:moveTo>
                  <a:pt x="0" y="0"/>
                </a:moveTo>
                <a:lnTo>
                  <a:pt x="13044260" y="0"/>
                </a:lnTo>
                <a:lnTo>
                  <a:pt x="13044260" y="12166737"/>
                </a:lnTo>
                <a:lnTo>
                  <a:pt x="0" y="121667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148232" y="-6553481"/>
            <a:ext cx="8866190" cy="9468746"/>
          </a:xfrm>
          <a:custGeom>
            <a:avLst/>
            <a:gdLst/>
            <a:ahLst/>
            <a:cxnLst/>
            <a:rect l="l" t="t" r="r" b="b"/>
            <a:pathLst>
              <a:path w="8866190" h="9468746">
                <a:moveTo>
                  <a:pt x="0" y="0"/>
                </a:moveTo>
                <a:lnTo>
                  <a:pt x="8866190" y="0"/>
                </a:lnTo>
                <a:lnTo>
                  <a:pt x="8866190" y="9468746"/>
                </a:lnTo>
                <a:lnTo>
                  <a:pt x="0" y="94687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792943" y="895350"/>
            <a:ext cx="16851320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CD6278"/>
                </a:solidFill>
                <a:latin typeface="Rubik Gemstones"/>
                <a:ea typeface="Rubik Gemstones"/>
                <a:cs typeface="Rubik Gemstones"/>
                <a:sym typeface="Rubik Gemstones"/>
              </a:rPr>
              <a:t>FEATURES AND FUNCTIONALITY 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2239094" y="2089150"/>
            <a:ext cx="14235856" cy="7169150"/>
            <a:chOff x="0" y="0"/>
            <a:chExt cx="3381355" cy="170284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381355" cy="1702844"/>
            </a:xfrm>
            <a:custGeom>
              <a:avLst/>
              <a:gdLst/>
              <a:ahLst/>
              <a:cxnLst/>
              <a:rect l="l" t="t" r="r" b="b"/>
              <a:pathLst>
                <a:path w="3381355" h="1702844">
                  <a:moveTo>
                    <a:pt x="3178155" y="0"/>
                  </a:moveTo>
                  <a:cubicBezTo>
                    <a:pt x="3290379" y="0"/>
                    <a:pt x="3381355" y="381195"/>
                    <a:pt x="3381355" y="851422"/>
                  </a:cubicBezTo>
                  <a:cubicBezTo>
                    <a:pt x="3381355" y="1321649"/>
                    <a:pt x="3290379" y="1702844"/>
                    <a:pt x="3178155" y="1702844"/>
                  </a:cubicBezTo>
                  <a:lnTo>
                    <a:pt x="203200" y="1702844"/>
                  </a:lnTo>
                  <a:cubicBezTo>
                    <a:pt x="90976" y="1702844"/>
                    <a:pt x="0" y="1321649"/>
                    <a:pt x="0" y="851422"/>
                  </a:cubicBezTo>
                  <a:cubicBezTo>
                    <a:pt x="0" y="3811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4BDBC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3381355" cy="17409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3644139" y="2421242"/>
            <a:ext cx="3933084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7F2964"/>
                </a:solidFill>
                <a:latin typeface="Reggae One"/>
                <a:ea typeface="Reggae One"/>
                <a:cs typeface="Reggae One"/>
                <a:sym typeface="Reggae One"/>
              </a:rPr>
              <a:t>FEATURES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957886" y="3689337"/>
            <a:ext cx="12128452" cy="7411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◇  ​Project Showcase:</a:t>
            </a:r>
          </a:p>
          <a:p>
            <a:pPr algn="l">
              <a:lnSpc>
                <a:spcPts val="3079"/>
              </a:lnSpc>
            </a:pPr>
            <a:endParaRPr lang="en-US" sz="2199">
              <a:solidFill>
                <a:srgbClr val="000000"/>
              </a:solidFill>
              <a:latin typeface="Alice Bold"/>
              <a:ea typeface="Alice Bold"/>
              <a:cs typeface="Alice Bold"/>
              <a:sym typeface="Alice Bold"/>
            </a:endParaRPr>
          </a:p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 A section for students to display their work, including a title, description, and  links to the  </a:t>
            </a:r>
          </a:p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 project and its code.</a:t>
            </a:r>
          </a:p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</a:t>
            </a:r>
          </a:p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​◇  Skill Highlight: </a:t>
            </a:r>
          </a:p>
          <a:p>
            <a:pPr algn="l">
              <a:lnSpc>
                <a:spcPts val="3079"/>
              </a:lnSpc>
            </a:pPr>
            <a:endParaRPr lang="en-US" sz="2199">
              <a:solidFill>
                <a:srgbClr val="000000"/>
              </a:solidFill>
              <a:latin typeface="Alice Bold"/>
              <a:ea typeface="Alice Bold"/>
              <a:cs typeface="Alice Bold"/>
              <a:sym typeface="Alice Bold"/>
            </a:endParaRPr>
          </a:p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 A simple, updatable list of technical skills.</a:t>
            </a:r>
          </a:p>
          <a:p>
            <a:pPr algn="l">
              <a:lnSpc>
                <a:spcPts val="3079"/>
              </a:lnSpc>
            </a:pPr>
            <a:endParaRPr lang="en-US" sz="2199">
              <a:solidFill>
                <a:srgbClr val="000000"/>
              </a:solidFill>
              <a:latin typeface="Alice Bold"/>
              <a:ea typeface="Alice Bold"/>
              <a:cs typeface="Alice Bold"/>
              <a:sym typeface="Alice Bold"/>
            </a:endParaRPr>
          </a:p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​◇  Professional Contact Information:</a:t>
            </a:r>
          </a:p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</a:t>
            </a:r>
          </a:p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A section with contact details and links to professional profiles like LinkedIn.  and GitHub.</a:t>
            </a:r>
          </a:p>
          <a:p>
            <a:pPr algn="l">
              <a:lnSpc>
                <a:spcPts val="3079"/>
              </a:lnSpc>
            </a:pPr>
            <a:endParaRPr lang="en-US" sz="2199">
              <a:solidFill>
                <a:srgbClr val="000000"/>
              </a:solidFill>
              <a:latin typeface="Alice Bold"/>
              <a:ea typeface="Alice Bold"/>
              <a:cs typeface="Alice Bold"/>
              <a:sym typeface="Alice Bold"/>
            </a:endParaRPr>
          </a:p>
          <a:p>
            <a:pPr algn="l">
              <a:lnSpc>
                <a:spcPts val="3079"/>
              </a:lnSpc>
            </a:pPr>
            <a:endParaRPr lang="en-US" sz="2199">
              <a:solidFill>
                <a:srgbClr val="000000"/>
              </a:solidFill>
              <a:latin typeface="Alice Bold"/>
              <a:ea typeface="Alice Bold"/>
              <a:cs typeface="Alice Bold"/>
              <a:sym typeface="Alice Bold"/>
            </a:endParaRPr>
          </a:p>
          <a:p>
            <a:pPr algn="l">
              <a:lnSpc>
                <a:spcPts val="3079"/>
              </a:lnSpc>
            </a:pPr>
            <a:endParaRPr lang="en-US" sz="2199">
              <a:solidFill>
                <a:srgbClr val="000000"/>
              </a:solidFill>
              <a:latin typeface="Alice Bold"/>
              <a:ea typeface="Alice Bold"/>
              <a:cs typeface="Alice Bold"/>
              <a:sym typeface="Alice Bold"/>
            </a:endParaRPr>
          </a:p>
          <a:p>
            <a:pPr algn="l">
              <a:lnSpc>
                <a:spcPts val="3079"/>
              </a:lnSpc>
            </a:pPr>
            <a:endParaRPr lang="en-US" sz="2199">
              <a:solidFill>
                <a:srgbClr val="000000"/>
              </a:solidFill>
              <a:latin typeface="Alice Bold"/>
              <a:ea typeface="Alice Bold"/>
              <a:cs typeface="Alice Bold"/>
              <a:sym typeface="Alice Bold"/>
            </a:endParaRPr>
          </a:p>
          <a:p>
            <a:pPr algn="l">
              <a:lnSpc>
                <a:spcPts val="3079"/>
              </a:lnSpc>
            </a:pPr>
            <a:endParaRPr lang="en-US" sz="2199">
              <a:solidFill>
                <a:srgbClr val="000000"/>
              </a:solidFill>
              <a:latin typeface="Alice Bold"/>
              <a:ea typeface="Alice Bold"/>
              <a:cs typeface="Alice Bold"/>
              <a:sym typeface="Alice Bold"/>
            </a:endParaRPr>
          </a:p>
          <a:p>
            <a:pPr algn="l">
              <a:lnSpc>
                <a:spcPts val="3079"/>
              </a:lnSpc>
            </a:pPr>
            <a:endParaRPr lang="en-US" sz="2199">
              <a:solidFill>
                <a:srgbClr val="000000"/>
              </a:solidFill>
              <a:latin typeface="Alice Bold"/>
              <a:ea typeface="Alice Bold"/>
              <a:cs typeface="Alice Bold"/>
              <a:sym typeface="Alice Bold"/>
            </a:endParaRPr>
          </a:p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..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456291"/>
            <a:ext cx="16230600" cy="9374419"/>
            <a:chOff x="0" y="0"/>
            <a:chExt cx="4274726" cy="246898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468983"/>
            </a:xfrm>
            <a:custGeom>
              <a:avLst/>
              <a:gdLst/>
              <a:ahLst/>
              <a:cxnLst/>
              <a:rect l="l" t="t" r="r" b="b"/>
              <a:pathLst>
                <a:path w="4274726" h="2468983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444656"/>
                  </a:lnTo>
                  <a:cubicBezTo>
                    <a:pt x="4274726" y="2458091"/>
                    <a:pt x="4263834" y="2468983"/>
                    <a:pt x="4250399" y="2468983"/>
                  </a:cubicBezTo>
                  <a:lnTo>
                    <a:pt x="24327" y="2468983"/>
                  </a:lnTo>
                  <a:cubicBezTo>
                    <a:pt x="10891" y="2468983"/>
                    <a:pt x="0" y="2458091"/>
                    <a:pt x="0" y="2444656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CDFDD"/>
            </a:solidFill>
            <a:ln w="285750" cap="rnd">
              <a:solidFill>
                <a:srgbClr val="F4BDBC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5070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-706025">
            <a:off x="-10051513" y="4203631"/>
            <a:ext cx="13044260" cy="12166737"/>
          </a:xfrm>
          <a:custGeom>
            <a:avLst/>
            <a:gdLst/>
            <a:ahLst/>
            <a:cxnLst/>
            <a:rect l="l" t="t" r="r" b="b"/>
            <a:pathLst>
              <a:path w="13044260" h="12166737">
                <a:moveTo>
                  <a:pt x="0" y="0"/>
                </a:moveTo>
                <a:lnTo>
                  <a:pt x="13044260" y="0"/>
                </a:lnTo>
                <a:lnTo>
                  <a:pt x="13044260" y="12166738"/>
                </a:lnTo>
                <a:lnTo>
                  <a:pt x="0" y="121667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3854905" y="-6110316"/>
            <a:ext cx="8866190" cy="9468746"/>
          </a:xfrm>
          <a:custGeom>
            <a:avLst/>
            <a:gdLst/>
            <a:ahLst/>
            <a:cxnLst/>
            <a:rect l="l" t="t" r="r" b="b"/>
            <a:pathLst>
              <a:path w="8866190" h="9468746">
                <a:moveTo>
                  <a:pt x="0" y="0"/>
                </a:moveTo>
                <a:lnTo>
                  <a:pt x="8866190" y="0"/>
                </a:lnTo>
                <a:lnTo>
                  <a:pt x="8866190" y="9468746"/>
                </a:lnTo>
                <a:lnTo>
                  <a:pt x="0" y="94687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2239094" y="2096607"/>
            <a:ext cx="14235856" cy="6460018"/>
            <a:chOff x="0" y="0"/>
            <a:chExt cx="3381355" cy="153440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381355" cy="1534408"/>
            </a:xfrm>
            <a:custGeom>
              <a:avLst/>
              <a:gdLst/>
              <a:ahLst/>
              <a:cxnLst/>
              <a:rect l="l" t="t" r="r" b="b"/>
              <a:pathLst>
                <a:path w="3381355" h="1534408">
                  <a:moveTo>
                    <a:pt x="3178155" y="0"/>
                  </a:moveTo>
                  <a:cubicBezTo>
                    <a:pt x="3290379" y="0"/>
                    <a:pt x="3381355" y="343489"/>
                    <a:pt x="3381355" y="767204"/>
                  </a:cubicBezTo>
                  <a:cubicBezTo>
                    <a:pt x="3381355" y="1190919"/>
                    <a:pt x="3290379" y="1534408"/>
                    <a:pt x="3178155" y="1534408"/>
                  </a:cubicBezTo>
                  <a:lnTo>
                    <a:pt x="203200" y="1534408"/>
                  </a:lnTo>
                  <a:cubicBezTo>
                    <a:pt x="90976" y="1534408"/>
                    <a:pt x="0" y="1190919"/>
                    <a:pt x="0" y="767204"/>
                  </a:cubicBezTo>
                  <a:cubicBezTo>
                    <a:pt x="0" y="343489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4BDBC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3381355" cy="15725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3407865" y="2510220"/>
            <a:ext cx="5949157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7F2964"/>
                </a:solidFill>
                <a:latin typeface="Reggae One"/>
                <a:ea typeface="Reggae One"/>
                <a:cs typeface="Reggae One"/>
                <a:sym typeface="Reggae One"/>
              </a:rPr>
              <a:t>FUNCTIONALITY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759263" y="4231270"/>
            <a:ext cx="13715687" cy="3724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◇  ​Interactive Navigation: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        The navigation provides a smooth scrolling animation when links are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        clicked ,  instead of an abrupt jump.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​◇  Responsiveness: 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         The layout adjusts to different screen sizes, ensuring a good user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         experience on both desktop and mobile devices.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30129" y="0"/>
            <a:ext cx="17029171" cy="10287000"/>
            <a:chOff x="0" y="0"/>
            <a:chExt cx="4485049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85049" cy="2709333"/>
            </a:xfrm>
            <a:custGeom>
              <a:avLst/>
              <a:gdLst/>
              <a:ahLst/>
              <a:cxnLst/>
              <a:rect l="l" t="t" r="r" b="b"/>
              <a:pathLst>
                <a:path w="4485049" h="2709333">
                  <a:moveTo>
                    <a:pt x="23186" y="0"/>
                  </a:moveTo>
                  <a:lnTo>
                    <a:pt x="4461863" y="0"/>
                  </a:lnTo>
                  <a:cubicBezTo>
                    <a:pt x="4468013" y="0"/>
                    <a:pt x="4473910" y="2443"/>
                    <a:pt x="4478258" y="6791"/>
                  </a:cubicBezTo>
                  <a:cubicBezTo>
                    <a:pt x="4482606" y="11139"/>
                    <a:pt x="4485049" y="17037"/>
                    <a:pt x="4485049" y="23186"/>
                  </a:cubicBezTo>
                  <a:lnTo>
                    <a:pt x="4485049" y="2686147"/>
                  </a:lnTo>
                  <a:cubicBezTo>
                    <a:pt x="4485049" y="2692297"/>
                    <a:pt x="4482606" y="2698194"/>
                    <a:pt x="4478258" y="2702542"/>
                  </a:cubicBezTo>
                  <a:cubicBezTo>
                    <a:pt x="4473910" y="2706890"/>
                    <a:pt x="4468013" y="2709333"/>
                    <a:pt x="4461863" y="2709333"/>
                  </a:cubicBezTo>
                  <a:lnTo>
                    <a:pt x="23186" y="2709333"/>
                  </a:lnTo>
                  <a:cubicBezTo>
                    <a:pt x="10381" y="2709333"/>
                    <a:pt x="0" y="2698953"/>
                    <a:pt x="0" y="2686147"/>
                  </a:cubicBezTo>
                  <a:lnTo>
                    <a:pt x="0" y="23186"/>
                  </a:lnTo>
                  <a:cubicBezTo>
                    <a:pt x="0" y="17037"/>
                    <a:pt x="2443" y="11139"/>
                    <a:pt x="6791" y="6791"/>
                  </a:cubicBezTo>
                  <a:cubicBezTo>
                    <a:pt x="11139" y="2443"/>
                    <a:pt x="17037" y="0"/>
                    <a:pt x="23186" y="0"/>
                  </a:cubicBezTo>
                  <a:close/>
                </a:path>
              </a:pathLst>
            </a:custGeom>
            <a:solidFill>
              <a:srgbClr val="FCDFDD"/>
            </a:solidFill>
            <a:ln w="285750" cap="rnd">
              <a:solidFill>
                <a:srgbClr val="F4BDBC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85049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-706025">
            <a:off x="-10279720" y="3546378"/>
            <a:ext cx="13044260" cy="12166737"/>
          </a:xfrm>
          <a:custGeom>
            <a:avLst/>
            <a:gdLst/>
            <a:ahLst/>
            <a:cxnLst/>
            <a:rect l="l" t="t" r="r" b="b"/>
            <a:pathLst>
              <a:path w="13044260" h="12166737">
                <a:moveTo>
                  <a:pt x="0" y="0"/>
                </a:moveTo>
                <a:lnTo>
                  <a:pt x="13044260" y="0"/>
                </a:lnTo>
                <a:lnTo>
                  <a:pt x="13044260" y="12166738"/>
                </a:lnTo>
                <a:lnTo>
                  <a:pt x="0" y="121667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3854905" y="-6110316"/>
            <a:ext cx="8866190" cy="9468746"/>
          </a:xfrm>
          <a:custGeom>
            <a:avLst/>
            <a:gdLst/>
            <a:ahLst/>
            <a:cxnLst/>
            <a:rect l="l" t="t" r="r" b="b"/>
            <a:pathLst>
              <a:path w="8866190" h="9468746">
                <a:moveTo>
                  <a:pt x="0" y="0"/>
                </a:moveTo>
                <a:lnTo>
                  <a:pt x="8866190" y="0"/>
                </a:lnTo>
                <a:lnTo>
                  <a:pt x="8866190" y="9468746"/>
                </a:lnTo>
                <a:lnTo>
                  <a:pt x="0" y="94687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3437729" y="1913035"/>
            <a:ext cx="4174521" cy="7716712"/>
          </a:xfrm>
          <a:custGeom>
            <a:avLst/>
            <a:gdLst/>
            <a:ahLst/>
            <a:cxnLst/>
            <a:rect l="l" t="t" r="r" b="b"/>
            <a:pathLst>
              <a:path w="4174521" h="7716712">
                <a:moveTo>
                  <a:pt x="0" y="0"/>
                </a:moveTo>
                <a:lnTo>
                  <a:pt x="4174520" y="0"/>
                </a:lnTo>
                <a:lnTo>
                  <a:pt x="4174520" y="7716712"/>
                </a:lnTo>
                <a:lnTo>
                  <a:pt x="0" y="771671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073" t="-7620" r="-3493"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9984787" y="1913035"/>
            <a:ext cx="4314696" cy="7716712"/>
          </a:xfrm>
          <a:custGeom>
            <a:avLst/>
            <a:gdLst/>
            <a:ahLst/>
            <a:cxnLst/>
            <a:rect l="l" t="t" r="r" b="b"/>
            <a:pathLst>
              <a:path w="4314696" h="7716712">
                <a:moveTo>
                  <a:pt x="0" y="0"/>
                </a:moveTo>
                <a:lnTo>
                  <a:pt x="4314696" y="0"/>
                </a:lnTo>
                <a:lnTo>
                  <a:pt x="4314696" y="7716712"/>
                </a:lnTo>
                <a:lnTo>
                  <a:pt x="0" y="771671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1579" t="-1871" r="-2498"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028700" y="365125"/>
            <a:ext cx="14214489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CD6278"/>
                </a:solidFill>
                <a:latin typeface="Rubik Gemstones"/>
                <a:ea typeface="Rubik Gemstones"/>
                <a:cs typeface="Rubik Gemstones"/>
                <a:sym typeface="Rubik Gemstones"/>
              </a:rPr>
              <a:t>RESULTS AND SCREENSHOT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590874"/>
            <a:ext cx="16230600" cy="8667426"/>
            <a:chOff x="0" y="0"/>
            <a:chExt cx="4274726" cy="228277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282779"/>
            </a:xfrm>
            <a:custGeom>
              <a:avLst/>
              <a:gdLst/>
              <a:ahLst/>
              <a:cxnLst/>
              <a:rect l="l" t="t" r="r" b="b"/>
              <a:pathLst>
                <a:path w="4274726" h="2282779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258452"/>
                  </a:lnTo>
                  <a:cubicBezTo>
                    <a:pt x="4274726" y="2264904"/>
                    <a:pt x="4272163" y="2271092"/>
                    <a:pt x="4267601" y="2275654"/>
                  </a:cubicBezTo>
                  <a:cubicBezTo>
                    <a:pt x="4263039" y="2280216"/>
                    <a:pt x="4256851" y="2282779"/>
                    <a:pt x="4250399" y="2282779"/>
                  </a:cubicBezTo>
                  <a:lnTo>
                    <a:pt x="24327" y="2282779"/>
                  </a:lnTo>
                  <a:cubicBezTo>
                    <a:pt x="10891" y="2282779"/>
                    <a:pt x="0" y="2271887"/>
                    <a:pt x="0" y="2258452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CDFDD"/>
            </a:solidFill>
            <a:ln w="285750" cap="rnd">
              <a:solidFill>
                <a:srgbClr val="F4BDBC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3208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-706025">
            <a:off x="-9504587" y="3174931"/>
            <a:ext cx="13044260" cy="12166737"/>
          </a:xfrm>
          <a:custGeom>
            <a:avLst/>
            <a:gdLst/>
            <a:ahLst/>
            <a:cxnLst/>
            <a:rect l="l" t="t" r="r" b="b"/>
            <a:pathLst>
              <a:path w="13044260" h="12166737">
                <a:moveTo>
                  <a:pt x="0" y="0"/>
                </a:moveTo>
                <a:lnTo>
                  <a:pt x="13044260" y="0"/>
                </a:lnTo>
                <a:lnTo>
                  <a:pt x="13044260" y="12166738"/>
                </a:lnTo>
                <a:lnTo>
                  <a:pt x="0" y="121667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3854905" y="-6110316"/>
            <a:ext cx="8866190" cy="9468746"/>
          </a:xfrm>
          <a:custGeom>
            <a:avLst/>
            <a:gdLst/>
            <a:ahLst/>
            <a:cxnLst/>
            <a:rect l="l" t="t" r="r" b="b"/>
            <a:pathLst>
              <a:path w="8866190" h="9468746">
                <a:moveTo>
                  <a:pt x="0" y="0"/>
                </a:moveTo>
                <a:lnTo>
                  <a:pt x="8866190" y="0"/>
                </a:lnTo>
                <a:lnTo>
                  <a:pt x="8866190" y="9468746"/>
                </a:lnTo>
                <a:lnTo>
                  <a:pt x="0" y="94687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4643213" y="2983010"/>
            <a:ext cx="4315812" cy="5614064"/>
          </a:xfrm>
          <a:custGeom>
            <a:avLst/>
            <a:gdLst/>
            <a:ahLst/>
            <a:cxnLst/>
            <a:rect l="l" t="t" r="r" b="b"/>
            <a:pathLst>
              <a:path w="4315812" h="5614064">
                <a:moveTo>
                  <a:pt x="0" y="0"/>
                </a:moveTo>
                <a:lnTo>
                  <a:pt x="4315811" y="0"/>
                </a:lnTo>
                <a:lnTo>
                  <a:pt x="4315811" y="5614064"/>
                </a:lnTo>
                <a:lnTo>
                  <a:pt x="0" y="561406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0561312" y="2983010"/>
            <a:ext cx="4270497" cy="5614064"/>
          </a:xfrm>
          <a:custGeom>
            <a:avLst/>
            <a:gdLst/>
            <a:ahLst/>
            <a:cxnLst/>
            <a:rect l="l" t="t" r="r" b="b"/>
            <a:pathLst>
              <a:path w="4270497" h="5614064">
                <a:moveTo>
                  <a:pt x="0" y="0"/>
                </a:moveTo>
                <a:lnTo>
                  <a:pt x="4270497" y="0"/>
                </a:lnTo>
                <a:lnTo>
                  <a:pt x="4270497" y="5614064"/>
                </a:lnTo>
                <a:lnTo>
                  <a:pt x="0" y="561406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1023" r="-1023"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342448" y="1309118"/>
            <a:ext cx="14214489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CD6278"/>
                </a:solidFill>
                <a:latin typeface="Rubik Gemstones"/>
                <a:ea typeface="Rubik Gemstones"/>
                <a:cs typeface="Rubik Gemstones"/>
                <a:sym typeface="Rubik Gemstones"/>
              </a:rPr>
              <a:t>RESULTS AND SCREENSHOT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590874"/>
            <a:ext cx="16230600" cy="9258301"/>
            <a:chOff x="0" y="0"/>
            <a:chExt cx="4274726" cy="2438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438400"/>
            </a:xfrm>
            <a:custGeom>
              <a:avLst/>
              <a:gdLst/>
              <a:ahLst/>
              <a:cxnLst/>
              <a:rect l="l" t="t" r="r" b="b"/>
              <a:pathLst>
                <a:path w="4274726" h="2438400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414073"/>
                  </a:lnTo>
                  <a:cubicBezTo>
                    <a:pt x="4274726" y="2420525"/>
                    <a:pt x="4272163" y="2426713"/>
                    <a:pt x="4267601" y="2431275"/>
                  </a:cubicBezTo>
                  <a:cubicBezTo>
                    <a:pt x="4263039" y="2435837"/>
                    <a:pt x="4256851" y="2438400"/>
                    <a:pt x="4250399" y="2438400"/>
                  </a:cubicBezTo>
                  <a:lnTo>
                    <a:pt x="24327" y="2438400"/>
                  </a:lnTo>
                  <a:cubicBezTo>
                    <a:pt x="10891" y="2438400"/>
                    <a:pt x="0" y="2427509"/>
                    <a:pt x="0" y="2414073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CDFDD"/>
            </a:solidFill>
            <a:ln w="285750" cap="rnd">
              <a:solidFill>
                <a:srgbClr val="F4BDBC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476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-706025">
            <a:off x="-9504587" y="3174931"/>
            <a:ext cx="13044260" cy="12166737"/>
          </a:xfrm>
          <a:custGeom>
            <a:avLst/>
            <a:gdLst/>
            <a:ahLst/>
            <a:cxnLst/>
            <a:rect l="l" t="t" r="r" b="b"/>
            <a:pathLst>
              <a:path w="13044260" h="12166737">
                <a:moveTo>
                  <a:pt x="0" y="0"/>
                </a:moveTo>
                <a:lnTo>
                  <a:pt x="13044260" y="0"/>
                </a:lnTo>
                <a:lnTo>
                  <a:pt x="13044260" y="12166738"/>
                </a:lnTo>
                <a:lnTo>
                  <a:pt x="0" y="121667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3854905" y="-6110316"/>
            <a:ext cx="8866190" cy="9468746"/>
          </a:xfrm>
          <a:custGeom>
            <a:avLst/>
            <a:gdLst/>
            <a:ahLst/>
            <a:cxnLst/>
            <a:rect l="l" t="t" r="r" b="b"/>
            <a:pathLst>
              <a:path w="8866190" h="9468746">
                <a:moveTo>
                  <a:pt x="0" y="0"/>
                </a:moveTo>
                <a:lnTo>
                  <a:pt x="8866190" y="0"/>
                </a:lnTo>
                <a:lnTo>
                  <a:pt x="8866190" y="9468746"/>
                </a:lnTo>
                <a:lnTo>
                  <a:pt x="0" y="94687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194556" y="1193230"/>
            <a:ext cx="7155762" cy="13874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CD6278"/>
                </a:solidFill>
                <a:latin typeface="Rubik Gemstones"/>
                <a:ea typeface="Rubik Gemstones"/>
                <a:cs typeface="Rubik Gemstones"/>
                <a:sym typeface="Rubik Gemstones"/>
              </a:rPr>
              <a:t>CONCLUSION 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3194556" y="2690683"/>
            <a:ext cx="11706440" cy="6215725"/>
            <a:chOff x="0" y="0"/>
            <a:chExt cx="2627366" cy="139504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627366" cy="1395043"/>
            </a:xfrm>
            <a:custGeom>
              <a:avLst/>
              <a:gdLst/>
              <a:ahLst/>
              <a:cxnLst/>
              <a:rect l="l" t="t" r="r" b="b"/>
              <a:pathLst>
                <a:path w="2627366" h="1395043">
                  <a:moveTo>
                    <a:pt x="2424166" y="0"/>
                  </a:moveTo>
                  <a:cubicBezTo>
                    <a:pt x="2536391" y="0"/>
                    <a:pt x="2627366" y="312291"/>
                    <a:pt x="2627366" y="697522"/>
                  </a:cubicBezTo>
                  <a:cubicBezTo>
                    <a:pt x="2627366" y="1082752"/>
                    <a:pt x="2536391" y="1395043"/>
                    <a:pt x="2424166" y="1395043"/>
                  </a:cubicBezTo>
                  <a:lnTo>
                    <a:pt x="203200" y="1395043"/>
                  </a:lnTo>
                  <a:cubicBezTo>
                    <a:pt x="90976" y="1395043"/>
                    <a:pt x="0" y="1082752"/>
                    <a:pt x="0" y="697522"/>
                  </a:cubicBezTo>
                  <a:cubicBezTo>
                    <a:pt x="0" y="312291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4BDBC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627366" cy="14331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4643213" y="2963348"/>
            <a:ext cx="7863493" cy="5943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4"/>
              </a:lnSpc>
            </a:pPr>
            <a:r>
              <a:rPr lang="en-US" sz="2003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☆ Highlights of Projects:</a:t>
            </a:r>
          </a:p>
          <a:p>
            <a:pPr algn="l">
              <a:lnSpc>
                <a:spcPts val="2804"/>
              </a:lnSpc>
            </a:pPr>
            <a:endParaRPr lang="en-US" sz="2003">
              <a:solidFill>
                <a:srgbClr val="000000"/>
              </a:solidFill>
              <a:latin typeface="Alice Bold"/>
              <a:ea typeface="Alice Bold"/>
              <a:cs typeface="Alice Bold"/>
              <a:sym typeface="Alice Bold"/>
            </a:endParaRPr>
          </a:p>
          <a:p>
            <a:pPr algn="l">
              <a:lnSpc>
                <a:spcPts val="2804"/>
              </a:lnSpc>
            </a:pPr>
            <a:r>
              <a:rPr lang="en-US" sz="2003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Nafila's projects, a Student Management System and a Code</a:t>
            </a:r>
          </a:p>
          <a:p>
            <a:pPr algn="l">
              <a:lnSpc>
                <a:spcPts val="2804"/>
              </a:lnSpc>
            </a:pPr>
            <a:r>
              <a:rPr lang="en-US" sz="2003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Editor,  show her practical skills in both front-end and</a:t>
            </a:r>
          </a:p>
          <a:p>
            <a:pPr algn="l">
              <a:lnSpc>
                <a:spcPts val="2804"/>
              </a:lnSpc>
            </a:pPr>
            <a:r>
              <a:rPr lang="en-US" sz="2003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back-end development.</a:t>
            </a:r>
          </a:p>
          <a:p>
            <a:pPr algn="l">
              <a:lnSpc>
                <a:spcPts val="2804"/>
              </a:lnSpc>
            </a:pPr>
            <a:endParaRPr lang="en-US" sz="2003">
              <a:solidFill>
                <a:srgbClr val="000000"/>
              </a:solidFill>
              <a:latin typeface="Alice Bold"/>
              <a:ea typeface="Alice Bold"/>
              <a:cs typeface="Alice Bold"/>
              <a:sym typeface="Alice Bold"/>
            </a:endParaRPr>
          </a:p>
          <a:p>
            <a:pPr algn="l">
              <a:lnSpc>
                <a:spcPts val="2804"/>
              </a:lnSpc>
            </a:pPr>
            <a:r>
              <a:rPr lang="en-US" sz="2003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☆ Benefits to Society:</a:t>
            </a:r>
          </a:p>
          <a:p>
            <a:pPr algn="l">
              <a:lnSpc>
                <a:spcPts val="2804"/>
              </a:lnSpc>
            </a:pPr>
            <a:endParaRPr lang="en-US" sz="2003">
              <a:solidFill>
                <a:srgbClr val="000000"/>
              </a:solidFill>
              <a:latin typeface="Alice Bold"/>
              <a:ea typeface="Alice Bold"/>
              <a:cs typeface="Alice Bold"/>
              <a:sym typeface="Alice Bold"/>
            </a:endParaRPr>
          </a:p>
          <a:p>
            <a:pPr algn="l">
              <a:lnSpc>
                <a:spcPts val="2804"/>
              </a:lnSpc>
            </a:pPr>
            <a:r>
              <a:rPr lang="en-US" sz="2003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Her projects offer real-world benefits, from improving school</a:t>
            </a:r>
          </a:p>
          <a:p>
            <a:pPr algn="l">
              <a:lnSpc>
                <a:spcPts val="2804"/>
              </a:lnSpc>
            </a:pPr>
            <a:r>
              <a:rPr lang="en-US" sz="2003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administration to helping programmers work more efficiently.</a:t>
            </a:r>
          </a:p>
          <a:p>
            <a:pPr algn="l">
              <a:lnSpc>
                <a:spcPts val="2804"/>
              </a:lnSpc>
            </a:pPr>
            <a:endParaRPr lang="en-US" sz="2003">
              <a:solidFill>
                <a:srgbClr val="000000"/>
              </a:solidFill>
              <a:latin typeface="Alice Bold"/>
              <a:ea typeface="Alice Bold"/>
              <a:cs typeface="Alice Bold"/>
              <a:sym typeface="Alice Bold"/>
            </a:endParaRPr>
          </a:p>
          <a:p>
            <a:pPr algn="l">
              <a:lnSpc>
                <a:spcPts val="2804"/>
              </a:lnSpc>
            </a:pPr>
            <a:r>
              <a:rPr lang="en-US" sz="2003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☆ Final Summary:</a:t>
            </a:r>
          </a:p>
          <a:p>
            <a:pPr algn="l">
              <a:lnSpc>
                <a:spcPts val="2804"/>
              </a:lnSpc>
            </a:pPr>
            <a:endParaRPr lang="en-US" sz="2003">
              <a:solidFill>
                <a:srgbClr val="000000"/>
              </a:solidFill>
              <a:latin typeface="Alice Bold"/>
              <a:ea typeface="Alice Bold"/>
              <a:cs typeface="Alice Bold"/>
              <a:sym typeface="Alice Bold"/>
            </a:endParaRPr>
          </a:p>
          <a:p>
            <a:pPr algn="l">
              <a:lnSpc>
                <a:spcPts val="2804"/>
              </a:lnSpc>
            </a:pPr>
            <a:r>
              <a:rPr lang="en-US" sz="2003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This portfolio effectively proves Nafila's potential as a software</a:t>
            </a:r>
          </a:p>
          <a:p>
            <a:pPr algn="l">
              <a:lnSpc>
                <a:spcPts val="2804"/>
              </a:lnSpc>
            </a:pPr>
            <a:r>
              <a:rPr lang="en-US" sz="2003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developer by showcasing her foundational knowledge and</a:t>
            </a:r>
          </a:p>
          <a:p>
            <a:pPr algn="l">
              <a:lnSpc>
                <a:spcPts val="2804"/>
              </a:lnSpc>
            </a:pPr>
            <a:r>
              <a:rPr lang="en-US" sz="2003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applied project skills.</a:t>
            </a:r>
          </a:p>
          <a:p>
            <a:pPr algn="l">
              <a:lnSpc>
                <a:spcPts val="2804"/>
              </a:lnSpc>
            </a:pPr>
            <a:endParaRPr lang="en-US" sz="2003">
              <a:solidFill>
                <a:srgbClr val="000000"/>
              </a:solidFill>
              <a:latin typeface="Alice Bold"/>
              <a:ea typeface="Alice Bold"/>
              <a:cs typeface="Alice Bold"/>
              <a:sym typeface="Alice 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590874"/>
            <a:ext cx="16230600" cy="9258301"/>
            <a:chOff x="0" y="0"/>
            <a:chExt cx="4274726" cy="2438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438400"/>
            </a:xfrm>
            <a:custGeom>
              <a:avLst/>
              <a:gdLst/>
              <a:ahLst/>
              <a:cxnLst/>
              <a:rect l="l" t="t" r="r" b="b"/>
              <a:pathLst>
                <a:path w="4274726" h="2438400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414073"/>
                  </a:lnTo>
                  <a:cubicBezTo>
                    <a:pt x="4274726" y="2420525"/>
                    <a:pt x="4272163" y="2426713"/>
                    <a:pt x="4267601" y="2431275"/>
                  </a:cubicBezTo>
                  <a:cubicBezTo>
                    <a:pt x="4263039" y="2435837"/>
                    <a:pt x="4256851" y="2438400"/>
                    <a:pt x="4250399" y="2438400"/>
                  </a:cubicBezTo>
                  <a:lnTo>
                    <a:pt x="24327" y="2438400"/>
                  </a:lnTo>
                  <a:cubicBezTo>
                    <a:pt x="10891" y="2438400"/>
                    <a:pt x="0" y="2427509"/>
                    <a:pt x="0" y="2414073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CDFDD"/>
            </a:solidFill>
            <a:ln w="285750" cap="rnd">
              <a:solidFill>
                <a:srgbClr val="F4BDBC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476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-706025">
            <a:off x="-9689152" y="4560669"/>
            <a:ext cx="13044260" cy="12166737"/>
          </a:xfrm>
          <a:custGeom>
            <a:avLst/>
            <a:gdLst/>
            <a:ahLst/>
            <a:cxnLst/>
            <a:rect l="l" t="t" r="r" b="b"/>
            <a:pathLst>
              <a:path w="13044260" h="12166737">
                <a:moveTo>
                  <a:pt x="0" y="0"/>
                </a:moveTo>
                <a:lnTo>
                  <a:pt x="13044260" y="0"/>
                </a:lnTo>
                <a:lnTo>
                  <a:pt x="13044260" y="12166737"/>
                </a:lnTo>
                <a:lnTo>
                  <a:pt x="0" y="121667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3854905" y="-6110316"/>
            <a:ext cx="8866190" cy="9468746"/>
          </a:xfrm>
          <a:custGeom>
            <a:avLst/>
            <a:gdLst/>
            <a:ahLst/>
            <a:cxnLst/>
            <a:rect l="l" t="t" r="r" b="b"/>
            <a:pathLst>
              <a:path w="8866190" h="9468746">
                <a:moveTo>
                  <a:pt x="0" y="0"/>
                </a:moveTo>
                <a:lnTo>
                  <a:pt x="8866190" y="0"/>
                </a:lnTo>
                <a:lnTo>
                  <a:pt x="8866190" y="9468746"/>
                </a:lnTo>
                <a:lnTo>
                  <a:pt x="0" y="94687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375415" y="936023"/>
            <a:ext cx="9891541" cy="18542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060"/>
              </a:lnSpc>
            </a:pPr>
            <a:r>
              <a:rPr lang="en-US" sz="10757">
                <a:solidFill>
                  <a:srgbClr val="CD6278"/>
                </a:solidFill>
                <a:latin typeface="Rubik Gemstones"/>
                <a:ea typeface="Rubik Gemstones"/>
                <a:cs typeface="Rubik Gemstones"/>
                <a:sym typeface="Rubik Gemstones"/>
              </a:rPr>
              <a:t>GITHUB   LINK 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2182164" y="3517744"/>
            <a:ext cx="13923672" cy="3978971"/>
            <a:chOff x="0" y="0"/>
            <a:chExt cx="3516455" cy="101967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516455" cy="1019678"/>
            </a:xfrm>
            <a:custGeom>
              <a:avLst/>
              <a:gdLst/>
              <a:ahLst/>
              <a:cxnLst/>
              <a:rect l="l" t="t" r="r" b="b"/>
              <a:pathLst>
                <a:path w="3516455" h="1019678">
                  <a:moveTo>
                    <a:pt x="3313255" y="0"/>
                  </a:moveTo>
                  <a:cubicBezTo>
                    <a:pt x="3425480" y="0"/>
                    <a:pt x="3516455" y="228263"/>
                    <a:pt x="3516455" y="509839"/>
                  </a:cubicBezTo>
                  <a:cubicBezTo>
                    <a:pt x="3516455" y="791416"/>
                    <a:pt x="3425480" y="1019678"/>
                    <a:pt x="3313255" y="1019678"/>
                  </a:cubicBezTo>
                  <a:lnTo>
                    <a:pt x="203200" y="1019678"/>
                  </a:lnTo>
                  <a:cubicBezTo>
                    <a:pt x="90976" y="1019678"/>
                    <a:pt x="0" y="791416"/>
                    <a:pt x="0" y="509839"/>
                  </a:cubicBezTo>
                  <a:cubicBezTo>
                    <a:pt x="0" y="228263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4BDBC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3516455" cy="10577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2481007" y="5143500"/>
            <a:ext cx="13351540" cy="6523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482"/>
              </a:lnSpc>
            </a:pPr>
            <a:r>
              <a:rPr lang="en-US" sz="3916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https://github.com/nafila24DC/Nafila-TNSDC-FWD-DP.git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721063"/>
            <a:ext cx="16230600" cy="8961927"/>
            <a:chOff x="0" y="0"/>
            <a:chExt cx="4274726" cy="236034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360343"/>
            </a:xfrm>
            <a:custGeom>
              <a:avLst/>
              <a:gdLst/>
              <a:ahLst/>
              <a:cxnLst/>
              <a:rect l="l" t="t" r="r" b="b"/>
              <a:pathLst>
                <a:path w="4274726" h="2360343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336016"/>
                  </a:lnTo>
                  <a:cubicBezTo>
                    <a:pt x="4274726" y="2349452"/>
                    <a:pt x="4263834" y="2360343"/>
                    <a:pt x="4250399" y="2360343"/>
                  </a:cubicBezTo>
                  <a:lnTo>
                    <a:pt x="24327" y="2360343"/>
                  </a:lnTo>
                  <a:cubicBezTo>
                    <a:pt x="10891" y="2360343"/>
                    <a:pt x="0" y="2349452"/>
                    <a:pt x="0" y="2336016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CDFDD"/>
            </a:solidFill>
            <a:ln w="285750" cap="rnd">
              <a:solidFill>
                <a:srgbClr val="F4BDBC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3984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-3729506">
            <a:off x="14735975" y="6725639"/>
            <a:ext cx="5430656" cy="5065321"/>
          </a:xfrm>
          <a:custGeom>
            <a:avLst/>
            <a:gdLst/>
            <a:ahLst/>
            <a:cxnLst/>
            <a:rect l="l" t="t" r="r" b="b"/>
            <a:pathLst>
              <a:path w="5430656" h="5065321">
                <a:moveTo>
                  <a:pt x="0" y="0"/>
                </a:moveTo>
                <a:lnTo>
                  <a:pt x="5430657" y="0"/>
                </a:lnTo>
                <a:lnTo>
                  <a:pt x="5430657" y="5065322"/>
                </a:lnTo>
                <a:lnTo>
                  <a:pt x="0" y="50653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897775" y="-1336337"/>
            <a:ext cx="3852949" cy="4114800"/>
          </a:xfrm>
          <a:custGeom>
            <a:avLst/>
            <a:gdLst/>
            <a:ahLst/>
            <a:cxnLst/>
            <a:rect l="l" t="t" r="r" b="b"/>
            <a:pathLst>
              <a:path w="3852949" h="4114800">
                <a:moveTo>
                  <a:pt x="0" y="0"/>
                </a:moveTo>
                <a:lnTo>
                  <a:pt x="3852950" y="0"/>
                </a:lnTo>
                <a:lnTo>
                  <a:pt x="385295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3307433" y="1707275"/>
            <a:ext cx="11744261" cy="6992516"/>
            <a:chOff x="0" y="0"/>
            <a:chExt cx="2862871" cy="170454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862871" cy="1704549"/>
            </a:xfrm>
            <a:custGeom>
              <a:avLst/>
              <a:gdLst/>
              <a:ahLst/>
              <a:cxnLst/>
              <a:rect l="l" t="t" r="r" b="b"/>
              <a:pathLst>
                <a:path w="2862871" h="1704549">
                  <a:moveTo>
                    <a:pt x="2659671" y="0"/>
                  </a:moveTo>
                  <a:cubicBezTo>
                    <a:pt x="2771896" y="0"/>
                    <a:pt x="2862871" y="381576"/>
                    <a:pt x="2862871" y="852275"/>
                  </a:cubicBezTo>
                  <a:cubicBezTo>
                    <a:pt x="2862871" y="1322973"/>
                    <a:pt x="2771896" y="1704549"/>
                    <a:pt x="2659671" y="1704549"/>
                  </a:cubicBezTo>
                  <a:lnTo>
                    <a:pt x="203200" y="1704549"/>
                  </a:lnTo>
                  <a:cubicBezTo>
                    <a:pt x="90976" y="1704549"/>
                    <a:pt x="0" y="1322973"/>
                    <a:pt x="0" y="852275"/>
                  </a:cubicBezTo>
                  <a:cubicBezTo>
                    <a:pt x="0" y="3815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4BDBC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862871" cy="17426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208668" y="2275315"/>
            <a:ext cx="15870663" cy="16681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579"/>
              </a:lnSpc>
            </a:pPr>
            <a:r>
              <a:rPr lang="en-US" sz="9699">
                <a:solidFill>
                  <a:srgbClr val="CD6278"/>
                </a:solidFill>
                <a:latin typeface="Rubik Gemstones"/>
                <a:ea typeface="Rubik Gemstones"/>
                <a:cs typeface="Rubik Gemstones"/>
                <a:sym typeface="Rubik Gemstones"/>
              </a:rPr>
              <a:t>STUDENT 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446202" y="4191110"/>
            <a:ext cx="5395595" cy="16681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579"/>
              </a:lnSpc>
            </a:pPr>
            <a:r>
              <a:rPr lang="en-US" sz="9699">
                <a:solidFill>
                  <a:srgbClr val="CD6278"/>
                </a:solidFill>
                <a:latin typeface="Rubik Gemstones"/>
                <a:ea typeface="Rubik Gemstones"/>
                <a:cs typeface="Rubik Gemstones"/>
                <a:sym typeface="Rubik Gemstones"/>
              </a:rPr>
              <a:t>DIGITAL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045841" y="6104385"/>
            <a:ext cx="7566131" cy="16681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579"/>
              </a:lnSpc>
            </a:pPr>
            <a:r>
              <a:rPr lang="en-US" sz="9699">
                <a:solidFill>
                  <a:srgbClr val="CD6278"/>
                </a:solidFill>
                <a:latin typeface="Rubik Gemstones"/>
                <a:ea typeface="Rubik Gemstones"/>
                <a:cs typeface="Rubik Gemstones"/>
                <a:sym typeface="Rubik Gemstones"/>
              </a:rPr>
              <a:t>PORTFOLIO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857421"/>
            <a:chOff x="0" y="0"/>
            <a:chExt cx="4274726" cy="233281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332819"/>
            </a:xfrm>
            <a:custGeom>
              <a:avLst/>
              <a:gdLst/>
              <a:ahLst/>
              <a:cxnLst/>
              <a:rect l="l" t="t" r="r" b="b"/>
              <a:pathLst>
                <a:path w="4274726" h="2332819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308492"/>
                  </a:lnTo>
                  <a:cubicBezTo>
                    <a:pt x="4274726" y="2314944"/>
                    <a:pt x="4272163" y="2321131"/>
                    <a:pt x="4267601" y="2325694"/>
                  </a:cubicBezTo>
                  <a:cubicBezTo>
                    <a:pt x="4263039" y="2330256"/>
                    <a:pt x="4256851" y="2332819"/>
                    <a:pt x="4250399" y="2332819"/>
                  </a:cubicBezTo>
                  <a:lnTo>
                    <a:pt x="24327" y="2332819"/>
                  </a:lnTo>
                  <a:cubicBezTo>
                    <a:pt x="10891" y="2332819"/>
                    <a:pt x="0" y="2321927"/>
                    <a:pt x="0" y="2308492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CDFDD"/>
            </a:solidFill>
            <a:ln w="285750" cap="rnd">
              <a:solidFill>
                <a:srgbClr val="F4BDBC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3709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1554809">
            <a:off x="-1065404" y="6851776"/>
            <a:ext cx="5430656" cy="5065321"/>
          </a:xfrm>
          <a:custGeom>
            <a:avLst/>
            <a:gdLst/>
            <a:ahLst/>
            <a:cxnLst/>
            <a:rect l="l" t="t" r="r" b="b"/>
            <a:pathLst>
              <a:path w="5430656" h="5065321">
                <a:moveTo>
                  <a:pt x="0" y="0"/>
                </a:moveTo>
                <a:lnTo>
                  <a:pt x="5430656" y="0"/>
                </a:lnTo>
                <a:lnTo>
                  <a:pt x="5430656" y="5065321"/>
                </a:lnTo>
                <a:lnTo>
                  <a:pt x="0" y="50653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081122" y="-1028700"/>
            <a:ext cx="3852949" cy="4114800"/>
          </a:xfrm>
          <a:custGeom>
            <a:avLst/>
            <a:gdLst/>
            <a:ahLst/>
            <a:cxnLst/>
            <a:rect l="l" t="t" r="r" b="b"/>
            <a:pathLst>
              <a:path w="3852949" h="4114800">
                <a:moveTo>
                  <a:pt x="0" y="0"/>
                </a:moveTo>
                <a:lnTo>
                  <a:pt x="3852949" y="0"/>
                </a:lnTo>
                <a:lnTo>
                  <a:pt x="385294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28700" y="1417954"/>
            <a:ext cx="9263525" cy="16681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579"/>
              </a:lnSpc>
            </a:pPr>
            <a:r>
              <a:rPr lang="en-US" sz="9699">
                <a:solidFill>
                  <a:srgbClr val="CD6278"/>
                </a:solidFill>
                <a:latin typeface="Rubik Gemstones"/>
                <a:ea typeface="Rubik Gemstones"/>
                <a:cs typeface="Rubik Gemstones"/>
                <a:sym typeface="Rubik Gemstones"/>
              </a:rPr>
              <a:t>AGENDA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99046" y="3096713"/>
            <a:ext cx="8293072" cy="6161587"/>
            <a:chOff x="0" y="0"/>
            <a:chExt cx="2021583" cy="150199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021583" cy="1501996"/>
            </a:xfrm>
            <a:custGeom>
              <a:avLst/>
              <a:gdLst/>
              <a:ahLst/>
              <a:cxnLst/>
              <a:rect l="l" t="t" r="r" b="b"/>
              <a:pathLst>
                <a:path w="2021583" h="1501996">
                  <a:moveTo>
                    <a:pt x="1818383" y="0"/>
                  </a:moveTo>
                  <a:cubicBezTo>
                    <a:pt x="1930607" y="0"/>
                    <a:pt x="2021583" y="336233"/>
                    <a:pt x="2021583" y="750998"/>
                  </a:cubicBezTo>
                  <a:cubicBezTo>
                    <a:pt x="2021583" y="1165763"/>
                    <a:pt x="1930607" y="1501996"/>
                    <a:pt x="1818383" y="1501996"/>
                  </a:cubicBezTo>
                  <a:lnTo>
                    <a:pt x="203200" y="1501996"/>
                  </a:lnTo>
                  <a:cubicBezTo>
                    <a:pt x="90976" y="1501996"/>
                    <a:pt x="0" y="1165763"/>
                    <a:pt x="0" y="750998"/>
                  </a:cubicBezTo>
                  <a:cubicBezTo>
                    <a:pt x="0" y="336233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4BDBC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021583" cy="15400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6169948" y="3350169"/>
            <a:ext cx="6062557" cy="5568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​☆ Problem Statement</a:t>
            </a: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☆ Project Overview</a:t>
            </a: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​☆ End Users</a:t>
            </a: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​☆ Tools and Technologies</a:t>
            </a: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​☆ Portfolio design and Layout</a:t>
            </a: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​☆ Features and Functionality</a:t>
            </a: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​☆ Results and Screenshots</a:t>
            </a: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​☆ Conclusion</a:t>
            </a: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​☆ Github Link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CDFDD"/>
            </a:solidFill>
            <a:ln w="285750" cap="rnd">
              <a:solidFill>
                <a:srgbClr val="F4BDBC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-3729506">
            <a:off x="14735975" y="6725639"/>
            <a:ext cx="5430656" cy="5065321"/>
          </a:xfrm>
          <a:custGeom>
            <a:avLst/>
            <a:gdLst/>
            <a:ahLst/>
            <a:cxnLst/>
            <a:rect l="l" t="t" r="r" b="b"/>
            <a:pathLst>
              <a:path w="5430656" h="5065321">
                <a:moveTo>
                  <a:pt x="0" y="0"/>
                </a:moveTo>
                <a:lnTo>
                  <a:pt x="5430657" y="0"/>
                </a:lnTo>
                <a:lnTo>
                  <a:pt x="5430657" y="5065322"/>
                </a:lnTo>
                <a:lnTo>
                  <a:pt x="0" y="50653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897775" y="-1336337"/>
            <a:ext cx="3852949" cy="4114800"/>
          </a:xfrm>
          <a:custGeom>
            <a:avLst/>
            <a:gdLst/>
            <a:ahLst/>
            <a:cxnLst/>
            <a:rect l="l" t="t" r="r" b="b"/>
            <a:pathLst>
              <a:path w="3852949" h="4114800">
                <a:moveTo>
                  <a:pt x="0" y="0"/>
                </a:moveTo>
                <a:lnTo>
                  <a:pt x="3852950" y="0"/>
                </a:lnTo>
                <a:lnTo>
                  <a:pt x="385295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2117988" y="4033910"/>
            <a:ext cx="14527056" cy="4093574"/>
            <a:chOff x="0" y="0"/>
            <a:chExt cx="3541227" cy="997881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541227" cy="997881"/>
            </a:xfrm>
            <a:custGeom>
              <a:avLst/>
              <a:gdLst/>
              <a:ahLst/>
              <a:cxnLst/>
              <a:rect l="l" t="t" r="r" b="b"/>
              <a:pathLst>
                <a:path w="3541227" h="997881">
                  <a:moveTo>
                    <a:pt x="3338027" y="0"/>
                  </a:moveTo>
                  <a:cubicBezTo>
                    <a:pt x="3450251" y="0"/>
                    <a:pt x="3541227" y="223383"/>
                    <a:pt x="3541227" y="498941"/>
                  </a:cubicBezTo>
                  <a:cubicBezTo>
                    <a:pt x="3541227" y="774498"/>
                    <a:pt x="3450251" y="997881"/>
                    <a:pt x="3338027" y="997881"/>
                  </a:cubicBezTo>
                  <a:lnTo>
                    <a:pt x="203200" y="997881"/>
                  </a:lnTo>
                  <a:cubicBezTo>
                    <a:pt x="90976" y="997881"/>
                    <a:pt x="0" y="774498"/>
                    <a:pt x="0" y="498941"/>
                  </a:cubicBezTo>
                  <a:cubicBezTo>
                    <a:pt x="0" y="223383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4BDBC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3541227" cy="10359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2738445" y="5241008"/>
            <a:ext cx="433460" cy="433460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F2964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437268" y="1897718"/>
            <a:ext cx="9263525" cy="1543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CD6278"/>
                </a:solidFill>
                <a:latin typeface="Rubik Gemstones"/>
                <a:ea typeface="Rubik Gemstones"/>
                <a:cs typeface="Rubik Gemstones"/>
                <a:sym typeface="Rubik Gemstones"/>
              </a:rPr>
              <a:t>PROBLEM 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139238" y="1874224"/>
            <a:ext cx="7505806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CD6278"/>
                </a:solidFill>
                <a:latin typeface="Rubik Gemstones"/>
                <a:ea typeface="Rubik Gemstones"/>
                <a:cs typeface="Rubik Gemstones"/>
                <a:sym typeface="Rubik Gemstones"/>
              </a:rPr>
              <a:t>STATEMENT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594883" y="5076825"/>
            <a:ext cx="12270687" cy="1862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75"/>
              </a:lnSpc>
            </a:pPr>
            <a:r>
              <a:rPr lang="en-US" sz="3553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The traditional resume often fails to fully capture a student's </a:t>
            </a:r>
          </a:p>
          <a:p>
            <a:pPr algn="l">
              <a:lnSpc>
                <a:spcPts val="4975"/>
              </a:lnSpc>
            </a:pPr>
            <a:r>
              <a:rPr lang="en-US" sz="3553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skill  and project work, making it difficult for them</a:t>
            </a:r>
          </a:p>
          <a:p>
            <a:pPr algn="l">
              <a:lnSpc>
                <a:spcPts val="4975"/>
              </a:lnSpc>
            </a:pPr>
            <a:r>
              <a:rPr lang="en-US" sz="3553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to stand out to employers and academic institutions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CDFDD"/>
            </a:solidFill>
            <a:ln w="285750" cap="rnd">
              <a:solidFill>
                <a:srgbClr val="F4BDBC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1554809">
            <a:off x="-1065404" y="6851776"/>
            <a:ext cx="5430656" cy="5065321"/>
          </a:xfrm>
          <a:custGeom>
            <a:avLst/>
            <a:gdLst/>
            <a:ahLst/>
            <a:cxnLst/>
            <a:rect l="l" t="t" r="r" b="b"/>
            <a:pathLst>
              <a:path w="5430656" h="5065321">
                <a:moveTo>
                  <a:pt x="0" y="0"/>
                </a:moveTo>
                <a:lnTo>
                  <a:pt x="5430656" y="0"/>
                </a:lnTo>
                <a:lnTo>
                  <a:pt x="5430656" y="5065321"/>
                </a:lnTo>
                <a:lnTo>
                  <a:pt x="0" y="50653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081122" y="-1028700"/>
            <a:ext cx="3852949" cy="4114800"/>
          </a:xfrm>
          <a:custGeom>
            <a:avLst/>
            <a:gdLst/>
            <a:ahLst/>
            <a:cxnLst/>
            <a:rect l="l" t="t" r="r" b="b"/>
            <a:pathLst>
              <a:path w="3852949" h="4114800">
                <a:moveTo>
                  <a:pt x="0" y="0"/>
                </a:moveTo>
                <a:lnTo>
                  <a:pt x="3852949" y="0"/>
                </a:lnTo>
                <a:lnTo>
                  <a:pt x="385294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2182164" y="3517744"/>
            <a:ext cx="13351541" cy="3871591"/>
            <a:chOff x="0" y="0"/>
            <a:chExt cx="3516455" cy="101967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516455" cy="1019678"/>
            </a:xfrm>
            <a:custGeom>
              <a:avLst/>
              <a:gdLst/>
              <a:ahLst/>
              <a:cxnLst/>
              <a:rect l="l" t="t" r="r" b="b"/>
              <a:pathLst>
                <a:path w="3516455" h="1019678">
                  <a:moveTo>
                    <a:pt x="3313255" y="0"/>
                  </a:moveTo>
                  <a:cubicBezTo>
                    <a:pt x="3425480" y="0"/>
                    <a:pt x="3516455" y="228263"/>
                    <a:pt x="3516455" y="509839"/>
                  </a:cubicBezTo>
                  <a:cubicBezTo>
                    <a:pt x="3516455" y="791416"/>
                    <a:pt x="3425480" y="1019678"/>
                    <a:pt x="3313255" y="1019678"/>
                  </a:cubicBezTo>
                  <a:lnTo>
                    <a:pt x="203200" y="1019678"/>
                  </a:lnTo>
                  <a:cubicBezTo>
                    <a:pt x="90976" y="1019678"/>
                    <a:pt x="0" y="791416"/>
                    <a:pt x="0" y="509839"/>
                  </a:cubicBezTo>
                  <a:cubicBezTo>
                    <a:pt x="0" y="228263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4BDBC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3516455" cy="10577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3663860" y="3901485"/>
            <a:ext cx="10960281" cy="3175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To create an interactive digital portfolio website that allows a student to professionally showcase their academic projects, technical skills, and personal achievements in a visually appealing and organized manner.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2894770" y="3977685"/>
            <a:ext cx="415636" cy="415636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F2964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028700" y="1543050"/>
            <a:ext cx="9263525" cy="1543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CD6278"/>
                </a:solidFill>
                <a:latin typeface="Rubik Gemstones"/>
                <a:ea typeface="Rubik Gemstones"/>
                <a:cs typeface="Rubik Gemstones"/>
                <a:sym typeface="Rubik Gemstones"/>
              </a:rPr>
              <a:t>PROJECT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611689" y="1543050"/>
            <a:ext cx="6469433" cy="1543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CD6278"/>
                </a:solidFill>
                <a:latin typeface="Rubik Gemstones"/>
                <a:ea typeface="Rubik Gemstones"/>
                <a:cs typeface="Rubik Gemstones"/>
                <a:sym typeface="Rubik Gemstones"/>
              </a:rPr>
              <a:t>OVERVIEW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598910"/>
            <a:chOff x="0" y="0"/>
            <a:chExt cx="4274726" cy="226473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264734"/>
            </a:xfrm>
            <a:custGeom>
              <a:avLst/>
              <a:gdLst/>
              <a:ahLst/>
              <a:cxnLst/>
              <a:rect l="l" t="t" r="r" b="b"/>
              <a:pathLst>
                <a:path w="4274726" h="2264734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240407"/>
                  </a:lnTo>
                  <a:cubicBezTo>
                    <a:pt x="4274726" y="2246859"/>
                    <a:pt x="4272163" y="2253046"/>
                    <a:pt x="4267601" y="2257609"/>
                  </a:cubicBezTo>
                  <a:cubicBezTo>
                    <a:pt x="4263039" y="2262171"/>
                    <a:pt x="4256851" y="2264734"/>
                    <a:pt x="4250399" y="2264734"/>
                  </a:cubicBezTo>
                  <a:lnTo>
                    <a:pt x="24327" y="2264734"/>
                  </a:lnTo>
                  <a:cubicBezTo>
                    <a:pt x="10891" y="2264734"/>
                    <a:pt x="0" y="2253842"/>
                    <a:pt x="0" y="2240407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CDFDD"/>
            </a:solidFill>
            <a:ln w="285750" cap="rnd">
              <a:solidFill>
                <a:srgbClr val="F4BDBC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3028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-3729506">
            <a:off x="14735975" y="6725639"/>
            <a:ext cx="5430656" cy="5065321"/>
          </a:xfrm>
          <a:custGeom>
            <a:avLst/>
            <a:gdLst/>
            <a:ahLst/>
            <a:cxnLst/>
            <a:rect l="l" t="t" r="r" b="b"/>
            <a:pathLst>
              <a:path w="5430656" h="5065321">
                <a:moveTo>
                  <a:pt x="0" y="0"/>
                </a:moveTo>
                <a:lnTo>
                  <a:pt x="5430657" y="0"/>
                </a:lnTo>
                <a:lnTo>
                  <a:pt x="5430657" y="5065322"/>
                </a:lnTo>
                <a:lnTo>
                  <a:pt x="0" y="50653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897775" y="-1336337"/>
            <a:ext cx="3852949" cy="4114800"/>
          </a:xfrm>
          <a:custGeom>
            <a:avLst/>
            <a:gdLst/>
            <a:ahLst/>
            <a:cxnLst/>
            <a:rect l="l" t="t" r="r" b="b"/>
            <a:pathLst>
              <a:path w="3852949" h="4114800">
                <a:moveTo>
                  <a:pt x="0" y="0"/>
                </a:moveTo>
                <a:lnTo>
                  <a:pt x="3852950" y="0"/>
                </a:lnTo>
                <a:lnTo>
                  <a:pt x="385295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2016072" y="3258554"/>
            <a:ext cx="14126674" cy="5440812"/>
            <a:chOff x="0" y="0"/>
            <a:chExt cx="3720605" cy="1432971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720605" cy="1432971"/>
            </a:xfrm>
            <a:custGeom>
              <a:avLst/>
              <a:gdLst/>
              <a:ahLst/>
              <a:cxnLst/>
              <a:rect l="l" t="t" r="r" b="b"/>
              <a:pathLst>
                <a:path w="3720605" h="1432971">
                  <a:moveTo>
                    <a:pt x="3517405" y="0"/>
                  </a:moveTo>
                  <a:cubicBezTo>
                    <a:pt x="3629630" y="0"/>
                    <a:pt x="3720605" y="320782"/>
                    <a:pt x="3720605" y="716486"/>
                  </a:cubicBezTo>
                  <a:cubicBezTo>
                    <a:pt x="3720605" y="1112190"/>
                    <a:pt x="3629630" y="1432971"/>
                    <a:pt x="3517405" y="1432971"/>
                  </a:cubicBezTo>
                  <a:lnTo>
                    <a:pt x="203200" y="1432971"/>
                  </a:lnTo>
                  <a:cubicBezTo>
                    <a:pt x="90976" y="1432971"/>
                    <a:pt x="0" y="1112190"/>
                    <a:pt x="0" y="716486"/>
                  </a:cubicBezTo>
                  <a:cubicBezTo>
                    <a:pt x="0" y="32078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4BDBC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3720605" cy="14710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2604517" y="3568700"/>
            <a:ext cx="14160269" cy="5689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☆   Students :</a:t>
            </a:r>
          </a:p>
          <a:p>
            <a:pPr algn="l">
              <a:lnSpc>
                <a:spcPts val="3499"/>
              </a:lnSpc>
            </a:pPr>
            <a:endParaRPr lang="en-US" sz="2499">
              <a:solidFill>
                <a:srgbClr val="000000"/>
              </a:solidFill>
              <a:latin typeface="Alice Bold"/>
              <a:ea typeface="Alice Bold"/>
              <a:cs typeface="Alice Bold"/>
              <a:sym typeface="Alice Bold"/>
            </a:endParaRP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 The creators of the portfolio, who want a professional platform to present their work.</a:t>
            </a:r>
          </a:p>
          <a:p>
            <a:pPr algn="l">
              <a:lnSpc>
                <a:spcPts val="3499"/>
              </a:lnSpc>
            </a:pPr>
            <a:endParaRPr lang="en-US" sz="2499">
              <a:solidFill>
                <a:srgbClr val="000000"/>
              </a:solidFill>
              <a:latin typeface="Alice Bold"/>
              <a:ea typeface="Alice Bold"/>
              <a:cs typeface="Alice Bold"/>
              <a:sym typeface="Alice Bold"/>
            </a:endParaRP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☆   Recruiters/Hiring Managers :</a:t>
            </a:r>
          </a:p>
          <a:p>
            <a:pPr algn="l">
              <a:lnSpc>
                <a:spcPts val="3499"/>
              </a:lnSpc>
            </a:pPr>
            <a:endParaRPr lang="en-US" sz="2499">
              <a:solidFill>
                <a:srgbClr val="000000"/>
              </a:solidFill>
              <a:latin typeface="Alice Bold"/>
              <a:ea typeface="Alice Bold"/>
              <a:cs typeface="Alice Bold"/>
              <a:sym typeface="Alice Bold"/>
            </a:endParaRP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  Professionals who need to quickly assess a candidate's abilities and project experience.</a:t>
            </a:r>
          </a:p>
          <a:p>
            <a:pPr algn="l">
              <a:lnSpc>
                <a:spcPts val="3499"/>
              </a:lnSpc>
            </a:pPr>
            <a:endParaRPr lang="en-US" sz="2499">
              <a:solidFill>
                <a:srgbClr val="000000"/>
              </a:solidFill>
              <a:latin typeface="Alice Bold"/>
              <a:ea typeface="Alice Bold"/>
              <a:cs typeface="Alice Bold"/>
              <a:sym typeface="Alice Bold"/>
            </a:endParaRP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☆   Academic Institutions : </a:t>
            </a:r>
          </a:p>
          <a:p>
            <a:pPr algn="l">
              <a:lnSpc>
                <a:spcPts val="3499"/>
              </a:lnSpc>
            </a:pPr>
            <a:endParaRPr lang="en-US" sz="2499">
              <a:solidFill>
                <a:srgbClr val="000000"/>
              </a:solidFill>
              <a:latin typeface="Alice Bold"/>
              <a:ea typeface="Alice Bold"/>
              <a:cs typeface="Alice Bold"/>
              <a:sym typeface="Alice Bold"/>
            </a:endParaRP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 Admissions officers evaluating applicants for graduate programs.</a:t>
            </a:r>
          </a:p>
          <a:p>
            <a:pPr algn="l">
              <a:lnSpc>
                <a:spcPts val="3499"/>
              </a:lnSpc>
            </a:pPr>
            <a:endParaRPr lang="en-US" sz="2499">
              <a:solidFill>
                <a:srgbClr val="000000"/>
              </a:solidFill>
              <a:latin typeface="Alice Bold"/>
              <a:ea typeface="Alice Bold"/>
              <a:cs typeface="Alice Bold"/>
              <a:sym typeface="Alice Bold"/>
            </a:endParaRPr>
          </a:p>
          <a:p>
            <a:pPr algn="l">
              <a:lnSpc>
                <a:spcPts val="3499"/>
              </a:lnSpc>
            </a:pPr>
            <a:endParaRPr lang="en-US" sz="2499">
              <a:solidFill>
                <a:srgbClr val="000000"/>
              </a:solidFill>
              <a:latin typeface="Alice Bold"/>
              <a:ea typeface="Alice Bold"/>
              <a:cs typeface="Alice Bold"/>
              <a:sym typeface="Alice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955175" y="1502061"/>
            <a:ext cx="13458954" cy="13234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08"/>
              </a:lnSpc>
            </a:pPr>
            <a:r>
              <a:rPr lang="en-US" sz="7720">
                <a:solidFill>
                  <a:srgbClr val="CD6278"/>
                </a:solidFill>
                <a:latin typeface="Rubik Gemstones"/>
                <a:ea typeface="Rubik Gemstones"/>
                <a:cs typeface="Rubik Gemstones"/>
                <a:sym typeface="Rubik Gemstones"/>
              </a:rPr>
              <a:t>WHO ARE THE END USERS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CDFDD"/>
            </a:solidFill>
            <a:ln w="285750" cap="rnd">
              <a:solidFill>
                <a:srgbClr val="F4BDBC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1554809">
            <a:off x="-1686628" y="7350323"/>
            <a:ext cx="5430656" cy="5065321"/>
          </a:xfrm>
          <a:custGeom>
            <a:avLst/>
            <a:gdLst/>
            <a:ahLst/>
            <a:cxnLst/>
            <a:rect l="l" t="t" r="r" b="b"/>
            <a:pathLst>
              <a:path w="5430656" h="5065321">
                <a:moveTo>
                  <a:pt x="0" y="0"/>
                </a:moveTo>
                <a:lnTo>
                  <a:pt x="5430656" y="0"/>
                </a:lnTo>
                <a:lnTo>
                  <a:pt x="5430656" y="5065321"/>
                </a:lnTo>
                <a:lnTo>
                  <a:pt x="0" y="50653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332825" y="-1028700"/>
            <a:ext cx="3852949" cy="4114800"/>
          </a:xfrm>
          <a:custGeom>
            <a:avLst/>
            <a:gdLst/>
            <a:ahLst/>
            <a:cxnLst/>
            <a:rect l="l" t="t" r="r" b="b"/>
            <a:pathLst>
              <a:path w="3852949" h="4114800">
                <a:moveTo>
                  <a:pt x="0" y="0"/>
                </a:moveTo>
                <a:lnTo>
                  <a:pt x="3852950" y="0"/>
                </a:lnTo>
                <a:lnTo>
                  <a:pt x="385295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28700" y="1234142"/>
            <a:ext cx="14988152" cy="14274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620"/>
              </a:lnSpc>
            </a:pPr>
            <a:r>
              <a:rPr lang="en-US" sz="8300">
                <a:solidFill>
                  <a:srgbClr val="CD6278"/>
                </a:solidFill>
                <a:latin typeface="Rubik Gemstones"/>
                <a:ea typeface="Rubik Gemstones"/>
                <a:cs typeface="Rubik Gemstones"/>
                <a:sym typeface="Rubik Gemstones"/>
              </a:rPr>
              <a:t>TOOLS AND TECHNIQUES 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748452" y="3086100"/>
            <a:ext cx="14883370" cy="5532912"/>
            <a:chOff x="0" y="0"/>
            <a:chExt cx="3919900" cy="145722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919900" cy="1457228"/>
            </a:xfrm>
            <a:custGeom>
              <a:avLst/>
              <a:gdLst/>
              <a:ahLst/>
              <a:cxnLst/>
              <a:rect l="l" t="t" r="r" b="b"/>
              <a:pathLst>
                <a:path w="3919900" h="1457228">
                  <a:moveTo>
                    <a:pt x="3716700" y="0"/>
                  </a:moveTo>
                  <a:cubicBezTo>
                    <a:pt x="3828924" y="0"/>
                    <a:pt x="3919900" y="326212"/>
                    <a:pt x="3919900" y="728614"/>
                  </a:cubicBezTo>
                  <a:cubicBezTo>
                    <a:pt x="3919900" y="1131016"/>
                    <a:pt x="3828924" y="1457228"/>
                    <a:pt x="3716700" y="1457228"/>
                  </a:cubicBezTo>
                  <a:lnTo>
                    <a:pt x="203200" y="1457228"/>
                  </a:lnTo>
                  <a:cubicBezTo>
                    <a:pt x="90976" y="1457228"/>
                    <a:pt x="0" y="1131016"/>
                    <a:pt x="0" y="728614"/>
                  </a:cubicBezTo>
                  <a:cubicBezTo>
                    <a:pt x="0" y="32621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4BDBC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3919900" cy="14953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2516938" y="3297805"/>
            <a:ext cx="13499914" cy="4990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68"/>
              </a:lnSpc>
            </a:pPr>
            <a:r>
              <a:rPr lang="en-US" sz="1906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☆  HTML: </a:t>
            </a:r>
          </a:p>
          <a:p>
            <a:pPr algn="l">
              <a:lnSpc>
                <a:spcPts val="2668"/>
              </a:lnSpc>
            </a:pPr>
            <a:r>
              <a:rPr lang="en-US" sz="1906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The foundational language for structuring the portfolio's content, including headings, paragraphs, and sections.</a:t>
            </a:r>
          </a:p>
          <a:p>
            <a:pPr algn="l">
              <a:lnSpc>
                <a:spcPts val="2668"/>
              </a:lnSpc>
            </a:pPr>
            <a:endParaRPr lang="en-US" sz="1906">
              <a:solidFill>
                <a:srgbClr val="000000"/>
              </a:solidFill>
              <a:latin typeface="Alice Bold"/>
              <a:ea typeface="Alice Bold"/>
              <a:cs typeface="Alice Bold"/>
              <a:sym typeface="Alice Bold"/>
            </a:endParaRPr>
          </a:p>
          <a:p>
            <a:pPr algn="l">
              <a:lnSpc>
                <a:spcPts val="2668"/>
              </a:lnSpc>
            </a:pPr>
            <a:r>
              <a:rPr lang="en-US" sz="1906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☆  CSS: </a:t>
            </a:r>
          </a:p>
          <a:p>
            <a:pPr algn="l">
              <a:lnSpc>
                <a:spcPts val="2668"/>
              </a:lnSpc>
            </a:pPr>
            <a:r>
              <a:rPr lang="en-US" sz="1906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 Used for styling the website to control its layout, colors, fonts, and responsiveness.</a:t>
            </a:r>
          </a:p>
          <a:p>
            <a:pPr algn="l">
              <a:lnSpc>
                <a:spcPts val="2668"/>
              </a:lnSpc>
            </a:pPr>
            <a:endParaRPr lang="en-US" sz="1906">
              <a:solidFill>
                <a:srgbClr val="000000"/>
              </a:solidFill>
              <a:latin typeface="Alice Bold"/>
              <a:ea typeface="Alice Bold"/>
              <a:cs typeface="Alice Bold"/>
              <a:sym typeface="Alice Bold"/>
            </a:endParaRPr>
          </a:p>
          <a:p>
            <a:pPr algn="l">
              <a:lnSpc>
                <a:spcPts val="2668"/>
              </a:lnSpc>
            </a:pPr>
            <a:r>
              <a:rPr lang="en-US" sz="1906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☆  JavaScript:</a:t>
            </a:r>
          </a:p>
          <a:p>
            <a:pPr algn="l">
              <a:lnSpc>
                <a:spcPts val="2668"/>
              </a:lnSpc>
            </a:pPr>
            <a:r>
              <a:rPr lang="en-US" sz="1906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 Adds interactivity, such as smooth scrolling for navigation, dynamic content loading, and form validation.</a:t>
            </a:r>
          </a:p>
          <a:p>
            <a:pPr algn="l">
              <a:lnSpc>
                <a:spcPts val="2668"/>
              </a:lnSpc>
            </a:pPr>
            <a:endParaRPr lang="en-US" sz="1906">
              <a:solidFill>
                <a:srgbClr val="000000"/>
              </a:solidFill>
              <a:latin typeface="Alice Bold"/>
              <a:ea typeface="Alice Bold"/>
              <a:cs typeface="Alice Bold"/>
              <a:sym typeface="Alice Bold"/>
            </a:endParaRPr>
          </a:p>
          <a:p>
            <a:pPr algn="l">
              <a:lnSpc>
                <a:spcPts val="2668"/>
              </a:lnSpc>
            </a:pPr>
            <a:r>
              <a:rPr lang="en-US" sz="1906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☆  Git &amp; GitHub: </a:t>
            </a:r>
          </a:p>
          <a:p>
            <a:pPr algn="l">
              <a:lnSpc>
                <a:spcPts val="2668"/>
              </a:lnSpc>
            </a:pPr>
            <a:r>
              <a:rPr lang="en-US" sz="1906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For version control, allowing the student to manage project code and collaborate effectively.</a:t>
            </a:r>
          </a:p>
          <a:p>
            <a:pPr algn="l">
              <a:lnSpc>
                <a:spcPts val="2668"/>
              </a:lnSpc>
            </a:pPr>
            <a:endParaRPr lang="en-US" sz="1906">
              <a:solidFill>
                <a:srgbClr val="000000"/>
              </a:solidFill>
              <a:latin typeface="Alice Bold"/>
              <a:ea typeface="Alice Bold"/>
              <a:cs typeface="Alice Bold"/>
              <a:sym typeface="Alice Bold"/>
            </a:endParaRPr>
          </a:p>
          <a:p>
            <a:pPr algn="l">
              <a:lnSpc>
                <a:spcPts val="2668"/>
              </a:lnSpc>
            </a:pPr>
            <a:r>
              <a:rPr lang="en-US" sz="1906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☆  Deployment: </a:t>
            </a:r>
          </a:p>
          <a:p>
            <a:pPr algn="l">
              <a:lnSpc>
                <a:spcPts val="2668"/>
              </a:lnSpc>
            </a:pPr>
            <a:r>
              <a:rPr lang="en-US" sz="1906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 The portfolio can be hosted for free using services like GitHub Pages or Netlify, making it accessible to anyone</a:t>
            </a:r>
          </a:p>
          <a:p>
            <a:pPr algn="l">
              <a:lnSpc>
                <a:spcPts val="2668"/>
              </a:lnSpc>
            </a:pPr>
            <a:r>
              <a:rPr lang="en-US" sz="1906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  with an internet connection.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CDFDD"/>
            </a:solidFill>
            <a:ln w="285750" cap="rnd">
              <a:solidFill>
                <a:srgbClr val="F4BDBC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-3729506">
            <a:off x="14426242" y="7224185"/>
            <a:ext cx="5430656" cy="5065321"/>
          </a:xfrm>
          <a:custGeom>
            <a:avLst/>
            <a:gdLst/>
            <a:ahLst/>
            <a:cxnLst/>
            <a:rect l="l" t="t" r="r" b="b"/>
            <a:pathLst>
              <a:path w="5430656" h="5065321">
                <a:moveTo>
                  <a:pt x="0" y="0"/>
                </a:moveTo>
                <a:lnTo>
                  <a:pt x="5430656" y="0"/>
                </a:lnTo>
                <a:lnTo>
                  <a:pt x="5430656" y="5065321"/>
                </a:lnTo>
                <a:lnTo>
                  <a:pt x="0" y="50653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1098654" y="-2057400"/>
            <a:ext cx="3852949" cy="4114800"/>
          </a:xfrm>
          <a:custGeom>
            <a:avLst/>
            <a:gdLst/>
            <a:ahLst/>
            <a:cxnLst/>
            <a:rect l="l" t="t" r="r" b="b"/>
            <a:pathLst>
              <a:path w="3852949" h="4114800">
                <a:moveTo>
                  <a:pt x="0" y="0"/>
                </a:moveTo>
                <a:lnTo>
                  <a:pt x="3852949" y="0"/>
                </a:lnTo>
                <a:lnTo>
                  <a:pt x="385294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950363" y="1914525"/>
            <a:ext cx="14387275" cy="1146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40"/>
              </a:lnSpc>
            </a:pPr>
            <a:r>
              <a:rPr lang="en-US" sz="6600">
                <a:solidFill>
                  <a:srgbClr val="CD6278"/>
                </a:solidFill>
                <a:latin typeface="Rubik Gemstones"/>
                <a:ea typeface="Rubik Gemstones"/>
                <a:cs typeface="Rubik Gemstones"/>
                <a:sym typeface="Rubik Gemstones"/>
              </a:rPr>
              <a:t>PORTFOLIO DESIGN AND LAYOUT 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950363" y="3625072"/>
            <a:ext cx="14387275" cy="4874132"/>
            <a:chOff x="0" y="0"/>
            <a:chExt cx="3789241" cy="128372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789241" cy="1283722"/>
            </a:xfrm>
            <a:custGeom>
              <a:avLst/>
              <a:gdLst/>
              <a:ahLst/>
              <a:cxnLst/>
              <a:rect l="l" t="t" r="r" b="b"/>
              <a:pathLst>
                <a:path w="3789241" h="1283722">
                  <a:moveTo>
                    <a:pt x="3586041" y="0"/>
                  </a:moveTo>
                  <a:cubicBezTo>
                    <a:pt x="3698265" y="0"/>
                    <a:pt x="3789241" y="287371"/>
                    <a:pt x="3789241" y="641861"/>
                  </a:cubicBezTo>
                  <a:cubicBezTo>
                    <a:pt x="3789241" y="996351"/>
                    <a:pt x="3698265" y="1283722"/>
                    <a:pt x="3586041" y="1283722"/>
                  </a:cubicBezTo>
                  <a:lnTo>
                    <a:pt x="203200" y="1283722"/>
                  </a:lnTo>
                  <a:cubicBezTo>
                    <a:pt x="90976" y="1283722"/>
                    <a:pt x="0" y="996351"/>
                    <a:pt x="0" y="641861"/>
                  </a:cubicBezTo>
                  <a:cubicBezTo>
                    <a:pt x="0" y="287371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4BDBC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3789241" cy="13218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2754295" y="4630213"/>
            <a:ext cx="14387275" cy="2816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      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​    ◇     Simple Color Scheme:</a:t>
            </a:r>
          </a:p>
          <a:p>
            <a:pPr algn="l">
              <a:lnSpc>
                <a:spcPts val="2800"/>
              </a:lnSpc>
            </a:pPr>
            <a:endParaRPr lang="en-US" sz="2000">
              <a:solidFill>
                <a:srgbClr val="000000"/>
              </a:solidFill>
              <a:latin typeface="Alice Bold"/>
              <a:ea typeface="Alice Bold"/>
              <a:cs typeface="Alice Bold"/>
              <a:sym typeface="Alice Bold"/>
            </a:endParaRP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       The portfolio uses a limited color palette for a professional  and  clean look.</a:t>
            </a:r>
          </a:p>
          <a:p>
            <a:pPr algn="l">
              <a:lnSpc>
                <a:spcPts val="2800"/>
              </a:lnSpc>
            </a:pPr>
            <a:endParaRPr lang="en-US" sz="2000">
              <a:solidFill>
                <a:srgbClr val="000000"/>
              </a:solidFill>
              <a:latin typeface="Alice Bold"/>
              <a:ea typeface="Alice Bold"/>
              <a:cs typeface="Alice Bold"/>
              <a:sym typeface="Alice Bold"/>
            </a:endParaRP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​     ◇     Visual Hierarchy: </a:t>
            </a:r>
          </a:p>
          <a:p>
            <a:pPr algn="l">
              <a:lnSpc>
                <a:spcPts val="2800"/>
              </a:lnSpc>
            </a:pPr>
            <a:endParaRPr lang="en-US" sz="2000">
              <a:solidFill>
                <a:srgbClr val="000000"/>
              </a:solidFill>
              <a:latin typeface="Alice Bold"/>
              <a:ea typeface="Alice Bold"/>
              <a:cs typeface="Alice Bold"/>
              <a:sym typeface="Alice Bold"/>
            </a:endParaRP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       Different font sizes and weights are used to guide the user's eye and  emphasize  key  information.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952600" y="3893185"/>
            <a:ext cx="3504565" cy="1045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39"/>
              </a:lnSpc>
            </a:pPr>
            <a:r>
              <a:rPr lang="en-US" sz="6099">
                <a:solidFill>
                  <a:srgbClr val="7F2964"/>
                </a:solidFill>
                <a:latin typeface="Reggae One"/>
                <a:ea typeface="Reggae One"/>
                <a:cs typeface="Reggae One"/>
                <a:sym typeface="Reggae One"/>
              </a:rPr>
              <a:t>DESIGN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CDFDD"/>
            </a:solidFill>
            <a:ln w="285750" cap="rnd">
              <a:solidFill>
                <a:srgbClr val="F4BDBC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1554809">
            <a:off x="-1182226" y="7220809"/>
            <a:ext cx="5430656" cy="5065321"/>
          </a:xfrm>
          <a:custGeom>
            <a:avLst/>
            <a:gdLst/>
            <a:ahLst/>
            <a:cxnLst/>
            <a:rect l="l" t="t" r="r" b="b"/>
            <a:pathLst>
              <a:path w="5430656" h="5065321">
                <a:moveTo>
                  <a:pt x="0" y="0"/>
                </a:moveTo>
                <a:lnTo>
                  <a:pt x="5430656" y="0"/>
                </a:lnTo>
                <a:lnTo>
                  <a:pt x="5430656" y="5065321"/>
                </a:lnTo>
                <a:lnTo>
                  <a:pt x="0" y="50653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4435051" y="-1508791"/>
            <a:ext cx="3852949" cy="4114800"/>
          </a:xfrm>
          <a:custGeom>
            <a:avLst/>
            <a:gdLst/>
            <a:ahLst/>
            <a:cxnLst/>
            <a:rect l="l" t="t" r="r" b="b"/>
            <a:pathLst>
              <a:path w="3852949" h="4114800">
                <a:moveTo>
                  <a:pt x="0" y="0"/>
                </a:moveTo>
                <a:lnTo>
                  <a:pt x="3852949" y="0"/>
                </a:lnTo>
                <a:lnTo>
                  <a:pt x="385294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2239094" y="1954785"/>
            <a:ext cx="13959018" cy="6574523"/>
            <a:chOff x="0" y="0"/>
            <a:chExt cx="3315599" cy="156160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315599" cy="1561606"/>
            </a:xfrm>
            <a:custGeom>
              <a:avLst/>
              <a:gdLst/>
              <a:ahLst/>
              <a:cxnLst/>
              <a:rect l="l" t="t" r="r" b="b"/>
              <a:pathLst>
                <a:path w="3315599" h="1561606">
                  <a:moveTo>
                    <a:pt x="3112399" y="0"/>
                  </a:moveTo>
                  <a:cubicBezTo>
                    <a:pt x="3224623" y="0"/>
                    <a:pt x="3315599" y="349577"/>
                    <a:pt x="3315599" y="780803"/>
                  </a:cubicBezTo>
                  <a:cubicBezTo>
                    <a:pt x="3315599" y="1212028"/>
                    <a:pt x="3224623" y="1561606"/>
                    <a:pt x="3112399" y="1561606"/>
                  </a:cubicBezTo>
                  <a:lnTo>
                    <a:pt x="203200" y="1561606"/>
                  </a:lnTo>
                  <a:cubicBezTo>
                    <a:pt x="90976" y="1561606"/>
                    <a:pt x="0" y="1212028"/>
                    <a:pt x="0" y="780803"/>
                  </a:cubicBezTo>
                  <a:cubicBezTo>
                    <a:pt x="0" y="349577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4BDBC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3315599" cy="15997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3317559" y="2021491"/>
            <a:ext cx="3529330" cy="1045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39"/>
              </a:lnSpc>
            </a:pPr>
            <a:r>
              <a:rPr lang="en-US" sz="6099">
                <a:solidFill>
                  <a:srgbClr val="7F2964"/>
                </a:solidFill>
                <a:latin typeface="Reggae One"/>
                <a:ea typeface="Reggae One"/>
                <a:cs typeface="Reggae One"/>
                <a:sym typeface="Reggae One"/>
              </a:rPr>
              <a:t>LAYOUT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317559" y="3479769"/>
            <a:ext cx="12255773" cy="4578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​◇  Clean, Minimalist, and Responsive: </a:t>
            </a:r>
          </a:p>
          <a:p>
            <a:pPr algn="l">
              <a:lnSpc>
                <a:spcPts val="2800"/>
              </a:lnSpc>
            </a:pPr>
            <a:endParaRPr lang="en-US" sz="2000">
              <a:solidFill>
                <a:srgbClr val="000000"/>
              </a:solidFill>
              <a:latin typeface="Alice Bold"/>
              <a:ea typeface="Alice Bold"/>
              <a:cs typeface="Alice Bold"/>
              <a:sym typeface="Alice Bold"/>
            </a:endParaRP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  The overall layout is uncluttered and adapts well to different screen sizes.</a:t>
            </a:r>
          </a:p>
          <a:p>
            <a:pPr algn="l">
              <a:lnSpc>
                <a:spcPts val="2800"/>
              </a:lnSpc>
            </a:pPr>
            <a:endParaRPr lang="en-US" sz="2000">
              <a:solidFill>
                <a:srgbClr val="000000"/>
              </a:solidFill>
              <a:latin typeface="Alice Bold"/>
              <a:ea typeface="Alice Bold"/>
              <a:cs typeface="Alice Bold"/>
              <a:sym typeface="Alice Bold"/>
            </a:endParaRP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​◇  Header: </a:t>
            </a:r>
          </a:p>
          <a:p>
            <a:pPr algn="l">
              <a:lnSpc>
                <a:spcPts val="2800"/>
              </a:lnSpc>
            </a:pPr>
            <a:endParaRPr lang="en-US" sz="2000">
              <a:solidFill>
                <a:srgbClr val="000000"/>
              </a:solidFill>
              <a:latin typeface="Alice Bold"/>
              <a:ea typeface="Alice Bold"/>
              <a:cs typeface="Alice Bold"/>
              <a:sym typeface="Alice Bold"/>
            </a:endParaRP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 The top of the page includes the student's name, a brief tagline, and a navigation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  bar.</a:t>
            </a:r>
          </a:p>
          <a:p>
            <a:pPr algn="l">
              <a:lnSpc>
                <a:spcPts val="2800"/>
              </a:lnSpc>
            </a:pPr>
            <a:endParaRPr lang="en-US" sz="2000">
              <a:solidFill>
                <a:srgbClr val="000000"/>
              </a:solidFill>
              <a:latin typeface="Alice Bold"/>
              <a:ea typeface="Alice Bold"/>
              <a:cs typeface="Alice Bold"/>
              <a:sym typeface="Alice Bold"/>
            </a:endParaRP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​◇  Dedicated Sections:</a:t>
            </a:r>
          </a:p>
          <a:p>
            <a:pPr algn="l">
              <a:lnSpc>
                <a:spcPts val="2800"/>
              </a:lnSpc>
            </a:pPr>
            <a:endParaRPr lang="en-US" sz="2000">
              <a:solidFill>
                <a:srgbClr val="000000"/>
              </a:solidFill>
              <a:latin typeface="Alice Bold"/>
              <a:ea typeface="Alice Bold"/>
              <a:cs typeface="Alice Bold"/>
              <a:sym typeface="Alice Bold"/>
            </a:endParaRP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 The content is organized into separate sections, each with its own clear heading 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  like "About" or "Projects."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Pink Maroon Minimalist Aesthetic Simple Presentation</dc:title>
  <cp:lastModifiedBy>Nafila Farveen</cp:lastModifiedBy>
  <cp:revision>2</cp:revision>
  <dcterms:created xsi:type="dcterms:W3CDTF">2006-08-16T00:00:00Z</dcterms:created>
  <dcterms:modified xsi:type="dcterms:W3CDTF">2025-08-31T11:06:29Z</dcterms:modified>
  <dc:identifier>DAGxPXvivYE</dc:identifier>
</cp:coreProperties>
</file>