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Lst>
  <p:sldSz cy="5143500" cx="9144000"/>
  <p:notesSz cx="6858000" cy="9144000"/>
  <p:embeddedFontLst>
    <p:embeddedFont>
      <p:font typeface="Raleway"/>
      <p:regular r:id="rId119"/>
      <p:bold r:id="rId120"/>
      <p:italic r:id="rId121"/>
      <p:boldItalic r:id="rId122"/>
    </p:embeddedFont>
    <p:embeddedFont>
      <p:font typeface="Lato"/>
      <p:regular r:id="rId123"/>
      <p:bold r:id="rId124"/>
      <p:italic r:id="rId125"/>
      <p:boldItalic r:id="rId1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E3C4FE-E193-4921-9912-8FB7AD2B9D18}">
  <a:tblStyle styleId="{46E3C4FE-E193-4921-9912-8FB7AD2B9D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6" Type="http://schemas.openxmlformats.org/officeDocument/2006/relationships/font" Target="fonts/Lato-boldItalic.fntdata"/><Relationship Id="rId26" Type="http://schemas.openxmlformats.org/officeDocument/2006/relationships/slide" Target="slides/slide19.xml"/><Relationship Id="rId121" Type="http://schemas.openxmlformats.org/officeDocument/2006/relationships/font" Target="fonts/Raleway-italic.fntdata"/><Relationship Id="rId25" Type="http://schemas.openxmlformats.org/officeDocument/2006/relationships/slide" Target="slides/slide18.xml"/><Relationship Id="rId120" Type="http://schemas.openxmlformats.org/officeDocument/2006/relationships/font" Target="fonts/Raleway-bold.fntdata"/><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font" Target="fonts/Lato-italic.fntdata"/><Relationship Id="rId29" Type="http://schemas.openxmlformats.org/officeDocument/2006/relationships/slide" Target="slides/slide22.xml"/><Relationship Id="rId124" Type="http://schemas.openxmlformats.org/officeDocument/2006/relationships/font" Target="fonts/Lato-bold.fntdata"/><Relationship Id="rId123" Type="http://schemas.openxmlformats.org/officeDocument/2006/relationships/font" Target="fonts/Lato-regular.fntdata"/><Relationship Id="rId122" Type="http://schemas.openxmlformats.org/officeDocument/2006/relationships/font" Target="fonts/Raleway-boldItalic.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font" Target="fonts/Raleway-regular.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1e0e57a94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1e0e57a9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2a1e0e57a94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2a1e0e57a94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a1e0e57a94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a1e0e57a94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a1e0e57a94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2a1e0e57a94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a1e0e57a94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2a1e0e57a94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a1e0e57a94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a1e0e57a94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a1e0e57a94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a1e0e57a94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a1e0e57a94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a1e0e57a94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2a1e0e57a9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2a1e0e57a9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a1e0e57a94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a1e0e57a94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a1e0e57a94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a1e0e57a94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1e0e57a94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1e0e57a9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a1e0e57a94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a1e0e57a94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a1e0e57a94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2a1e0e57a94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1e0e57a94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a1e0e57a94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1e0e57a9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1e0e57a9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1e0e57a9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1e0e57a9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1e0e57a9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1e0e57a9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1e0e57a94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1e0e57a94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1e0e57a94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1e0e57a9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1e0e57a94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a1e0e57a9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1e0e57a94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a1e0e57a9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1e0e57a9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1e0e57a9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1e0e57a9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1e0e57a9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1e0e57a94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a1e0e57a94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1e0e57a94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1e0e57a94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1e0e57a94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a1e0e57a94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1e0e57a94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1e0e57a94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1e0e57a94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a1e0e57a94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1e0e57a94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1e0e57a94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1e0e57a94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1e0e57a94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1e0e57a9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1e0e57a9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a1e0e57a94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a1e0e57a94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1e0e57a9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1e0e57a9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a1e0e57a94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a1e0e57a94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a1e0e57a94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a1e0e57a94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a1e0e57a94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a1e0e57a94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a1e0e57a94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a1e0e57a94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1e0e57a94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1e0e57a94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1e0e57a94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a1e0e57a9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1e0e57a94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1e0e57a94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a1e0e57a94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a1e0e57a94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a1e0e57a94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a1e0e57a94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a1e0e57a94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a1e0e57a94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1e0e57a9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1e0e57a9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a1e0e57a94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a1e0e57a94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1e0e57a94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1e0e57a94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a1e0e57a94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a1e0e57a94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a1e0e57a94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a1e0e57a94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a1e0e57a94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a1e0e57a94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a1e0e57a94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a1e0e57a94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a1e0e57a94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a1e0e57a9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1e0e57a94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a1e0e57a94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a1e0e57a94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a1e0e57a94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a1e0e57a94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a1e0e57a94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1e0e57a94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1e0e57a94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1e0e57a94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a1e0e57a94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1e0e57a94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a1e0e57a94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a1e0e57a94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a1e0e57a94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a1e0e57a94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a1e0e57a94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a1e0e57a94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a1e0e57a94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a1e0e57a94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a1e0e57a94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a1e0e57a94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a1e0e57a94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a1e0e57a94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a1e0e57a94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a1e0e57a94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a1e0e57a94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a1e0e57a94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a1e0e57a94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1e0e57a94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1e0e57a9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a1e0e57a94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a1e0e57a94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a1e0e57a94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a1e0e57a94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a1e0e57a94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a1e0e57a94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a1e0e57a94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a1e0e57a94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a1e0e57a94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a1e0e57a94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a1e0e57a94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a1e0e57a94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a1e0e57a94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a1e0e57a94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a1e0e57a94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a1e0e57a94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a1e0e57a94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a1e0e57a94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a1e0e57a94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a1e0e57a94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1e0e57a9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1e0e57a9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a1e0e57a94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a1e0e57a94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a1e0e57a94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a1e0e57a94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a1e0e57a94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a1e0e57a94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a1e0e57a94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a1e0e57a94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a1e0e57a94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a1e0e57a94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a1e0e57a94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a1e0e57a94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a1e0e57a94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a1e0e57a94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a1e0e57a94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a1e0e57a94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a1e0e57a94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2a1e0e57a94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a1e0e57a94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a1e0e57a94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1e0e57a94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a1e0e57a94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a1e0e57a94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a1e0e57a94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a1e0e57a94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a1e0e57a94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a1e0e57a94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a1e0e57a94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a1e0e57a94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a1e0e57a94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a1e0e57a94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a1e0e57a94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a1e0e57a94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a1e0e57a94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a1e0e57a94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a1e0e57a94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a1e0e57a94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a1e0e57a94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a1e0e57a94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a1e0e57a94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a1e0e57a94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a1e0e57a94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a1e0e57a94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a1e0e57a94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a1e0e57a94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a1e0e57a94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a1e0e57a94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a1e0e57a94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a1e0e57a94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a1e0e57a94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a1e0e57a94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a1e0e57a94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a1e0e57a94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a1e0e57a94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a1e0e57a94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a1e0e57a94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a1e0e57a94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2a1e0e57a94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a1e0e57a94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a1e0e57a94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a1e0e57a94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a1e0e57a94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a1e0e57a94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a1e0e57a94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5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 Id="rId3" Type="http://schemas.openxmlformats.org/officeDocument/2006/relationships/image" Target="../media/image5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5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 Id="rId3" Type="http://schemas.openxmlformats.org/officeDocument/2006/relationships/hyperlink" Target="https://laravel.com/api/10.x/Illuminate/Support/Facades/Crypt.html"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 Id="rId3" Type="http://schemas.openxmlformats.org/officeDocument/2006/relationships/image" Target="../media/image5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 Id="rId3" Type="http://schemas.openxmlformats.org/officeDocument/2006/relationships/image" Target="../media/image56.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packagist.org/packages/laravel/breez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s://laravel.com/api/10.x/Illuminate/Support/Facades/Hash.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www.linkedin.com/company/programmer-zaman-now/" TargetMode="External"/><Relationship Id="rId9" Type="http://schemas.openxmlformats.org/officeDocument/2006/relationships/hyperlink" Target="https://tiktok.com/@programmerzamannow" TargetMode="External"/><Relationship Id="rId5" Type="http://schemas.openxmlformats.org/officeDocument/2006/relationships/hyperlink" Target="https://facebook.com/ProgrammerZamanNow" TargetMode="External"/><Relationship Id="rId6" Type="http://schemas.openxmlformats.org/officeDocument/2006/relationships/hyperlink" Target="https://www.instagram.com/programmerzamannow" TargetMode="External"/><Relationship Id="rId7" Type="http://schemas.openxmlformats.org/officeDocument/2006/relationships/hyperlink" Target="https://www.youtube.com/c/ProgrammerZamanNow" TargetMode="External"/><Relationship Id="rId8"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0.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21.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hyperlink" Target="https://laravel.com/api/10.x/Illuminate/Contracts/Auth/UserProvider.html" TargetMode="External"/><Relationship Id="rId4" Type="http://schemas.openxmlformats.org/officeDocument/2006/relationships/hyperlink" Target="https://laravel.com/api/10.x/Illuminate/Auth/EloquentUserProvider.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20.png"/><Relationship Id="rId4" Type="http://schemas.openxmlformats.org/officeDocument/2006/relationships/image" Target="../media/image38.png"/><Relationship Id="rId5"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laravel.com/api/10.x/Illuminate/Support/Facades/Gate.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3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3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2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hyperlink" Target="https://laravel.com/api/10.x/Illuminate/Auth/Access/Response.html"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3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4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4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3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3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4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3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hyperlink" Target="https://laravel.com/api/10.x/Illuminate/Foundation/Auth/Access/Authorizable.html"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image" Target="../media/image4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hyperlink" Target="https://laravel.com/api/10.x/Illuminate/Foundation/Auth/Access/AuthorizesRequests.html"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4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5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5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4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4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 Id="rId3" Type="http://schemas.openxmlformats.org/officeDocument/2006/relationships/image" Target="../media/image5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 Id="rId3"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Laravel Security</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17" name="Google Shape;217;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composer create-project laravel/laravel=v10.2.9 belajar-laravel-security</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Guest Access</a:t>
            </a:r>
            <a:endParaRPr/>
          </a:p>
        </p:txBody>
      </p:sp>
      <p:pic>
        <p:nvPicPr>
          <p:cNvPr id="745" name="Google Shape;745;p124"/>
          <p:cNvPicPr preferRelativeResize="0"/>
          <p:nvPr/>
        </p:nvPicPr>
        <p:blipFill>
          <a:blip r:embed="rId3">
            <a:alphaModFix/>
          </a:blip>
          <a:stretch>
            <a:fillRect/>
          </a:stretch>
        </p:blipFill>
        <p:spPr>
          <a:xfrm>
            <a:off x="152400" y="2006250"/>
            <a:ext cx="8097970" cy="298485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2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a:t>
            </a:r>
            <a:endParaRPr/>
          </a:p>
        </p:txBody>
      </p:sp>
      <p:sp>
        <p:nvSpPr>
          <p:cNvPr id="756" name="Google Shape;756;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Gate dan Policy memiliki fitur bernama Before dan After yang akan dieksekusi sebelum dan setelah sebuah Gate / Policy dieksekusi</a:t>
            </a:r>
            <a:endParaRPr/>
          </a:p>
          <a:p>
            <a:pPr indent="-311150" lvl="0" marL="457200" rtl="0" algn="l">
              <a:spcBef>
                <a:spcPts val="0"/>
              </a:spcBef>
              <a:spcAft>
                <a:spcPts val="0"/>
              </a:spcAft>
              <a:buSzPts val="1300"/>
              <a:buChar char="●"/>
            </a:pPr>
            <a:r>
              <a:rPr lang="id"/>
              <a:t>Jika Before mengembalikan hasil boolean, maka eksekusi akan dihentikan, dan langsung dikembalikan sebagai hasil proses authorization</a:t>
            </a:r>
            <a:endParaRPr/>
          </a:p>
          <a:p>
            <a:pPr indent="-311150" lvl="0" marL="457200" rtl="0" algn="l">
              <a:spcBef>
                <a:spcPts val="0"/>
              </a:spcBef>
              <a:spcAft>
                <a:spcPts val="0"/>
              </a:spcAft>
              <a:buSzPts val="1300"/>
              <a:buChar char="●"/>
            </a:pPr>
            <a:r>
              <a:rPr lang="id"/>
              <a:t>After akan dieksekusi paling akhir, dan bisa digunakan untuk mengubah hasil dari authorization Gate / Policy sebelumnya</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Proses Eksekusi Gate / Policy</a:t>
            </a:r>
            <a:endParaRPr/>
          </a:p>
        </p:txBody>
      </p:sp>
      <p:sp>
        <p:nvSpPr>
          <p:cNvPr id="762" name="Google Shape;762;p1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before(user, rule)</a:t>
            </a:r>
            <a:endParaRPr/>
          </a:p>
          <a:p>
            <a:pPr indent="0" lvl="0" marL="0" rtl="0" algn="l">
              <a:spcBef>
                <a:spcPts val="1600"/>
              </a:spcBef>
              <a:spcAft>
                <a:spcPts val="0"/>
              </a:spcAft>
              <a:buNone/>
            </a:pPr>
            <a:r>
              <a:rPr lang="id"/>
              <a:t>// jika before mengembalikan result, proses dihentikan</a:t>
            </a:r>
            <a:endParaRPr/>
          </a:p>
          <a:p>
            <a:pPr indent="0" lvl="0" marL="0" rtl="0" algn="l">
              <a:spcBef>
                <a:spcPts val="1600"/>
              </a:spcBef>
              <a:spcAft>
                <a:spcPts val="0"/>
              </a:spcAft>
              <a:buNone/>
            </a:pPr>
            <a:r>
              <a:rPr lang="id"/>
              <a:t>gate(user, resource) / policy (user, resource)</a:t>
            </a:r>
            <a:endParaRPr/>
          </a:p>
          <a:p>
            <a:pPr indent="0" lvl="0" marL="0" rtl="0" algn="l">
              <a:spcBef>
                <a:spcPts val="1600"/>
              </a:spcBef>
              <a:spcAft>
                <a:spcPts val="0"/>
              </a:spcAft>
              <a:buNone/>
            </a:pPr>
            <a:r>
              <a:rPr lang="id"/>
              <a:t>after(user, rule, result, arguments)</a:t>
            </a:r>
            <a:endParaRPr/>
          </a:p>
          <a:p>
            <a:pPr indent="0" lvl="0" marL="0" rtl="0" algn="l">
              <a:spcBef>
                <a:spcPts val="1600"/>
              </a:spcBef>
              <a:spcAft>
                <a:spcPts val="1600"/>
              </a:spcAft>
              <a:buNone/>
            </a:pPr>
            <a:r>
              <a:rPr lang="id"/>
              <a:t>// jika after mengembalikan result, maka hasil dari gate / policy diubah menjadi hasil dari after()</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Policy</a:t>
            </a:r>
            <a:endParaRPr/>
          </a:p>
        </p:txBody>
      </p:sp>
      <p:pic>
        <p:nvPicPr>
          <p:cNvPr id="768" name="Google Shape;768;p128"/>
          <p:cNvPicPr preferRelativeResize="0"/>
          <p:nvPr/>
        </p:nvPicPr>
        <p:blipFill>
          <a:blip r:embed="rId3">
            <a:alphaModFix/>
          </a:blip>
          <a:stretch>
            <a:fillRect/>
          </a:stretch>
        </p:blipFill>
        <p:spPr>
          <a:xfrm>
            <a:off x="152400" y="2006250"/>
            <a:ext cx="8839201" cy="2888741"/>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Before</a:t>
            </a:r>
            <a:endParaRPr/>
          </a:p>
        </p:txBody>
      </p:sp>
      <p:pic>
        <p:nvPicPr>
          <p:cNvPr id="774" name="Google Shape;774;p129"/>
          <p:cNvPicPr preferRelativeResize="0"/>
          <p:nvPr/>
        </p:nvPicPr>
        <p:blipFill>
          <a:blip r:embed="rId3">
            <a:alphaModFix/>
          </a:blip>
          <a:stretch>
            <a:fillRect/>
          </a:stretch>
        </p:blipFill>
        <p:spPr>
          <a:xfrm>
            <a:off x="152400" y="2006250"/>
            <a:ext cx="8090052" cy="2984849"/>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Encryption</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Encryption</a:t>
            </a:r>
            <a:endParaRPr/>
          </a:p>
        </p:txBody>
      </p:sp>
      <p:sp>
        <p:nvSpPr>
          <p:cNvPr id="785" name="Google Shape;785;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tahu bahwa Laravel menyimpan password dengan menggunakan Hash</a:t>
            </a:r>
            <a:endParaRPr/>
          </a:p>
          <a:p>
            <a:pPr indent="-311150" lvl="0" marL="457200" rtl="0" algn="l">
              <a:spcBef>
                <a:spcPts val="0"/>
              </a:spcBef>
              <a:spcAft>
                <a:spcPts val="0"/>
              </a:spcAft>
              <a:buSzPts val="1300"/>
              <a:buChar char="●"/>
            </a:pPr>
            <a:r>
              <a:rPr lang="id"/>
              <a:t>Selain Hash, di Laravel juga terdapat fitur Encryption untuk melakukan enkripsi</a:t>
            </a:r>
            <a:endParaRPr/>
          </a:p>
          <a:p>
            <a:pPr indent="-311150" lvl="0" marL="457200" rtl="0" algn="l">
              <a:spcBef>
                <a:spcPts val="0"/>
              </a:spcBef>
              <a:spcAft>
                <a:spcPts val="0"/>
              </a:spcAft>
              <a:buSzPts val="1300"/>
              <a:buChar char="●"/>
            </a:pPr>
            <a:r>
              <a:rPr lang="id"/>
              <a:t>Kita bisa menggunakan Crypt Facade untuk melakukan enkripsi dan dekripsi</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https://laravel.com/api/10.x/Illuminate/Support/Facades/Crypt.html</a:t>
            </a:r>
            <a:r>
              <a:rPr lang="id"/>
              <a:t>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Encryption Config</a:t>
            </a:r>
            <a:endParaRPr/>
          </a:p>
        </p:txBody>
      </p:sp>
      <p:sp>
        <p:nvSpPr>
          <p:cNvPr id="791" name="Google Shape;791;p1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Konfigurasi untuk Encryption di Laravel akan disimpan di file config/app.php</a:t>
            </a:r>
            <a:endParaRPr/>
          </a:p>
          <a:p>
            <a:pPr indent="-311150" lvl="0" marL="457200" rtl="0" algn="l">
              <a:spcBef>
                <a:spcPts val="0"/>
              </a:spcBef>
              <a:spcAft>
                <a:spcPts val="0"/>
              </a:spcAft>
              <a:buSzPts val="1300"/>
              <a:buChar char="●"/>
            </a:pPr>
            <a:r>
              <a:rPr lang="id"/>
              <a:t>Untuk melakukan Encryption, kita wajib menggunakan secret key, dimana defaultnya disimpan di APP_KEY environment variable</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Encryption Config</a:t>
            </a:r>
            <a:endParaRPr/>
          </a:p>
        </p:txBody>
      </p:sp>
      <p:pic>
        <p:nvPicPr>
          <p:cNvPr id="797" name="Google Shape;797;p133"/>
          <p:cNvPicPr preferRelativeResize="0"/>
          <p:nvPr/>
        </p:nvPicPr>
        <p:blipFill>
          <a:blip r:embed="rId3">
            <a:alphaModFix/>
          </a:blip>
          <a:stretch>
            <a:fillRect/>
          </a:stretch>
        </p:blipFill>
        <p:spPr>
          <a:xfrm>
            <a:off x="152400" y="2006250"/>
            <a:ext cx="8634746"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Model</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Encryption Test</a:t>
            </a:r>
            <a:endParaRPr/>
          </a:p>
        </p:txBody>
      </p:sp>
      <p:pic>
        <p:nvPicPr>
          <p:cNvPr id="803" name="Google Shape;803;p134"/>
          <p:cNvPicPr preferRelativeResize="0"/>
          <p:nvPr/>
        </p:nvPicPr>
        <p:blipFill>
          <a:blip r:embed="rId3">
            <a:alphaModFix/>
          </a:blip>
          <a:stretch>
            <a:fillRect/>
          </a:stretch>
        </p:blipFill>
        <p:spPr>
          <a:xfrm>
            <a:off x="152400" y="2006250"/>
            <a:ext cx="8839200" cy="286987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Penutup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Model</a:t>
            </a:r>
            <a:endParaRPr/>
          </a:p>
        </p:txBody>
      </p:sp>
      <p:sp>
        <p:nvSpPr>
          <p:cNvPr id="228" name="Google Shape;228;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project Laravel, secara default terdapat model User</a:t>
            </a:r>
            <a:endParaRPr/>
          </a:p>
          <a:p>
            <a:pPr indent="-311150" lvl="0" marL="457200" rtl="0" algn="l">
              <a:spcBef>
                <a:spcPts val="0"/>
              </a:spcBef>
              <a:spcAft>
                <a:spcPts val="0"/>
              </a:spcAft>
              <a:buSzPts val="1300"/>
              <a:buChar char="●"/>
            </a:pPr>
            <a:r>
              <a:rPr lang="id"/>
              <a:t>User Model, digunakan sebagai Model untuk nanti kita melakukan Authentication</a:t>
            </a:r>
            <a:endParaRPr/>
          </a:p>
          <a:p>
            <a:pPr indent="-311150" lvl="0" marL="457200" rtl="0" algn="l">
              <a:spcBef>
                <a:spcPts val="0"/>
              </a:spcBef>
              <a:spcAft>
                <a:spcPts val="0"/>
              </a:spcAft>
              <a:buSzPts val="1300"/>
              <a:buChar char="●"/>
            </a:pPr>
            <a:r>
              <a:rPr lang="id"/>
              <a:t>Jika kita ingin mengubah informasi dari User Model, kita bisa mengubahnya sebelum menjalankan migration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 Migration</a:t>
            </a:r>
            <a:endParaRPr/>
          </a:p>
        </p:txBody>
      </p:sp>
      <p:pic>
        <p:nvPicPr>
          <p:cNvPr id="234" name="Google Shape;234;p37"/>
          <p:cNvPicPr preferRelativeResize="0"/>
          <p:nvPr/>
        </p:nvPicPr>
        <p:blipFill>
          <a:blip r:embed="rId3">
            <a:alphaModFix/>
          </a:blip>
          <a:stretch>
            <a:fillRect/>
          </a:stretch>
        </p:blipFill>
        <p:spPr>
          <a:xfrm>
            <a:off x="152400" y="2006250"/>
            <a:ext cx="7617946"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Migrate</a:t>
            </a:r>
            <a:endParaRPr/>
          </a:p>
        </p:txBody>
      </p:sp>
      <p:pic>
        <p:nvPicPr>
          <p:cNvPr id="240" name="Google Shape;240;p38"/>
          <p:cNvPicPr preferRelativeResize="0"/>
          <p:nvPr/>
        </p:nvPicPr>
        <p:blipFill>
          <a:blip r:embed="rId3">
            <a:alphaModFix/>
          </a:blip>
          <a:stretch>
            <a:fillRect/>
          </a:stretch>
        </p:blipFill>
        <p:spPr>
          <a:xfrm>
            <a:off x="152400" y="2006250"/>
            <a:ext cx="8839201" cy="20548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Laravel Breeze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Laravel Breeze</a:t>
            </a:r>
            <a:endParaRPr/>
          </a:p>
        </p:txBody>
      </p:sp>
      <p:sp>
        <p:nvSpPr>
          <p:cNvPr id="251" name="Google Shape;251;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Breeze adalah fitur sederhana untuk membuat halaman proses authentication secara otomatis</a:t>
            </a:r>
            <a:endParaRPr/>
          </a:p>
          <a:p>
            <a:pPr indent="-311150" lvl="0" marL="457200" rtl="0" algn="l">
              <a:spcBef>
                <a:spcPts val="0"/>
              </a:spcBef>
              <a:spcAft>
                <a:spcPts val="0"/>
              </a:spcAft>
              <a:buSzPts val="1300"/>
              <a:buChar char="●"/>
            </a:pPr>
            <a:r>
              <a:rPr lang="id"/>
              <a:t>Laravel Breeze mendukung halaman registration, login, password reset, email verification, dan password confirmation</a:t>
            </a:r>
            <a:endParaRPr/>
          </a:p>
          <a:p>
            <a:pPr indent="-311150" lvl="0" marL="457200" rtl="0" algn="l">
              <a:spcBef>
                <a:spcPts val="0"/>
              </a:spcBef>
              <a:spcAft>
                <a:spcPts val="0"/>
              </a:spcAft>
              <a:buSzPts val="1300"/>
              <a:buChar char="●"/>
            </a:pPr>
            <a:r>
              <a:rPr lang="id"/>
              <a:t>Laravel Breeze membuat halamannya menggunakan Blaze Template, dan menggunakan library Tailwind CSS untuk library CSS nya</a:t>
            </a:r>
            <a:endParaRPr/>
          </a:p>
          <a:p>
            <a:pPr indent="-311150" lvl="0" marL="457200" rtl="0" algn="l">
              <a:spcBef>
                <a:spcPts val="0"/>
              </a:spcBef>
              <a:spcAft>
                <a:spcPts val="0"/>
              </a:spcAft>
              <a:buSzPts val="1300"/>
              <a:buChar char="●"/>
            </a:pPr>
            <a:r>
              <a:rPr lang="id"/>
              <a:t>Sebenarnya jika kita mau, kita bisa lakukan secara manual untuk membuat semua halaman proses authentication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Laravel Breeze</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dibuatnya video ini, versi terbaru Laravel Breeze adalah versi 1</a:t>
            </a:r>
            <a:endParaRPr/>
          </a:p>
          <a:p>
            <a:pPr indent="-311150" lvl="0" marL="457200" rtl="0" algn="l">
              <a:spcBef>
                <a:spcPts val="0"/>
              </a:spcBef>
              <a:spcAft>
                <a:spcPts val="0"/>
              </a:spcAft>
              <a:buSzPts val="1300"/>
              <a:buChar char="●"/>
            </a:pPr>
            <a:r>
              <a:rPr lang="id" u="sng">
                <a:solidFill>
                  <a:schemeClr val="hlink"/>
                </a:solidFill>
                <a:hlinkClick r:id="rId3"/>
              </a:rPr>
              <a:t>https://packagist.org/packages/laravel/breeze</a:t>
            </a:r>
            <a:r>
              <a:rPr lang="id"/>
              <a:t> </a:t>
            </a:r>
            <a:endParaRPr/>
          </a:p>
          <a:p>
            <a:pPr indent="-311150" lvl="0" marL="457200" rtl="0" algn="l">
              <a:spcBef>
                <a:spcPts val="0"/>
              </a:spcBef>
              <a:spcAft>
                <a:spcPts val="0"/>
              </a:spcAft>
              <a:buSzPts val="1300"/>
              <a:buChar char="●"/>
            </a:pPr>
            <a:r>
              <a:rPr lang="id"/>
              <a:t>Kita bisa tambahkan library Laravel Breeze ke project laravel menggunakan perintah :</a:t>
            </a:r>
            <a:br>
              <a:rPr lang="id"/>
            </a:br>
            <a:r>
              <a:rPr lang="id"/>
              <a:t>composer require laravel/breeze=v1.26.2 --dev</a:t>
            </a:r>
            <a:endParaRPr/>
          </a:p>
          <a:p>
            <a:pPr indent="-311150" lvl="0" marL="457200" rtl="0" algn="l">
              <a:spcBef>
                <a:spcPts val="0"/>
              </a:spcBef>
              <a:spcAft>
                <a:spcPts val="0"/>
              </a:spcAft>
              <a:buSzPts val="1300"/>
              <a:buChar char="●"/>
            </a:pPr>
            <a:r>
              <a:rPr lang="id"/>
              <a:t>Setelah menambah Laravel Breeze, kita perlu install seluruh halaman authorization menggunakan perintah :</a:t>
            </a:r>
            <a:br>
              <a:rPr lang="id"/>
            </a:br>
            <a:r>
              <a:rPr lang="id"/>
              <a:t>php artisan breeze:install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Authentication</a:t>
            </a:r>
            <a:endParaRPr/>
          </a:p>
        </p:txBody>
      </p:sp>
      <p:sp>
        <p:nvSpPr>
          <p:cNvPr id="268" name="Google Shape;268;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Authentication adalah proses melakukan verifikasi apakah request dari User yang dikenali atau tidak</a:t>
            </a:r>
            <a:endParaRPr/>
          </a:p>
          <a:p>
            <a:pPr indent="-311150" lvl="0" marL="457200" rtl="0" algn="l">
              <a:spcBef>
                <a:spcPts val="0"/>
              </a:spcBef>
              <a:spcAft>
                <a:spcPts val="0"/>
              </a:spcAft>
              <a:buSzPts val="1300"/>
              <a:buChar char="●"/>
            </a:pPr>
            <a:r>
              <a:rPr lang="id"/>
              <a:t>Walaupun kita tahu bahwa data User disimpan di model User</a:t>
            </a:r>
            <a:endParaRPr/>
          </a:p>
          <a:p>
            <a:pPr indent="-311150" lvl="0" marL="457200" rtl="0" algn="l">
              <a:spcBef>
                <a:spcPts val="0"/>
              </a:spcBef>
              <a:spcAft>
                <a:spcPts val="0"/>
              </a:spcAft>
              <a:buSzPts val="1300"/>
              <a:buChar char="●"/>
            </a:pPr>
            <a:r>
              <a:rPr lang="id"/>
              <a:t>Namun untuk proses Authentication, kita tidak menggunakan langsung User Model, melainkan menggunakan Facade Auth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12+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 Facade Method</a:t>
            </a:r>
            <a:endParaRPr/>
          </a:p>
        </p:txBody>
      </p:sp>
      <p:graphicFrame>
        <p:nvGraphicFramePr>
          <p:cNvPr id="274" name="Google Shape;274;p44"/>
          <p:cNvGraphicFramePr/>
          <p:nvPr/>
        </p:nvGraphicFramePr>
        <p:xfrm>
          <a:off x="952500" y="2000250"/>
          <a:ext cx="3000000" cy="3000000"/>
        </p:xfrm>
        <a:graphic>
          <a:graphicData uri="http://schemas.openxmlformats.org/drawingml/2006/table">
            <a:tbl>
              <a:tblPr>
                <a:noFill/>
                <a:tableStyleId>{46E3C4FE-E193-4921-9912-8FB7AD2B9D18}</a:tableStyleId>
              </a:tblPr>
              <a:tblGrid>
                <a:gridCol w="3252150"/>
                <a:gridCol w="3986850"/>
              </a:tblGrid>
              <a:tr h="381000">
                <a:tc>
                  <a:txBody>
                    <a:bodyPr/>
                    <a:lstStyle/>
                    <a:p>
                      <a:pPr indent="0" lvl="0" marL="0" rtl="0" algn="l">
                        <a:spcBef>
                          <a:spcPts val="0"/>
                        </a:spcBef>
                        <a:spcAft>
                          <a:spcPts val="0"/>
                        </a:spcAft>
                        <a:buNone/>
                      </a:pPr>
                      <a:r>
                        <a:rPr lang="id"/>
                        <a:t>Auth Facade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Auth::</a:t>
                      </a:r>
                      <a:r>
                        <a:rPr lang="id"/>
                        <a:t>attempt</a:t>
                      </a:r>
                      <a:r>
                        <a:rPr lang="id"/>
                        <a:t>(credential, remember)</a:t>
                      </a:r>
                      <a:endParaRPr/>
                    </a:p>
                  </a:txBody>
                  <a:tcPr marT="91425" marB="91425" marR="91425" marL="91425"/>
                </a:tc>
                <a:tc>
                  <a:txBody>
                    <a:bodyPr/>
                    <a:lstStyle/>
                    <a:p>
                      <a:pPr indent="0" lvl="0" marL="0" rtl="0" algn="l">
                        <a:spcBef>
                          <a:spcPts val="0"/>
                        </a:spcBef>
                        <a:spcAft>
                          <a:spcPts val="0"/>
                        </a:spcAft>
                        <a:buNone/>
                      </a:pPr>
                      <a:r>
                        <a:rPr lang="id"/>
                        <a:t>Mencoba melakukan login dengan credential</a:t>
                      </a:r>
                      <a:endParaRPr/>
                    </a:p>
                  </a:txBody>
                  <a:tcPr marT="91425" marB="91425" marR="91425" marL="91425"/>
                </a:tc>
              </a:tr>
              <a:tr h="381000">
                <a:tc>
                  <a:txBody>
                    <a:bodyPr/>
                    <a:lstStyle/>
                    <a:p>
                      <a:pPr indent="0" lvl="0" marL="0" rtl="0" algn="l">
                        <a:spcBef>
                          <a:spcPts val="0"/>
                        </a:spcBef>
                        <a:spcAft>
                          <a:spcPts val="0"/>
                        </a:spcAft>
                        <a:buNone/>
                      </a:pPr>
                      <a:r>
                        <a:rPr lang="id"/>
                        <a:t>Auth::login(credential)</a:t>
                      </a:r>
                      <a:endParaRPr/>
                    </a:p>
                  </a:txBody>
                  <a:tcPr marT="91425" marB="91425" marR="91425" marL="91425"/>
                </a:tc>
                <a:tc>
                  <a:txBody>
                    <a:bodyPr/>
                    <a:lstStyle/>
                    <a:p>
                      <a:pPr indent="0" lvl="0" marL="0" rtl="0" algn="l">
                        <a:spcBef>
                          <a:spcPts val="0"/>
                        </a:spcBef>
                        <a:spcAft>
                          <a:spcPts val="0"/>
                        </a:spcAft>
                        <a:buNone/>
                      </a:pPr>
                      <a:r>
                        <a:rPr lang="id"/>
                        <a:t>Langsung melakukan login untuk credential</a:t>
                      </a:r>
                      <a:endParaRPr/>
                    </a:p>
                  </a:txBody>
                  <a:tcPr marT="91425" marB="91425" marR="91425" marL="91425"/>
                </a:tc>
              </a:tr>
              <a:tr h="381000">
                <a:tc>
                  <a:txBody>
                    <a:bodyPr/>
                    <a:lstStyle/>
                    <a:p>
                      <a:pPr indent="0" lvl="0" marL="0" rtl="0" algn="l">
                        <a:spcBef>
                          <a:spcPts val="0"/>
                        </a:spcBef>
                        <a:spcAft>
                          <a:spcPts val="0"/>
                        </a:spcAft>
                        <a:buNone/>
                      </a:pPr>
                      <a:r>
                        <a:rPr lang="id"/>
                        <a:t>Auth::logout()</a:t>
                      </a:r>
                      <a:endParaRPr/>
                    </a:p>
                  </a:txBody>
                  <a:tcPr marT="91425" marB="91425" marR="91425" marL="91425"/>
                </a:tc>
                <a:tc>
                  <a:txBody>
                    <a:bodyPr/>
                    <a:lstStyle/>
                    <a:p>
                      <a:pPr indent="0" lvl="0" marL="0" rtl="0" algn="l">
                        <a:spcBef>
                          <a:spcPts val="0"/>
                        </a:spcBef>
                        <a:spcAft>
                          <a:spcPts val="0"/>
                        </a:spcAft>
                        <a:buNone/>
                      </a:pPr>
                      <a:r>
                        <a:rPr lang="id"/>
                        <a:t>Mengeluarkan user yang sedang login</a:t>
                      </a:r>
                      <a:endParaRPr/>
                    </a:p>
                  </a:txBody>
                  <a:tcPr marT="91425" marB="91425" marR="91425" marL="91425"/>
                </a:tc>
              </a:tr>
              <a:tr h="381000">
                <a:tc>
                  <a:txBody>
                    <a:bodyPr/>
                    <a:lstStyle/>
                    <a:p>
                      <a:pPr indent="0" lvl="0" marL="0" rtl="0" algn="l">
                        <a:spcBef>
                          <a:spcPts val="0"/>
                        </a:spcBef>
                        <a:spcAft>
                          <a:spcPts val="0"/>
                        </a:spcAft>
                        <a:buNone/>
                      </a:pPr>
                      <a:r>
                        <a:rPr lang="id"/>
                        <a:t>Auth::user()</a:t>
                      </a:r>
                      <a:endParaRPr/>
                    </a:p>
                  </a:txBody>
                  <a:tcPr marT="91425" marB="91425" marR="91425" marL="91425"/>
                </a:tc>
                <a:tc>
                  <a:txBody>
                    <a:bodyPr/>
                    <a:lstStyle/>
                    <a:p>
                      <a:pPr indent="0" lvl="0" marL="0" rtl="0" algn="l">
                        <a:spcBef>
                          <a:spcPts val="0"/>
                        </a:spcBef>
                        <a:spcAft>
                          <a:spcPts val="0"/>
                        </a:spcAft>
                        <a:buNone/>
                      </a:pPr>
                      <a:r>
                        <a:rPr lang="id"/>
                        <a:t>Mendapatkan informasi user yang sedang login</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 Seeder</a:t>
            </a:r>
            <a:endParaRPr/>
          </a:p>
        </p:txBody>
      </p:sp>
      <p:pic>
        <p:nvPicPr>
          <p:cNvPr id="280" name="Google Shape;280;p45"/>
          <p:cNvPicPr preferRelativeResize="0"/>
          <p:nvPr/>
        </p:nvPicPr>
        <p:blipFill>
          <a:blip r:embed="rId3">
            <a:alphaModFix/>
          </a:blip>
          <a:stretch>
            <a:fillRect/>
          </a:stretch>
        </p:blipFill>
        <p:spPr>
          <a:xfrm>
            <a:off x="152400" y="2006250"/>
            <a:ext cx="7977144"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Auth Test</a:t>
            </a:r>
            <a:endParaRPr/>
          </a:p>
        </p:txBody>
      </p:sp>
      <p:pic>
        <p:nvPicPr>
          <p:cNvPr id="286" name="Google Shape;286;p46"/>
          <p:cNvPicPr preferRelativeResize="0"/>
          <p:nvPr/>
        </p:nvPicPr>
        <p:blipFill>
          <a:blip r:embed="rId3">
            <a:alphaModFix/>
          </a:blip>
          <a:stretch>
            <a:fillRect/>
          </a:stretch>
        </p:blipFill>
        <p:spPr>
          <a:xfrm>
            <a:off x="152400" y="2006250"/>
            <a:ext cx="7611368" cy="298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Session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Session</a:t>
            </a:r>
            <a:endParaRPr/>
          </a:p>
        </p:txBody>
      </p:sp>
      <p:sp>
        <p:nvSpPr>
          <p:cNvPr id="297" name="Google Shape;297;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Auth::login(), secara otomatis data user akan disimpan di Session</a:t>
            </a:r>
            <a:endParaRPr/>
          </a:p>
          <a:p>
            <a:pPr indent="-311150" lvl="0" marL="457200" rtl="0" algn="l">
              <a:spcBef>
                <a:spcPts val="0"/>
              </a:spcBef>
              <a:spcAft>
                <a:spcPts val="0"/>
              </a:spcAft>
              <a:buSzPts val="1300"/>
              <a:buChar char="●"/>
            </a:pPr>
            <a:r>
              <a:rPr lang="id"/>
              <a:t>Kita bisa melakukan generate session agar informasi user disimpan di Cookie</a:t>
            </a:r>
            <a:endParaRPr/>
          </a:p>
          <a:p>
            <a:pPr indent="-311150" lvl="0" marL="457200" rtl="0" algn="l">
              <a:spcBef>
                <a:spcPts val="0"/>
              </a:spcBef>
              <a:spcAft>
                <a:spcPts val="0"/>
              </a:spcAft>
              <a:buSzPts val="1300"/>
              <a:buChar char="●"/>
            </a:pPr>
            <a:r>
              <a:rPr lang="id"/>
              <a:t>Saat kita menggunakan Auth::attempt(), jika sukses, secara otomatis Auth::login() juga akan dipanggil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UserController</a:t>
            </a:r>
            <a:endParaRPr/>
          </a:p>
        </p:txBody>
      </p:sp>
      <p:pic>
        <p:nvPicPr>
          <p:cNvPr id="303" name="Google Shape;303;p49"/>
          <p:cNvPicPr preferRelativeResize="0"/>
          <p:nvPr/>
        </p:nvPicPr>
        <p:blipFill>
          <a:blip r:embed="rId3">
            <a:alphaModFix/>
          </a:blip>
          <a:stretch>
            <a:fillRect/>
          </a:stretch>
        </p:blipFill>
        <p:spPr>
          <a:xfrm>
            <a:off x="4191808" y="2006250"/>
            <a:ext cx="4630702" cy="2984850"/>
          </a:xfrm>
          <a:prstGeom prst="rect">
            <a:avLst/>
          </a:prstGeom>
          <a:noFill/>
          <a:ln>
            <a:noFill/>
          </a:ln>
        </p:spPr>
      </p:pic>
      <p:pic>
        <p:nvPicPr>
          <p:cNvPr id="304" name="Google Shape;304;p49"/>
          <p:cNvPicPr preferRelativeResize="0"/>
          <p:nvPr/>
        </p:nvPicPr>
        <p:blipFill>
          <a:blip r:embed="rId4">
            <a:alphaModFix/>
          </a:blip>
          <a:stretch>
            <a:fillRect/>
          </a:stretch>
        </p:blipFill>
        <p:spPr>
          <a:xfrm>
            <a:off x="152400" y="2006250"/>
            <a:ext cx="3887008" cy="29646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Route</a:t>
            </a:r>
            <a:endParaRPr/>
          </a:p>
        </p:txBody>
      </p:sp>
      <p:pic>
        <p:nvPicPr>
          <p:cNvPr id="310" name="Google Shape;310;p50"/>
          <p:cNvPicPr preferRelativeResize="0"/>
          <p:nvPr/>
        </p:nvPicPr>
        <p:blipFill>
          <a:blip r:embed="rId3">
            <a:alphaModFix/>
          </a:blip>
          <a:stretch>
            <a:fillRect/>
          </a:stretch>
        </p:blipFill>
        <p:spPr>
          <a:xfrm>
            <a:off x="152400" y="2006250"/>
            <a:ext cx="8839202" cy="87420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Session Test</a:t>
            </a:r>
            <a:endParaRPr/>
          </a:p>
        </p:txBody>
      </p:sp>
      <p:pic>
        <p:nvPicPr>
          <p:cNvPr id="316" name="Google Shape;316;p51"/>
          <p:cNvPicPr preferRelativeResize="0"/>
          <p:nvPr/>
        </p:nvPicPr>
        <p:blipFill>
          <a:blip r:embed="rId3">
            <a:alphaModFix/>
          </a:blip>
          <a:stretch>
            <a:fillRect/>
          </a:stretch>
        </p:blipFill>
        <p:spPr>
          <a:xfrm>
            <a:off x="152400" y="2006250"/>
            <a:ext cx="4613975" cy="1896675"/>
          </a:xfrm>
          <a:prstGeom prst="rect">
            <a:avLst/>
          </a:prstGeom>
          <a:noFill/>
          <a:ln>
            <a:noFill/>
          </a:ln>
        </p:spPr>
      </p:pic>
      <p:pic>
        <p:nvPicPr>
          <p:cNvPr id="317" name="Google Shape;317;p51"/>
          <p:cNvPicPr preferRelativeResize="0"/>
          <p:nvPr/>
        </p:nvPicPr>
        <p:blipFill>
          <a:blip r:embed="rId4">
            <a:alphaModFix/>
          </a:blip>
          <a:stretch>
            <a:fillRect/>
          </a:stretch>
        </p:blipFill>
        <p:spPr>
          <a:xfrm>
            <a:off x="4918775" y="2006250"/>
            <a:ext cx="4072824" cy="2210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Hash Facade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Hash Facade</a:t>
            </a:r>
            <a:endParaRPr/>
          </a:p>
        </p:txBody>
      </p:sp>
      <p:sp>
        <p:nvSpPr>
          <p:cNvPr id="328" name="Google Shape;328;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password di User Model, kita menggunakan Hash Facade</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https://laravel.com/api/10.x/Illuminate/Support/Facades/Hash.html</a:t>
            </a:r>
            <a:r>
              <a:rPr lang="id"/>
              <a:t> </a:t>
            </a:r>
            <a:endParaRPr/>
          </a:p>
          <a:p>
            <a:pPr indent="-311150" lvl="0" marL="457200" rtl="0" algn="l">
              <a:spcBef>
                <a:spcPts val="0"/>
              </a:spcBef>
              <a:spcAft>
                <a:spcPts val="0"/>
              </a:spcAft>
              <a:buSzPts val="1300"/>
              <a:buChar char="●"/>
            </a:pPr>
            <a:r>
              <a:rPr lang="id"/>
              <a:t>Hash Facade digunakan untuk membuat hash, dan juga digunakan untuk melakukan pengecekan hash</a:t>
            </a:r>
            <a:endParaRPr/>
          </a:p>
          <a:p>
            <a:pPr indent="-311150" lvl="0" marL="457200" rtl="0" algn="l">
              <a:spcBef>
                <a:spcPts val="0"/>
              </a:spcBef>
              <a:spcAft>
                <a:spcPts val="0"/>
              </a:spcAft>
              <a:buSzPts val="1300"/>
              <a:buChar char="●"/>
            </a:pPr>
            <a:r>
              <a:rPr lang="id"/>
              <a:t>Secara default, Hash di Laravel menggunakan algoritma BCrypt</a:t>
            </a:r>
            <a:endParaRPr/>
          </a:p>
          <a:p>
            <a:pPr indent="-311150" lvl="0" marL="457200" rtl="0" algn="l">
              <a:spcBef>
                <a:spcPts val="0"/>
              </a:spcBef>
              <a:spcAft>
                <a:spcPts val="0"/>
              </a:spcAft>
              <a:buSzPts val="1300"/>
              <a:buChar char="●"/>
            </a:pPr>
            <a:r>
              <a:rPr lang="id"/>
              <a:t>Saat kita menggunakan Auth::attempt(), kita tidak perlu melakukan hash password lagi, karena otomatis pengecekan hash nya dilakukan oleh Laravel</a:t>
            </a:r>
            <a:endParaRPr/>
          </a:p>
          <a:p>
            <a:pPr indent="-311150" lvl="0" marL="457200" rtl="0" algn="l">
              <a:spcBef>
                <a:spcPts val="0"/>
              </a:spcBef>
              <a:spcAft>
                <a:spcPts val="0"/>
              </a:spcAft>
              <a:buSzPts val="1300"/>
              <a:buChar char="●"/>
            </a:pPr>
            <a:r>
              <a:rPr lang="id"/>
              <a:t>Pengaturan hash bisa dilakukan di file config/hashing.php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Linkedin : </a:t>
            </a:r>
            <a:r>
              <a:rPr lang="id" u="sng">
                <a:solidFill>
                  <a:schemeClr val="hlink"/>
                </a:solidFill>
                <a:hlinkClick r:id="rId4"/>
              </a:rPr>
              <a:t>https://www.linkedin.com/company/programmer-zaman-now/</a:t>
            </a:r>
            <a:r>
              <a:rPr lang="id"/>
              <a:t> </a:t>
            </a:r>
            <a:endParaRPr/>
          </a:p>
          <a:p>
            <a:pPr indent="-311150" lvl="0" marL="457200" rtl="0" algn="l">
              <a:spcBef>
                <a:spcPts val="0"/>
              </a:spcBef>
              <a:spcAft>
                <a:spcPts val="0"/>
              </a:spcAft>
              <a:buSzPts val="1300"/>
              <a:buChar char="●"/>
            </a:pPr>
            <a:r>
              <a:rPr lang="id"/>
              <a:t>Facebook : </a:t>
            </a:r>
            <a:r>
              <a:rPr lang="id" u="sng">
                <a:solidFill>
                  <a:schemeClr val="hlink"/>
                </a:solidFill>
                <a:hlinkClick r:id="rId5"/>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6"/>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7"/>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8"/>
              </a:rPr>
              <a:t>t.me/ProgrammerZamanNow</a:t>
            </a:r>
            <a:endParaRPr/>
          </a:p>
          <a:p>
            <a:pPr indent="-311150" lvl="0" marL="457200" rtl="0" algn="l">
              <a:spcBef>
                <a:spcPts val="0"/>
              </a:spcBef>
              <a:spcAft>
                <a:spcPts val="0"/>
              </a:spcAft>
              <a:buSzPts val="1300"/>
              <a:buChar char="●"/>
            </a:pPr>
            <a:r>
              <a:rPr lang="id"/>
              <a:t>Tiktok : </a:t>
            </a:r>
            <a:r>
              <a:rPr lang="id" u="sng">
                <a:solidFill>
                  <a:schemeClr val="hlink"/>
                </a:solidFill>
                <a:hlinkClick r:id="rId9"/>
              </a:rPr>
              <a:t>https://tiktok.com/@programmerzamannow</a:t>
            </a:r>
            <a:r>
              <a:rPr lang="id"/>
              <a:t> </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Hash Test</a:t>
            </a:r>
            <a:endParaRPr/>
          </a:p>
        </p:txBody>
      </p:sp>
      <p:pic>
        <p:nvPicPr>
          <p:cNvPr id="334" name="Google Shape;334;p54"/>
          <p:cNvPicPr preferRelativeResize="0"/>
          <p:nvPr/>
        </p:nvPicPr>
        <p:blipFill>
          <a:blip r:embed="rId3">
            <a:alphaModFix/>
          </a:blip>
          <a:stretch>
            <a:fillRect/>
          </a:stretch>
        </p:blipFill>
        <p:spPr>
          <a:xfrm>
            <a:off x="152400" y="2006250"/>
            <a:ext cx="8839199" cy="273327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 Config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 Config</a:t>
            </a:r>
            <a:endParaRPr/>
          </a:p>
        </p:txBody>
      </p:sp>
      <p:sp>
        <p:nvSpPr>
          <p:cNvPr id="345" name="Google Shape;345;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project Laravel, Laravel akan menyimpan seluruh konfigurasi Auth di dalam file config/auth.php</a:t>
            </a:r>
            <a:endParaRPr/>
          </a:p>
          <a:p>
            <a:pPr indent="-311150" lvl="0" marL="457200" rtl="0" algn="l">
              <a:spcBef>
                <a:spcPts val="0"/>
              </a:spcBef>
              <a:spcAft>
                <a:spcPts val="0"/>
              </a:spcAft>
              <a:buSzPts val="1300"/>
              <a:buChar char="●"/>
            </a:pPr>
            <a:r>
              <a:rPr lang="id"/>
              <a:t>Kita bisa mengubah seluruh konfigurasi tentang Authentication di file tersebut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Authenticate Middleware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Authentication Middleware</a:t>
            </a:r>
            <a:endParaRPr/>
          </a:p>
        </p:txBody>
      </p:sp>
      <p:sp>
        <p:nvSpPr>
          <p:cNvPr id="356" name="Google Shape;356;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Laravel akan membuat sebuah middleware bernama Authenticate</a:t>
            </a:r>
            <a:endParaRPr/>
          </a:p>
          <a:p>
            <a:pPr indent="-311150" lvl="0" marL="457200" rtl="0" algn="l">
              <a:spcBef>
                <a:spcPts val="0"/>
              </a:spcBef>
              <a:spcAft>
                <a:spcPts val="0"/>
              </a:spcAft>
              <a:buSzPts val="1300"/>
              <a:buChar char="●"/>
            </a:pPr>
            <a:r>
              <a:rPr lang="id"/>
              <a:t>Middleware ini bisa digunakan untuk memastikan bahwa User sudah ter-autentikasi terlebih dahulu sebelum mengakses halaman yang ingin diakses</a:t>
            </a:r>
            <a:endParaRPr/>
          </a:p>
          <a:p>
            <a:pPr indent="-311150" lvl="0" marL="457200" rtl="0" algn="l">
              <a:spcBef>
                <a:spcPts val="0"/>
              </a:spcBef>
              <a:spcAft>
                <a:spcPts val="0"/>
              </a:spcAft>
              <a:buSzPts val="1300"/>
              <a:buChar char="●"/>
            </a:pPr>
            <a:r>
              <a:rPr lang="id"/>
              <a:t>Kita juga bisa menggunakan alias nya bernama auth</a:t>
            </a:r>
            <a:endParaRPr/>
          </a:p>
          <a:p>
            <a:pPr indent="-311150" lvl="0" marL="457200" rtl="0" algn="l">
              <a:spcBef>
                <a:spcPts val="0"/>
              </a:spcBef>
              <a:spcAft>
                <a:spcPts val="0"/>
              </a:spcAft>
              <a:buSzPts val="1300"/>
              <a:buChar char="●"/>
            </a:pPr>
            <a:r>
              <a:rPr lang="id"/>
              <a:t>Jika user belum melakukan autentikasi, Middleware akan mengembalikan error AuthenticationException, can secara default akan melakukan redirect ke route “login”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Route</a:t>
            </a:r>
            <a:endParaRPr/>
          </a:p>
        </p:txBody>
      </p:sp>
      <p:pic>
        <p:nvPicPr>
          <p:cNvPr id="362" name="Google Shape;362;p59"/>
          <p:cNvPicPr preferRelativeResize="0"/>
          <p:nvPr/>
        </p:nvPicPr>
        <p:blipFill>
          <a:blip r:embed="rId3">
            <a:alphaModFix/>
          </a:blip>
          <a:stretch>
            <a:fillRect/>
          </a:stretch>
        </p:blipFill>
        <p:spPr>
          <a:xfrm>
            <a:off x="152400" y="2006250"/>
            <a:ext cx="8839201" cy="111003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 Controller Test</a:t>
            </a:r>
            <a:endParaRPr/>
          </a:p>
        </p:txBody>
      </p:sp>
      <p:pic>
        <p:nvPicPr>
          <p:cNvPr id="368" name="Google Shape;368;p60"/>
          <p:cNvPicPr preferRelativeResize="0"/>
          <p:nvPr/>
        </p:nvPicPr>
        <p:blipFill>
          <a:blip r:embed="rId3">
            <a:alphaModFix/>
          </a:blip>
          <a:stretch>
            <a:fillRect/>
          </a:stretch>
        </p:blipFill>
        <p:spPr>
          <a:xfrm>
            <a:off x="152400" y="2006250"/>
            <a:ext cx="7553764" cy="29848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Guard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Guard</a:t>
            </a:r>
            <a:endParaRPr/>
          </a:p>
        </p:txBody>
      </p:sp>
      <p:sp>
        <p:nvSpPr>
          <p:cNvPr id="379" name="Google Shape;379;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Guard adalah bagaimana cara User di autentikasi untuk tiap request nya</a:t>
            </a:r>
            <a:endParaRPr/>
          </a:p>
          <a:p>
            <a:pPr indent="-311150" lvl="0" marL="457200" rtl="0" algn="l">
              <a:spcBef>
                <a:spcPts val="0"/>
              </a:spcBef>
              <a:spcAft>
                <a:spcPts val="0"/>
              </a:spcAft>
              <a:buSzPts val="1300"/>
              <a:buChar char="●"/>
            </a:pPr>
            <a:r>
              <a:rPr lang="id"/>
              <a:t>Secara default, di file config/auth.php, caranya adalah menggunakan session, artinya proses autentikasi akan dilakukan dengan cara mengecek Session</a:t>
            </a:r>
            <a:endParaRPr/>
          </a:p>
          <a:p>
            <a:pPr indent="-311150" lvl="0" marL="457200" rtl="0" algn="l">
              <a:spcBef>
                <a:spcPts val="0"/>
              </a:spcBef>
              <a:spcAft>
                <a:spcPts val="0"/>
              </a:spcAft>
              <a:buSzPts val="1300"/>
              <a:buChar char="●"/>
            </a:pPr>
            <a:r>
              <a:rPr lang="id"/>
              <a:t>Kadang, ada kasus kita ingin membuat Guard secara manual, contoh pada kasus kita ingin membuat API yang digunakan bukan untuk Web, misal kita ingin melakukan pengecekan melalui API-Key yang dikirim via header misalnya</a:t>
            </a:r>
            <a:endParaRPr/>
          </a:p>
          <a:p>
            <a:pPr indent="-311150" lvl="0" marL="457200" rtl="0" algn="l">
              <a:spcBef>
                <a:spcPts val="0"/>
              </a:spcBef>
              <a:spcAft>
                <a:spcPts val="0"/>
              </a:spcAft>
              <a:buSzPts val="1300"/>
              <a:buChar char="●"/>
            </a:pPr>
            <a:r>
              <a:rPr lang="id"/>
              <a:t>Ini pernah kita praktekan di materi Laravel RESTful API, namun kita masih lakukan secara manual menggunakan Middleware</a:t>
            </a:r>
            <a:endParaRPr/>
          </a:p>
          <a:p>
            <a:pPr indent="-311150" lvl="0" marL="457200" rtl="0" algn="l">
              <a:spcBef>
                <a:spcPts val="0"/>
              </a:spcBef>
              <a:spcAft>
                <a:spcPts val="0"/>
              </a:spcAft>
              <a:buSzPts val="1300"/>
              <a:buChar char="●"/>
            </a:pPr>
            <a:r>
              <a:rPr lang="id"/>
              <a:t>Sekarang, kita akan coba gunakan membuat Guard untuk melakukan autentikasi terhadap token API-Key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Token di User Model</a:t>
            </a:r>
            <a:endParaRPr/>
          </a:p>
        </p:txBody>
      </p:sp>
      <p:pic>
        <p:nvPicPr>
          <p:cNvPr id="385" name="Google Shape;385;p63"/>
          <p:cNvPicPr preferRelativeResize="0"/>
          <p:nvPr/>
        </p:nvPicPr>
        <p:blipFill>
          <a:blip r:embed="rId3">
            <a:alphaModFix/>
          </a:blip>
          <a:stretch>
            <a:fillRect/>
          </a:stretch>
        </p:blipFill>
        <p:spPr>
          <a:xfrm>
            <a:off x="152400" y="2006250"/>
            <a:ext cx="8222524" cy="298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Kelas PHP dari Programmer Zaman Now</a:t>
            </a:r>
            <a:endParaRPr/>
          </a:p>
          <a:p>
            <a:pPr indent="-311150" lvl="0" marL="457200" rtl="0" algn="l">
              <a:spcBef>
                <a:spcPts val="0"/>
              </a:spcBef>
              <a:spcAft>
                <a:spcPts val="0"/>
              </a:spcAft>
              <a:buSzPts val="1300"/>
              <a:buChar char="●"/>
            </a:pPr>
            <a:r>
              <a:rPr lang="id"/>
              <a:t>Kelas MySQL dari Programmer Zaman Now</a:t>
            </a:r>
            <a:endParaRPr/>
          </a:p>
          <a:p>
            <a:pPr indent="-311150" lvl="0" marL="457200" rtl="0" algn="l">
              <a:spcBef>
                <a:spcPts val="0"/>
              </a:spcBef>
              <a:spcAft>
                <a:spcPts val="0"/>
              </a:spcAft>
              <a:buSzPts val="1300"/>
              <a:buChar char="●"/>
            </a:pPr>
            <a:r>
              <a:rPr lang="id"/>
              <a:t>Kelas Laravel Web</a:t>
            </a:r>
            <a:endParaRPr/>
          </a:p>
          <a:p>
            <a:pPr indent="-311150" lvl="0" marL="457200" rtl="0" algn="l">
              <a:spcBef>
                <a:spcPts val="0"/>
              </a:spcBef>
              <a:spcAft>
                <a:spcPts val="0"/>
              </a:spcAft>
              <a:buSzPts val="1300"/>
              <a:buChar char="●"/>
            </a:pPr>
            <a:r>
              <a:rPr lang="id"/>
              <a:t>Kelas Laravel Eloquent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 Seeder</a:t>
            </a:r>
            <a:endParaRPr/>
          </a:p>
        </p:txBody>
      </p:sp>
      <p:pic>
        <p:nvPicPr>
          <p:cNvPr id="391" name="Google Shape;391;p64"/>
          <p:cNvPicPr preferRelativeResize="0"/>
          <p:nvPr/>
        </p:nvPicPr>
        <p:blipFill>
          <a:blip r:embed="rId3">
            <a:alphaModFix/>
          </a:blip>
          <a:stretch>
            <a:fillRect/>
          </a:stretch>
        </p:blipFill>
        <p:spPr>
          <a:xfrm>
            <a:off x="152400" y="2006250"/>
            <a:ext cx="8015824" cy="29848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Guard</a:t>
            </a:r>
            <a:endParaRPr/>
          </a:p>
        </p:txBody>
      </p:sp>
      <p:sp>
        <p:nvSpPr>
          <p:cNvPr id="397" name="Google Shape;397;p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Guard, kita bisa membuat class turunan dari interface Guard</a:t>
            </a:r>
            <a:endParaRPr/>
          </a:p>
          <a:p>
            <a:pPr indent="-311150" lvl="0" marL="457200" rtl="0" algn="l">
              <a:spcBef>
                <a:spcPts val="0"/>
              </a:spcBef>
              <a:spcAft>
                <a:spcPts val="0"/>
              </a:spcAft>
              <a:buSzPts val="1300"/>
              <a:buChar char="●"/>
            </a:pPr>
            <a:r>
              <a:rPr lang="id"/>
              <a:t>Dan saat menggunakan Guard, biasanya kita akan menggunakan UserProvider, untuk mendapatkan detail dari informasi User nya</a:t>
            </a:r>
            <a:endParaRPr/>
          </a:p>
          <a:p>
            <a:pPr indent="-311150" lvl="0" marL="457200" rtl="0" algn="l">
              <a:spcBef>
                <a:spcPts val="0"/>
              </a:spcBef>
              <a:spcAft>
                <a:spcPts val="0"/>
              </a:spcAft>
              <a:buSzPts val="1300"/>
              <a:buChar char="●"/>
            </a:pPr>
            <a:r>
              <a:rPr lang="id"/>
              <a:t>Setelah membuat guard, kita bisa registrasikan Guard yang telah kita buat di method boot() milik class AuthServiceProvider</a:t>
            </a:r>
            <a:endParaRPr/>
          </a:p>
          <a:p>
            <a:pPr indent="-311150" lvl="0" marL="457200" rtl="0" algn="l">
              <a:spcBef>
                <a:spcPts val="0"/>
              </a:spcBef>
              <a:spcAft>
                <a:spcPts val="0"/>
              </a:spcAft>
              <a:buSzPts val="1300"/>
              <a:buChar char="●"/>
            </a:pPr>
            <a:r>
              <a:rPr lang="id"/>
              <a:t>Jangan lupa untuk tambahkan ke config/auth.php</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Guard</a:t>
            </a:r>
            <a:endParaRPr/>
          </a:p>
        </p:txBody>
      </p:sp>
      <p:pic>
        <p:nvPicPr>
          <p:cNvPr id="403" name="Google Shape;403;p66"/>
          <p:cNvPicPr preferRelativeResize="0"/>
          <p:nvPr/>
        </p:nvPicPr>
        <p:blipFill>
          <a:blip r:embed="rId3">
            <a:alphaModFix/>
          </a:blip>
          <a:stretch>
            <a:fillRect/>
          </a:stretch>
        </p:blipFill>
        <p:spPr>
          <a:xfrm>
            <a:off x="152400" y="2006250"/>
            <a:ext cx="4393349" cy="2622550"/>
          </a:xfrm>
          <a:prstGeom prst="rect">
            <a:avLst/>
          </a:prstGeom>
          <a:noFill/>
          <a:ln>
            <a:noFill/>
          </a:ln>
        </p:spPr>
      </p:pic>
      <p:pic>
        <p:nvPicPr>
          <p:cNvPr id="404" name="Google Shape;404;p66"/>
          <p:cNvPicPr preferRelativeResize="0"/>
          <p:nvPr/>
        </p:nvPicPr>
        <p:blipFill>
          <a:blip r:embed="rId4">
            <a:alphaModFix/>
          </a:blip>
          <a:stretch>
            <a:fillRect/>
          </a:stretch>
        </p:blipFill>
        <p:spPr>
          <a:xfrm>
            <a:off x="4698149" y="2006250"/>
            <a:ext cx="4293451" cy="246788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Registrasi Guard</a:t>
            </a:r>
            <a:endParaRPr/>
          </a:p>
        </p:txBody>
      </p:sp>
      <p:pic>
        <p:nvPicPr>
          <p:cNvPr id="410" name="Google Shape;410;p67"/>
          <p:cNvPicPr preferRelativeResize="0"/>
          <p:nvPr/>
        </p:nvPicPr>
        <p:blipFill>
          <a:blip r:embed="rId3">
            <a:alphaModFix/>
          </a:blip>
          <a:stretch>
            <a:fillRect/>
          </a:stretch>
        </p:blipFill>
        <p:spPr>
          <a:xfrm>
            <a:off x="152401" y="3464601"/>
            <a:ext cx="5592675" cy="1520650"/>
          </a:xfrm>
          <a:prstGeom prst="rect">
            <a:avLst/>
          </a:prstGeom>
          <a:noFill/>
          <a:ln>
            <a:noFill/>
          </a:ln>
        </p:spPr>
      </p:pic>
      <p:pic>
        <p:nvPicPr>
          <p:cNvPr id="411" name="Google Shape;411;p67"/>
          <p:cNvPicPr preferRelativeResize="0"/>
          <p:nvPr/>
        </p:nvPicPr>
        <p:blipFill>
          <a:blip r:embed="rId4">
            <a:alphaModFix/>
          </a:blip>
          <a:stretch>
            <a:fillRect/>
          </a:stretch>
        </p:blipFill>
        <p:spPr>
          <a:xfrm>
            <a:off x="152400" y="2006250"/>
            <a:ext cx="8839201" cy="137591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Guard</a:t>
            </a:r>
            <a:endParaRPr/>
          </a:p>
        </p:txBody>
      </p:sp>
      <p:pic>
        <p:nvPicPr>
          <p:cNvPr id="417" name="Google Shape;417;p68"/>
          <p:cNvPicPr preferRelativeResize="0"/>
          <p:nvPr/>
        </p:nvPicPr>
        <p:blipFill>
          <a:blip r:embed="rId3">
            <a:alphaModFix/>
          </a:blip>
          <a:stretch>
            <a:fillRect/>
          </a:stretch>
        </p:blipFill>
        <p:spPr>
          <a:xfrm>
            <a:off x="152400" y="2006250"/>
            <a:ext cx="8839200" cy="160999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Unit Test Guard</a:t>
            </a:r>
            <a:endParaRPr/>
          </a:p>
        </p:txBody>
      </p:sp>
      <p:pic>
        <p:nvPicPr>
          <p:cNvPr id="423" name="Google Shape;423;p69"/>
          <p:cNvPicPr preferRelativeResize="0"/>
          <p:nvPr/>
        </p:nvPicPr>
        <p:blipFill>
          <a:blip r:embed="rId3">
            <a:alphaModFix/>
          </a:blip>
          <a:stretch>
            <a:fillRect/>
          </a:stretch>
        </p:blipFill>
        <p:spPr>
          <a:xfrm>
            <a:off x="152400" y="2006250"/>
            <a:ext cx="7620366" cy="2984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Provider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Provider</a:t>
            </a:r>
            <a:endParaRPr/>
          </a:p>
        </p:txBody>
      </p:sp>
      <p:sp>
        <p:nvSpPr>
          <p:cNvPr id="434" name="Google Shape;434;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di config/auth.php, informasi User akan diambil menggunakan EloquentUserProvider</a:t>
            </a:r>
            <a:endParaRPr/>
          </a:p>
          <a:p>
            <a:pPr indent="-311150" lvl="0" marL="457200" rtl="0" algn="l">
              <a:spcBef>
                <a:spcPts val="0"/>
              </a:spcBef>
              <a:spcAft>
                <a:spcPts val="0"/>
              </a:spcAft>
              <a:buSzPts val="1300"/>
              <a:buChar char="●"/>
            </a:pPr>
            <a:r>
              <a:rPr lang="id"/>
              <a:t>User Provider menggunakan kontrak interface dari UserProvider</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https://laravel.com/api/10.x/Illuminate/Contracts/Auth/UserProvider.html</a:t>
            </a:r>
            <a:endParaRPr/>
          </a:p>
          <a:p>
            <a:pPr indent="-311150" lvl="0" marL="457200" rtl="0" algn="l">
              <a:spcBef>
                <a:spcPts val="0"/>
              </a:spcBef>
              <a:spcAft>
                <a:spcPts val="0"/>
              </a:spcAft>
              <a:buSzPts val="1300"/>
              <a:buChar char="●"/>
            </a:pPr>
            <a:r>
              <a:rPr lang="id"/>
              <a:t>Defaultnya, menggunakan EloquentUserProvider</a:t>
            </a:r>
            <a:endParaRPr/>
          </a:p>
          <a:p>
            <a:pPr indent="-311150" lvl="0" marL="457200" rtl="0" algn="l">
              <a:spcBef>
                <a:spcPts val="0"/>
              </a:spcBef>
              <a:spcAft>
                <a:spcPts val="0"/>
              </a:spcAft>
              <a:buSzPts val="1300"/>
              <a:buChar char="●"/>
            </a:pPr>
            <a:r>
              <a:rPr lang="id" u="sng">
                <a:solidFill>
                  <a:schemeClr val="hlink"/>
                </a:solidFill>
                <a:hlinkClick r:id="rId4"/>
              </a:rPr>
              <a:t>https://laravel.com/api/10.x/Illuminate/Auth/EloquentUserProvider.html</a:t>
            </a:r>
            <a:endParaRPr/>
          </a:p>
          <a:p>
            <a:pPr indent="-311150" lvl="0" marL="457200" rtl="0" algn="l">
              <a:spcBef>
                <a:spcPts val="0"/>
              </a:spcBef>
              <a:spcAft>
                <a:spcPts val="0"/>
              </a:spcAft>
              <a:buSzPts val="1300"/>
              <a:buChar char="●"/>
            </a:pPr>
            <a:r>
              <a:rPr lang="id"/>
              <a:t>Jika kita ingin membuat provider sendiri, kita harus membuat class implementasi dari UserProvider</a:t>
            </a:r>
            <a:endParaRPr/>
          </a:p>
          <a:p>
            <a:pPr indent="-311150" lvl="0" marL="457200" rtl="0" algn="l">
              <a:spcBef>
                <a:spcPts val="0"/>
              </a:spcBef>
              <a:spcAft>
                <a:spcPts val="0"/>
              </a:spcAft>
              <a:buSzPts val="1300"/>
              <a:buChar char="●"/>
            </a:pPr>
            <a:r>
              <a:rPr lang="id"/>
              <a:t>UserProvider biasanya digunakan oleh Guard untuk mengambil informasi User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Simple User Provider</a:t>
            </a:r>
            <a:endParaRPr/>
          </a:p>
        </p:txBody>
      </p:sp>
      <p:pic>
        <p:nvPicPr>
          <p:cNvPr id="440" name="Google Shape;440;p72"/>
          <p:cNvPicPr preferRelativeResize="0"/>
          <p:nvPr/>
        </p:nvPicPr>
        <p:blipFill>
          <a:blip r:embed="rId3">
            <a:alphaModFix/>
          </a:blip>
          <a:stretch>
            <a:fillRect/>
          </a:stretch>
        </p:blipFill>
        <p:spPr>
          <a:xfrm>
            <a:off x="152400" y="2006250"/>
            <a:ext cx="6821205" cy="29848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Auth Config</a:t>
            </a:r>
            <a:endParaRPr/>
          </a:p>
        </p:txBody>
      </p:sp>
      <p:pic>
        <p:nvPicPr>
          <p:cNvPr id="446" name="Google Shape;446;p73"/>
          <p:cNvPicPr preferRelativeResize="0"/>
          <p:nvPr/>
        </p:nvPicPr>
        <p:blipFill>
          <a:blip r:embed="rId3">
            <a:alphaModFix/>
          </a:blip>
          <a:stretch>
            <a:fillRect/>
          </a:stretch>
        </p:blipFill>
        <p:spPr>
          <a:xfrm>
            <a:off x="152400" y="2006250"/>
            <a:ext cx="8839203" cy="906227"/>
          </a:xfrm>
          <a:prstGeom prst="rect">
            <a:avLst/>
          </a:prstGeom>
          <a:noFill/>
          <a:ln>
            <a:noFill/>
          </a:ln>
        </p:spPr>
      </p:pic>
      <p:pic>
        <p:nvPicPr>
          <p:cNvPr id="447" name="Google Shape;447;p73"/>
          <p:cNvPicPr preferRelativeResize="0"/>
          <p:nvPr/>
        </p:nvPicPr>
        <p:blipFill>
          <a:blip r:embed="rId4">
            <a:alphaModFix/>
          </a:blip>
          <a:stretch>
            <a:fillRect/>
          </a:stretch>
        </p:blipFill>
        <p:spPr>
          <a:xfrm>
            <a:off x="152400" y="3064877"/>
            <a:ext cx="3529254" cy="1926223"/>
          </a:xfrm>
          <a:prstGeom prst="rect">
            <a:avLst/>
          </a:prstGeom>
          <a:noFill/>
          <a:ln>
            <a:noFill/>
          </a:ln>
        </p:spPr>
      </p:pic>
      <p:pic>
        <p:nvPicPr>
          <p:cNvPr id="448" name="Google Shape;448;p73"/>
          <p:cNvPicPr preferRelativeResize="0"/>
          <p:nvPr/>
        </p:nvPicPr>
        <p:blipFill>
          <a:blip r:embed="rId5">
            <a:alphaModFix/>
          </a:blip>
          <a:stretch>
            <a:fillRect/>
          </a:stretch>
        </p:blipFill>
        <p:spPr>
          <a:xfrm>
            <a:off x="3834054" y="3064877"/>
            <a:ext cx="3332671" cy="19262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Laravel Security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Route</a:t>
            </a:r>
            <a:endParaRPr/>
          </a:p>
        </p:txBody>
      </p:sp>
      <p:pic>
        <p:nvPicPr>
          <p:cNvPr id="454" name="Google Shape;454;p74"/>
          <p:cNvPicPr preferRelativeResize="0"/>
          <p:nvPr/>
        </p:nvPicPr>
        <p:blipFill>
          <a:blip r:embed="rId3">
            <a:alphaModFix/>
          </a:blip>
          <a:stretch>
            <a:fillRect/>
          </a:stretch>
        </p:blipFill>
        <p:spPr>
          <a:xfrm>
            <a:off x="152400" y="2006250"/>
            <a:ext cx="8839198" cy="72023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User Provider</a:t>
            </a:r>
            <a:endParaRPr/>
          </a:p>
        </p:txBody>
      </p:sp>
      <p:pic>
        <p:nvPicPr>
          <p:cNvPr id="460" name="Google Shape;460;p75"/>
          <p:cNvPicPr preferRelativeResize="0"/>
          <p:nvPr/>
        </p:nvPicPr>
        <p:blipFill>
          <a:blip r:embed="rId3">
            <a:alphaModFix/>
          </a:blip>
          <a:stretch>
            <a:fillRect/>
          </a:stretch>
        </p:blipFill>
        <p:spPr>
          <a:xfrm>
            <a:off x="152400" y="2006250"/>
            <a:ext cx="7724741" cy="2984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Authorization</a:t>
            </a:r>
            <a:endParaRPr/>
          </a:p>
        </p:txBody>
      </p:sp>
      <p:sp>
        <p:nvSpPr>
          <p:cNvPr id="471" name="Google Shape;471;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mempermudah proses Authentication, Laravel juga menyediakan cara agar mudah melakukan proses Authorization</a:t>
            </a:r>
            <a:endParaRPr/>
          </a:p>
          <a:p>
            <a:pPr indent="-311150" lvl="0" marL="457200" rtl="0" algn="l">
              <a:spcBef>
                <a:spcPts val="0"/>
              </a:spcBef>
              <a:spcAft>
                <a:spcPts val="0"/>
              </a:spcAft>
              <a:buSzPts val="1300"/>
              <a:buChar char="●"/>
            </a:pPr>
            <a:r>
              <a:rPr lang="id"/>
              <a:t>Authorization adalah proses pengecekan hak akses terhadap aksi</a:t>
            </a:r>
            <a:endParaRPr/>
          </a:p>
          <a:p>
            <a:pPr indent="-311150" lvl="0" marL="457200" rtl="0" algn="l">
              <a:spcBef>
                <a:spcPts val="0"/>
              </a:spcBef>
              <a:spcAft>
                <a:spcPts val="0"/>
              </a:spcAft>
              <a:buSzPts val="1300"/>
              <a:buChar char="●"/>
            </a:pPr>
            <a:r>
              <a:rPr lang="id"/>
              <a:t>User yang sudah berhasil melakukan autentikasi, belum tentu bisa melakukan aksi tertentu</a:t>
            </a:r>
            <a:endParaRPr/>
          </a:p>
          <a:p>
            <a:pPr indent="-311150" lvl="0" marL="457200" rtl="0" algn="l">
              <a:spcBef>
                <a:spcPts val="0"/>
              </a:spcBef>
              <a:spcAft>
                <a:spcPts val="0"/>
              </a:spcAft>
              <a:buSzPts val="1300"/>
              <a:buChar char="●"/>
            </a:pPr>
            <a:r>
              <a:rPr lang="id"/>
              <a:t>Contoh misal ada User yang hanya bisa melihat data, dan tidak bisa melakukan update dan hapus</a:t>
            </a:r>
            <a:endParaRPr/>
          </a:p>
          <a:p>
            <a:pPr indent="-311150" lvl="0" marL="457200" rtl="0" algn="l">
              <a:spcBef>
                <a:spcPts val="0"/>
              </a:spcBef>
              <a:spcAft>
                <a:spcPts val="0"/>
              </a:spcAft>
              <a:buSzPts val="1300"/>
              <a:buChar char="●"/>
            </a:pPr>
            <a:r>
              <a:rPr lang="id"/>
              <a:t>Hal ini dilakukan dengan menambahkan proses Authorization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Authorization Action</a:t>
            </a:r>
            <a:endParaRPr/>
          </a:p>
        </p:txBody>
      </p:sp>
      <p:sp>
        <p:nvSpPr>
          <p:cNvPr id="477" name="Google Shape;477;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menggunakan dua cara untuk melakukan proses Authorization, Gates dan Policies</a:t>
            </a:r>
            <a:endParaRPr/>
          </a:p>
          <a:p>
            <a:pPr indent="-311150" lvl="0" marL="457200" rtl="0" algn="l">
              <a:spcBef>
                <a:spcPts val="0"/>
              </a:spcBef>
              <a:spcAft>
                <a:spcPts val="0"/>
              </a:spcAft>
              <a:buSzPts val="1300"/>
              <a:buChar char="●"/>
            </a:pPr>
            <a:r>
              <a:rPr lang="id"/>
              <a:t>Gates itu seperti Routes, simple dan berbasis closure</a:t>
            </a:r>
            <a:endParaRPr/>
          </a:p>
          <a:p>
            <a:pPr indent="-311150" lvl="0" marL="457200" rtl="0" algn="l">
              <a:spcBef>
                <a:spcPts val="0"/>
              </a:spcBef>
              <a:spcAft>
                <a:spcPts val="0"/>
              </a:spcAft>
              <a:buSzPts val="1300"/>
              <a:buChar char="●"/>
            </a:pPr>
            <a:r>
              <a:rPr lang="id"/>
              <a:t>Policies itu seperti Controller, kumpulan logic dalam model atau resource</a:t>
            </a:r>
            <a:endParaRPr/>
          </a:p>
          <a:p>
            <a:pPr indent="-311150" lvl="0" marL="457200" rtl="0" algn="l">
              <a:spcBef>
                <a:spcPts val="0"/>
              </a:spcBef>
              <a:spcAft>
                <a:spcPts val="0"/>
              </a:spcAft>
              <a:buSzPts val="1300"/>
              <a:buChar char="●"/>
            </a:pPr>
            <a:r>
              <a:rPr lang="id"/>
              <a:t>Diawal kita akan belajar menggunakan Gates, namun ketika membuat aplikasi Laravel yang bagus, sebaiknya menggunakan Policies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Gates</a:t>
            </a:r>
            <a:endParaRPr/>
          </a:p>
        </p:txBody>
      </p:sp>
      <p:sp>
        <p:nvSpPr>
          <p:cNvPr id="488" name="Google Shape;488;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Gates adalah closure sederhana untuk menentukan apakah user punya akses untuk aksi tertentu</a:t>
            </a:r>
            <a:endParaRPr/>
          </a:p>
          <a:p>
            <a:pPr indent="-311150" lvl="0" marL="457200" rtl="0" algn="l">
              <a:spcBef>
                <a:spcPts val="0"/>
              </a:spcBef>
              <a:spcAft>
                <a:spcPts val="0"/>
              </a:spcAft>
              <a:buSzPts val="1300"/>
              <a:buChar char="●"/>
            </a:pPr>
            <a:r>
              <a:rPr lang="id"/>
              <a:t>Definisi Gates biasanya disimpan dalam boot() AuthServiceProvider menggunakan Gate Facade</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https://laravel.com/api/10.x/Illuminate/Support/Facades/Gate.html</a:t>
            </a:r>
            <a:r>
              <a:rPr lang="id"/>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Model Contact</a:t>
            </a:r>
            <a:endParaRPr/>
          </a:p>
        </p:txBody>
      </p:sp>
      <p:sp>
        <p:nvSpPr>
          <p:cNvPr id="494" name="Google Shape;494;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Misal, kita akan membuat model Contact, dimana Contact dimiliki oleh User</a:t>
            </a:r>
            <a:endParaRPr/>
          </a:p>
          <a:p>
            <a:pPr indent="-311150" lvl="0" marL="457200" rtl="0" algn="l">
              <a:spcBef>
                <a:spcPts val="0"/>
              </a:spcBef>
              <a:spcAft>
                <a:spcPts val="0"/>
              </a:spcAft>
              <a:buSzPts val="1300"/>
              <a:buChar char="●"/>
            </a:pPr>
            <a:r>
              <a:rPr lang="id"/>
              <a:t>Kita akan coba membuat Gate untuk menentukan apakah User bisa mengubah data Contact atau tidak</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Contact Migration</a:t>
            </a:r>
            <a:endParaRPr/>
          </a:p>
        </p:txBody>
      </p:sp>
      <p:pic>
        <p:nvPicPr>
          <p:cNvPr id="500" name="Google Shape;500;p82"/>
          <p:cNvPicPr preferRelativeResize="0"/>
          <p:nvPr/>
        </p:nvPicPr>
        <p:blipFill>
          <a:blip r:embed="rId3">
            <a:alphaModFix/>
          </a:blip>
          <a:stretch>
            <a:fillRect/>
          </a:stretch>
        </p:blipFill>
        <p:spPr>
          <a:xfrm>
            <a:off x="152400" y="2006250"/>
            <a:ext cx="8132537" cy="2984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Contact Model</a:t>
            </a:r>
            <a:endParaRPr/>
          </a:p>
        </p:txBody>
      </p:sp>
      <p:pic>
        <p:nvPicPr>
          <p:cNvPr id="506" name="Google Shape;506;p83"/>
          <p:cNvPicPr preferRelativeResize="0"/>
          <p:nvPr/>
        </p:nvPicPr>
        <p:blipFill>
          <a:blip r:embed="rId3">
            <a:alphaModFix/>
          </a:blip>
          <a:stretch>
            <a:fillRect/>
          </a:stretch>
        </p:blipFill>
        <p:spPr>
          <a:xfrm>
            <a:off x="152400" y="2006250"/>
            <a:ext cx="8839200" cy="27203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Security</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web, salah satu fitur yang biasa ditambahkan adalah Security</a:t>
            </a:r>
            <a:endParaRPr/>
          </a:p>
          <a:p>
            <a:pPr indent="-311150" lvl="0" marL="457200" rtl="0" algn="l">
              <a:spcBef>
                <a:spcPts val="0"/>
              </a:spcBef>
              <a:spcAft>
                <a:spcPts val="0"/>
              </a:spcAft>
              <a:buSzPts val="1300"/>
              <a:buChar char="●"/>
            </a:pPr>
            <a:r>
              <a:rPr lang="id"/>
              <a:t>Misal untuk mengakses web nya, kita harus melakukan registrasi atau login terlebih dahulu</a:t>
            </a:r>
            <a:endParaRPr/>
          </a:p>
          <a:p>
            <a:pPr indent="-311150" lvl="0" marL="457200" rtl="0" algn="l">
              <a:spcBef>
                <a:spcPts val="0"/>
              </a:spcBef>
              <a:spcAft>
                <a:spcPts val="0"/>
              </a:spcAft>
              <a:buSzPts val="1300"/>
              <a:buChar char="●"/>
            </a:pPr>
            <a:r>
              <a:rPr lang="id"/>
              <a:t>Proses ini, kadang melakukan hal yang sama, dan selalu berulang-ulang</a:t>
            </a:r>
            <a:endParaRPr/>
          </a:p>
          <a:p>
            <a:pPr indent="-311150" lvl="0" marL="457200" rtl="0" algn="l">
              <a:spcBef>
                <a:spcPts val="0"/>
              </a:spcBef>
              <a:spcAft>
                <a:spcPts val="0"/>
              </a:spcAft>
              <a:buSzPts val="1300"/>
              <a:buChar char="●"/>
            </a:pPr>
            <a:r>
              <a:rPr lang="id"/>
              <a:t>Laravel memiliki fitur untuk menangani Web Security secara standar, sehingga kita tidak perlu melakukan implementasi secara manual lagi, kita bisa memanfaatkan fitur di Laravel, sehingga nanti tiap project akan melakukan gaya yang sama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 Model</a:t>
            </a:r>
            <a:endParaRPr/>
          </a:p>
        </p:txBody>
      </p:sp>
      <p:pic>
        <p:nvPicPr>
          <p:cNvPr id="512" name="Google Shape;512;p84"/>
          <p:cNvPicPr preferRelativeResize="0"/>
          <p:nvPr/>
        </p:nvPicPr>
        <p:blipFill>
          <a:blip r:embed="rId3">
            <a:alphaModFix/>
          </a:blip>
          <a:stretch>
            <a:fillRect/>
          </a:stretch>
        </p:blipFill>
        <p:spPr>
          <a:xfrm>
            <a:off x="152400" y="2006250"/>
            <a:ext cx="8839199" cy="256424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Gate</a:t>
            </a:r>
            <a:endParaRPr/>
          </a:p>
        </p:txBody>
      </p:sp>
      <p:pic>
        <p:nvPicPr>
          <p:cNvPr id="518" name="Google Shape;518;p85"/>
          <p:cNvPicPr preferRelativeResize="0"/>
          <p:nvPr/>
        </p:nvPicPr>
        <p:blipFill>
          <a:blip r:embed="rId3">
            <a:alphaModFix/>
          </a:blip>
          <a:stretch>
            <a:fillRect/>
          </a:stretch>
        </p:blipFill>
        <p:spPr>
          <a:xfrm>
            <a:off x="152400" y="2006250"/>
            <a:ext cx="8839199" cy="276774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Mengecek Hak Akses</a:t>
            </a:r>
            <a:endParaRPr/>
          </a:p>
        </p:txBody>
      </p:sp>
      <p:sp>
        <p:nvSpPr>
          <p:cNvPr id="524" name="Google Shape;524;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meregistrasikan authorization menggunakan Gate, untuk mengecek apakah User punya akses atau tidak, kita bisa gunakan Gate Facade juga</a:t>
            </a:r>
            <a:endParaRPr/>
          </a:p>
          <a:p>
            <a:pPr indent="-311150" lvl="0" marL="457200" rtl="0" algn="l">
              <a:spcBef>
                <a:spcPts val="0"/>
              </a:spcBef>
              <a:spcAft>
                <a:spcPts val="0"/>
              </a:spcAft>
              <a:buSzPts val="1300"/>
              <a:buChar char="●"/>
            </a:pPr>
            <a:r>
              <a:rPr lang="id"/>
              <a:t>Kita bisa gunakan method allows(), yang mengembalikan true jika memang punya hak akses, atau false jika tidak punya hak akses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Contact Seeder</a:t>
            </a:r>
            <a:endParaRPr/>
          </a:p>
        </p:txBody>
      </p:sp>
      <p:pic>
        <p:nvPicPr>
          <p:cNvPr id="530" name="Google Shape;530;p87"/>
          <p:cNvPicPr preferRelativeResize="0"/>
          <p:nvPr/>
        </p:nvPicPr>
        <p:blipFill>
          <a:blip r:embed="rId3">
            <a:alphaModFix/>
          </a:blip>
          <a:stretch>
            <a:fillRect/>
          </a:stretch>
        </p:blipFill>
        <p:spPr>
          <a:xfrm>
            <a:off x="152400" y="2006250"/>
            <a:ext cx="7761899" cy="29848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Gate</a:t>
            </a:r>
            <a:endParaRPr/>
          </a:p>
        </p:txBody>
      </p:sp>
      <p:pic>
        <p:nvPicPr>
          <p:cNvPr id="536" name="Google Shape;536;p88"/>
          <p:cNvPicPr preferRelativeResize="0"/>
          <p:nvPr/>
        </p:nvPicPr>
        <p:blipFill>
          <a:blip r:embed="rId3">
            <a:alphaModFix/>
          </a:blip>
          <a:stretch>
            <a:fillRect/>
          </a:stretch>
        </p:blipFill>
        <p:spPr>
          <a:xfrm>
            <a:off x="152400" y="2006250"/>
            <a:ext cx="8839199" cy="296912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 Facade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 Facade</a:t>
            </a:r>
            <a:endParaRPr/>
          </a:p>
        </p:txBody>
      </p:sp>
      <p:sp>
        <p:nvSpPr>
          <p:cNvPr id="547" name="Google Shape;547;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method allows(), masih banyak yang bisa kita gunakan untuk melakukan proses authorization menggunakan Gate Facade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 Facade Method</a:t>
            </a:r>
            <a:endParaRPr/>
          </a:p>
        </p:txBody>
      </p:sp>
      <p:graphicFrame>
        <p:nvGraphicFramePr>
          <p:cNvPr id="553" name="Google Shape;553;p91"/>
          <p:cNvGraphicFramePr/>
          <p:nvPr/>
        </p:nvGraphicFramePr>
        <p:xfrm>
          <a:off x="954300" y="1901875"/>
          <a:ext cx="3000000" cy="3000000"/>
        </p:xfrm>
        <a:graphic>
          <a:graphicData uri="http://schemas.openxmlformats.org/drawingml/2006/table">
            <a:tbl>
              <a:tblPr>
                <a:noFill/>
                <a:tableStyleId>{46E3C4FE-E193-4921-9912-8FB7AD2B9D18}</a:tableStyleId>
              </a:tblPr>
              <a:tblGrid>
                <a:gridCol w="2858575"/>
                <a:gridCol w="4380425"/>
              </a:tblGrid>
              <a:tr h="381000">
                <a:tc>
                  <a:txBody>
                    <a:bodyPr/>
                    <a:lstStyle/>
                    <a:p>
                      <a:pPr indent="0" lvl="0" marL="0" rtl="0" algn="l">
                        <a:spcBef>
                          <a:spcPts val="0"/>
                        </a:spcBef>
                        <a:spcAft>
                          <a:spcPts val="0"/>
                        </a:spcAft>
                        <a:buNone/>
                      </a:pPr>
                      <a:r>
                        <a:rPr lang="id"/>
                        <a:t>Gate Facade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Gate::allows(role, resource)</a:t>
                      </a:r>
                      <a:endParaRPr/>
                    </a:p>
                  </a:txBody>
                  <a:tcPr marT="91425" marB="91425" marR="91425" marL="91425"/>
                </a:tc>
                <a:tc>
                  <a:txBody>
                    <a:bodyPr/>
                    <a:lstStyle/>
                    <a:p>
                      <a:pPr indent="0" lvl="0" marL="0" rtl="0" algn="l">
                        <a:spcBef>
                          <a:spcPts val="0"/>
                        </a:spcBef>
                        <a:spcAft>
                          <a:spcPts val="0"/>
                        </a:spcAft>
                        <a:buNone/>
                      </a:pPr>
                      <a:r>
                        <a:rPr lang="id"/>
                        <a:t>Mengecek apakah user diperbolehkan</a:t>
                      </a:r>
                      <a:endParaRPr/>
                    </a:p>
                  </a:txBody>
                  <a:tcPr marT="91425" marB="91425" marR="91425" marL="91425"/>
                </a:tc>
              </a:tr>
              <a:tr h="381000">
                <a:tc>
                  <a:txBody>
                    <a:bodyPr/>
                    <a:lstStyle/>
                    <a:p>
                      <a:pPr indent="0" lvl="0" marL="0" rtl="0" algn="l">
                        <a:spcBef>
                          <a:spcPts val="0"/>
                        </a:spcBef>
                        <a:spcAft>
                          <a:spcPts val="0"/>
                        </a:spcAft>
                        <a:buNone/>
                      </a:pPr>
                      <a:r>
                        <a:rPr lang="id"/>
                        <a:t>Gate::denies(role, resource)</a:t>
                      </a:r>
                      <a:endParaRPr/>
                    </a:p>
                  </a:txBody>
                  <a:tcPr marT="91425" marB="91425" marR="91425" marL="91425"/>
                </a:tc>
                <a:tc>
                  <a:txBody>
                    <a:bodyPr/>
                    <a:lstStyle/>
                    <a:p>
                      <a:pPr indent="0" lvl="0" marL="0" rtl="0" algn="l">
                        <a:spcBef>
                          <a:spcPts val="0"/>
                        </a:spcBef>
                        <a:spcAft>
                          <a:spcPts val="0"/>
                        </a:spcAft>
                        <a:buNone/>
                      </a:pPr>
                      <a:r>
                        <a:rPr lang="id"/>
                        <a:t>Mengecek apakah user tidak diperbolehkan</a:t>
                      </a:r>
                      <a:endParaRPr/>
                    </a:p>
                  </a:txBody>
                  <a:tcPr marT="91425" marB="91425" marR="91425" marL="91425"/>
                </a:tc>
              </a:tr>
              <a:tr h="381000">
                <a:tc>
                  <a:txBody>
                    <a:bodyPr/>
                    <a:lstStyle/>
                    <a:p>
                      <a:pPr indent="0" lvl="0" marL="0" rtl="0" algn="l">
                        <a:spcBef>
                          <a:spcPts val="0"/>
                        </a:spcBef>
                        <a:spcAft>
                          <a:spcPts val="0"/>
                        </a:spcAft>
                        <a:buNone/>
                      </a:pPr>
                      <a:r>
                        <a:rPr lang="id"/>
                        <a:t>Gate::any(roles, resource)</a:t>
                      </a:r>
                      <a:endParaRPr/>
                    </a:p>
                  </a:txBody>
                  <a:tcPr marT="91425" marB="91425" marR="91425" marL="91425"/>
                </a:tc>
                <a:tc>
                  <a:txBody>
                    <a:bodyPr/>
                    <a:lstStyle/>
                    <a:p>
                      <a:pPr indent="0" lvl="0" marL="0" rtl="0" algn="l">
                        <a:spcBef>
                          <a:spcPts val="0"/>
                        </a:spcBef>
                        <a:spcAft>
                          <a:spcPts val="0"/>
                        </a:spcAft>
                        <a:buNone/>
                      </a:pPr>
                      <a:r>
                        <a:rPr lang="id"/>
                        <a:t>Mengecek apakah user diperbolehkan di salah satu role</a:t>
                      </a:r>
                      <a:endParaRPr/>
                    </a:p>
                  </a:txBody>
                  <a:tcPr marT="91425" marB="91425" marR="91425" marL="91425"/>
                </a:tc>
              </a:tr>
              <a:tr h="381000">
                <a:tc>
                  <a:txBody>
                    <a:bodyPr/>
                    <a:lstStyle/>
                    <a:p>
                      <a:pPr indent="0" lvl="0" marL="0" rtl="0" algn="l">
                        <a:spcBef>
                          <a:spcPts val="0"/>
                        </a:spcBef>
                        <a:spcAft>
                          <a:spcPts val="0"/>
                        </a:spcAft>
                        <a:buNone/>
                      </a:pPr>
                      <a:r>
                        <a:rPr lang="id"/>
                        <a:t>Gate::none(roles, resource)</a:t>
                      </a:r>
                      <a:endParaRPr/>
                    </a:p>
                  </a:txBody>
                  <a:tcPr marT="91425" marB="91425" marR="91425" marL="91425"/>
                </a:tc>
                <a:tc>
                  <a:txBody>
                    <a:bodyPr/>
                    <a:lstStyle/>
                    <a:p>
                      <a:pPr indent="0" lvl="0" marL="0" rtl="0" algn="l">
                        <a:spcBef>
                          <a:spcPts val="0"/>
                        </a:spcBef>
                        <a:spcAft>
                          <a:spcPts val="0"/>
                        </a:spcAft>
                        <a:buNone/>
                      </a:pPr>
                      <a:r>
                        <a:rPr lang="id"/>
                        <a:t>Mengecek apakah user tidak diperbolehkan di semua role</a:t>
                      </a:r>
                      <a:endParaRPr/>
                    </a:p>
                  </a:txBody>
                  <a:tcPr marT="91425" marB="91425" marR="91425" marL="91425"/>
                </a:tc>
              </a:tr>
              <a:tr h="381000">
                <a:tc>
                  <a:txBody>
                    <a:bodyPr/>
                    <a:lstStyle/>
                    <a:p>
                      <a:pPr indent="0" lvl="0" marL="0" rtl="0" algn="l">
                        <a:spcBef>
                          <a:spcPts val="0"/>
                        </a:spcBef>
                        <a:spcAft>
                          <a:spcPts val="0"/>
                        </a:spcAft>
                        <a:buNone/>
                      </a:pPr>
                      <a:r>
                        <a:rPr lang="id"/>
                        <a:t>Gate::authorize(role, resource)</a:t>
                      </a:r>
                      <a:endParaRPr/>
                    </a:p>
                  </a:txBody>
                  <a:tcPr marT="91425" marB="91425" marR="91425" marL="91425"/>
                </a:tc>
                <a:tc>
                  <a:txBody>
                    <a:bodyPr/>
                    <a:lstStyle/>
                    <a:p>
                      <a:pPr indent="0" lvl="0" marL="0" rtl="0" algn="l">
                        <a:spcBef>
                          <a:spcPts val="0"/>
                        </a:spcBef>
                        <a:spcAft>
                          <a:spcPts val="0"/>
                        </a:spcAft>
                        <a:buNone/>
                      </a:pPr>
                      <a:r>
                        <a:rPr lang="id"/>
                        <a:t>Jika user user tidak diperbolehkan, akan terjadi error AuthorizationException (403)</a:t>
                      </a:r>
                      <a:endParaRPr/>
                    </a:p>
                  </a:txBody>
                  <a:tcPr marT="91425" marB="91425" marR="91425" marL="91425"/>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Gate Test</a:t>
            </a:r>
            <a:endParaRPr/>
          </a:p>
        </p:txBody>
      </p:sp>
      <p:pic>
        <p:nvPicPr>
          <p:cNvPr id="559" name="Google Shape;559;p92"/>
          <p:cNvPicPr preferRelativeResize="0"/>
          <p:nvPr/>
        </p:nvPicPr>
        <p:blipFill>
          <a:blip r:embed="rId3">
            <a:alphaModFix/>
          </a:blip>
          <a:stretch>
            <a:fillRect/>
          </a:stretch>
        </p:blipFill>
        <p:spPr>
          <a:xfrm>
            <a:off x="152400" y="2006250"/>
            <a:ext cx="8839198" cy="256995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 untuk User Non Login</a:t>
            </a:r>
            <a:endParaRPr/>
          </a:p>
        </p:txBody>
      </p:sp>
      <p:sp>
        <p:nvSpPr>
          <p:cNvPr id="565" name="Google Shape;565;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Semua Gate Method secara default akan mendeteksi user dari user yang sedang login</a:t>
            </a:r>
            <a:endParaRPr/>
          </a:p>
          <a:p>
            <a:pPr indent="-311150" lvl="0" marL="457200" rtl="0" algn="l">
              <a:spcBef>
                <a:spcPts val="0"/>
              </a:spcBef>
              <a:spcAft>
                <a:spcPts val="0"/>
              </a:spcAft>
              <a:buSzPts val="1300"/>
              <a:buChar char="●"/>
            </a:pPr>
            <a:r>
              <a:rPr lang="id"/>
              <a:t>Bagaimana jika kasusnya, kita perlu mengecek akses user langsung, tanpa harus login?</a:t>
            </a:r>
            <a:endParaRPr/>
          </a:p>
          <a:p>
            <a:pPr indent="-311150" lvl="0" marL="457200" rtl="0" algn="l">
              <a:spcBef>
                <a:spcPts val="0"/>
              </a:spcBef>
              <a:spcAft>
                <a:spcPts val="0"/>
              </a:spcAft>
              <a:buSzPts val="1300"/>
              <a:buChar char="●"/>
            </a:pPr>
            <a:r>
              <a:rPr lang="id"/>
              <a:t>Kita bisa menggunakan method Gate::forUser(user) yang mengembalikan Gate baru, dimana Gate baru tersebut akan menggunakan user yang sudah dipilih untuk mengecek authorization nya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Laravel Security</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menyediakan fitur untuk melakukan proses Authentication dan Authorization</a:t>
            </a:r>
            <a:endParaRPr/>
          </a:p>
          <a:p>
            <a:pPr indent="-311150" lvl="0" marL="457200" rtl="0" algn="l">
              <a:spcBef>
                <a:spcPts val="0"/>
              </a:spcBef>
              <a:spcAft>
                <a:spcPts val="0"/>
              </a:spcAft>
              <a:buSzPts val="1300"/>
              <a:buChar char="●"/>
            </a:pPr>
            <a:r>
              <a:rPr lang="id"/>
              <a:t>Saat kita membuat aplikasi Laravel, kita lihat ada default model bernama User, model itu disediakan oleh Laravel sebagai default fitur untuk Security</a:t>
            </a:r>
            <a:endParaRPr/>
          </a:p>
          <a:p>
            <a:pPr indent="-311150" lvl="0" marL="457200" rtl="0" algn="l">
              <a:spcBef>
                <a:spcPts val="0"/>
              </a:spcBef>
              <a:spcAft>
                <a:spcPts val="0"/>
              </a:spcAft>
              <a:buSzPts val="1300"/>
              <a:buChar char="●"/>
            </a:pPr>
            <a:r>
              <a:rPr lang="id"/>
              <a:t>Pada kelas ini, kita akan bahas tuntas bagaimana menggunakan fitur Laravel Security</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Gate User</a:t>
            </a:r>
            <a:endParaRPr/>
          </a:p>
        </p:txBody>
      </p:sp>
      <p:pic>
        <p:nvPicPr>
          <p:cNvPr id="571" name="Google Shape;571;p94"/>
          <p:cNvPicPr preferRelativeResize="0"/>
          <p:nvPr/>
        </p:nvPicPr>
        <p:blipFill>
          <a:blip r:embed="rId3">
            <a:alphaModFix/>
          </a:blip>
          <a:stretch>
            <a:fillRect/>
          </a:stretch>
        </p:blipFill>
        <p:spPr>
          <a:xfrm>
            <a:off x="152400" y="2006250"/>
            <a:ext cx="8619665" cy="2984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 Response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Gate Response</a:t>
            </a:r>
            <a:endParaRPr/>
          </a:p>
        </p:txBody>
      </p:sp>
      <p:sp>
        <p:nvSpPr>
          <p:cNvPr id="582" name="Google Shape;582;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selalu menggunakan return boolean dalam Gate</a:t>
            </a:r>
            <a:endParaRPr/>
          </a:p>
          <a:p>
            <a:pPr indent="-311150" lvl="0" marL="457200" rtl="0" algn="l">
              <a:spcBef>
                <a:spcPts val="0"/>
              </a:spcBef>
              <a:spcAft>
                <a:spcPts val="0"/>
              </a:spcAft>
              <a:buSzPts val="1300"/>
              <a:buChar char="●"/>
            </a:pPr>
            <a:r>
              <a:rPr lang="id"/>
              <a:t>Kadang-kadang, kita ingin mengembalikan detail seperti pesan error misalnya</a:t>
            </a:r>
            <a:endParaRPr/>
          </a:p>
          <a:p>
            <a:pPr indent="-311150" lvl="0" marL="457200" rtl="0" algn="l">
              <a:spcBef>
                <a:spcPts val="0"/>
              </a:spcBef>
              <a:spcAft>
                <a:spcPts val="0"/>
              </a:spcAft>
              <a:buSzPts val="1300"/>
              <a:buChar char="●"/>
            </a:pPr>
            <a:r>
              <a:rPr lang="id"/>
              <a:t>Gate juga bisa mengembalikan data Response</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https://laravel.com/api/10.x/Illuminate/Auth/Access/Response.html</a:t>
            </a:r>
            <a:r>
              <a:rPr lang="id"/>
              <a:t> </a:t>
            </a:r>
            <a:endParaRPr/>
          </a:p>
          <a:p>
            <a:pPr indent="-311150" lvl="0" marL="457200" rtl="0" algn="l">
              <a:spcBef>
                <a:spcPts val="0"/>
              </a:spcBef>
              <a:spcAft>
                <a:spcPts val="0"/>
              </a:spcAft>
              <a:buSzPts val="1300"/>
              <a:buChar char="●"/>
            </a:pPr>
            <a:r>
              <a:rPr lang="id"/>
              <a:t>Namun walaupun kita mengembalikan Response, tetap method untuk pengecekan seperti allows() atau denies() tetap akan mengembalikan boolean</a:t>
            </a:r>
            <a:endParaRPr/>
          </a:p>
          <a:p>
            <a:pPr indent="-311150" lvl="0" marL="457200" rtl="0" algn="l">
              <a:spcBef>
                <a:spcPts val="0"/>
              </a:spcBef>
              <a:spcAft>
                <a:spcPts val="0"/>
              </a:spcAft>
              <a:buSzPts val="1300"/>
              <a:buChar char="●"/>
            </a:pPr>
            <a:r>
              <a:rPr lang="id"/>
              <a:t>Jika kita ingin mendapatkan detail Response aslinya, kita bisa gunakan method Gate::inspect()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Gate Response</a:t>
            </a:r>
            <a:endParaRPr/>
          </a:p>
        </p:txBody>
      </p:sp>
      <p:pic>
        <p:nvPicPr>
          <p:cNvPr id="588" name="Google Shape;588;p97"/>
          <p:cNvPicPr preferRelativeResize="0"/>
          <p:nvPr/>
        </p:nvPicPr>
        <p:blipFill>
          <a:blip r:embed="rId3">
            <a:alphaModFix/>
          </a:blip>
          <a:stretch>
            <a:fillRect/>
          </a:stretch>
        </p:blipFill>
        <p:spPr>
          <a:xfrm>
            <a:off x="152400" y="2006250"/>
            <a:ext cx="8610600" cy="24098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Gate Response</a:t>
            </a:r>
            <a:endParaRPr/>
          </a:p>
        </p:txBody>
      </p:sp>
      <p:pic>
        <p:nvPicPr>
          <p:cNvPr id="594" name="Google Shape;594;p98"/>
          <p:cNvPicPr preferRelativeResize="0"/>
          <p:nvPr/>
        </p:nvPicPr>
        <p:blipFill>
          <a:blip r:embed="rId3">
            <a:alphaModFix/>
          </a:blip>
          <a:stretch>
            <a:fillRect/>
          </a:stretch>
        </p:blipFill>
        <p:spPr>
          <a:xfrm>
            <a:off x="152400" y="2006250"/>
            <a:ext cx="8839198" cy="287328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Policies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Policies</a:t>
            </a:r>
            <a:endParaRPr/>
          </a:p>
        </p:txBody>
      </p:sp>
      <p:sp>
        <p:nvSpPr>
          <p:cNvPr id="605" name="Google Shape;605;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Policies adalah class yang berisikan authorization logic terhadap model atau resource</a:t>
            </a:r>
            <a:endParaRPr/>
          </a:p>
          <a:p>
            <a:pPr indent="-311150" lvl="0" marL="457200" rtl="0" algn="l">
              <a:spcBef>
                <a:spcPts val="0"/>
              </a:spcBef>
              <a:spcAft>
                <a:spcPts val="0"/>
              </a:spcAft>
              <a:buSzPts val="1300"/>
              <a:buChar char="●"/>
            </a:pPr>
            <a:r>
              <a:rPr lang="id"/>
              <a:t>Menggunakan Policies akan lebih rapi dibanding menggunakan Gate</a:t>
            </a:r>
            <a:endParaRPr/>
          </a:p>
          <a:p>
            <a:pPr indent="-311150" lvl="0" marL="457200" rtl="0" algn="l">
              <a:spcBef>
                <a:spcPts val="0"/>
              </a:spcBef>
              <a:spcAft>
                <a:spcPts val="0"/>
              </a:spcAft>
              <a:buSzPts val="1300"/>
              <a:buChar char="●"/>
            </a:pPr>
            <a:r>
              <a:rPr lang="id"/>
              <a:t>Kita bisa membuat policy menggunakan perintah :</a:t>
            </a:r>
            <a:br>
              <a:rPr lang="id"/>
            </a:br>
            <a:r>
              <a:rPr lang="id"/>
              <a:t>php artisan make:policy NamaPolicy</a:t>
            </a:r>
            <a:endParaRPr/>
          </a:p>
          <a:p>
            <a:pPr indent="-311150" lvl="0" marL="457200" rtl="0" algn="l">
              <a:spcBef>
                <a:spcPts val="0"/>
              </a:spcBef>
              <a:spcAft>
                <a:spcPts val="0"/>
              </a:spcAft>
              <a:buSzPts val="1300"/>
              <a:buChar char="●"/>
            </a:pPr>
            <a:r>
              <a:rPr lang="id"/>
              <a:t>Atau jika ingin membuat policy untuk sebuah Model, kita bisa gunakan perintah :</a:t>
            </a:r>
            <a:br>
              <a:rPr lang="id"/>
            </a:br>
            <a:r>
              <a:rPr lang="id"/>
              <a:t>php artisan make:policy NamaPolicy --model=NamaModel</a:t>
            </a:r>
            <a:endParaRPr/>
          </a:p>
          <a:p>
            <a:pPr indent="-311150" lvl="0" marL="457200" rtl="0" algn="l">
              <a:spcBef>
                <a:spcPts val="0"/>
              </a:spcBef>
              <a:spcAft>
                <a:spcPts val="0"/>
              </a:spcAft>
              <a:buSzPts val="1300"/>
              <a:buChar char="●"/>
            </a:pPr>
            <a:r>
              <a:rPr lang="id"/>
              <a:t>Setelah selesai membuat Policy, kita harus meregistrasikan Policy tersebut ke AuthServiceProvider pada bagian attribute policies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Migration</a:t>
            </a:r>
            <a:endParaRPr/>
          </a:p>
        </p:txBody>
      </p:sp>
      <p:pic>
        <p:nvPicPr>
          <p:cNvPr id="611" name="Google Shape;611;p101"/>
          <p:cNvPicPr preferRelativeResize="0"/>
          <p:nvPr/>
        </p:nvPicPr>
        <p:blipFill>
          <a:blip r:embed="rId3">
            <a:alphaModFix/>
          </a:blip>
          <a:stretch>
            <a:fillRect/>
          </a:stretch>
        </p:blipFill>
        <p:spPr>
          <a:xfrm>
            <a:off x="152400" y="2006250"/>
            <a:ext cx="8162949" cy="2984851"/>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Model</a:t>
            </a:r>
            <a:endParaRPr/>
          </a:p>
        </p:txBody>
      </p:sp>
      <p:pic>
        <p:nvPicPr>
          <p:cNvPr id="617" name="Google Shape;617;p102"/>
          <p:cNvPicPr preferRelativeResize="0"/>
          <p:nvPr/>
        </p:nvPicPr>
        <p:blipFill>
          <a:blip r:embed="rId3">
            <a:alphaModFix/>
          </a:blip>
          <a:stretch>
            <a:fillRect/>
          </a:stretch>
        </p:blipFill>
        <p:spPr>
          <a:xfrm>
            <a:off x="152400" y="2006250"/>
            <a:ext cx="8221045" cy="2984849"/>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Policy</a:t>
            </a:r>
            <a:endParaRPr/>
          </a:p>
        </p:txBody>
      </p:sp>
      <p:pic>
        <p:nvPicPr>
          <p:cNvPr id="623" name="Google Shape;623;p103"/>
          <p:cNvPicPr preferRelativeResize="0"/>
          <p:nvPr/>
        </p:nvPicPr>
        <p:blipFill>
          <a:blip r:embed="rId3">
            <a:alphaModFix/>
          </a:blip>
          <a:stretch>
            <a:fillRect/>
          </a:stretch>
        </p:blipFill>
        <p:spPr>
          <a:xfrm>
            <a:off x="152400" y="2006250"/>
            <a:ext cx="8839202" cy="16342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Laravel Security Ecosystem</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menyediakan beberapa packages yang berhubungan dengan Authentication</a:t>
            </a:r>
            <a:endParaRPr/>
          </a:p>
          <a:p>
            <a:pPr indent="-311150" lvl="0" marL="457200" rtl="0" algn="l">
              <a:spcBef>
                <a:spcPts val="0"/>
              </a:spcBef>
              <a:spcAft>
                <a:spcPts val="0"/>
              </a:spcAft>
              <a:buSzPts val="1300"/>
              <a:buChar char="●"/>
            </a:pPr>
            <a:r>
              <a:rPr lang="id"/>
              <a:t>Defaultnya Laravel menggunakan Session (yang disimpan di Cookie) untuk menyimpan informasi Authentication. Di kelas ini, kita akan menggunakan default ini</a:t>
            </a:r>
            <a:endParaRPr/>
          </a:p>
          <a:p>
            <a:pPr indent="-311150" lvl="0" marL="457200" rtl="0" algn="l">
              <a:spcBef>
                <a:spcPts val="0"/>
              </a:spcBef>
              <a:spcAft>
                <a:spcPts val="0"/>
              </a:spcAft>
              <a:buSzPts val="1300"/>
              <a:buChar char="●"/>
            </a:pPr>
            <a:r>
              <a:rPr lang="id"/>
              <a:t>Laravel Passport, yaitu adalah OAuth 2 Authentication Provider, ini adalah package yang lumayan kompleks. Terutama ketika membuat web yang digunakan dari browser, mobile atau API. Di kelas ini tidak akan dibahas</a:t>
            </a:r>
            <a:endParaRPr/>
          </a:p>
          <a:p>
            <a:pPr indent="-311150" lvl="0" marL="457200" rtl="0" algn="l">
              <a:spcBef>
                <a:spcPts val="0"/>
              </a:spcBef>
              <a:spcAft>
                <a:spcPts val="0"/>
              </a:spcAft>
              <a:buSzPts val="1300"/>
              <a:buChar char="●"/>
            </a:pPr>
            <a:r>
              <a:rPr lang="id"/>
              <a:t>Larevel Sanctum, ini adalah package untuk Authentication yang lebih sederhana dibanding Laravel Passport. Package ini sangat direkomendasikan ketika membuat Project Laravel yang menggunakan SPA (Single Page Application)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Registrasi Policy</a:t>
            </a:r>
            <a:endParaRPr/>
          </a:p>
        </p:txBody>
      </p:sp>
      <p:pic>
        <p:nvPicPr>
          <p:cNvPr id="629" name="Google Shape;629;p104"/>
          <p:cNvPicPr preferRelativeResize="0"/>
          <p:nvPr/>
        </p:nvPicPr>
        <p:blipFill>
          <a:blip r:embed="rId3">
            <a:alphaModFix/>
          </a:blip>
          <a:stretch>
            <a:fillRect/>
          </a:stretch>
        </p:blipFill>
        <p:spPr>
          <a:xfrm>
            <a:off x="152400" y="2006250"/>
            <a:ext cx="8839198" cy="2874848"/>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Seeder</a:t>
            </a:r>
            <a:endParaRPr/>
          </a:p>
        </p:txBody>
      </p:sp>
      <p:pic>
        <p:nvPicPr>
          <p:cNvPr id="635" name="Google Shape;635;p105"/>
          <p:cNvPicPr preferRelativeResize="0"/>
          <p:nvPr/>
        </p:nvPicPr>
        <p:blipFill>
          <a:blip r:embed="rId3">
            <a:alphaModFix/>
          </a:blip>
          <a:stretch>
            <a:fillRect/>
          </a:stretch>
        </p:blipFill>
        <p:spPr>
          <a:xfrm>
            <a:off x="152400" y="2006250"/>
            <a:ext cx="7963421" cy="298485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Policy Test</a:t>
            </a:r>
            <a:endParaRPr/>
          </a:p>
        </p:txBody>
      </p:sp>
      <p:pic>
        <p:nvPicPr>
          <p:cNvPr id="641" name="Google Shape;641;p106"/>
          <p:cNvPicPr preferRelativeResize="0"/>
          <p:nvPr/>
        </p:nvPicPr>
        <p:blipFill>
          <a:blip r:embed="rId3">
            <a:alphaModFix/>
          </a:blip>
          <a:stretch>
            <a:fillRect/>
          </a:stretch>
        </p:blipFill>
        <p:spPr>
          <a:xfrm>
            <a:off x="152400" y="2006250"/>
            <a:ext cx="8397569" cy="29848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Authorizable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Authorizable</a:t>
            </a:r>
            <a:endParaRPr/>
          </a:p>
        </p:txBody>
      </p:sp>
      <p:sp>
        <p:nvSpPr>
          <p:cNvPr id="652" name="Google Shape;652;p10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Laravel membuat User Model, secara default dia akan menggunakan trait Authorizable</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https://laravel.com/api/10.x/Illuminate/Foundation/Auth/Access/Authorizable.html</a:t>
            </a:r>
            <a:r>
              <a:rPr lang="id"/>
              <a:t> </a:t>
            </a:r>
            <a:endParaRPr/>
          </a:p>
          <a:p>
            <a:pPr indent="-311150" lvl="0" marL="457200" rtl="0" algn="l">
              <a:spcBef>
                <a:spcPts val="0"/>
              </a:spcBef>
              <a:spcAft>
                <a:spcPts val="0"/>
              </a:spcAft>
              <a:buSzPts val="1300"/>
              <a:buChar char="●"/>
            </a:pPr>
            <a:r>
              <a:rPr lang="id"/>
              <a:t>Trait ini digunakan sebagai shortcut untuk melakukan pengecekan authorization menggunakan method-method yang tersedia</a:t>
            </a:r>
            <a:endParaRPr/>
          </a:p>
          <a:p>
            <a:pPr indent="-311150" lvl="0" marL="457200" rtl="0" algn="l">
              <a:spcBef>
                <a:spcPts val="0"/>
              </a:spcBef>
              <a:spcAft>
                <a:spcPts val="0"/>
              </a:spcAft>
              <a:buSzPts val="1300"/>
              <a:buChar char="●"/>
            </a:pPr>
            <a:r>
              <a:rPr lang="id"/>
              <a:t>Dengan begitu, kita tidak perlu lagi melakukan pengecekan menggunakan Gate Facade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Authorizable Test</a:t>
            </a:r>
            <a:endParaRPr/>
          </a:p>
        </p:txBody>
      </p:sp>
      <p:pic>
        <p:nvPicPr>
          <p:cNvPr id="658" name="Google Shape;658;p109"/>
          <p:cNvPicPr preferRelativeResize="0"/>
          <p:nvPr/>
        </p:nvPicPr>
        <p:blipFill>
          <a:blip r:embed="rId3">
            <a:alphaModFix/>
          </a:blip>
          <a:stretch>
            <a:fillRect/>
          </a:stretch>
        </p:blipFill>
        <p:spPr>
          <a:xfrm>
            <a:off x="152400" y="2006250"/>
            <a:ext cx="7725901" cy="2984849"/>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1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Authorize Request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Authorize Request</a:t>
            </a:r>
            <a:endParaRPr/>
          </a:p>
        </p:txBody>
      </p:sp>
      <p:sp>
        <p:nvSpPr>
          <p:cNvPr id="669" name="Google Shape;669;p11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Gate dan Authorizable, untuk melakukan pengecekan authorization, kita juga bisa menggunakan trait </a:t>
            </a:r>
            <a:r>
              <a:rPr lang="id"/>
              <a:t>AuthorizesRequests</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https://laravel.com/api/10.x/Illuminate/Foundation/Auth/Access/AuthorizesRequests.html</a:t>
            </a:r>
            <a:endParaRPr/>
          </a:p>
          <a:p>
            <a:pPr indent="-311150" lvl="0" marL="457200" rtl="0" algn="l">
              <a:spcBef>
                <a:spcPts val="0"/>
              </a:spcBef>
              <a:spcAft>
                <a:spcPts val="0"/>
              </a:spcAft>
              <a:buSzPts val="1300"/>
              <a:buChar char="●"/>
            </a:pPr>
            <a:r>
              <a:rPr lang="id"/>
              <a:t>Secara default, saat membuat Controller, Controller akan menggunakan trait AuthorizesRequests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Controller</a:t>
            </a:r>
            <a:endParaRPr/>
          </a:p>
        </p:txBody>
      </p:sp>
      <p:pic>
        <p:nvPicPr>
          <p:cNvPr id="675" name="Google Shape;675;p112"/>
          <p:cNvPicPr preferRelativeResize="0"/>
          <p:nvPr/>
        </p:nvPicPr>
        <p:blipFill>
          <a:blip r:embed="rId3">
            <a:alphaModFix/>
          </a:blip>
          <a:stretch>
            <a:fillRect/>
          </a:stretch>
        </p:blipFill>
        <p:spPr>
          <a:xfrm>
            <a:off x="152400" y="2006250"/>
            <a:ext cx="7949600" cy="29848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Route</a:t>
            </a:r>
            <a:endParaRPr/>
          </a:p>
        </p:txBody>
      </p:sp>
      <p:pic>
        <p:nvPicPr>
          <p:cNvPr id="681" name="Google Shape;681;p113"/>
          <p:cNvPicPr preferRelativeResize="0"/>
          <p:nvPr/>
        </p:nvPicPr>
        <p:blipFill>
          <a:blip r:embed="rId3">
            <a:alphaModFix/>
          </a:blip>
          <a:stretch>
            <a:fillRect/>
          </a:stretch>
        </p:blipFill>
        <p:spPr>
          <a:xfrm>
            <a:off x="152400" y="2006250"/>
            <a:ext cx="8839199" cy="23815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Controller Test</a:t>
            </a:r>
            <a:endParaRPr/>
          </a:p>
        </p:txBody>
      </p:sp>
      <p:pic>
        <p:nvPicPr>
          <p:cNvPr id="687" name="Google Shape;687;p114"/>
          <p:cNvPicPr preferRelativeResize="0"/>
          <p:nvPr/>
        </p:nvPicPr>
        <p:blipFill>
          <a:blip r:embed="rId3">
            <a:alphaModFix/>
          </a:blip>
          <a:stretch>
            <a:fillRect/>
          </a:stretch>
        </p:blipFill>
        <p:spPr>
          <a:xfrm>
            <a:off x="152400" y="2006250"/>
            <a:ext cx="8183779" cy="29848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Blade Template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Blade Template</a:t>
            </a:r>
            <a:endParaRPr/>
          </a:p>
        </p:txBody>
      </p:sp>
      <p:sp>
        <p:nvSpPr>
          <p:cNvPr id="698" name="Google Shape;698;p1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melakukan pengecekan authorization di Blade Template, itu juga bisa dilakukan menggunakan @can @cannot dan @canany</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Todo Template</a:t>
            </a:r>
            <a:endParaRPr/>
          </a:p>
        </p:txBody>
      </p:sp>
      <p:pic>
        <p:nvPicPr>
          <p:cNvPr id="704" name="Google Shape;704;p117"/>
          <p:cNvPicPr preferRelativeResize="0"/>
          <p:nvPr/>
        </p:nvPicPr>
        <p:blipFill>
          <a:blip r:embed="rId3">
            <a:alphaModFix/>
          </a:blip>
          <a:stretch>
            <a:fillRect/>
          </a:stretch>
        </p:blipFill>
        <p:spPr>
          <a:xfrm>
            <a:off x="152400" y="2006250"/>
            <a:ext cx="6809490" cy="29848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User</a:t>
            </a:r>
            <a:endParaRPr/>
          </a:p>
        </p:txBody>
      </p:sp>
      <p:pic>
        <p:nvPicPr>
          <p:cNvPr id="710" name="Google Shape;710;p118"/>
          <p:cNvPicPr preferRelativeResize="0"/>
          <p:nvPr/>
        </p:nvPicPr>
        <p:blipFill>
          <a:blip r:embed="rId3">
            <a:alphaModFix/>
          </a:blip>
          <a:stretch>
            <a:fillRect/>
          </a:stretch>
        </p:blipFill>
        <p:spPr>
          <a:xfrm>
            <a:off x="152400" y="2006250"/>
            <a:ext cx="7349106" cy="29848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 Guest</a:t>
            </a:r>
            <a:endParaRPr/>
          </a:p>
        </p:txBody>
      </p:sp>
      <p:pic>
        <p:nvPicPr>
          <p:cNvPr id="716" name="Google Shape;716;p119"/>
          <p:cNvPicPr preferRelativeResize="0"/>
          <p:nvPr/>
        </p:nvPicPr>
        <p:blipFill>
          <a:blip r:embed="rId3">
            <a:alphaModFix/>
          </a:blip>
          <a:stretch>
            <a:fillRect/>
          </a:stretch>
        </p:blipFill>
        <p:spPr>
          <a:xfrm>
            <a:off x="152400" y="2006250"/>
            <a:ext cx="8839199" cy="2894112"/>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Guest Access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Guest Access</a:t>
            </a:r>
            <a:endParaRPr/>
          </a:p>
        </p:txBody>
      </p:sp>
      <p:sp>
        <p:nvSpPr>
          <p:cNvPr id="727" name="Google Shape;727;p1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jika Gate atau Policy tidak mendeteksi adanya User, secara otomatis akan mengembalikan false</a:t>
            </a:r>
            <a:endParaRPr/>
          </a:p>
          <a:p>
            <a:pPr indent="-311150" lvl="0" marL="457200" rtl="0" algn="l">
              <a:spcBef>
                <a:spcPts val="0"/>
              </a:spcBef>
              <a:spcAft>
                <a:spcPts val="0"/>
              </a:spcAft>
              <a:buSzPts val="1300"/>
              <a:buChar char="●"/>
            </a:pPr>
            <a:r>
              <a:rPr lang="id"/>
              <a:t>Namun, kadang-kadang ada kasus beberapa aksi ingin diperbolehkan Guest (bukan User)</a:t>
            </a:r>
            <a:endParaRPr/>
          </a:p>
          <a:p>
            <a:pPr indent="-311150" lvl="0" marL="457200" rtl="0" algn="l">
              <a:spcBef>
                <a:spcPts val="0"/>
              </a:spcBef>
              <a:spcAft>
                <a:spcPts val="0"/>
              </a:spcAft>
              <a:buSzPts val="1300"/>
              <a:buChar char="●"/>
            </a:pPr>
            <a:r>
              <a:rPr lang="id"/>
              <a:t>Kita bisa menjadikan parameter User pada Gate / Policy menjadi optional</a:t>
            </a:r>
            <a:endParaRPr/>
          </a:p>
          <a:p>
            <a:pPr indent="-311150" lvl="0" marL="457200" rtl="0" algn="l">
              <a:spcBef>
                <a:spcPts val="0"/>
              </a:spcBef>
              <a:spcAft>
                <a:spcPts val="0"/>
              </a:spcAft>
              <a:buSzPts val="1300"/>
              <a:buChar char="●"/>
            </a:pPr>
            <a:r>
              <a:rPr lang="id"/>
              <a:t>Contoh kita akan buat UserPolicy, dimana diperbolehkan Guest untuk membuat/registrasi User baru</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User Policy</a:t>
            </a:r>
            <a:endParaRPr/>
          </a:p>
        </p:txBody>
      </p:sp>
      <p:pic>
        <p:nvPicPr>
          <p:cNvPr id="733" name="Google Shape;733;p122"/>
          <p:cNvPicPr preferRelativeResize="0"/>
          <p:nvPr/>
        </p:nvPicPr>
        <p:blipFill>
          <a:blip r:embed="rId3">
            <a:alphaModFix/>
          </a:blip>
          <a:stretch>
            <a:fillRect/>
          </a:stretch>
        </p:blipFill>
        <p:spPr>
          <a:xfrm>
            <a:off x="152400" y="2006250"/>
            <a:ext cx="8839200" cy="2684917"/>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Registrasi Policy</a:t>
            </a:r>
            <a:endParaRPr/>
          </a:p>
        </p:txBody>
      </p:sp>
      <p:pic>
        <p:nvPicPr>
          <p:cNvPr id="739" name="Google Shape;739;p123"/>
          <p:cNvPicPr preferRelativeResize="0"/>
          <p:nvPr/>
        </p:nvPicPr>
        <p:blipFill>
          <a:blip r:embed="rId3">
            <a:alphaModFix/>
          </a:blip>
          <a:stretch>
            <a:fillRect/>
          </a:stretch>
        </p:blipFill>
        <p:spPr>
          <a:xfrm>
            <a:off x="152400" y="2006250"/>
            <a:ext cx="8631255"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