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5143500" cx="9144000"/>
  <p:notesSz cx="6858000" cy="9144000"/>
  <p:embeddedFontLst>
    <p:embeddedFont>
      <p:font typeface="Raleway"/>
      <p:regular r:id="rId104"/>
      <p:bold r:id="rId105"/>
      <p:italic r:id="rId106"/>
      <p:boldItalic r:id="rId107"/>
    </p:embeddedFont>
    <p:embeddedFont>
      <p:font typeface="Lato"/>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8B1866-310D-4595-ABB9-07C11104F41F}">
  <a:tblStyle styleId="{158B1866-310D-4595-ABB9-07C11104F4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aleway-boldItalic.fntdata"/><Relationship Id="rId106" Type="http://schemas.openxmlformats.org/officeDocument/2006/relationships/font" Target="fonts/Raleway-italic.fntdata"/><Relationship Id="rId105" Type="http://schemas.openxmlformats.org/officeDocument/2006/relationships/font" Target="fonts/Raleway-bold.fntdata"/><Relationship Id="rId104" Type="http://schemas.openxmlformats.org/officeDocument/2006/relationships/font" Target="fonts/Raleway-regular.fntdata"/><Relationship Id="rId109" Type="http://schemas.openxmlformats.org/officeDocument/2006/relationships/font" Target="fonts/Lato-bold.fntdata"/><Relationship Id="rId108" Type="http://schemas.openxmlformats.org/officeDocument/2006/relationships/font" Target="fonts/Lat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Lato-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1" Type="http://schemas.openxmlformats.org/officeDocument/2006/relationships/font" Target="fonts/Lato-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f55d4402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f55d4402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67b38e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f67b38e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67b38e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67b38e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f67b38e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f67b38e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67b38e8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67b38e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f55d4402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f55d4402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55d4402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55d4402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f67b38e8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f67b38e8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f67b38e8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f67b38e8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f67b38e8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f67b38e8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a3ee2ab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da3ee2ab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f67b38e8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f67b38e8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67b38e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67b38e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67b38e8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67b38e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f67b38e8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f67b38e8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f67b38e8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f67b38e8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f67b38e8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f67b38e8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f67b38e8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f67b38e8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f67b38e8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f67b38e8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f55d4402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f55d4402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f55d4402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f55d4402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a3ee2ab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a3ee2ab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f67b38e8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f67b38e8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f67b38e8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f67b38e8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f55d4402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f55d4402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f55d4402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f55d4402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f67b38e8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f67b38e8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f67b38e8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f67b38e8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f67b38e8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f67b38e8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f55d4402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f55d4402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55d44020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55d44020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f67b38e8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f67b38e8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a3ee2ab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a3ee2ab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f67b38e8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f67b38e8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f67b38e8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f67b38e8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f67b38e8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f67b38e8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f67b38e8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f67b38e8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f55d4402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f55d4402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f55d4402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f55d4402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67b38e8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67b38e8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f67b38e8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f67b38e8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f67b38e8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f67b38e8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f55d4402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f55d4402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da3ee2ab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da3ee2ab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f67b38e8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f67b38e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f55d4402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f55d4402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f55d4402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f55d4402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f55d4402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f55d4402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f67b38e8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f67b38e8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f55d4402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f55d4402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f67b38e8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f67b38e8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67b38e8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67b38e8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f67b38e8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f67b38e8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f67b38e8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f67b38e8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da3ee2ab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da3ee2ab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f67b38e8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f67b38e8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f67b38e8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f67b38e8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f67b38e8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f67b38e8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f67b38e8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f67b38e8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f55d4402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f55d4402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f55d4402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f55d4402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f67b38e8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f67b38e8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67b38e8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67b38e8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f67b38e8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f67b38e8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f55d44020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f55d44020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a3ee2ab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a3ee2ab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f67b38e8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f67b38e8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f55d44020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f55d44020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f55d44020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f55d44020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f67b38e8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f67b38e8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f55d44020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f55d44020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f55d44020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f55d44020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f67b38e8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af67b38e8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f67b38e8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af67b38e8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f55d44020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f55d44020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f55d44020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f55d44020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f67b38e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f67b38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f67b38e8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f67b38e8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f55d44020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f55d44020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f55d44020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f55d44020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f67b38e8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f67b38e8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f55d44020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f55d44020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f55d44020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f55d44020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af67b38e8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af67b38e8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f55d44020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af55d44020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af55d44020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af55d44020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f67b38e8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af67b38e8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55d440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f55d440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af67b38e8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af67b38e8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af55d44020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af55d44020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af55d44020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af55d44020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af67b38e8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af67b38e8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af67b38e8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af67b38e8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ada3ee2ab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ada3ee2ab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ada3ee2ab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ada3ee2ab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f67b38e8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af67b38e8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iki.php.net/rfc/named_par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hp.net/manual/en/language.attributes.php" TargetMode="External"/><Relationship Id="rId4" Type="http://schemas.openxmlformats.org/officeDocument/2006/relationships/hyperlink" Target="https://wiki.php.net/rfc/attributes_v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iki.php.net/rfc/constructor_promo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iki.php.net/rfc/union_types_v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iki.php.net/rfc/match_expression_v2" TargetMode="External"/><Relationship Id="rId4" Type="http://schemas.openxmlformats.org/officeDocument/2006/relationships/hyperlink" Target="https://www.php.net/manual/en/control-structures.match.ph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demy.com/course/pemrograman-php-pemula-sampai-mahir/?referralCode=FB1EE79284AE417D17C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iki.php.net/rfc/nullsafe_operato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iki.php.net/rfc/string_to_number_comparis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wiki.php.net/rfc/consistent_type_error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www.php.net/manual/en/book.opcache.ph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wiki.php.net/rfc/abstract_trait_method_validation"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iki.php.net/rfc/lsp_errors"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wiki.php.net/rfc/inheritance_private_metho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wiki.php.net/rfc/mixed_type_v2"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wiki.php.net/rfc/trailing_comma_in_parameter_list" TargetMode="External"/><Relationship Id="rId4" Type="http://schemas.openxmlformats.org/officeDocument/2006/relationships/hyperlink" Target="https://wiki.php.net/rfc/trailing_comma_in_closure_use_lis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wiki.php.net/rfc/non-capturing_catch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wiki.php.net/rfc/throw_expression"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wiki.php.net/rfc/class_name_literal_on_objec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wiki.php.net/rfc/stringable"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4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wiki.php.net/rfc/str_contains" TargetMode="External"/><Relationship Id="rId4" Type="http://schemas.openxmlformats.org/officeDocument/2006/relationships/hyperlink" Target="https://wiki.php.net/rfc/add_str_starts_with_and_ends_with_func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www.php.net/releases/8.0/en.php"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PHP 8 : Fitur Baru</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Named Argument</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saat kita memanggil function, maka kita harus memasukkan argument atau parameter sesuai dengan posisinya</a:t>
            </a:r>
            <a:endParaRPr/>
          </a:p>
          <a:p>
            <a:pPr indent="-311150" lvl="0" marL="457200" rtl="0" algn="l">
              <a:spcBef>
                <a:spcPts val="0"/>
              </a:spcBef>
              <a:spcAft>
                <a:spcPts val="0"/>
              </a:spcAft>
              <a:buSzPts val="1300"/>
              <a:buChar char="●"/>
            </a:pPr>
            <a:r>
              <a:rPr lang="id"/>
              <a:t>Dengan kemampuan named argument, kita bisa memasukkan argument atau parameter tanpa harus mengikuti posisi nya</a:t>
            </a:r>
            <a:endParaRPr/>
          </a:p>
          <a:p>
            <a:pPr indent="-311150" lvl="0" marL="457200" rtl="0" algn="l">
              <a:spcBef>
                <a:spcPts val="0"/>
              </a:spcBef>
              <a:spcAft>
                <a:spcPts val="0"/>
              </a:spcAft>
              <a:buSzPts val="1300"/>
              <a:buChar char="●"/>
            </a:pPr>
            <a:r>
              <a:rPr lang="id"/>
              <a:t>Namun penggunaan named argument harus disebutkan nama argument atau parameter nya</a:t>
            </a:r>
            <a:endParaRPr/>
          </a:p>
          <a:p>
            <a:pPr indent="-311150" lvl="0" marL="457200" rtl="0" algn="l">
              <a:spcBef>
                <a:spcPts val="0"/>
              </a:spcBef>
              <a:spcAft>
                <a:spcPts val="0"/>
              </a:spcAft>
              <a:buSzPts val="1300"/>
              <a:buChar char="●"/>
            </a:pPr>
            <a:r>
              <a:rPr lang="id"/>
              <a:t>Named argument juga menjadikan kode program mudah dibaca ketika memanggil function yang memiliki argument yang sangat banyak</a:t>
            </a:r>
            <a:endParaRPr/>
          </a:p>
          <a:p>
            <a:pPr indent="-311150" lvl="0" marL="457200" rtl="0" algn="l">
              <a:spcBef>
                <a:spcPts val="0"/>
              </a:spcBef>
              <a:spcAft>
                <a:spcPts val="0"/>
              </a:spcAft>
              <a:buSzPts val="1300"/>
              <a:buChar char="●"/>
            </a:pPr>
            <a:r>
              <a:rPr lang="id" u="sng">
                <a:solidFill>
                  <a:schemeClr val="hlink"/>
                </a:solidFill>
                <a:hlinkClick r:id="rId3"/>
              </a:rPr>
              <a:t>https://wiki.php.net/rfc/named_params</a:t>
            </a:r>
            <a:r>
              <a:rPr lang="id"/>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a:t>
            </a:r>
            <a:endParaRPr/>
          </a:p>
        </p:txBody>
      </p:sp>
      <p:pic>
        <p:nvPicPr>
          <p:cNvPr id="146" name="Google Shape;146;p23"/>
          <p:cNvPicPr preferRelativeResize="0"/>
          <p:nvPr/>
        </p:nvPicPr>
        <p:blipFill>
          <a:blip r:embed="rId3">
            <a:alphaModFix/>
          </a:blip>
          <a:stretch>
            <a:fillRect/>
          </a:stretch>
        </p:blipFill>
        <p:spPr>
          <a:xfrm>
            <a:off x="152400" y="2006250"/>
            <a:ext cx="8839202" cy="2729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Named Argument</a:t>
            </a:r>
            <a:endParaRPr/>
          </a:p>
        </p:txBody>
      </p:sp>
      <p:pic>
        <p:nvPicPr>
          <p:cNvPr id="152" name="Google Shape;152;p24"/>
          <p:cNvPicPr preferRelativeResize="0"/>
          <p:nvPr/>
        </p:nvPicPr>
        <p:blipFill>
          <a:blip r:embed="rId3">
            <a:alphaModFix/>
          </a:blip>
          <a:stretch>
            <a:fillRect/>
          </a:stretch>
        </p:blipFill>
        <p:spPr>
          <a:xfrm>
            <a:off x="152400" y="2006250"/>
            <a:ext cx="8839197" cy="23577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Default Argument</a:t>
            </a:r>
            <a:endParaRPr/>
          </a:p>
        </p:txBody>
      </p:sp>
      <p:pic>
        <p:nvPicPr>
          <p:cNvPr id="158" name="Google Shape;158;p25"/>
          <p:cNvPicPr preferRelativeResize="0"/>
          <p:nvPr/>
        </p:nvPicPr>
        <p:blipFill>
          <a:blip r:embed="rId3">
            <a:alphaModFix/>
          </a:blip>
          <a:stretch>
            <a:fillRect/>
          </a:stretch>
        </p:blipFill>
        <p:spPr>
          <a:xfrm>
            <a:off x="152400" y="2006250"/>
            <a:ext cx="8839203" cy="18046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Named Argument Default Value</a:t>
            </a:r>
            <a:endParaRPr/>
          </a:p>
        </p:txBody>
      </p:sp>
      <p:pic>
        <p:nvPicPr>
          <p:cNvPr id="164" name="Google Shape;164;p26"/>
          <p:cNvPicPr preferRelativeResize="0"/>
          <p:nvPr/>
        </p:nvPicPr>
        <p:blipFill>
          <a:blip r:embed="rId3">
            <a:alphaModFix/>
          </a:blip>
          <a:stretch>
            <a:fillRect/>
          </a:stretch>
        </p:blipFill>
        <p:spPr>
          <a:xfrm>
            <a:off x="152400" y="2006250"/>
            <a:ext cx="8576469"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Attributes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Attributes</a:t>
            </a:r>
            <a:endParaRPr/>
          </a:p>
        </p:txBody>
      </p:sp>
      <p:sp>
        <p:nvSpPr>
          <p:cNvPr id="175" name="Google Shape;175;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Attributes adalah menambahkan metadata terhadap kode program yang kita buat.</a:t>
            </a:r>
            <a:endParaRPr/>
          </a:p>
          <a:p>
            <a:pPr indent="-311150" lvl="0" marL="457200" rtl="0" algn="l">
              <a:spcBef>
                <a:spcPts val="0"/>
              </a:spcBef>
              <a:spcAft>
                <a:spcPts val="0"/>
              </a:spcAft>
              <a:buSzPts val="1300"/>
              <a:buChar char="●"/>
            </a:pPr>
            <a:r>
              <a:rPr lang="id"/>
              <a:t>Fitur ini adalah fitur yang sangat baru sekali di PHP, dan bisa memungkinkan fitur ini bakal diadopsi sangat banyak oleh framework-framework di PHP di masa yang akan datang</a:t>
            </a:r>
            <a:endParaRPr/>
          </a:p>
          <a:p>
            <a:pPr indent="-311150" lvl="0" marL="457200" rtl="0" algn="l">
              <a:spcBef>
                <a:spcPts val="0"/>
              </a:spcBef>
              <a:spcAft>
                <a:spcPts val="0"/>
              </a:spcAft>
              <a:buSzPts val="1300"/>
              <a:buChar char="●"/>
            </a:pPr>
            <a:r>
              <a:rPr lang="id"/>
              <a:t>Fitur ini jika di bahasa pemrograman seperti Java bernama Annotation, Attributes di C# atau Decorator di Python dan JavaScript</a:t>
            </a:r>
            <a:endParaRPr/>
          </a:p>
          <a:p>
            <a:pPr indent="-311150" lvl="0" marL="457200" rtl="0" algn="l">
              <a:spcBef>
                <a:spcPts val="0"/>
              </a:spcBef>
              <a:spcAft>
                <a:spcPts val="0"/>
              </a:spcAft>
              <a:buSzPts val="1300"/>
              <a:buChar char="●"/>
            </a:pPr>
            <a:r>
              <a:rPr lang="id" u="sng">
                <a:solidFill>
                  <a:schemeClr val="hlink"/>
                </a:solidFill>
                <a:hlinkClick r:id="rId3"/>
              </a:rPr>
              <a:t>https://www.php.net/manual/en/language.attributes.php</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https://wiki.php.net/rfc/attributes_v2</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Class Attribute</a:t>
            </a:r>
            <a:endParaRPr/>
          </a:p>
        </p:txBody>
      </p:sp>
      <p:pic>
        <p:nvPicPr>
          <p:cNvPr id="181" name="Google Shape;181;p29"/>
          <p:cNvPicPr preferRelativeResize="0"/>
          <p:nvPr/>
        </p:nvPicPr>
        <p:blipFill>
          <a:blip r:embed="rId3">
            <a:alphaModFix/>
          </a:blip>
          <a:stretch>
            <a:fillRect/>
          </a:stretch>
        </p:blipFill>
        <p:spPr>
          <a:xfrm>
            <a:off x="152400" y="2006250"/>
            <a:ext cx="8839201" cy="217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Attribute</a:t>
            </a:r>
            <a:endParaRPr/>
          </a:p>
        </p:txBody>
      </p:sp>
      <p:sp>
        <p:nvSpPr>
          <p:cNvPr id="187" name="Google Shape;18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Attribute bisa kita gunakan di berbagai tempat, seperti di Class, Function, Method, Property, Class Constant dan Parameter</a:t>
            </a:r>
            <a:endParaRPr/>
          </a:p>
          <a:p>
            <a:pPr indent="-311150" lvl="0" marL="457200" rtl="0" algn="l">
              <a:spcBef>
                <a:spcPts val="0"/>
              </a:spcBef>
              <a:spcAft>
                <a:spcPts val="0"/>
              </a:spcAft>
              <a:buSzPts val="1300"/>
              <a:buChar char="●"/>
            </a:pPr>
            <a:r>
              <a:rPr lang="id"/>
              <a:t>Untuk menggunakan Attribute, kita cukup gunakan tanda #[NamaAttribute] di target yang kita tentukan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Attribute di Property</a:t>
            </a:r>
            <a:endParaRPr/>
          </a:p>
        </p:txBody>
      </p:sp>
      <p:pic>
        <p:nvPicPr>
          <p:cNvPr id="193" name="Google Shape;193;p31"/>
          <p:cNvPicPr preferRelativeResize="0"/>
          <p:nvPr/>
        </p:nvPicPr>
        <p:blipFill>
          <a:blip r:embed="rId3">
            <a:alphaModFix/>
          </a:blip>
          <a:stretch>
            <a:fillRect/>
          </a:stretch>
        </p:blipFill>
        <p:spPr>
          <a:xfrm>
            <a:off x="152400" y="2006250"/>
            <a:ext cx="6852679"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Membaca Attribute via Reflection (1)</a:t>
            </a:r>
            <a:endParaRPr/>
          </a:p>
        </p:txBody>
      </p:sp>
      <p:pic>
        <p:nvPicPr>
          <p:cNvPr id="199" name="Google Shape;199;p32"/>
          <p:cNvPicPr preferRelativeResize="0"/>
          <p:nvPr/>
        </p:nvPicPr>
        <p:blipFill>
          <a:blip r:embed="rId3">
            <a:alphaModFix/>
          </a:blip>
          <a:stretch>
            <a:fillRect/>
          </a:stretch>
        </p:blipFill>
        <p:spPr>
          <a:xfrm>
            <a:off x="152400" y="2006250"/>
            <a:ext cx="8589843"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Membaca Attribute via Reflection (2)</a:t>
            </a:r>
            <a:endParaRPr/>
          </a:p>
        </p:txBody>
      </p:sp>
      <p:pic>
        <p:nvPicPr>
          <p:cNvPr id="205" name="Google Shape;205;p33"/>
          <p:cNvPicPr preferRelativeResize="0"/>
          <p:nvPr/>
        </p:nvPicPr>
        <p:blipFill>
          <a:blip r:embed="rId3">
            <a:alphaModFix/>
          </a:blip>
          <a:stretch>
            <a:fillRect/>
          </a:stretch>
        </p:blipFill>
        <p:spPr>
          <a:xfrm>
            <a:off x="152400" y="2006250"/>
            <a:ext cx="8556570"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Attribute Target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attribute bisa digunakan di semua target (class, function, method, property, dan lain-lain)</a:t>
            </a:r>
            <a:endParaRPr/>
          </a:p>
          <a:p>
            <a:pPr indent="-311150" lvl="0" marL="457200" rtl="0" algn="l">
              <a:spcBef>
                <a:spcPts val="0"/>
              </a:spcBef>
              <a:spcAft>
                <a:spcPts val="0"/>
              </a:spcAft>
              <a:buSzPts val="1300"/>
              <a:buChar char="●"/>
            </a:pPr>
            <a:r>
              <a:rPr lang="id"/>
              <a:t>Jika kita ingin membatasi hanya bisa digunakan di target tertentu, kita bisa tambahkan informasinya ketika membaut class attribute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Attribute Target</a:t>
            </a:r>
            <a:endParaRPr/>
          </a:p>
        </p:txBody>
      </p:sp>
      <p:pic>
        <p:nvPicPr>
          <p:cNvPr id="217" name="Google Shape;217;p35"/>
          <p:cNvPicPr preferRelativeResize="0"/>
          <p:nvPr/>
        </p:nvPicPr>
        <p:blipFill>
          <a:blip r:embed="rId3">
            <a:alphaModFix/>
          </a:blip>
          <a:stretch>
            <a:fillRect/>
          </a:stretch>
        </p:blipFill>
        <p:spPr>
          <a:xfrm>
            <a:off x="152400" y="2006250"/>
            <a:ext cx="8839203" cy="15635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Attribute Class </a:t>
            </a:r>
            <a:endParaRPr/>
          </a:p>
        </p:txBody>
      </p:sp>
      <p:sp>
        <p:nvSpPr>
          <p:cNvPr id="223" name="Google Shape;22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Attribute class  adalah class biasa, kita bisa menambahkan property, function / method dan constructor jika kita mau</a:t>
            </a:r>
            <a:endParaRPr/>
          </a:p>
          <a:p>
            <a:pPr indent="-311150" lvl="0" marL="457200" rtl="0" algn="l">
              <a:spcBef>
                <a:spcPts val="0"/>
              </a:spcBef>
              <a:spcAft>
                <a:spcPts val="0"/>
              </a:spcAft>
              <a:buSzPts val="1300"/>
              <a:buChar char="●"/>
            </a:pPr>
            <a:r>
              <a:rPr lang="id"/>
              <a:t>Ini cocok ketika kita butuh menambahkan informasi tambahan di attribute class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Attribute Class</a:t>
            </a:r>
            <a:endParaRPr/>
          </a:p>
        </p:txBody>
      </p:sp>
      <p:pic>
        <p:nvPicPr>
          <p:cNvPr id="229" name="Google Shape;229;p37"/>
          <p:cNvPicPr preferRelativeResize="0"/>
          <p:nvPr/>
        </p:nvPicPr>
        <p:blipFill>
          <a:blip r:embed="rId3">
            <a:alphaModFix/>
          </a:blip>
          <a:stretch>
            <a:fillRect/>
          </a:stretch>
        </p:blipFill>
        <p:spPr>
          <a:xfrm>
            <a:off x="152400" y="2006250"/>
            <a:ext cx="6767022"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Attribute Class</a:t>
            </a:r>
            <a:endParaRPr/>
          </a:p>
        </p:txBody>
      </p:sp>
      <p:pic>
        <p:nvPicPr>
          <p:cNvPr id="235" name="Google Shape;235;p38"/>
          <p:cNvPicPr preferRelativeResize="0"/>
          <p:nvPr/>
        </p:nvPicPr>
        <p:blipFill>
          <a:blip r:embed="rId3">
            <a:alphaModFix/>
          </a:blip>
          <a:stretch>
            <a:fillRect/>
          </a:stretch>
        </p:blipFill>
        <p:spPr>
          <a:xfrm>
            <a:off x="152400" y="2006250"/>
            <a:ext cx="7470954" cy="29848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Attribute Class Instance</a:t>
            </a:r>
            <a:endParaRPr/>
          </a:p>
        </p:txBody>
      </p:sp>
      <p:pic>
        <p:nvPicPr>
          <p:cNvPr id="241" name="Google Shape;241;p39"/>
          <p:cNvPicPr preferRelativeResize="0"/>
          <p:nvPr/>
        </p:nvPicPr>
        <p:blipFill>
          <a:blip r:embed="rId3">
            <a:alphaModFix/>
          </a:blip>
          <a:stretch>
            <a:fillRect/>
          </a:stretch>
        </p:blipFill>
        <p:spPr>
          <a:xfrm>
            <a:off x="152400" y="2006250"/>
            <a:ext cx="8030818"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Constructor Property Promotion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Constructor Property Promotion</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sering sekali membuat property sekaligus mengisi property tersebut menggunakan constructor</a:t>
            </a:r>
            <a:endParaRPr/>
          </a:p>
          <a:p>
            <a:pPr indent="-311150" lvl="0" marL="457200" rtl="0" algn="l">
              <a:spcBef>
                <a:spcPts val="0"/>
              </a:spcBef>
              <a:spcAft>
                <a:spcPts val="0"/>
              </a:spcAft>
              <a:buSzPts val="1300"/>
              <a:buChar char="●"/>
            </a:pPr>
            <a:r>
              <a:rPr lang="id"/>
              <a:t>Sekarang kita bisa otomatis langsung membuat property dengan via constructor</a:t>
            </a:r>
            <a:endParaRPr/>
          </a:p>
          <a:p>
            <a:pPr indent="-311150" lvl="0" marL="457200" rtl="0" algn="l">
              <a:spcBef>
                <a:spcPts val="0"/>
              </a:spcBef>
              <a:spcAft>
                <a:spcPts val="0"/>
              </a:spcAft>
              <a:buSzPts val="1300"/>
              <a:buChar char="●"/>
            </a:pPr>
            <a:r>
              <a:rPr lang="id"/>
              <a:t>Fitur ini mirip sekali di bahasa pemrograman seperti Kotlin dan TypeScript</a:t>
            </a:r>
            <a:endParaRPr/>
          </a:p>
          <a:p>
            <a:pPr indent="-311150" lvl="0" marL="457200" rtl="0" algn="l">
              <a:spcBef>
                <a:spcPts val="0"/>
              </a:spcBef>
              <a:spcAft>
                <a:spcPts val="0"/>
              </a:spcAft>
              <a:buSzPts val="1300"/>
              <a:buChar char="●"/>
            </a:pPr>
            <a:r>
              <a:rPr lang="id" u="sng">
                <a:solidFill>
                  <a:schemeClr val="hlink"/>
                </a:solidFill>
                <a:hlinkClick r:id="rId3"/>
              </a:rPr>
              <a:t>https://wiki.php.net/rfc/constructor_promotion</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Property dan Constructor</a:t>
            </a:r>
            <a:endParaRPr/>
          </a:p>
        </p:txBody>
      </p:sp>
      <p:pic>
        <p:nvPicPr>
          <p:cNvPr id="258" name="Google Shape;258;p42"/>
          <p:cNvPicPr preferRelativeResize="0"/>
          <p:nvPr/>
        </p:nvPicPr>
        <p:blipFill>
          <a:blip r:embed="rId3">
            <a:alphaModFix/>
          </a:blip>
          <a:stretch>
            <a:fillRect/>
          </a:stretch>
        </p:blipFill>
        <p:spPr>
          <a:xfrm>
            <a:off x="152400" y="2006250"/>
            <a:ext cx="6543281" cy="29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Constructor Property Promotion</a:t>
            </a:r>
            <a:endParaRPr/>
          </a:p>
        </p:txBody>
      </p:sp>
      <p:pic>
        <p:nvPicPr>
          <p:cNvPr id="264" name="Google Shape;264;p43"/>
          <p:cNvPicPr preferRelativeResize="0"/>
          <p:nvPr/>
        </p:nvPicPr>
        <p:blipFill>
          <a:blip r:embed="rId3">
            <a:alphaModFix/>
          </a:blip>
          <a:stretch>
            <a:fillRect/>
          </a:stretch>
        </p:blipFill>
        <p:spPr>
          <a:xfrm>
            <a:off x="152400" y="2006250"/>
            <a:ext cx="8157550" cy="29848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Union Types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Union Types</a:t>
            </a:r>
            <a:endParaRPr/>
          </a:p>
        </p:txBody>
      </p:sp>
      <p:sp>
        <p:nvSpPr>
          <p:cNvPr id="275" name="Google Shape;275;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adalah bahasa pemrograman yang dynamic</a:t>
            </a:r>
            <a:endParaRPr/>
          </a:p>
          <a:p>
            <a:pPr indent="-311150" lvl="0" marL="457200" rtl="0" algn="l">
              <a:spcBef>
                <a:spcPts val="0"/>
              </a:spcBef>
              <a:spcAft>
                <a:spcPts val="0"/>
              </a:spcAft>
              <a:buSzPts val="1300"/>
              <a:buChar char="●"/>
            </a:pPr>
            <a:r>
              <a:rPr lang="id"/>
              <a:t>Kita tahu sebenarnya saat membuat variabel, parameter, argument, return value, sebenarnya di PHP kita tidak wajib menyebutkan tipe datanya, dan PHP bisa berubah-ubah tipe data</a:t>
            </a:r>
            <a:endParaRPr/>
          </a:p>
          <a:p>
            <a:pPr indent="-311150" lvl="0" marL="457200" rtl="0" algn="l">
              <a:spcBef>
                <a:spcPts val="0"/>
              </a:spcBef>
              <a:spcAft>
                <a:spcPts val="0"/>
              </a:spcAft>
              <a:buSzPts val="1300"/>
              <a:buChar char="●"/>
            </a:pPr>
            <a:r>
              <a:rPr lang="id"/>
              <a:t>Saat kita tambahkan tipe data, maka secara otomatis PHP akan memastikan tipe data tersebut harus sesuai dengan tipe data yang sudah kita definisikan</a:t>
            </a:r>
            <a:endParaRPr/>
          </a:p>
          <a:p>
            <a:pPr indent="-311150" lvl="0" marL="457200" rtl="0" algn="l">
              <a:spcBef>
                <a:spcPts val="0"/>
              </a:spcBef>
              <a:spcAft>
                <a:spcPts val="0"/>
              </a:spcAft>
              <a:buSzPts val="1300"/>
              <a:buChar char="●"/>
            </a:pPr>
            <a:r>
              <a:rPr lang="id"/>
              <a:t>Di PHP 8, ada fitur Union Types, dimana kita bisa menambahkan lebih dari satu tipe data ke property, argument, parameter, atau return value</a:t>
            </a:r>
            <a:endParaRPr/>
          </a:p>
          <a:p>
            <a:pPr indent="-311150" lvl="0" marL="457200" rtl="0" algn="l">
              <a:spcBef>
                <a:spcPts val="0"/>
              </a:spcBef>
              <a:spcAft>
                <a:spcPts val="0"/>
              </a:spcAft>
              <a:buSzPts val="1300"/>
              <a:buChar char="●"/>
            </a:pPr>
            <a:r>
              <a:rPr lang="id"/>
              <a:t>Penggunaan Union Types bisa menggunakan tanpa | diikuti dengan tipe data selanjutnya</a:t>
            </a:r>
            <a:endParaRPr/>
          </a:p>
          <a:p>
            <a:pPr indent="-311150" lvl="0" marL="457200" rtl="0" algn="l">
              <a:spcBef>
                <a:spcPts val="0"/>
              </a:spcBef>
              <a:spcAft>
                <a:spcPts val="0"/>
              </a:spcAft>
              <a:buSzPts val="1300"/>
              <a:buChar char="●"/>
            </a:pPr>
            <a:r>
              <a:rPr lang="id" u="sng">
                <a:solidFill>
                  <a:schemeClr val="hlink"/>
                </a:solidFill>
                <a:hlinkClick r:id="rId3"/>
              </a:rPr>
              <a:t>https://wiki.php.net/rfc/union_types_v2</a:t>
            </a:r>
            <a:r>
              <a:rPr lang="id"/>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Union Types di Property</a:t>
            </a:r>
            <a:endParaRPr/>
          </a:p>
        </p:txBody>
      </p:sp>
      <p:pic>
        <p:nvPicPr>
          <p:cNvPr id="281" name="Google Shape;281;p46"/>
          <p:cNvPicPr preferRelativeResize="0"/>
          <p:nvPr/>
        </p:nvPicPr>
        <p:blipFill>
          <a:blip r:embed="rId3">
            <a:alphaModFix/>
          </a:blip>
          <a:stretch>
            <a:fillRect/>
          </a:stretch>
        </p:blipFill>
        <p:spPr>
          <a:xfrm>
            <a:off x="152400" y="2006250"/>
            <a:ext cx="7345528" cy="2984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Union Type di Argument</a:t>
            </a:r>
            <a:endParaRPr/>
          </a:p>
        </p:txBody>
      </p:sp>
      <p:pic>
        <p:nvPicPr>
          <p:cNvPr id="287" name="Google Shape;287;p47"/>
          <p:cNvPicPr preferRelativeResize="0"/>
          <p:nvPr/>
        </p:nvPicPr>
        <p:blipFill>
          <a:blip r:embed="rId3">
            <a:alphaModFix/>
          </a:blip>
          <a:stretch>
            <a:fillRect/>
          </a:stretch>
        </p:blipFill>
        <p:spPr>
          <a:xfrm>
            <a:off x="152400" y="2006250"/>
            <a:ext cx="6949575"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Union Type di Return Value</a:t>
            </a:r>
            <a:endParaRPr/>
          </a:p>
        </p:txBody>
      </p:sp>
      <p:pic>
        <p:nvPicPr>
          <p:cNvPr id="293" name="Google Shape;293;p48"/>
          <p:cNvPicPr preferRelativeResize="0"/>
          <p:nvPr/>
        </p:nvPicPr>
        <p:blipFill>
          <a:blip r:embed="rId3">
            <a:alphaModFix/>
          </a:blip>
          <a:stretch>
            <a:fillRect/>
          </a:stretch>
        </p:blipFill>
        <p:spPr>
          <a:xfrm>
            <a:off x="152400" y="2006250"/>
            <a:ext cx="6351648"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Match Expression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Match Expression</a:t>
            </a:r>
            <a:endParaRPr/>
          </a:p>
        </p:txBody>
      </p:sp>
      <p:sp>
        <p:nvSpPr>
          <p:cNvPr id="304" name="Google Shape;304;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8 menambahkan struktur kontrol baru bernama match expression</a:t>
            </a:r>
            <a:endParaRPr/>
          </a:p>
          <a:p>
            <a:pPr indent="-311150" lvl="0" marL="457200" rtl="0" algn="l">
              <a:spcBef>
                <a:spcPts val="0"/>
              </a:spcBef>
              <a:spcAft>
                <a:spcPts val="0"/>
              </a:spcAft>
              <a:buSzPts val="1300"/>
              <a:buChar char="●"/>
            </a:pPr>
            <a:r>
              <a:rPr lang="id"/>
              <a:t>Match expression adalah struktur kontrol yang mirip dengan switch case, namun lebih baik</a:t>
            </a:r>
            <a:endParaRPr/>
          </a:p>
          <a:p>
            <a:pPr indent="-311150" lvl="0" marL="457200" rtl="0" algn="l">
              <a:spcBef>
                <a:spcPts val="0"/>
              </a:spcBef>
              <a:spcAft>
                <a:spcPts val="0"/>
              </a:spcAft>
              <a:buSzPts val="1300"/>
              <a:buChar char="●"/>
            </a:pPr>
            <a:r>
              <a:rPr lang="id"/>
              <a:t>Match adalah expression, artinya dia bisa mengembalikan value</a:t>
            </a:r>
            <a:endParaRPr/>
          </a:p>
          <a:p>
            <a:pPr indent="-311150" lvl="0" marL="457200" rtl="0" algn="l">
              <a:spcBef>
                <a:spcPts val="0"/>
              </a:spcBef>
              <a:spcAft>
                <a:spcPts val="0"/>
              </a:spcAft>
              <a:buSzPts val="1300"/>
              <a:buChar char="●"/>
            </a:pPr>
            <a:r>
              <a:rPr lang="id" u="sng">
                <a:solidFill>
                  <a:schemeClr val="hlink"/>
                </a:solidFill>
                <a:hlinkClick r:id="rId3"/>
              </a:rPr>
              <a:t>https://wiki.php.net/rfc/match_expression_v2</a:t>
            </a:r>
            <a:endParaRPr/>
          </a:p>
          <a:p>
            <a:pPr indent="-311150" lvl="0" marL="457200" rtl="0" algn="l">
              <a:spcBef>
                <a:spcPts val="0"/>
              </a:spcBef>
              <a:spcAft>
                <a:spcPts val="0"/>
              </a:spcAft>
              <a:buSzPts val="1300"/>
              <a:buChar char="●"/>
            </a:pPr>
            <a:r>
              <a:rPr lang="id" u="sng">
                <a:solidFill>
                  <a:schemeClr val="hlink"/>
                </a:solidFill>
                <a:hlinkClick r:id="rId4"/>
              </a:rPr>
              <a:t>https://www.php.net/manual/en/control-structures.match.php</a:t>
            </a:r>
            <a:r>
              <a:rPr lang="id"/>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Statement</a:t>
            </a:r>
            <a:endParaRPr/>
          </a:p>
        </p:txBody>
      </p:sp>
      <p:pic>
        <p:nvPicPr>
          <p:cNvPr id="310" name="Google Shape;310;p51"/>
          <p:cNvPicPr preferRelativeResize="0"/>
          <p:nvPr/>
        </p:nvPicPr>
        <p:blipFill>
          <a:blip r:embed="rId3">
            <a:alphaModFix/>
          </a:blip>
          <a:stretch>
            <a:fillRect/>
          </a:stretch>
        </p:blipFill>
        <p:spPr>
          <a:xfrm>
            <a:off x="152400" y="2006250"/>
            <a:ext cx="4095398" cy="298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Dasar </a:t>
            </a:r>
            <a:endParaRPr/>
          </a:p>
          <a:p>
            <a:pPr indent="-311150" lvl="0" marL="457200" rtl="0" algn="l">
              <a:spcBef>
                <a:spcPts val="0"/>
              </a:spcBef>
              <a:spcAft>
                <a:spcPts val="0"/>
              </a:spcAft>
              <a:buSzPts val="1300"/>
              <a:buChar char="●"/>
            </a:pPr>
            <a:r>
              <a:rPr lang="id"/>
              <a:t>PHP Object Oriented Programming</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https://www.udemy.com/course/pemrograman-php-pemula-sampai-mahir/?referralCode=FB1EE79284AE417D17C5</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Match Expression</a:t>
            </a:r>
            <a:endParaRPr/>
          </a:p>
        </p:txBody>
      </p:sp>
      <p:pic>
        <p:nvPicPr>
          <p:cNvPr id="316" name="Google Shape;316;p52"/>
          <p:cNvPicPr preferRelativeResize="0"/>
          <p:nvPr/>
        </p:nvPicPr>
        <p:blipFill>
          <a:blip r:embed="rId3">
            <a:alphaModFix/>
          </a:blip>
          <a:stretch>
            <a:fillRect/>
          </a:stretch>
        </p:blipFill>
        <p:spPr>
          <a:xfrm>
            <a:off x="152400" y="2006250"/>
            <a:ext cx="6851768" cy="29848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Non Equals Check di Match Expression</a:t>
            </a:r>
            <a:endParaRPr/>
          </a:p>
        </p:txBody>
      </p:sp>
      <p:sp>
        <p:nvSpPr>
          <p:cNvPr id="322" name="Google Shape;322;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equals check, berbeda dengan switch case, di match expression, kita bisa melakukan pengecekan kondisi lainnya</a:t>
            </a:r>
            <a:endParaRPr/>
          </a:p>
          <a:p>
            <a:pPr indent="-311150" lvl="0" marL="457200" rtl="0" algn="l">
              <a:spcBef>
                <a:spcPts val="0"/>
              </a:spcBef>
              <a:spcAft>
                <a:spcPts val="0"/>
              </a:spcAft>
              <a:buSzPts val="1300"/>
              <a:buChar char="●"/>
            </a:pPr>
            <a:r>
              <a:rPr lang="id"/>
              <a:t>Misal pengecekan menggunakan kondisi perbandingan, bahkan pengecekan kondisi berdasarkan boolean expression yang dihasilkan dari sebuah function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Match Expression Non Equals</a:t>
            </a:r>
            <a:endParaRPr/>
          </a:p>
        </p:txBody>
      </p:sp>
      <p:pic>
        <p:nvPicPr>
          <p:cNvPr id="328" name="Google Shape;328;p54"/>
          <p:cNvPicPr preferRelativeResize="0"/>
          <p:nvPr/>
        </p:nvPicPr>
        <p:blipFill>
          <a:blip r:embed="rId3">
            <a:alphaModFix/>
          </a:blip>
          <a:stretch>
            <a:fillRect/>
          </a:stretch>
        </p:blipFill>
        <p:spPr>
          <a:xfrm>
            <a:off x="152400" y="2006250"/>
            <a:ext cx="7057704" cy="29848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Match Expression dengan Kondisi</a:t>
            </a:r>
            <a:endParaRPr/>
          </a:p>
        </p:txBody>
      </p:sp>
      <p:pic>
        <p:nvPicPr>
          <p:cNvPr id="334" name="Google Shape;334;p55"/>
          <p:cNvPicPr preferRelativeResize="0"/>
          <p:nvPr/>
        </p:nvPicPr>
        <p:blipFill>
          <a:blip r:embed="rId3">
            <a:alphaModFix/>
          </a:blip>
          <a:stretch>
            <a:fillRect/>
          </a:stretch>
        </p:blipFill>
        <p:spPr>
          <a:xfrm>
            <a:off x="152400" y="2006250"/>
            <a:ext cx="8555414" cy="2984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Nullsafe Operator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Nullsafe Operator</a:t>
            </a:r>
            <a:endParaRPr/>
          </a:p>
        </p:txBody>
      </p:sp>
      <p:sp>
        <p:nvSpPr>
          <p:cNvPr id="345" name="Google Shape;345;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sekarang memiliki nullsafe operator seperti di bahasa pemrograman Kotlin atau TypeScript</a:t>
            </a:r>
            <a:endParaRPr/>
          </a:p>
          <a:p>
            <a:pPr indent="-311150" lvl="0" marL="457200" rtl="0" algn="l">
              <a:spcBef>
                <a:spcPts val="0"/>
              </a:spcBef>
              <a:spcAft>
                <a:spcPts val="0"/>
              </a:spcAft>
              <a:buSzPts val="1300"/>
              <a:buChar char="●"/>
            </a:pPr>
            <a:r>
              <a:rPr lang="id"/>
              <a:t>Biasanya ketika kita ingin mengakses sesuatu dari sebuah object yang bisa memungkinan nilai null, maka kita akan melakukan pengecekan apakah object tersebut null atau tidak, jika tidak baru kita akses object tersebut</a:t>
            </a:r>
            <a:endParaRPr/>
          </a:p>
          <a:p>
            <a:pPr indent="-311150" lvl="0" marL="457200" rtl="0" algn="l">
              <a:spcBef>
                <a:spcPts val="0"/>
              </a:spcBef>
              <a:spcAft>
                <a:spcPts val="0"/>
              </a:spcAft>
              <a:buSzPts val="1300"/>
              <a:buChar char="●"/>
            </a:pPr>
            <a:r>
              <a:rPr lang="id"/>
              <a:t>Dengan nullsafe operator, kita tidak perlu melakukan itu, kita hanya perlu menggunakan karakter ? (tanda tanya), secara otomatis PHP akan melakukan pengecekan null tersebut </a:t>
            </a:r>
            <a:endParaRPr/>
          </a:p>
          <a:p>
            <a:pPr indent="-311150" lvl="0" marL="457200" rtl="0" algn="l">
              <a:spcBef>
                <a:spcPts val="0"/>
              </a:spcBef>
              <a:spcAft>
                <a:spcPts val="0"/>
              </a:spcAft>
              <a:buSzPts val="1300"/>
              <a:buChar char="●"/>
            </a:pPr>
            <a:r>
              <a:rPr lang="id" u="sng">
                <a:solidFill>
                  <a:schemeClr val="hlink"/>
                </a:solidFill>
                <a:hlinkClick r:id="rId3"/>
              </a:rPr>
              <a:t>https://wiki.php.net/rfc/nullsafe_operator</a:t>
            </a:r>
            <a:r>
              <a:rPr lang="id"/>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Nullable Class</a:t>
            </a:r>
            <a:endParaRPr/>
          </a:p>
        </p:txBody>
      </p:sp>
      <p:pic>
        <p:nvPicPr>
          <p:cNvPr id="351" name="Google Shape;351;p58"/>
          <p:cNvPicPr preferRelativeResize="0"/>
          <p:nvPr/>
        </p:nvPicPr>
        <p:blipFill>
          <a:blip r:embed="rId3">
            <a:alphaModFix/>
          </a:blip>
          <a:stretch>
            <a:fillRect/>
          </a:stretch>
        </p:blipFill>
        <p:spPr>
          <a:xfrm>
            <a:off x="152400" y="2006250"/>
            <a:ext cx="7623237" cy="29848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Manual Null Check</a:t>
            </a:r>
            <a:endParaRPr/>
          </a:p>
        </p:txBody>
      </p:sp>
      <p:pic>
        <p:nvPicPr>
          <p:cNvPr id="357" name="Google Shape;357;p59"/>
          <p:cNvPicPr preferRelativeResize="0"/>
          <p:nvPr/>
        </p:nvPicPr>
        <p:blipFill>
          <a:blip r:embed="rId3">
            <a:alphaModFix/>
          </a:blip>
          <a:stretch>
            <a:fillRect/>
          </a:stretch>
        </p:blipFill>
        <p:spPr>
          <a:xfrm>
            <a:off x="152400" y="2006250"/>
            <a:ext cx="8655182" cy="29848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Nullsafe Operator</a:t>
            </a:r>
            <a:endParaRPr/>
          </a:p>
        </p:txBody>
      </p:sp>
      <p:pic>
        <p:nvPicPr>
          <p:cNvPr id="363" name="Google Shape;363;p60"/>
          <p:cNvPicPr preferRelativeResize="0"/>
          <p:nvPr/>
        </p:nvPicPr>
        <p:blipFill>
          <a:blip r:embed="rId3">
            <a:alphaModFix/>
          </a:blip>
          <a:stretch>
            <a:fillRect/>
          </a:stretch>
        </p:blipFill>
        <p:spPr>
          <a:xfrm>
            <a:off x="152400" y="2006250"/>
            <a:ext cx="8839200" cy="175372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 to Number Comparison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Membahas fitur-fitur baru di PHP 8</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 to Number Comparison</a:t>
            </a:r>
            <a:endParaRPr/>
          </a:p>
        </p:txBody>
      </p:sp>
      <p:sp>
        <p:nvSpPr>
          <p:cNvPr id="374" name="Google Shape;374;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yang membingungkan di PHP adalah ketika kita melakukan perbandingan number dan string</a:t>
            </a:r>
            <a:endParaRPr/>
          </a:p>
          <a:p>
            <a:pPr indent="-311150" lvl="0" marL="457200" rtl="0" algn="l">
              <a:spcBef>
                <a:spcPts val="0"/>
              </a:spcBef>
              <a:spcAft>
                <a:spcPts val="0"/>
              </a:spcAft>
              <a:buSzPts val="1300"/>
              <a:buChar char="●"/>
            </a:pPr>
            <a:r>
              <a:rPr lang="id"/>
              <a:t>Misal saat kita bandingkan 0 == “eko”, maka hasilnya true</a:t>
            </a:r>
            <a:endParaRPr/>
          </a:p>
          <a:p>
            <a:pPr indent="-311150" lvl="0" marL="457200" rtl="0" algn="l">
              <a:spcBef>
                <a:spcPts val="0"/>
              </a:spcBef>
              <a:spcAft>
                <a:spcPts val="0"/>
              </a:spcAft>
              <a:buSzPts val="1300"/>
              <a:buChar char="●"/>
            </a:pPr>
            <a:r>
              <a:rPr lang="id"/>
              <a:t>Kenapa true? Karena PHP akan melakukan type jugling dan mengubah “eko” menjadi 0, sehingga hasilnya true</a:t>
            </a:r>
            <a:endParaRPr/>
          </a:p>
          <a:p>
            <a:pPr indent="-311150" lvl="0" marL="457200" rtl="0" algn="l">
              <a:spcBef>
                <a:spcPts val="0"/>
              </a:spcBef>
              <a:spcAft>
                <a:spcPts val="0"/>
              </a:spcAft>
              <a:buSzPts val="1300"/>
              <a:buChar char="●"/>
            </a:pPr>
            <a:r>
              <a:rPr lang="id"/>
              <a:t>Di PHP 8, khusus perbandingan String ke Number diubah, agar tidak membingungkan</a:t>
            </a:r>
            <a:endParaRPr/>
          </a:p>
          <a:p>
            <a:pPr indent="-311150" lvl="0" marL="457200" rtl="0" algn="l">
              <a:spcBef>
                <a:spcPts val="0"/>
              </a:spcBef>
              <a:spcAft>
                <a:spcPts val="0"/>
              </a:spcAft>
              <a:buSzPts val="1300"/>
              <a:buChar char="●"/>
            </a:pPr>
            <a:r>
              <a:rPr lang="id" u="sng">
                <a:solidFill>
                  <a:schemeClr val="hlink"/>
                </a:solidFill>
                <a:hlinkClick r:id="rId3"/>
              </a:rPr>
              <a:t>https://wiki.php.net/rfc/string_to_number_comparison</a:t>
            </a:r>
            <a:r>
              <a:rPr lang="id"/>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 </a:t>
            </a:r>
            <a:r>
              <a:rPr lang="id"/>
              <a:t>to</a:t>
            </a:r>
            <a:r>
              <a:rPr lang="id"/>
              <a:t> Number Comparison di PHP 8</a:t>
            </a:r>
            <a:endParaRPr/>
          </a:p>
        </p:txBody>
      </p:sp>
      <p:pic>
        <p:nvPicPr>
          <p:cNvPr id="380" name="Google Shape;380;p63"/>
          <p:cNvPicPr preferRelativeResize="0"/>
          <p:nvPr/>
        </p:nvPicPr>
        <p:blipFill>
          <a:blip r:embed="rId3">
            <a:alphaModFix/>
          </a:blip>
          <a:stretch>
            <a:fillRect/>
          </a:stretch>
        </p:blipFill>
        <p:spPr>
          <a:xfrm>
            <a:off x="152400" y="2006250"/>
            <a:ext cx="4254720" cy="29848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Consistent Type Error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Consistent Type Error</a:t>
            </a:r>
            <a:endParaRPr/>
          </a:p>
        </p:txBody>
      </p:sp>
      <p:sp>
        <p:nvSpPr>
          <p:cNvPr id="391" name="Google Shape;391;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function, dan ketika kita mengirim argument dengan tipe data yang salah, maka akan berakibat terjadi TypeError</a:t>
            </a:r>
            <a:endParaRPr/>
          </a:p>
          <a:p>
            <a:pPr indent="-311150" lvl="0" marL="457200" rtl="0" algn="l">
              <a:spcBef>
                <a:spcPts val="0"/>
              </a:spcBef>
              <a:spcAft>
                <a:spcPts val="0"/>
              </a:spcAft>
              <a:buSzPts val="1300"/>
              <a:buChar char="●"/>
            </a:pPr>
            <a:r>
              <a:rPr lang="id"/>
              <a:t>Sayangnya di PHP banyak function bawaan yang tidak mengembalikan TypeError, malah memberi warning</a:t>
            </a:r>
            <a:endParaRPr/>
          </a:p>
          <a:p>
            <a:pPr indent="-311150" lvl="0" marL="457200" rtl="0" algn="l">
              <a:spcBef>
                <a:spcPts val="0"/>
              </a:spcBef>
              <a:spcAft>
                <a:spcPts val="0"/>
              </a:spcAft>
              <a:buSzPts val="1300"/>
              <a:buChar char="●"/>
            </a:pPr>
            <a:r>
              <a:rPr lang="id"/>
              <a:t>Agar konsisten, sekarang di PHP 8, banyak function bawaan yang akan error TypeError jika kita salah mengirim tipe data</a:t>
            </a:r>
            <a:endParaRPr/>
          </a:p>
          <a:p>
            <a:pPr indent="-311150" lvl="0" marL="457200" rtl="0" algn="l">
              <a:spcBef>
                <a:spcPts val="0"/>
              </a:spcBef>
              <a:spcAft>
                <a:spcPts val="0"/>
              </a:spcAft>
              <a:buSzPts val="1300"/>
              <a:buChar char="●"/>
            </a:pPr>
            <a:r>
              <a:rPr lang="id" u="sng">
                <a:solidFill>
                  <a:schemeClr val="hlink"/>
                </a:solidFill>
                <a:hlinkClick r:id="rId3"/>
              </a:rPr>
              <a:t>https://wiki.php.net/rfc/consistent_type_errors</a:t>
            </a:r>
            <a:r>
              <a:rPr lang="id"/>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Consistent Type Error</a:t>
            </a:r>
            <a:endParaRPr/>
          </a:p>
        </p:txBody>
      </p:sp>
      <p:pic>
        <p:nvPicPr>
          <p:cNvPr id="397" name="Google Shape;397;p66"/>
          <p:cNvPicPr preferRelativeResize="0"/>
          <p:nvPr/>
        </p:nvPicPr>
        <p:blipFill>
          <a:blip r:embed="rId3">
            <a:alphaModFix/>
          </a:blip>
          <a:stretch>
            <a:fillRect/>
          </a:stretch>
        </p:blipFill>
        <p:spPr>
          <a:xfrm>
            <a:off x="152400" y="2006250"/>
            <a:ext cx="8839198" cy="119928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Just-In-Time Compilation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Just-In-Time Compilation</a:t>
            </a:r>
            <a:endParaRPr/>
          </a:p>
        </p:txBody>
      </p:sp>
      <p:sp>
        <p:nvSpPr>
          <p:cNvPr id="408" name="Google Shape;408;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8 mengenalkan fitur Just in Time Compilation</a:t>
            </a:r>
            <a:endParaRPr/>
          </a:p>
          <a:p>
            <a:pPr indent="-311150" lvl="0" marL="457200" rtl="0" algn="l">
              <a:spcBef>
                <a:spcPts val="0"/>
              </a:spcBef>
              <a:spcAft>
                <a:spcPts val="0"/>
              </a:spcAft>
              <a:buSzPts val="1300"/>
              <a:buChar char="●"/>
            </a:pPr>
            <a:r>
              <a:rPr lang="id"/>
              <a:t>Dimana fitur ini akan mempercepat proses eksekusi program PHP yang kita buat</a:t>
            </a:r>
            <a:endParaRPr/>
          </a:p>
          <a:p>
            <a:pPr indent="-311150" lvl="0" marL="457200" rtl="0" algn="l">
              <a:spcBef>
                <a:spcPts val="0"/>
              </a:spcBef>
              <a:spcAft>
                <a:spcPts val="0"/>
              </a:spcAft>
              <a:buSzPts val="1300"/>
              <a:buChar char="●"/>
            </a:pPr>
            <a:r>
              <a:rPr lang="id"/>
              <a:t>Namun sebelum kita bahas JIT, kita perlu tahu dulu bagaimana cara kerja PHP menjalankan kode program kita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PHP Menjalankan Kode Program</a:t>
            </a:r>
            <a:endParaRPr/>
          </a:p>
        </p:txBody>
      </p:sp>
      <p:pic>
        <p:nvPicPr>
          <p:cNvPr id="414" name="Google Shape;414;p69"/>
          <p:cNvPicPr preferRelativeResize="0"/>
          <p:nvPr/>
        </p:nvPicPr>
        <p:blipFill>
          <a:blip r:embed="rId3">
            <a:alphaModFix/>
          </a:blip>
          <a:stretch>
            <a:fillRect/>
          </a:stretch>
        </p:blipFill>
        <p:spPr>
          <a:xfrm>
            <a:off x="152400" y="2006250"/>
            <a:ext cx="8839201" cy="187993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OPcache</a:t>
            </a:r>
            <a:endParaRPr/>
          </a:p>
        </p:txBody>
      </p:sp>
      <p:sp>
        <p:nvSpPr>
          <p:cNvPr id="420" name="Google Shape;420;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PHP akan selalu membaca kode PHP ketika menjalankan program PHP</a:t>
            </a:r>
            <a:endParaRPr/>
          </a:p>
          <a:p>
            <a:pPr indent="-311150" lvl="0" marL="457200" rtl="0" algn="l">
              <a:spcBef>
                <a:spcPts val="0"/>
              </a:spcBef>
              <a:spcAft>
                <a:spcPts val="0"/>
              </a:spcAft>
              <a:buSzPts val="1300"/>
              <a:buChar char="●"/>
            </a:pPr>
            <a:r>
              <a:rPr lang="id"/>
              <a:t>OPCache digunakan untuk meningkatkan performance PHP, dengan cara menyimpan hasil kompilasi kode PHP di memory. </a:t>
            </a:r>
            <a:endParaRPr/>
          </a:p>
          <a:p>
            <a:pPr indent="-311150" lvl="0" marL="457200" rtl="0" algn="l">
              <a:spcBef>
                <a:spcPts val="0"/>
              </a:spcBef>
              <a:spcAft>
                <a:spcPts val="0"/>
              </a:spcAft>
              <a:buSzPts val="1300"/>
              <a:buChar char="●"/>
            </a:pPr>
            <a:r>
              <a:rPr lang="id"/>
              <a:t>Dengan demikian, PHP tidak perlu lagi membaca ulang kode program PHP setiap kali program dijalankan</a:t>
            </a:r>
            <a:endParaRPr/>
          </a:p>
          <a:p>
            <a:pPr indent="-311150" lvl="0" marL="457200" rtl="0" algn="l">
              <a:spcBef>
                <a:spcPts val="0"/>
              </a:spcBef>
              <a:spcAft>
                <a:spcPts val="0"/>
              </a:spcAft>
              <a:buSzPts val="1300"/>
              <a:buChar char="●"/>
            </a:pPr>
            <a:r>
              <a:rPr lang="id"/>
              <a:t>PHP akan langsung membaca dari OPcache yang sudah disimpan di memory</a:t>
            </a:r>
            <a:endParaRPr/>
          </a:p>
          <a:p>
            <a:pPr indent="-311150" lvl="0" marL="457200" rtl="0" algn="l">
              <a:spcBef>
                <a:spcPts val="0"/>
              </a:spcBef>
              <a:spcAft>
                <a:spcPts val="0"/>
              </a:spcAft>
              <a:buSzPts val="1300"/>
              <a:buChar char="●"/>
            </a:pPr>
            <a:r>
              <a:rPr lang="id"/>
              <a:t>Fitur OPcache harus diaktifkan terlebih dahulu, sebelum kita bisa menggunakannya</a:t>
            </a:r>
            <a:endParaRPr/>
          </a:p>
          <a:p>
            <a:pPr indent="-311150" lvl="0" marL="457200" rtl="0" algn="l">
              <a:spcBef>
                <a:spcPts val="0"/>
              </a:spcBef>
              <a:spcAft>
                <a:spcPts val="0"/>
              </a:spcAft>
              <a:buSzPts val="1300"/>
              <a:buChar char="●"/>
            </a:pPr>
            <a:r>
              <a:rPr lang="id" u="sng">
                <a:solidFill>
                  <a:schemeClr val="hlink"/>
                </a:solidFill>
                <a:hlinkClick r:id="rId3"/>
              </a:rPr>
              <a:t>https://www.php.net/manual/en/book.opcache.php</a:t>
            </a:r>
            <a:r>
              <a:rPr lang="id"/>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OPCache</a:t>
            </a:r>
            <a:endParaRPr/>
          </a:p>
        </p:txBody>
      </p:sp>
      <p:pic>
        <p:nvPicPr>
          <p:cNvPr id="426" name="Google Shape;426;p71"/>
          <p:cNvPicPr preferRelativeResize="0"/>
          <p:nvPr/>
        </p:nvPicPr>
        <p:blipFill>
          <a:blip r:embed="rId3">
            <a:alphaModFix/>
          </a:blip>
          <a:stretch>
            <a:fillRect/>
          </a:stretch>
        </p:blipFill>
        <p:spPr>
          <a:xfrm>
            <a:off x="2120438" y="2006250"/>
            <a:ext cx="4903114"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PHP 8</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Mengaktifkan FItur Opcache</a:t>
            </a:r>
            <a:endParaRPr/>
          </a:p>
        </p:txBody>
      </p:sp>
      <p:pic>
        <p:nvPicPr>
          <p:cNvPr id="432" name="Google Shape;432;p72"/>
          <p:cNvPicPr preferRelativeResize="0"/>
          <p:nvPr/>
        </p:nvPicPr>
        <p:blipFill>
          <a:blip r:embed="rId3">
            <a:alphaModFix/>
          </a:blip>
          <a:stretch>
            <a:fillRect/>
          </a:stretch>
        </p:blipFill>
        <p:spPr>
          <a:xfrm>
            <a:off x="152400" y="2006250"/>
            <a:ext cx="8839202" cy="280217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Opcache</a:t>
            </a:r>
            <a:endParaRPr/>
          </a:p>
        </p:txBody>
      </p:sp>
      <p:pic>
        <p:nvPicPr>
          <p:cNvPr id="438" name="Google Shape;438;p73"/>
          <p:cNvPicPr preferRelativeResize="0"/>
          <p:nvPr/>
        </p:nvPicPr>
        <p:blipFill>
          <a:blip r:embed="rId3">
            <a:alphaModFix/>
          </a:blip>
          <a:stretch>
            <a:fillRect/>
          </a:stretch>
        </p:blipFill>
        <p:spPr>
          <a:xfrm>
            <a:off x="152400" y="2006250"/>
            <a:ext cx="8839201" cy="191818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Just-In-Time Compilation</a:t>
            </a:r>
            <a:endParaRPr/>
          </a:p>
        </p:txBody>
      </p:sp>
      <p:sp>
        <p:nvSpPr>
          <p:cNvPr id="444" name="Google Shape;444;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Opcache akan membuat kode program kita terhindar dari harus melakukan tokenize, parsing dan compile lagi secara terus menerus tiap request</a:t>
            </a:r>
            <a:endParaRPr/>
          </a:p>
          <a:p>
            <a:pPr indent="-311150" lvl="0" marL="457200" rtl="0" algn="l">
              <a:spcBef>
                <a:spcPts val="0"/>
              </a:spcBef>
              <a:spcAft>
                <a:spcPts val="0"/>
              </a:spcAft>
              <a:buSzPts val="1300"/>
              <a:buChar char="●"/>
            </a:pPr>
            <a:r>
              <a:rPr lang="id"/>
              <a:t>JIT, akan membuat hasil kompilasi kita tidak perlu diterjemahkan oleh virtual machine PHP, melainkan langsung dijalankan oleh machine</a:t>
            </a:r>
            <a:endParaRPr/>
          </a:p>
          <a:p>
            <a:pPr indent="-311150" lvl="0" marL="457200" rtl="0" algn="l">
              <a:spcBef>
                <a:spcPts val="0"/>
              </a:spcBef>
              <a:spcAft>
                <a:spcPts val="0"/>
              </a:spcAft>
              <a:buSzPts val="1300"/>
              <a:buChar char="●"/>
            </a:pPr>
            <a:r>
              <a:rPr lang="id"/>
              <a:t>JIT di PHP menggunakan library bahasa pemrograman C bernama DynASM, oleh karena itu JIT bisa mentranslate hasil compile opcodes ke instruksi machine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JIT</a:t>
            </a:r>
            <a:endParaRPr/>
          </a:p>
        </p:txBody>
      </p:sp>
      <p:pic>
        <p:nvPicPr>
          <p:cNvPr id="450" name="Google Shape;450;p75"/>
          <p:cNvPicPr preferRelativeResize="0"/>
          <p:nvPr/>
        </p:nvPicPr>
        <p:blipFill>
          <a:blip r:embed="rId3">
            <a:alphaModFix/>
          </a:blip>
          <a:stretch>
            <a:fillRect/>
          </a:stretch>
        </p:blipFill>
        <p:spPr>
          <a:xfrm>
            <a:off x="2238263" y="2006250"/>
            <a:ext cx="4667487"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Validation untuk Function Overriding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Validation untuk Abstract Function di Trait</a:t>
            </a:r>
            <a:endParaRPr/>
          </a:p>
        </p:txBody>
      </p:sp>
      <p:sp>
        <p:nvSpPr>
          <p:cNvPr id="461" name="Google Shape;461;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PHP 8, sekarang terdapat validasi ketika mengimplementasikan abstract function di class dari trait</a:t>
            </a:r>
            <a:endParaRPr/>
          </a:p>
          <a:p>
            <a:pPr indent="-311150" lvl="0" marL="457200" rtl="0" algn="l">
              <a:spcBef>
                <a:spcPts val="0"/>
              </a:spcBef>
              <a:spcAft>
                <a:spcPts val="0"/>
              </a:spcAft>
              <a:buSzPts val="1300"/>
              <a:buChar char="●"/>
            </a:pPr>
            <a:r>
              <a:rPr lang="id"/>
              <a:t>Di PHP 7, saat kita mengubah seperti parameter dan return value nya, hal itu tidak menjadi masalah</a:t>
            </a:r>
            <a:endParaRPr/>
          </a:p>
          <a:p>
            <a:pPr indent="-311150" lvl="0" marL="457200" rtl="0" algn="l">
              <a:spcBef>
                <a:spcPts val="0"/>
              </a:spcBef>
              <a:spcAft>
                <a:spcPts val="0"/>
              </a:spcAft>
              <a:buSzPts val="1300"/>
              <a:buChar char="●"/>
            </a:pPr>
            <a:r>
              <a:rPr lang="id"/>
              <a:t>Namun di PHP 8, jika kita mengubah implementasinya dari abstract function nya, maka otomatis akan error</a:t>
            </a:r>
            <a:endParaRPr/>
          </a:p>
          <a:p>
            <a:pPr indent="-311150" lvl="0" marL="457200" rtl="0" algn="l">
              <a:spcBef>
                <a:spcPts val="0"/>
              </a:spcBef>
              <a:spcAft>
                <a:spcPts val="0"/>
              </a:spcAft>
              <a:buSzPts val="1300"/>
              <a:buChar char="●"/>
            </a:pPr>
            <a:r>
              <a:rPr lang="id" u="sng">
                <a:solidFill>
                  <a:schemeClr val="hlink"/>
                </a:solidFill>
                <a:hlinkClick r:id="rId3"/>
              </a:rPr>
              <a:t>https://wiki.php.net/rfc/abstract_trait_method_validation</a:t>
            </a:r>
            <a:r>
              <a:rPr lang="id"/>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Validation di Abstract Function Trait</a:t>
            </a:r>
            <a:endParaRPr/>
          </a:p>
        </p:txBody>
      </p:sp>
      <p:pic>
        <p:nvPicPr>
          <p:cNvPr id="467" name="Google Shape;467;p78"/>
          <p:cNvPicPr preferRelativeResize="0"/>
          <p:nvPr/>
        </p:nvPicPr>
        <p:blipFill>
          <a:blip r:embed="rId3">
            <a:alphaModFix/>
          </a:blip>
          <a:stretch>
            <a:fillRect/>
          </a:stretch>
        </p:blipFill>
        <p:spPr>
          <a:xfrm>
            <a:off x="152400" y="2006250"/>
            <a:ext cx="6928339" cy="298485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Validation di Function Overriding</a:t>
            </a:r>
            <a:endParaRPr/>
          </a:p>
        </p:txBody>
      </p:sp>
      <p:sp>
        <p:nvSpPr>
          <p:cNvPr id="473" name="Google Shape;473;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tahu bahwa melakukan override dengan mengubah signature function hanya akan menimbulkan warning</a:t>
            </a:r>
            <a:endParaRPr/>
          </a:p>
          <a:p>
            <a:pPr indent="-311150" lvl="0" marL="457200" rtl="0" algn="l">
              <a:spcBef>
                <a:spcPts val="0"/>
              </a:spcBef>
              <a:spcAft>
                <a:spcPts val="0"/>
              </a:spcAft>
              <a:buSzPts val="1300"/>
              <a:buChar char="●"/>
            </a:pPr>
            <a:r>
              <a:rPr lang="id"/>
              <a:t>Di PHP 8, hal tersebut sekarang akan menimbulkan error</a:t>
            </a:r>
            <a:endParaRPr/>
          </a:p>
          <a:p>
            <a:pPr indent="-311150" lvl="0" marL="457200" rtl="0" algn="l">
              <a:spcBef>
                <a:spcPts val="0"/>
              </a:spcBef>
              <a:spcAft>
                <a:spcPts val="0"/>
              </a:spcAft>
              <a:buSzPts val="1300"/>
              <a:buChar char="●"/>
            </a:pPr>
            <a:r>
              <a:rPr lang="id"/>
              <a:t>Sehingga kita tidak bisa lagi mengubah signature dari function yang kita override, seperti mengubah argument atau mengubah return value</a:t>
            </a:r>
            <a:endParaRPr/>
          </a:p>
          <a:p>
            <a:pPr indent="-311150" lvl="0" marL="457200" rtl="0" algn="l">
              <a:spcBef>
                <a:spcPts val="0"/>
              </a:spcBef>
              <a:spcAft>
                <a:spcPts val="0"/>
              </a:spcAft>
              <a:buSzPts val="1300"/>
              <a:buChar char="●"/>
            </a:pPr>
            <a:r>
              <a:rPr lang="id" u="sng">
                <a:solidFill>
                  <a:schemeClr val="hlink"/>
                </a:solidFill>
                <a:hlinkClick r:id="rId3"/>
              </a:rPr>
              <a:t>https://wiki.php.net/rfc/lsp_errors</a:t>
            </a:r>
            <a:r>
              <a:rPr lang="id"/>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Validation di Function Overriding</a:t>
            </a:r>
            <a:endParaRPr/>
          </a:p>
        </p:txBody>
      </p:sp>
      <p:pic>
        <p:nvPicPr>
          <p:cNvPr id="479" name="Google Shape;479;p80"/>
          <p:cNvPicPr preferRelativeResize="0"/>
          <p:nvPr/>
        </p:nvPicPr>
        <p:blipFill>
          <a:blip r:embed="rId3">
            <a:alphaModFix/>
          </a:blip>
          <a:stretch>
            <a:fillRect/>
          </a:stretch>
        </p:blipFill>
        <p:spPr>
          <a:xfrm>
            <a:off x="152400" y="2006250"/>
            <a:ext cx="7259450" cy="29848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Private Function Overriding</a:t>
            </a:r>
            <a:endParaRPr/>
          </a:p>
        </p:txBody>
      </p:sp>
      <p:sp>
        <p:nvSpPr>
          <p:cNvPr id="485" name="Google Shape;485;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PHP 7, saat kita membuat function, tapi ternyata di parent nya terdapat function dengan nama yang sama, walaupun private, hal itu dianggap overriding</a:t>
            </a:r>
            <a:endParaRPr/>
          </a:p>
          <a:p>
            <a:pPr indent="-311150" lvl="0" marL="457200" rtl="0" algn="l">
              <a:spcBef>
                <a:spcPts val="0"/>
              </a:spcBef>
              <a:spcAft>
                <a:spcPts val="0"/>
              </a:spcAft>
              <a:buSzPts val="1300"/>
              <a:buChar char="●"/>
            </a:pPr>
            <a:r>
              <a:rPr lang="id"/>
              <a:t>Padahal sudah jelas bahwa private function tidak bisa diakses oleh turunannya</a:t>
            </a:r>
            <a:endParaRPr/>
          </a:p>
          <a:p>
            <a:pPr indent="-311150" lvl="0" marL="457200" rtl="0" algn="l">
              <a:spcBef>
                <a:spcPts val="0"/>
              </a:spcBef>
              <a:spcAft>
                <a:spcPts val="0"/>
              </a:spcAft>
              <a:buSzPts val="1300"/>
              <a:buChar char="●"/>
            </a:pPr>
            <a:r>
              <a:rPr lang="id"/>
              <a:t>Di PHP 8, sekarang private function tidak ada hubungannya lagi dengan child class nya, sehingga kita bebas membuat function dengan nama yang sama walaupun di parent ada function private dengan nama yang sama</a:t>
            </a:r>
            <a:endParaRPr/>
          </a:p>
          <a:p>
            <a:pPr indent="-311150" lvl="0" marL="457200" rtl="0" algn="l">
              <a:spcBef>
                <a:spcPts val="0"/>
              </a:spcBef>
              <a:spcAft>
                <a:spcPts val="0"/>
              </a:spcAft>
              <a:buSzPts val="1300"/>
              <a:buChar char="●"/>
            </a:pPr>
            <a:r>
              <a:rPr lang="id" u="sng">
                <a:solidFill>
                  <a:schemeClr val="hlink"/>
                </a:solidFill>
                <a:hlinkClick r:id="rId3"/>
              </a:rPr>
              <a:t>https://wiki.php.net/rfc/inheritance_private_methods</a:t>
            </a:r>
            <a:r>
              <a:rPr lang="id"/>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PHP 8</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mengikuti materi ini, pastikan bahwa telah menginstall PHP versi 8 atau lebih tinggi</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Private Function Overriding</a:t>
            </a:r>
            <a:endParaRPr/>
          </a:p>
        </p:txBody>
      </p:sp>
      <p:pic>
        <p:nvPicPr>
          <p:cNvPr id="491" name="Google Shape;491;p82"/>
          <p:cNvPicPr preferRelativeResize="0"/>
          <p:nvPr/>
        </p:nvPicPr>
        <p:blipFill>
          <a:blip r:embed="rId3">
            <a:alphaModFix/>
          </a:blip>
          <a:stretch>
            <a:fillRect/>
          </a:stretch>
        </p:blipFill>
        <p:spPr>
          <a:xfrm>
            <a:off x="152400" y="2006250"/>
            <a:ext cx="5554086"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Mixed Type v2</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Mixed Type v2</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PHP 7 terdapat type data mixed, tipe data ini digunakan ketika sebuah argument atau return function mengembalikan data yang bisa berbeda-beda. </a:t>
            </a:r>
            <a:endParaRPr/>
          </a:p>
          <a:p>
            <a:pPr indent="-311150" lvl="0" marL="457200" rtl="0" algn="l">
              <a:spcBef>
                <a:spcPts val="0"/>
              </a:spcBef>
              <a:spcAft>
                <a:spcPts val="0"/>
              </a:spcAft>
              <a:buSzPts val="1300"/>
              <a:buChar char="●"/>
            </a:pPr>
            <a:r>
              <a:rPr lang="id"/>
              <a:t>Karena tidak bisa menyebutkan tipe data berbeda-beda di PHP 7, maka biasanya ditambahkanlah tipe data baru bernama mixed</a:t>
            </a:r>
            <a:endParaRPr/>
          </a:p>
          <a:p>
            <a:pPr indent="-311150" lvl="0" marL="457200" rtl="0" algn="l">
              <a:spcBef>
                <a:spcPts val="0"/>
              </a:spcBef>
              <a:spcAft>
                <a:spcPts val="0"/>
              </a:spcAft>
              <a:buSzPts val="1300"/>
              <a:buChar char="●"/>
            </a:pPr>
            <a:r>
              <a:rPr lang="id"/>
              <a:t>Di PHP 8, tipe data mixed di perbaharui, karena di PHP 8 sudah ada Uninon Type, jadi sekarang tipe data mixed adalah singkatan dari tipe data array|bool|callable|int|float|null|object|resource|string</a:t>
            </a:r>
            <a:endParaRPr/>
          </a:p>
          <a:p>
            <a:pPr indent="-311150" lvl="0" marL="457200" rtl="0" algn="l">
              <a:spcBef>
                <a:spcPts val="0"/>
              </a:spcBef>
              <a:spcAft>
                <a:spcPts val="0"/>
              </a:spcAft>
              <a:buSzPts val="1300"/>
              <a:buChar char="●"/>
            </a:pPr>
            <a:r>
              <a:rPr lang="id" u="sng">
                <a:solidFill>
                  <a:schemeClr val="hlink"/>
                </a:solidFill>
                <a:hlinkClick r:id="rId3"/>
              </a:rPr>
              <a:t>https://wiki.php.net/rfc/mixed_type_v2</a:t>
            </a:r>
            <a:r>
              <a:rPr lang="id"/>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Mixed Type</a:t>
            </a:r>
            <a:endParaRPr/>
          </a:p>
        </p:txBody>
      </p:sp>
      <p:pic>
        <p:nvPicPr>
          <p:cNvPr id="508" name="Google Shape;508;p85"/>
          <p:cNvPicPr preferRelativeResize="0"/>
          <p:nvPr/>
        </p:nvPicPr>
        <p:blipFill>
          <a:blip r:embed="rId3">
            <a:alphaModFix/>
          </a:blip>
          <a:stretch>
            <a:fillRect/>
          </a:stretch>
        </p:blipFill>
        <p:spPr>
          <a:xfrm>
            <a:off x="152400" y="2006250"/>
            <a:ext cx="7326452" cy="298485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Comma di Parameter List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Comma di Parameter List</a:t>
            </a:r>
            <a:endParaRPr/>
          </a:p>
        </p:txBody>
      </p:sp>
      <p:sp>
        <p:nvSpPr>
          <p:cNvPr id="519" name="Google Shape;519;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Ini adalah salah satu fitur sederhana, tapi bermanfaat</a:t>
            </a:r>
            <a:endParaRPr/>
          </a:p>
          <a:p>
            <a:pPr indent="-311150" lvl="0" marL="457200" rtl="0" algn="l">
              <a:spcBef>
                <a:spcPts val="0"/>
              </a:spcBef>
              <a:spcAft>
                <a:spcPts val="0"/>
              </a:spcAft>
              <a:buSzPts val="1300"/>
              <a:buChar char="●"/>
            </a:pPr>
            <a:r>
              <a:rPr lang="id"/>
              <a:t>Di PHP 8, kita sekarang bisa menambahkan karakter koma di akhir parameter list, seperti ketika memanggil function, membuat array dan lain-lain</a:t>
            </a:r>
            <a:endParaRPr/>
          </a:p>
          <a:p>
            <a:pPr indent="-311150" lvl="0" marL="457200" rtl="0" algn="l">
              <a:spcBef>
                <a:spcPts val="0"/>
              </a:spcBef>
              <a:spcAft>
                <a:spcPts val="0"/>
              </a:spcAft>
              <a:buSzPts val="1300"/>
              <a:buChar char="●"/>
            </a:pPr>
            <a:r>
              <a:rPr lang="id" u="sng">
                <a:solidFill>
                  <a:schemeClr val="hlink"/>
                </a:solidFill>
                <a:hlinkClick r:id="rId3"/>
              </a:rPr>
              <a:t>https://wiki.php.net/rfc/trailing_comma_in_parameter_list</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https://wiki.php.net/rfc/trailing_comma_in_closure_use_list</a:t>
            </a:r>
            <a:r>
              <a:rPr lang="id"/>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Comma di Argument </a:t>
            </a:r>
            <a:endParaRPr/>
          </a:p>
        </p:txBody>
      </p:sp>
      <p:pic>
        <p:nvPicPr>
          <p:cNvPr id="525" name="Google Shape;525;p88"/>
          <p:cNvPicPr preferRelativeResize="0"/>
          <p:nvPr/>
        </p:nvPicPr>
        <p:blipFill>
          <a:blip r:embed="rId3">
            <a:alphaModFix/>
          </a:blip>
          <a:stretch>
            <a:fillRect/>
          </a:stretch>
        </p:blipFill>
        <p:spPr>
          <a:xfrm>
            <a:off x="152400" y="2006250"/>
            <a:ext cx="7554875"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Comma di Array </a:t>
            </a:r>
            <a:endParaRPr/>
          </a:p>
        </p:txBody>
      </p:sp>
      <p:pic>
        <p:nvPicPr>
          <p:cNvPr id="531" name="Google Shape;531;p89"/>
          <p:cNvPicPr preferRelativeResize="0"/>
          <p:nvPr/>
        </p:nvPicPr>
        <p:blipFill>
          <a:blip r:embed="rId3">
            <a:alphaModFix/>
          </a:blip>
          <a:stretch>
            <a:fillRect/>
          </a:stretch>
        </p:blipFill>
        <p:spPr>
          <a:xfrm>
            <a:off x="152400" y="2006250"/>
            <a:ext cx="8839201" cy="220724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a:t>
            </a:r>
            <a:r>
              <a:rPr lang="id"/>
              <a:t>on-Capturing Catches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Non-Capturing Catches</a:t>
            </a:r>
            <a:endParaRPr/>
          </a:p>
        </p:txBody>
      </p:sp>
      <p:sp>
        <p:nvSpPr>
          <p:cNvPr id="542" name="Google Shape;542;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terjadi error di PHP, biasanya kita akan menggunakan try catch</a:t>
            </a:r>
            <a:endParaRPr/>
          </a:p>
          <a:p>
            <a:pPr indent="-311150" lvl="0" marL="457200" rtl="0" algn="l">
              <a:spcBef>
                <a:spcPts val="0"/>
              </a:spcBef>
              <a:spcAft>
                <a:spcPts val="0"/>
              </a:spcAft>
              <a:buSzPts val="1300"/>
              <a:buChar char="●"/>
            </a:pPr>
            <a:r>
              <a:rPr lang="id"/>
              <a:t>Lalu dalam catch kita akan menangkap error dan menyimpannya dalam variable exception</a:t>
            </a:r>
            <a:endParaRPr/>
          </a:p>
          <a:p>
            <a:pPr indent="-311150" lvl="0" marL="457200" rtl="0" algn="l">
              <a:spcBef>
                <a:spcPts val="0"/>
              </a:spcBef>
              <a:spcAft>
                <a:spcPts val="0"/>
              </a:spcAft>
              <a:buSzPts val="1300"/>
              <a:buChar char="●"/>
            </a:pPr>
            <a:r>
              <a:rPr lang="id"/>
              <a:t>Walaupun sebenarnya tidak kita gunakan, kita tetap harus membuat variable exception nya</a:t>
            </a:r>
            <a:endParaRPr/>
          </a:p>
          <a:p>
            <a:pPr indent="-311150" lvl="0" marL="457200" rtl="0" algn="l">
              <a:spcBef>
                <a:spcPts val="0"/>
              </a:spcBef>
              <a:spcAft>
                <a:spcPts val="0"/>
              </a:spcAft>
              <a:buSzPts val="1300"/>
              <a:buChar char="●"/>
            </a:pPr>
            <a:r>
              <a:rPr lang="id"/>
              <a:t>Di PHP 8, sekarang kita tidak wajib membuat variable exception nya jika memang tidak akan menggunakannya</a:t>
            </a:r>
            <a:endParaRPr/>
          </a:p>
          <a:p>
            <a:pPr indent="-311150" lvl="0" marL="457200" rtl="0" algn="l">
              <a:spcBef>
                <a:spcPts val="0"/>
              </a:spcBef>
              <a:spcAft>
                <a:spcPts val="0"/>
              </a:spcAft>
              <a:buSzPts val="1300"/>
              <a:buChar char="●"/>
            </a:pPr>
            <a:r>
              <a:rPr lang="id" u="sng">
                <a:solidFill>
                  <a:schemeClr val="hlink"/>
                </a:solidFill>
                <a:hlinkClick r:id="rId3"/>
              </a:rPr>
              <a:t>https://wiki.php.net/rfc/non-capturing_catches</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Versi PHP</a:t>
            </a:r>
            <a:endParaRPr/>
          </a:p>
        </p:txBody>
      </p:sp>
      <p:pic>
        <p:nvPicPr>
          <p:cNvPr id="129" name="Google Shape;129;p20"/>
          <p:cNvPicPr preferRelativeResize="0"/>
          <p:nvPr/>
        </p:nvPicPr>
        <p:blipFill>
          <a:blip r:embed="rId3">
            <a:alphaModFix/>
          </a:blip>
          <a:stretch>
            <a:fillRect/>
          </a:stretch>
        </p:blipFill>
        <p:spPr>
          <a:xfrm>
            <a:off x="152400" y="2006250"/>
            <a:ext cx="8839201" cy="265925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Non-Capturing Catches</a:t>
            </a:r>
            <a:endParaRPr/>
          </a:p>
        </p:txBody>
      </p:sp>
      <p:pic>
        <p:nvPicPr>
          <p:cNvPr id="548" name="Google Shape;548;p92"/>
          <p:cNvPicPr preferRelativeResize="0"/>
          <p:nvPr/>
        </p:nvPicPr>
        <p:blipFill>
          <a:blip r:embed="rId3">
            <a:alphaModFix/>
          </a:blip>
          <a:stretch>
            <a:fillRect/>
          </a:stretch>
        </p:blipFill>
        <p:spPr>
          <a:xfrm>
            <a:off x="152400" y="2006250"/>
            <a:ext cx="7428795" cy="29848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t>
            </a:r>
            <a:r>
              <a:rPr lang="id"/>
              <a:t>hrow Expression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Throw Expression</a:t>
            </a:r>
            <a:endParaRPr/>
          </a:p>
        </p:txBody>
      </p:sp>
      <p:sp>
        <p:nvSpPr>
          <p:cNvPr id="559" name="Google Shape;559;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Throw adalah sebuah statement</a:t>
            </a:r>
            <a:endParaRPr/>
          </a:p>
          <a:p>
            <a:pPr indent="-311150" lvl="0" marL="457200" rtl="0" algn="l">
              <a:spcBef>
                <a:spcPts val="0"/>
              </a:spcBef>
              <a:spcAft>
                <a:spcPts val="0"/>
              </a:spcAft>
              <a:buSzPts val="1300"/>
              <a:buChar char="●"/>
            </a:pPr>
            <a:r>
              <a:rPr lang="id"/>
              <a:t>Hal ini menyebabkan kadang kita kesulitan menggunakan throw di beberapa tempat yang membutuhkan expression, seperti ternary operator misalnya</a:t>
            </a:r>
            <a:endParaRPr/>
          </a:p>
          <a:p>
            <a:pPr indent="-311150" lvl="0" marL="457200" rtl="0" algn="l">
              <a:spcBef>
                <a:spcPts val="0"/>
              </a:spcBef>
              <a:spcAft>
                <a:spcPts val="0"/>
              </a:spcAft>
              <a:buSzPts val="1300"/>
              <a:buChar char="●"/>
            </a:pPr>
            <a:r>
              <a:rPr lang="id"/>
              <a:t>Di PHP 8, sekarang throw adalah sebuah expression, artinya dia memiliki nilai, dan sekarang kita bisa gunakan di tempat-tempat yang memang membutuhkan expression, seperti ternary operator</a:t>
            </a:r>
            <a:endParaRPr/>
          </a:p>
          <a:p>
            <a:pPr indent="-311150" lvl="0" marL="457200" rtl="0" algn="l">
              <a:spcBef>
                <a:spcPts val="0"/>
              </a:spcBef>
              <a:spcAft>
                <a:spcPts val="0"/>
              </a:spcAft>
              <a:buSzPts val="1300"/>
              <a:buChar char="●"/>
            </a:pPr>
            <a:r>
              <a:rPr lang="id" u="sng">
                <a:solidFill>
                  <a:schemeClr val="hlink"/>
                </a:solidFill>
                <a:hlinkClick r:id="rId3"/>
              </a:rPr>
              <a:t>https://wiki.php.net/rfc/throw_expression</a:t>
            </a:r>
            <a:r>
              <a:rPr lang="id"/>
              <a:t>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Throw Expression</a:t>
            </a:r>
            <a:endParaRPr/>
          </a:p>
        </p:txBody>
      </p:sp>
      <p:pic>
        <p:nvPicPr>
          <p:cNvPr id="565" name="Google Shape;565;p95"/>
          <p:cNvPicPr preferRelativeResize="0"/>
          <p:nvPr/>
        </p:nvPicPr>
        <p:blipFill>
          <a:blip r:embed="rId3">
            <a:alphaModFix/>
          </a:blip>
          <a:stretch>
            <a:fillRect/>
          </a:stretch>
        </p:blipFill>
        <p:spPr>
          <a:xfrm>
            <a:off x="152400" y="2006250"/>
            <a:ext cx="8839202" cy="285894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Allow ::class on Objects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Allow ::class on Objects</a:t>
            </a:r>
            <a:endParaRPr/>
          </a:p>
        </p:txBody>
      </p:sp>
      <p:sp>
        <p:nvSpPr>
          <p:cNvPr id="576" name="Google Shape;576;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PHP 7, untuk mendapatkan nama class sebuah object, kita perlu menggunakan NamaClass::class atau get_class($object)</a:t>
            </a:r>
            <a:endParaRPr/>
          </a:p>
          <a:p>
            <a:pPr indent="-311150" lvl="0" marL="457200" rtl="0" algn="l">
              <a:spcBef>
                <a:spcPts val="0"/>
              </a:spcBef>
              <a:spcAft>
                <a:spcPts val="0"/>
              </a:spcAft>
              <a:buSzPts val="1300"/>
              <a:buChar char="●"/>
            </a:pPr>
            <a:r>
              <a:rPr lang="id"/>
              <a:t>Di PHP 8, sekarang kita bisa langsung mengambil nama class dari $object::class secara langsung</a:t>
            </a:r>
            <a:endParaRPr/>
          </a:p>
          <a:p>
            <a:pPr indent="-311150" lvl="0" marL="457200" rtl="0" algn="l">
              <a:spcBef>
                <a:spcPts val="0"/>
              </a:spcBef>
              <a:spcAft>
                <a:spcPts val="0"/>
              </a:spcAft>
              <a:buSzPts val="1300"/>
              <a:buChar char="●"/>
            </a:pPr>
            <a:r>
              <a:rPr lang="id" u="sng">
                <a:solidFill>
                  <a:schemeClr val="hlink"/>
                </a:solidFill>
                <a:hlinkClick r:id="rId3"/>
              </a:rPr>
              <a:t>https://wiki.php.net/rfc/class_name_literal_on_object</a:t>
            </a:r>
            <a:r>
              <a:rPr lang="id"/>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Allow ::class on Objects</a:t>
            </a:r>
            <a:endParaRPr/>
          </a:p>
        </p:txBody>
      </p:sp>
      <p:pic>
        <p:nvPicPr>
          <p:cNvPr id="582" name="Google Shape;582;p98"/>
          <p:cNvPicPr preferRelativeResize="0"/>
          <p:nvPr/>
        </p:nvPicPr>
        <p:blipFill>
          <a:blip r:embed="rId3">
            <a:alphaModFix/>
          </a:blip>
          <a:stretch>
            <a:fillRect/>
          </a:stretch>
        </p:blipFill>
        <p:spPr>
          <a:xfrm>
            <a:off x="152400" y="2006250"/>
            <a:ext cx="6998462" cy="298485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Stringable interface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Stringable Interface</a:t>
            </a:r>
            <a:endParaRPr/>
          </a:p>
        </p:txBody>
      </p:sp>
      <p:sp>
        <p:nvSpPr>
          <p:cNvPr id="593" name="Google Shape;593;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PHP 8, sekarang diperkenalkan interface baru bernama Stringable</a:t>
            </a:r>
            <a:endParaRPr/>
          </a:p>
          <a:p>
            <a:pPr indent="-311150" lvl="0" marL="457200" rtl="0" algn="l">
              <a:spcBef>
                <a:spcPts val="0"/>
              </a:spcBef>
              <a:spcAft>
                <a:spcPts val="0"/>
              </a:spcAft>
              <a:buSzPts val="1300"/>
              <a:buChar char="●"/>
            </a:pPr>
            <a:r>
              <a:rPr lang="id"/>
              <a:t>Jika kita melakukan override magic function __toString, maka secara otomatis class kita akan implement interface Stringable</a:t>
            </a:r>
            <a:endParaRPr/>
          </a:p>
          <a:p>
            <a:pPr indent="-311150" lvl="0" marL="457200" rtl="0" algn="l">
              <a:spcBef>
                <a:spcPts val="0"/>
              </a:spcBef>
              <a:spcAft>
                <a:spcPts val="0"/>
              </a:spcAft>
              <a:buSzPts val="1300"/>
              <a:buChar char="●"/>
            </a:pPr>
            <a:r>
              <a:rPr lang="id"/>
              <a:t>Kita tidak perlu melakukannya secara manual, ini sudah dilakukan secara otomatis oleh PHP 8</a:t>
            </a:r>
            <a:endParaRPr/>
          </a:p>
          <a:p>
            <a:pPr indent="-311150" lvl="0" marL="457200" rtl="0" algn="l">
              <a:spcBef>
                <a:spcPts val="0"/>
              </a:spcBef>
              <a:spcAft>
                <a:spcPts val="0"/>
              </a:spcAft>
              <a:buSzPts val="1300"/>
              <a:buChar char="●"/>
            </a:pPr>
            <a:r>
              <a:rPr lang="id" u="sng">
                <a:solidFill>
                  <a:schemeClr val="hlink"/>
                </a:solidFill>
                <a:hlinkClick r:id="rId3"/>
              </a:rPr>
              <a:t>https://wiki.php.net/rfc/stringable</a:t>
            </a:r>
            <a:r>
              <a:rPr lang="id"/>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Argument Stringable</a:t>
            </a:r>
            <a:endParaRPr/>
          </a:p>
        </p:txBody>
      </p:sp>
      <p:pic>
        <p:nvPicPr>
          <p:cNvPr id="599" name="Google Shape;599;p101"/>
          <p:cNvPicPr preferRelativeResize="0"/>
          <p:nvPr/>
        </p:nvPicPr>
        <p:blipFill>
          <a:blip r:embed="rId3">
            <a:alphaModFix/>
          </a:blip>
          <a:stretch>
            <a:fillRect/>
          </a:stretch>
        </p:blipFill>
        <p:spPr>
          <a:xfrm>
            <a:off x="152400" y="2006250"/>
            <a:ext cx="8839197" cy="17894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Named Argument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Override toString Function</a:t>
            </a:r>
            <a:endParaRPr/>
          </a:p>
        </p:txBody>
      </p:sp>
      <p:pic>
        <p:nvPicPr>
          <p:cNvPr id="605" name="Google Shape;605;p102"/>
          <p:cNvPicPr preferRelativeResize="0"/>
          <p:nvPr/>
        </p:nvPicPr>
        <p:blipFill>
          <a:blip r:embed="rId3">
            <a:alphaModFix/>
          </a:blip>
          <a:stretch>
            <a:fillRect/>
          </a:stretch>
        </p:blipFill>
        <p:spPr>
          <a:xfrm>
            <a:off x="152400" y="2006250"/>
            <a:ext cx="7291902" cy="29848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New String Functions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New String Functions</a:t>
            </a:r>
            <a:endParaRPr/>
          </a:p>
        </p:txBody>
      </p:sp>
      <p:sp>
        <p:nvSpPr>
          <p:cNvPr id="616" name="Google Shape;616;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PHP 8, terdapat beberapa function untuk memanipulasi string</a:t>
            </a:r>
            <a:endParaRPr/>
          </a:p>
          <a:p>
            <a:pPr indent="-311150" lvl="0" marL="457200" rtl="0" algn="l">
              <a:spcBef>
                <a:spcPts val="0"/>
              </a:spcBef>
              <a:spcAft>
                <a:spcPts val="0"/>
              </a:spcAft>
              <a:buSzPts val="1300"/>
              <a:buChar char="●"/>
            </a:pPr>
            <a:r>
              <a:rPr lang="id" u="sng">
                <a:solidFill>
                  <a:schemeClr val="hlink"/>
                </a:solidFill>
                <a:hlinkClick r:id="rId3"/>
              </a:rPr>
              <a:t>https://wiki.php.net/rfc/str_contains</a:t>
            </a:r>
            <a:endParaRPr/>
          </a:p>
          <a:p>
            <a:pPr indent="-311150" lvl="0" marL="457200" rtl="0" algn="l">
              <a:spcBef>
                <a:spcPts val="0"/>
              </a:spcBef>
              <a:spcAft>
                <a:spcPts val="0"/>
              </a:spcAft>
              <a:buSzPts val="1300"/>
              <a:buChar char="●"/>
            </a:pPr>
            <a:r>
              <a:rPr lang="id" u="sng">
                <a:solidFill>
                  <a:schemeClr val="hlink"/>
                </a:solidFill>
                <a:hlinkClick r:id="rId4"/>
              </a:rPr>
              <a:t>https://wiki.php.net/rfc/add_str_starts_with_and_ends_with_functions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String Function</a:t>
            </a:r>
            <a:endParaRPr/>
          </a:p>
        </p:txBody>
      </p:sp>
      <p:graphicFrame>
        <p:nvGraphicFramePr>
          <p:cNvPr id="622" name="Google Shape;622;p105"/>
          <p:cNvGraphicFramePr/>
          <p:nvPr/>
        </p:nvGraphicFramePr>
        <p:xfrm>
          <a:off x="952500" y="2190750"/>
          <a:ext cx="3000000" cy="3000000"/>
        </p:xfrm>
        <a:graphic>
          <a:graphicData uri="http://schemas.openxmlformats.org/drawingml/2006/table">
            <a:tbl>
              <a:tblPr>
                <a:noFill/>
                <a:tableStyleId>{158B1866-310D-4595-ABB9-07C11104F41F}</a:tableStyleId>
              </a:tblPr>
              <a:tblGrid>
                <a:gridCol w="3619500"/>
                <a:gridCol w="3619500"/>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str_contains($string, $contains) : bool</a:t>
                      </a:r>
                      <a:endParaRPr/>
                    </a:p>
                  </a:txBody>
                  <a:tcPr marT="91425" marB="91425" marR="91425" marL="91425"/>
                </a:tc>
                <a:tc>
                  <a:txBody>
                    <a:bodyPr/>
                    <a:lstStyle/>
                    <a:p>
                      <a:pPr indent="0" lvl="0" marL="0" rtl="0" algn="l">
                        <a:spcBef>
                          <a:spcPts val="0"/>
                        </a:spcBef>
                        <a:spcAft>
                          <a:spcPts val="0"/>
                        </a:spcAft>
                        <a:buNone/>
                      </a:pPr>
                      <a:r>
                        <a:rPr lang="id"/>
                        <a:t>Mengecek apakah $string mengandung $contains</a:t>
                      </a:r>
                      <a:endParaRPr/>
                    </a:p>
                  </a:txBody>
                  <a:tcPr marT="91425" marB="91425" marR="91425" marL="91425"/>
                </a:tc>
              </a:tr>
              <a:tr h="381000">
                <a:tc>
                  <a:txBody>
                    <a:bodyPr/>
                    <a:lstStyle/>
                    <a:p>
                      <a:pPr indent="0" lvl="0" marL="0" rtl="0" algn="l">
                        <a:spcBef>
                          <a:spcPts val="0"/>
                        </a:spcBef>
                        <a:spcAft>
                          <a:spcPts val="0"/>
                        </a:spcAft>
                        <a:buNone/>
                      </a:pPr>
                      <a:r>
                        <a:rPr lang="id"/>
                        <a:t>str_starts_with($string, $value) : bool</a:t>
                      </a:r>
                      <a:endParaRPr/>
                    </a:p>
                  </a:txBody>
                  <a:tcPr marT="91425" marB="91425" marR="91425" marL="91425"/>
                </a:tc>
                <a:tc>
                  <a:txBody>
                    <a:bodyPr/>
                    <a:lstStyle/>
                    <a:p>
                      <a:pPr indent="0" lvl="0" marL="0" rtl="0" algn="l">
                        <a:spcBef>
                          <a:spcPts val="0"/>
                        </a:spcBef>
                        <a:spcAft>
                          <a:spcPts val="0"/>
                        </a:spcAft>
                        <a:buNone/>
                      </a:pPr>
                      <a:r>
                        <a:rPr lang="id"/>
                        <a:t>Mengecek apakah $string memiliki awal $value</a:t>
                      </a:r>
                      <a:endParaRPr/>
                    </a:p>
                  </a:txBody>
                  <a:tcPr marT="91425" marB="91425" marR="91425" marL="91425"/>
                </a:tc>
              </a:tr>
              <a:tr h="381000">
                <a:tc>
                  <a:txBody>
                    <a:bodyPr/>
                    <a:lstStyle/>
                    <a:p>
                      <a:pPr indent="0" lvl="0" marL="0" rtl="0" algn="l">
                        <a:spcBef>
                          <a:spcPts val="0"/>
                        </a:spcBef>
                        <a:spcAft>
                          <a:spcPts val="0"/>
                        </a:spcAft>
                        <a:buNone/>
                      </a:pPr>
                      <a:r>
                        <a:rPr lang="id"/>
                        <a:t>str_ends_with($string, $value) : bool</a:t>
                      </a:r>
                      <a:endParaRPr/>
                    </a:p>
                  </a:txBody>
                  <a:tcPr marT="91425" marB="91425" marR="91425" marL="91425"/>
                </a:tc>
                <a:tc>
                  <a:txBody>
                    <a:bodyPr/>
                    <a:lstStyle/>
                    <a:p>
                      <a:pPr indent="0" lvl="0" marL="0" rtl="0" algn="l">
                        <a:spcBef>
                          <a:spcPts val="0"/>
                        </a:spcBef>
                        <a:spcAft>
                          <a:spcPts val="0"/>
                        </a:spcAft>
                        <a:buNone/>
                      </a:pPr>
                      <a:r>
                        <a:rPr lang="id"/>
                        <a:t>Mengececk apakah $string memiliki akhir $value</a:t>
                      </a:r>
                      <a:endParaRPr/>
                    </a:p>
                  </a:txBody>
                  <a:tcPr marT="91425" marB="91425" marR="91425" marL="91425"/>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New String Function</a:t>
            </a:r>
            <a:endParaRPr/>
          </a:p>
        </p:txBody>
      </p:sp>
      <p:pic>
        <p:nvPicPr>
          <p:cNvPr id="628" name="Google Shape;628;p106"/>
          <p:cNvPicPr preferRelativeResize="0"/>
          <p:nvPr/>
        </p:nvPicPr>
        <p:blipFill>
          <a:blip r:embed="rId3">
            <a:alphaModFix/>
          </a:blip>
          <a:stretch>
            <a:fillRect/>
          </a:stretch>
        </p:blipFill>
        <p:spPr>
          <a:xfrm>
            <a:off x="152400" y="2006250"/>
            <a:ext cx="8643988" cy="29848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PHP 8 Lainnya</a:t>
            </a:r>
            <a:endParaRPr/>
          </a:p>
        </p:txBody>
      </p:sp>
      <p:sp>
        <p:nvSpPr>
          <p:cNvPr id="639" name="Google Shape;639;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u="sng">
                <a:solidFill>
                  <a:schemeClr val="hlink"/>
                </a:solidFill>
                <a:hlinkClick r:id="rId3"/>
              </a:rPr>
              <a:t>https://www.php.net/releases/8.0/en.php</a:t>
            </a:r>
            <a:r>
              <a:rPr lang="id"/>
              <a: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45" name="Google Shape;645;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Database</a:t>
            </a:r>
            <a:endParaRPr/>
          </a:p>
          <a:p>
            <a:pPr indent="-311150" lvl="0" marL="457200" rtl="0" algn="l">
              <a:spcBef>
                <a:spcPts val="0"/>
              </a:spcBef>
              <a:spcAft>
                <a:spcPts val="0"/>
              </a:spcAft>
              <a:buSzPts val="1300"/>
              <a:buChar char="●"/>
            </a:pPr>
            <a:r>
              <a:rPr lang="id"/>
              <a:t>PHP Web</a:t>
            </a:r>
            <a:endParaRPr/>
          </a:p>
          <a:p>
            <a:pPr indent="-311150" lvl="0" marL="457200" rtl="0" algn="l">
              <a:spcBef>
                <a:spcPts val="0"/>
              </a:spcBef>
              <a:spcAft>
                <a:spcPts val="0"/>
              </a:spcAft>
              <a:buSzPts val="1300"/>
              <a:buChar char="●"/>
            </a:pPr>
            <a:r>
              <a:rPr lang="id"/>
              <a:t>PHP Composer</a:t>
            </a:r>
            <a:endParaRPr/>
          </a:p>
          <a:p>
            <a:pPr indent="-311150" lvl="0" marL="457200" rtl="0" algn="l">
              <a:spcBef>
                <a:spcPts val="0"/>
              </a:spcBef>
              <a:spcAft>
                <a:spcPts val="0"/>
              </a:spcAft>
              <a:buSzPts val="1300"/>
              <a:buChar char="●"/>
            </a:pPr>
            <a:r>
              <a:rPr lang="id"/>
              <a:t>PHP Unit Test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