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7B42-5ED1-49D9-8EF7-70849F66BF95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94B8719-B330-4BC7-BF17-C07D00CC12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7B42-5ED1-49D9-8EF7-70849F66BF95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8719-B330-4BC7-BF17-C07D00CC1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94B8719-B330-4BC7-BF17-C07D00CC12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7B42-5ED1-49D9-8EF7-70849F66BF95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7B42-5ED1-49D9-8EF7-70849F66BF95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94B8719-B330-4BC7-BF17-C07D00CC12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7B42-5ED1-49D9-8EF7-70849F66BF95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94B8719-B330-4BC7-BF17-C07D00CC12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3487B42-5ED1-49D9-8EF7-70849F66BF95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8719-B330-4BC7-BF17-C07D00CC12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7B42-5ED1-49D9-8EF7-70849F66BF95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94B8719-B330-4BC7-BF17-C07D00CC12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7B42-5ED1-49D9-8EF7-70849F66BF95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94B8719-B330-4BC7-BF17-C07D00CC1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7B42-5ED1-49D9-8EF7-70849F66BF95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4B8719-B330-4BC7-BF17-C07D00CC1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94B8719-B330-4BC7-BF17-C07D00CC12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7B42-5ED1-49D9-8EF7-70849F66BF95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94B8719-B330-4BC7-BF17-C07D00CC12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3487B42-5ED1-49D9-8EF7-70849F66BF95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3487B42-5ED1-49D9-8EF7-70849F66BF95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94B8719-B330-4BC7-BF17-C07D00CC12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MD.Al-amin</a:t>
            </a:r>
            <a:endParaRPr lang="en-US" dirty="0"/>
          </a:p>
          <a:p>
            <a:r>
              <a:rPr lang="en-US" sz="1100" dirty="0"/>
              <a:t>Lecturer, Cs, AIUB</a:t>
            </a:r>
          </a:p>
          <a:p>
            <a:r>
              <a:rPr lang="en-US" sz="1100" dirty="0"/>
              <a:t>Email</a:t>
            </a:r>
            <a:r>
              <a:rPr lang="en-US" sz="1100"/>
              <a:t>: </a:t>
            </a:r>
            <a:r>
              <a:rPr lang="en-US" sz="1100" u="sng"/>
              <a:t>alamin@</a:t>
            </a:r>
            <a:r>
              <a:rPr lang="en-US" sz="1100" u="sng" dirty="0"/>
              <a:t>aiub.edu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Computer Organization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Types of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Primary storage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Used to hold running program instructions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Used to hold data, intermediate results, and results of ongoing processing of job(s)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Fast in operation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 Capacity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Expensive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Volatile (looses data on power dissipation)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Types of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Secondary storage</a:t>
            </a:r>
          </a:p>
          <a:p>
            <a:pPr lvl="1">
              <a:buClr>
                <a:srgbClr val="FF0000"/>
              </a:buClr>
            </a:pPr>
            <a:r>
              <a:rPr lang="en-US" dirty="0">
                <a:solidFill>
                  <a:schemeClr val="tx1"/>
                </a:solidFill>
              </a:rPr>
              <a:t>Used to hold stored program instructions</a:t>
            </a:r>
          </a:p>
          <a:p>
            <a:pPr lvl="1">
              <a:buClr>
                <a:srgbClr val="FF0000"/>
              </a:buClr>
            </a:pP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FF0000"/>
              </a:buClr>
            </a:pPr>
            <a:r>
              <a:rPr lang="en-US" dirty="0">
                <a:solidFill>
                  <a:schemeClr val="tx1"/>
                </a:solidFill>
              </a:rPr>
              <a:t>Used to hold data and information of stored jobs</a:t>
            </a:r>
          </a:p>
          <a:p>
            <a:pPr lvl="1">
              <a:buClr>
                <a:srgbClr val="FF0000"/>
              </a:buClr>
            </a:pP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FF0000"/>
              </a:buClr>
            </a:pPr>
            <a:r>
              <a:rPr lang="en-US" dirty="0">
                <a:solidFill>
                  <a:schemeClr val="tx1"/>
                </a:solidFill>
              </a:rPr>
              <a:t>Slower than primary storage</a:t>
            </a:r>
          </a:p>
          <a:p>
            <a:pPr lvl="1">
              <a:buClr>
                <a:srgbClr val="FF0000"/>
              </a:buClr>
            </a:pP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FF0000"/>
              </a:buClr>
            </a:pPr>
            <a:r>
              <a:rPr lang="en-US" dirty="0">
                <a:solidFill>
                  <a:schemeClr val="tx1"/>
                </a:solidFill>
              </a:rPr>
              <a:t>Large Capacity</a:t>
            </a:r>
          </a:p>
          <a:p>
            <a:pPr lvl="1">
              <a:buClr>
                <a:srgbClr val="FF0000"/>
              </a:buClr>
            </a:pP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FF0000"/>
              </a:buClr>
            </a:pPr>
            <a:r>
              <a:rPr lang="en-US" dirty="0">
                <a:solidFill>
                  <a:schemeClr val="tx1"/>
                </a:solidFill>
              </a:rPr>
              <a:t>Lot cheaper that primary storage</a:t>
            </a:r>
          </a:p>
          <a:p>
            <a:pPr lvl="1">
              <a:buClr>
                <a:srgbClr val="FF0000"/>
              </a:buClr>
            </a:pP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FF0000"/>
              </a:buClr>
            </a:pPr>
            <a:r>
              <a:rPr lang="en-US" dirty="0">
                <a:solidFill>
                  <a:schemeClr val="tx1"/>
                </a:solidFill>
              </a:rPr>
              <a:t>Retains data even without power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Logic Unit (ALU)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Clr>
                <a:srgbClr val="FF0000"/>
              </a:buClr>
            </a:pPr>
            <a:r>
              <a:rPr lang="en-US" dirty="0"/>
              <a:t>Arithmetic Logic Unit of a computer system is the place where the actual executions of instructions takes place during processing operation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Unit (CU)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Clr>
                <a:srgbClr val="FF0000"/>
              </a:buClr>
            </a:pPr>
            <a:r>
              <a:rPr lang="en-US" dirty="0"/>
              <a:t>Control Unit of a computer system manages and coordinates the operations of all other components of the computer system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Central Processing Unit (CPU)</a:t>
            </a:r>
            <a:endParaRPr lang="en-US" dirty="0"/>
          </a:p>
        </p:txBody>
      </p:sp>
      <p:pic>
        <p:nvPicPr>
          <p:cNvPr id="3074" name="Picture 2" descr="C:\Users\Jannatul\Desktop\Untitled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7696200" cy="1676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8600" y="403860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   It is the brain of a computer system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Ø"/>
            </a:pPr>
            <a:endParaRPr lang="en-US" dirty="0"/>
          </a:p>
          <a:p>
            <a:pPr algn="just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  It is responsible for controlling the operations of all other units of a computer   system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System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system has following three characteristics:</a:t>
            </a:r>
          </a:p>
          <a:p>
            <a:pPr marL="788670" lvl="1" indent="-514350">
              <a:buClr>
                <a:srgbClr val="FF0000"/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system has more than one element</a:t>
            </a:r>
          </a:p>
          <a:p>
            <a:pPr marL="788670" lvl="1" indent="-514350">
              <a:buClr>
                <a:srgbClr val="FF0000"/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elements of a system are logically related</a:t>
            </a:r>
          </a:p>
          <a:p>
            <a:pPr marL="788670" lvl="1" indent="-514350">
              <a:buClr>
                <a:srgbClr val="FF0000"/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elements of a system are controlled in a manner to achieve the system goal</a:t>
            </a:r>
          </a:p>
          <a:p>
            <a:pPr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	A computer is a system as it comprises of integrated components (input unit, output unit, storage unit, and CPU) that work together to perform the steps called for in the executing program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ew\Desktop\smiley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4038600" y="3124200"/>
            <a:ext cx="1219200" cy="1066800"/>
          </a:xfrm>
          <a:prstGeom prst="rect">
            <a:avLst/>
          </a:prstGeom>
          <a:solidFill>
            <a:srgbClr val="00B0F0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3048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 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4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 this chapter you will learn about: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Basic operations performed by all types of computer systems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Basic organization of a computer system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Input unit and its functions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Output unit and its functions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Storage unit and its functions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Types of storage used in a computer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dirty="0"/>
              <a:t>Arithmetic Logic Unit (ALU)</a:t>
            </a:r>
          </a:p>
          <a:p>
            <a:pPr>
              <a:buClr>
                <a:srgbClr val="FF0000"/>
              </a:buClr>
            </a:pPr>
            <a:endParaRPr lang="en-US" dirty="0"/>
          </a:p>
          <a:p>
            <a:pPr>
              <a:buClr>
                <a:srgbClr val="FF0000"/>
              </a:buClr>
            </a:pPr>
            <a:r>
              <a:rPr lang="en-US" dirty="0"/>
              <a:t>Control Unit (CU)</a:t>
            </a:r>
          </a:p>
          <a:p>
            <a:pPr>
              <a:buClr>
                <a:srgbClr val="FF0000"/>
              </a:buClr>
            </a:pPr>
            <a:endParaRPr lang="en-US" dirty="0"/>
          </a:p>
          <a:p>
            <a:pPr>
              <a:buClr>
                <a:srgbClr val="FF0000"/>
              </a:buClr>
            </a:pPr>
            <a:r>
              <a:rPr lang="en-US" dirty="0"/>
              <a:t>Central Processing Unit (CPU)</a:t>
            </a:r>
          </a:p>
          <a:p>
            <a:pPr>
              <a:buClr>
                <a:srgbClr val="FF0000"/>
              </a:buClr>
            </a:pPr>
            <a:endParaRPr lang="en-US" dirty="0"/>
          </a:p>
          <a:p>
            <a:pPr>
              <a:buClr>
                <a:srgbClr val="FF0000"/>
              </a:buClr>
            </a:pPr>
            <a:r>
              <a:rPr lang="en-US" dirty="0"/>
              <a:t>Computer as a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Five Basic Operations of a Computer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Inputting: </a:t>
            </a:r>
            <a:r>
              <a:rPr lang="en-US" dirty="0"/>
              <a:t>The process of entering data and  instructions into the computer system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Storing: </a:t>
            </a:r>
            <a:r>
              <a:rPr lang="en-US" dirty="0"/>
              <a:t>Saving data and instructions to make them readily available for initial or additional  processing whenever required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Processing: </a:t>
            </a:r>
            <a:r>
              <a:rPr lang="en-US" dirty="0"/>
              <a:t>Performing arithmetic operations (add, subtract, multiply, divide, etc.) or logical operations (comparisons like equal to, less than, greater than, etc.) on data to convert them into useful information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Five Basic Operations of a Computer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/>
              <a:t>Outputting: </a:t>
            </a:r>
            <a:r>
              <a:rPr lang="en-US" dirty="0"/>
              <a:t>The process of producing useful information or results for the user such as a printed report or visual display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Controlling: </a:t>
            </a:r>
            <a:r>
              <a:rPr lang="en-US" dirty="0"/>
              <a:t>Directing the manner and sequence in which all of the above operations are performed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Basic Organization of a Computer System</a:t>
            </a:r>
            <a:endParaRPr lang="en-US" dirty="0"/>
          </a:p>
        </p:txBody>
      </p:sp>
      <p:pic>
        <p:nvPicPr>
          <p:cNvPr id="2050" name="Picture 2" descr="C:\Users\Jannatul\Desktop\Untitled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FF0000"/>
              </a:buClr>
            </a:pPr>
            <a:r>
              <a:rPr lang="en-US" b="1" dirty="0"/>
              <a:t>An input unit of a computer system performs the following functions:</a:t>
            </a:r>
          </a:p>
          <a:p>
            <a:pPr algn="just">
              <a:buClr>
                <a:srgbClr val="FF0000"/>
              </a:buClr>
            </a:pPr>
            <a:endParaRPr lang="en-US" b="1" dirty="0"/>
          </a:p>
          <a:p>
            <a:pPr lvl="1" algn="just">
              <a:buClr>
                <a:srgbClr val="FF0000"/>
              </a:buClr>
            </a:pPr>
            <a:r>
              <a:rPr lang="en-US" dirty="0">
                <a:solidFill>
                  <a:schemeClr val="tx1"/>
                </a:solidFill>
              </a:rPr>
              <a:t>It accepts (or reads) instructions and data from outside world</a:t>
            </a:r>
          </a:p>
          <a:p>
            <a:pPr lvl="1" algn="just">
              <a:buClr>
                <a:srgbClr val="FF0000"/>
              </a:buClr>
            </a:pPr>
            <a:endParaRPr lang="en-US" dirty="0">
              <a:solidFill>
                <a:schemeClr val="tx1"/>
              </a:solidFill>
            </a:endParaRPr>
          </a:p>
          <a:p>
            <a:pPr lvl="1" algn="just">
              <a:buClr>
                <a:srgbClr val="FF0000"/>
              </a:buClr>
            </a:pPr>
            <a:r>
              <a:rPr lang="en-US" dirty="0">
                <a:solidFill>
                  <a:schemeClr val="tx1"/>
                </a:solidFill>
              </a:rPr>
              <a:t>It converts these instructions and data in computer acceptable form</a:t>
            </a:r>
          </a:p>
          <a:p>
            <a:pPr lvl="1" algn="just">
              <a:buClr>
                <a:srgbClr val="FF0000"/>
              </a:buClr>
            </a:pPr>
            <a:endParaRPr lang="en-US" dirty="0">
              <a:solidFill>
                <a:schemeClr val="tx1"/>
              </a:solidFill>
            </a:endParaRPr>
          </a:p>
          <a:p>
            <a:pPr lvl="1" algn="just">
              <a:buClr>
                <a:srgbClr val="FF0000"/>
              </a:buClr>
            </a:pPr>
            <a:r>
              <a:rPr lang="en-US" dirty="0">
                <a:solidFill>
                  <a:schemeClr val="tx1"/>
                </a:solidFill>
              </a:rPr>
              <a:t>It supplies the converted instructions and data to the computer system for further processing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Clr>
                <a:srgbClr val="FF0000"/>
              </a:buClr>
            </a:pPr>
            <a:r>
              <a:rPr lang="en-US" dirty="0"/>
              <a:t>It accepts the results produced by the computer, which are in coded form and hence, cannot be easily understood by us</a:t>
            </a:r>
          </a:p>
          <a:p>
            <a:pPr algn="just">
              <a:buClr>
                <a:srgbClr val="FF0000"/>
              </a:buClr>
            </a:pPr>
            <a:endParaRPr lang="en-US" dirty="0"/>
          </a:p>
          <a:p>
            <a:pPr algn="just">
              <a:buClr>
                <a:srgbClr val="FF0000"/>
              </a:buClr>
            </a:pPr>
            <a:r>
              <a:rPr lang="en-US" dirty="0"/>
              <a:t>It converts these coded results to human acceptable (readable) form</a:t>
            </a:r>
          </a:p>
          <a:p>
            <a:pPr algn="just">
              <a:buClr>
                <a:srgbClr val="FF0000"/>
              </a:buClr>
            </a:pPr>
            <a:endParaRPr lang="en-US" dirty="0"/>
          </a:p>
          <a:p>
            <a:pPr algn="just">
              <a:buClr>
                <a:srgbClr val="FF0000"/>
              </a:buClr>
            </a:pPr>
            <a:r>
              <a:rPr lang="en-US" dirty="0"/>
              <a:t>It supplies the converted results to outside world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Clr>
                <a:srgbClr val="FF0000"/>
              </a:buClr>
            </a:pPr>
            <a:r>
              <a:rPr lang="en-US" dirty="0"/>
              <a:t>Data and instructions required for processing (received from input devices)</a:t>
            </a:r>
          </a:p>
          <a:p>
            <a:pPr algn="just">
              <a:buClr>
                <a:srgbClr val="FF0000"/>
              </a:buClr>
            </a:pPr>
            <a:endParaRPr lang="en-US" dirty="0"/>
          </a:p>
          <a:p>
            <a:pPr algn="just">
              <a:buClr>
                <a:srgbClr val="FF0000"/>
              </a:buClr>
            </a:pPr>
            <a:r>
              <a:rPr lang="en-US" dirty="0"/>
              <a:t>Intermediate results of processing</a:t>
            </a:r>
          </a:p>
          <a:p>
            <a:pPr algn="just">
              <a:buClr>
                <a:srgbClr val="FF0000"/>
              </a:buClr>
            </a:pPr>
            <a:endParaRPr lang="en-US" dirty="0"/>
          </a:p>
          <a:p>
            <a:pPr algn="just">
              <a:buClr>
                <a:srgbClr val="FF0000"/>
              </a:buClr>
            </a:pPr>
            <a:r>
              <a:rPr lang="en-US" dirty="0"/>
              <a:t>Final results of processing, before they are released to an output device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42</TotalTime>
  <Words>595</Words>
  <Application>Microsoft Office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Georgia</vt:lpstr>
      <vt:lpstr>Wingdings</vt:lpstr>
      <vt:lpstr>Wingdings 2</vt:lpstr>
      <vt:lpstr>Civic</vt:lpstr>
      <vt:lpstr>Basic Computer Organization </vt:lpstr>
      <vt:lpstr>Learning Objectives</vt:lpstr>
      <vt:lpstr>Learning Objectives</vt:lpstr>
      <vt:lpstr>The Five Basic Operations of a Computer System</vt:lpstr>
      <vt:lpstr>The Five Basic Operations of a Computer System</vt:lpstr>
      <vt:lpstr>Basic Organization of a Computer System</vt:lpstr>
      <vt:lpstr>Input Unit</vt:lpstr>
      <vt:lpstr>Output Unit</vt:lpstr>
      <vt:lpstr>Storage Unit</vt:lpstr>
      <vt:lpstr>Two Types of Storage</vt:lpstr>
      <vt:lpstr>Two Types of Storage</vt:lpstr>
      <vt:lpstr>Arithmetic Logic Unit (ALU)</vt:lpstr>
      <vt:lpstr>Control Unit (CU)</vt:lpstr>
      <vt:lpstr>Central Processing Unit (CPU)</vt:lpstr>
      <vt:lpstr>The System Concept</vt:lpstr>
      <vt:lpstr>THANK YOU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Jannatul</dc:creator>
  <cp:lastModifiedBy>Md. Al-Amin</cp:lastModifiedBy>
  <cp:revision>15</cp:revision>
  <dcterms:created xsi:type="dcterms:W3CDTF">2017-05-30T04:47:20Z</dcterms:created>
  <dcterms:modified xsi:type="dcterms:W3CDTF">2020-02-09T08:08:32Z</dcterms:modified>
</cp:coreProperties>
</file>