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8"/>
  </p:notesMasterIdLst>
  <p:handoutMasterIdLst>
    <p:handoutMasterId r:id="rId19"/>
  </p:handout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51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2539F-B247-4F68-A3B8-61BFC649121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7530E-A8D2-460C-A0B2-382C99CE42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C72E9-A656-4D20-B6D8-AC4BE059080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60012-D4EC-4DEA-B98F-52C140CD3F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599680"/>
            <a:ext cx="10058400" cy="1727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890760" y="3454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58400" cy="2849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0935" y="7243877"/>
            <a:ext cx="9716414" cy="3508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08760" y="3195320"/>
            <a:ext cx="7040880" cy="1986280"/>
          </a:xfrm>
        </p:spPr>
        <p:txBody>
          <a:bodyPr/>
          <a:lstStyle>
            <a:lvl1pPr marL="0" indent="0" algn="ctr">
              <a:buNone/>
              <a:defRPr sz="1800" b="1" cap="all" spc="279" baseline="0">
                <a:solidFill>
                  <a:schemeClr val="tx2"/>
                </a:solidFill>
              </a:defRPr>
            </a:lvl1pPr>
            <a:lvl2pPr marL="509412" indent="0" algn="ctr">
              <a:buNone/>
            </a:lvl2pPr>
            <a:lvl3pPr marL="1018824" indent="0" algn="ctr">
              <a:buNone/>
            </a:lvl3pPr>
            <a:lvl4pPr marL="1528237" indent="0" algn="ctr">
              <a:buNone/>
            </a:lvl4pPr>
            <a:lvl5pPr marL="2037649" indent="0" algn="ctr">
              <a:buNone/>
            </a:lvl5pPr>
            <a:lvl6pPr marL="2547061" indent="0" algn="ctr">
              <a:buNone/>
            </a:lvl6pPr>
            <a:lvl7pPr marL="3056473" indent="0" algn="ctr">
              <a:buNone/>
            </a:lvl7pPr>
            <a:lvl8pPr marL="3565886" indent="0" algn="ctr">
              <a:buNone/>
            </a:lvl8pPr>
            <a:lvl9pPr marL="4075298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10"/>
              <a:t>Ref. Page</a:t>
            </a:r>
            <a:endParaRPr lang="en-US" spc="-5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Chapter 18: The</a:t>
            </a:r>
            <a:r>
              <a:rPr lang="en-US" spc="-50"/>
              <a:t> </a:t>
            </a:r>
            <a:r>
              <a:rPr lang="en-US"/>
              <a:t>Internet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70993" y="2742794"/>
            <a:ext cx="971641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7640" y="172720"/>
            <a:ext cx="9716414" cy="7420051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693920" y="2397354"/>
            <a:ext cx="670560" cy="69088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797857" y="2504440"/>
            <a:ext cx="462686" cy="476707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777740" y="2492711"/>
            <a:ext cx="502920" cy="500168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marL="12700">
              <a:lnSpc>
                <a:spcPts val="1530"/>
              </a:lnSpc>
            </a:pPr>
            <a:r>
              <a:rPr lang="en-US" spc="-5"/>
              <a:t>Slide</a:t>
            </a:r>
            <a:r>
              <a:rPr lang="en-US" spc="-85"/>
              <a:t> </a:t>
            </a:r>
            <a:fld id="{81D60167-4931-47E6-BA6A-407CBD079E47}" type="slidenum">
              <a:rPr lang="en-US" spc="-10" smtClean="0"/>
              <a:pPr marL="12700">
                <a:lnSpc>
                  <a:spcPts val="1530"/>
                </a:lnSpc>
              </a:pPr>
              <a:t>‹#›</a:t>
            </a:fld>
            <a:r>
              <a:rPr lang="en-US" spc="-10"/>
              <a:t>/16</a:t>
            </a:r>
            <a:endParaRPr lang="en-US" spc="-1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54380" y="431800"/>
            <a:ext cx="8549640" cy="1986280"/>
          </a:xfrm>
        </p:spPr>
        <p:txBody>
          <a:bodyPr anchor="b"/>
          <a:lstStyle>
            <a:lvl1pPr>
              <a:defRPr sz="47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10"/>
              <a:t>Ref. Page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Chapter 18: The</a:t>
            </a:r>
            <a:r>
              <a:rPr lang="en-US" spc="-50"/>
              <a:t> </a:t>
            </a:r>
            <a:r>
              <a:rPr lang="en-US"/>
              <a:t>Internet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Slide</a:t>
            </a:r>
            <a:r>
              <a:rPr lang="en-US" spc="-85"/>
              <a:t> </a:t>
            </a:r>
            <a:fld id="{81D60167-4931-47E6-BA6A-407CBD079E47}" type="slidenum">
              <a:rPr lang="en-US" spc="-10" smtClean="0"/>
              <a:pPr marL="12700">
                <a:lnSpc>
                  <a:spcPts val="1530"/>
                </a:lnSpc>
              </a:pPr>
              <a:t>‹#›</a:t>
            </a:fld>
            <a:r>
              <a:rPr lang="en-US" spc="-10"/>
              <a:t>/16</a:t>
            </a:r>
            <a:endParaRPr lang="en-US" spc="-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7599680"/>
            <a:ext cx="10058400" cy="1727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711440" y="0"/>
            <a:ext cx="234696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0058400" cy="17617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0935" y="7243877"/>
            <a:ext cx="9716414" cy="3508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7640" y="176175"/>
            <a:ext cx="9716414" cy="7420051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319930" y="3715207"/>
            <a:ext cx="7078066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7523683" y="3315865"/>
            <a:ext cx="670560" cy="69088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7627620" y="3422951"/>
            <a:ext cx="462686" cy="476707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7503" y="3411222"/>
            <a:ext cx="502920" cy="500168"/>
          </a:xfrm>
        </p:spPr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Slide</a:t>
            </a:r>
            <a:r>
              <a:rPr lang="en-US" spc="-85"/>
              <a:t> </a:t>
            </a:r>
            <a:fld id="{81D60167-4931-47E6-BA6A-407CBD079E47}" type="slidenum">
              <a:rPr lang="en-US" spc="-10" smtClean="0"/>
              <a:pPr marL="12700">
                <a:lnSpc>
                  <a:spcPts val="1530"/>
                </a:lnSpc>
              </a:pPr>
              <a:t>‹#›</a:t>
            </a:fld>
            <a:r>
              <a:rPr lang="en-US" spc="-10"/>
              <a:t>/16</a:t>
            </a:r>
            <a:endParaRPr lang="en-US" spc="-1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280" y="345440"/>
            <a:ext cx="7208520" cy="6597548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10"/>
              <a:t>Ref. Page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Chapter 18: The</a:t>
            </a:r>
            <a:r>
              <a:rPr lang="en-US" spc="-50"/>
              <a:t> </a:t>
            </a:r>
            <a:r>
              <a:rPr lang="en-US"/>
              <a:t>Internet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30540" y="345442"/>
            <a:ext cx="1592580" cy="6631728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10"/>
              <a:t>Ref. Page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Chapter 18: The</a:t>
            </a:r>
            <a:r>
              <a:rPr lang="en-US" spc="-50"/>
              <a:t> </a:t>
            </a:r>
            <a:r>
              <a:rPr lang="en-US"/>
              <a:t>Internet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97857" y="1163222"/>
            <a:ext cx="502920" cy="500168"/>
          </a:xfrm>
        </p:spPr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Slide</a:t>
            </a:r>
            <a:r>
              <a:rPr lang="en-US" spc="-85"/>
              <a:t> </a:t>
            </a:r>
            <a:fld id="{81D60167-4931-47E6-BA6A-407CBD079E47}" type="slidenum">
              <a:rPr lang="en-US" spc="-10" smtClean="0"/>
              <a:pPr marL="12700">
                <a:lnSpc>
                  <a:spcPts val="1530"/>
                </a:lnSpc>
              </a:pPr>
              <a:t>‹#›</a:t>
            </a:fld>
            <a:r>
              <a:rPr lang="en-US" spc="-10"/>
              <a:t>/16</a:t>
            </a:r>
            <a:endParaRPr lang="en-US" spc="-1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31927" y="1730654"/>
            <a:ext cx="9354312" cy="5181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599680"/>
            <a:ext cx="10058400" cy="1727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58400" cy="1727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890760" y="2159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67640" y="2590800"/>
            <a:ext cx="9716414" cy="3454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0993" y="161332"/>
            <a:ext cx="9716414" cy="242498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5269" y="3108960"/>
            <a:ext cx="7128191" cy="1896322"/>
          </a:xfrm>
        </p:spPr>
        <p:txBody>
          <a:bodyPr anchor="t"/>
          <a:lstStyle>
            <a:lvl1pPr marL="0" indent="0" algn="ctr">
              <a:buNone/>
              <a:defRPr sz="1800" b="1" cap="all" spc="279" baseline="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0935" y="7243877"/>
            <a:ext cx="9716414" cy="3508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67640" y="172720"/>
            <a:ext cx="9716414" cy="7420051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Chapter 18: The</a:t>
            </a:r>
            <a:r>
              <a:rPr lang="en-US" spc="-50"/>
              <a:t> </a:t>
            </a:r>
            <a:r>
              <a:rPr lang="en-US"/>
              <a:t>Internet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10"/>
              <a:t>Ref. Page</a:t>
            </a:r>
            <a:endParaRPr lang="en-US" spc="-5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67640" y="2763520"/>
            <a:ext cx="971641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693920" y="2397354"/>
            <a:ext cx="670560" cy="69088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797857" y="2504440"/>
            <a:ext cx="462686" cy="476707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740" y="2492711"/>
            <a:ext cx="502920" cy="500168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marL="12700">
              <a:lnSpc>
                <a:spcPts val="1530"/>
              </a:lnSpc>
            </a:pPr>
            <a:r>
              <a:rPr lang="en-US" spc="-5"/>
              <a:t>Slide</a:t>
            </a:r>
            <a:r>
              <a:rPr lang="en-US" spc="-85"/>
              <a:t> </a:t>
            </a:r>
            <a:fld id="{81D60167-4931-47E6-BA6A-407CBD079E47}" type="slidenum">
              <a:rPr lang="en-US" spc="-10" smtClean="0"/>
              <a:pPr marL="12700">
                <a:lnSpc>
                  <a:spcPts val="1530"/>
                </a:lnSpc>
              </a:pPr>
              <a:t>‹#›</a:t>
            </a:fld>
            <a:r>
              <a:rPr lang="en-US" spc="-10"/>
              <a:t>/16</a:t>
            </a:r>
            <a:endParaRPr lang="en-US" spc="-1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604520"/>
            <a:ext cx="8549640" cy="1727200"/>
          </a:xfrm>
        </p:spPr>
        <p:txBody>
          <a:bodyPr anchor="b"/>
          <a:lstStyle>
            <a:lvl1pPr algn="ctr">
              <a:buNone/>
              <a:defRPr sz="47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927" y="259080"/>
            <a:ext cx="9387840" cy="8601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70320" y="7264603"/>
            <a:ext cx="3349447" cy="414528"/>
          </a:xfrm>
        </p:spPr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10"/>
              <a:t>Ref. Page</a:t>
            </a:r>
            <a:endParaRPr lang="en-US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Chapter 18: The</a:t>
            </a:r>
            <a:r>
              <a:rPr lang="en-US" spc="-50"/>
              <a:t> </a:t>
            </a:r>
            <a:r>
              <a:rPr lang="en-US"/>
              <a:t>Internet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Slide</a:t>
            </a:r>
            <a:r>
              <a:rPr lang="en-US" spc="-85"/>
              <a:t> </a:t>
            </a:r>
            <a:fld id="{81D60167-4931-47E6-BA6A-407CBD079E47}" type="slidenum">
              <a:rPr lang="en-US" spc="-10" smtClean="0"/>
              <a:pPr marL="12700">
                <a:lnSpc>
                  <a:spcPts val="1530"/>
                </a:lnSpc>
              </a:pPr>
              <a:t>‹#›</a:t>
            </a:fld>
            <a:r>
              <a:rPr lang="en-US" spc="-10"/>
              <a:t>/16</a:t>
            </a:r>
            <a:endParaRPr lang="en-US" spc="-10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5019389" y="1785739"/>
            <a:ext cx="9813" cy="546216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31927" y="1554480"/>
            <a:ext cx="4442460" cy="5305958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280660" y="1554480"/>
            <a:ext cx="4442460" cy="5305958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5029200" y="2493645"/>
            <a:ext cx="0" cy="4746346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0058400" cy="16408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7599680"/>
            <a:ext cx="10058400" cy="1727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989076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67640" y="1554480"/>
            <a:ext cx="9716414" cy="103632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0516" y="7243877"/>
            <a:ext cx="9716414" cy="35234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27" y="1727200"/>
            <a:ext cx="4444207" cy="83070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500" b="1" dirty="0" smtClean="0">
                <a:solidFill>
                  <a:srgbClr val="FFFFFF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70463" y="1727200"/>
            <a:ext cx="4445953" cy="829056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500" b="1"/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10"/>
              <a:t>Ref. Page</a:t>
            </a:r>
            <a:endParaRPr lang="en-US" spc="-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" y="7264603"/>
            <a:ext cx="3939540" cy="414528"/>
          </a:xfrm>
        </p:spPr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Chapter 18: The</a:t>
            </a:r>
            <a:r>
              <a:rPr lang="en-US" spc="-50"/>
              <a:t> </a:t>
            </a:r>
            <a:r>
              <a:rPr lang="en-US"/>
              <a:t>Internet</a:t>
            </a:r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67640" y="1450848"/>
            <a:ext cx="971641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67640" y="176175"/>
            <a:ext cx="9716414" cy="7420051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31927" y="2800901"/>
            <a:ext cx="4445813" cy="4327525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5280660" y="2800901"/>
            <a:ext cx="4442460" cy="433181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693920" y="1083507"/>
            <a:ext cx="670560" cy="69088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797857" y="1190594"/>
            <a:ext cx="462686" cy="476707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777740" y="1181406"/>
            <a:ext cx="502920" cy="500168"/>
          </a:xfrm>
        </p:spPr>
        <p:txBody>
          <a:bodyPr/>
          <a:lstStyle>
            <a:lvl1pPr algn="ctr">
              <a:defRPr/>
            </a:lvl1pPr>
          </a:lstStyle>
          <a:p>
            <a:pPr marL="12700">
              <a:lnSpc>
                <a:spcPts val="1530"/>
              </a:lnSpc>
            </a:pPr>
            <a:r>
              <a:rPr lang="en-US" spc="-5"/>
              <a:t>Slide</a:t>
            </a:r>
            <a:r>
              <a:rPr lang="en-US" spc="-85"/>
              <a:t> </a:t>
            </a:r>
            <a:fld id="{81D60167-4931-47E6-BA6A-407CBD079E47}" type="slidenum">
              <a:rPr lang="en-US" spc="-10" smtClean="0"/>
              <a:pPr marL="12700">
                <a:lnSpc>
                  <a:spcPts val="1530"/>
                </a:lnSpc>
              </a:pPr>
              <a:t>‹#›</a:t>
            </a:fld>
            <a:r>
              <a:rPr lang="en-US" spc="-10"/>
              <a:t>/16</a:t>
            </a:r>
            <a:endParaRPr lang="en-US" spc="-1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10"/>
              <a:t>Ref. Page</a:t>
            </a:r>
            <a:endParaRPr lang="en-US" spc="-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Chapter 18: The</a:t>
            </a:r>
            <a:r>
              <a:rPr lang="en-US" spc="-50"/>
              <a:t> </a:t>
            </a:r>
            <a:r>
              <a:rPr lang="en-US"/>
              <a:t>Internet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77740" y="1174157"/>
            <a:ext cx="502920" cy="500168"/>
          </a:xfrm>
        </p:spPr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Slide</a:t>
            </a:r>
            <a:r>
              <a:rPr lang="en-US" spc="-85"/>
              <a:t> </a:t>
            </a:r>
            <a:fld id="{81D60167-4931-47E6-BA6A-407CBD079E47}" type="slidenum">
              <a:rPr lang="en-US" spc="-10" smtClean="0"/>
              <a:pPr marL="12700">
                <a:lnSpc>
                  <a:spcPts val="1530"/>
                </a:lnSpc>
              </a:pPr>
              <a:t>‹#›</a:t>
            </a:fld>
            <a:r>
              <a:rPr lang="en-US" spc="-10"/>
              <a:t>/16</a:t>
            </a:r>
            <a:endParaRPr lang="en-US" spc="-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7599680"/>
            <a:ext cx="10058400" cy="1727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0058400" cy="17617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989076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935" y="7243877"/>
            <a:ext cx="9716414" cy="3508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640" y="179629"/>
            <a:ext cx="9716414" cy="7420051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10"/>
              <a:t>Ref. Page</a:t>
            </a:r>
            <a:endParaRPr lang="en-US" spc="-5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Chapter 18: The</a:t>
            </a:r>
            <a:r>
              <a:rPr lang="en-US" spc="-50"/>
              <a:t> </a:t>
            </a:r>
            <a:r>
              <a:rPr lang="en-US"/>
              <a:t>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93920" y="7167880"/>
            <a:ext cx="670560" cy="50016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530"/>
              </a:lnSpc>
            </a:pPr>
            <a:r>
              <a:rPr lang="en-US" spc="-5"/>
              <a:t>Slide</a:t>
            </a:r>
            <a:r>
              <a:rPr lang="en-US" spc="-85"/>
              <a:t> </a:t>
            </a:r>
            <a:fld id="{81D60167-4931-47E6-BA6A-407CBD079E47}" type="slidenum">
              <a:rPr lang="en-US" spc="-10" smtClean="0"/>
              <a:pPr marL="12700">
                <a:lnSpc>
                  <a:spcPts val="1530"/>
                </a:lnSpc>
              </a:pPr>
              <a:t>‹#›</a:t>
            </a:fld>
            <a:r>
              <a:rPr lang="en-US" spc="-10"/>
              <a:t>/16</a:t>
            </a:r>
            <a:endParaRPr lang="en-US" spc="-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67640" y="172720"/>
            <a:ext cx="9716414" cy="34544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599680"/>
            <a:ext cx="10058400" cy="1727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89076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58400" cy="13472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67640" y="690880"/>
            <a:ext cx="3017520" cy="664972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036320"/>
            <a:ext cx="2598420" cy="1122680"/>
          </a:xfrm>
        </p:spPr>
        <p:txBody>
          <a:bodyPr anchor="b">
            <a:noAutofit/>
          </a:bodyPr>
          <a:lstStyle>
            <a:lvl1pPr algn="l">
              <a:buNone/>
              <a:defRPr sz="25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19100" y="2245360"/>
            <a:ext cx="2598420" cy="4697625"/>
          </a:xfrm>
        </p:spPr>
        <p:txBody>
          <a:bodyPr/>
          <a:lstStyle>
            <a:lvl1pPr marL="0" indent="0">
              <a:spcAft>
                <a:spcPts val="1114"/>
              </a:spcAft>
              <a:buNone/>
              <a:defRPr sz="1800">
                <a:solidFill>
                  <a:srgbClr val="FFFFFF"/>
                </a:solidFill>
              </a:defRPr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7640" y="172720"/>
            <a:ext cx="9716414" cy="7420051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67640" y="604520"/>
            <a:ext cx="971641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436620" y="777240"/>
            <a:ext cx="6202680" cy="61315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424940" y="259080"/>
            <a:ext cx="670560" cy="69088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528877" y="366167"/>
            <a:ext cx="462686" cy="476707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08760" y="354437"/>
            <a:ext cx="502920" cy="500168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marL="12700">
              <a:lnSpc>
                <a:spcPts val="1530"/>
              </a:lnSpc>
            </a:pPr>
            <a:r>
              <a:rPr lang="en-US" spc="-5"/>
              <a:t>Slide</a:t>
            </a:r>
            <a:r>
              <a:rPr lang="en-US" spc="-85"/>
              <a:t> </a:t>
            </a:r>
            <a:fld id="{81D60167-4931-47E6-BA6A-407CBD079E47}" type="slidenum">
              <a:rPr lang="en-US" spc="-10" smtClean="0"/>
              <a:pPr marL="12700">
                <a:lnSpc>
                  <a:spcPts val="1530"/>
                </a:lnSpc>
              </a:pPr>
              <a:t>‹#›</a:t>
            </a:fld>
            <a:r>
              <a:rPr lang="en-US" spc="-10"/>
              <a:t>/16</a:t>
            </a:r>
            <a:endParaRPr lang="en-US" spc="-1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4287" y="7240170"/>
            <a:ext cx="9716414" cy="3508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10"/>
              <a:t>Ref. Page</a:t>
            </a:r>
            <a:endParaRPr lang="en-US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1927" y="7265628"/>
            <a:ext cx="3721608" cy="414528"/>
          </a:xfrm>
        </p:spPr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Chapter 18: The</a:t>
            </a:r>
            <a:r>
              <a:rPr lang="en-US" spc="-50"/>
              <a:t> </a:t>
            </a:r>
            <a:r>
              <a:rPr lang="en-US"/>
              <a:t>Internet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67640" y="604520"/>
            <a:ext cx="971641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7599680"/>
            <a:ext cx="10058400" cy="1727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989076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0058400" cy="1727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67640" y="172720"/>
            <a:ext cx="9716414" cy="34198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67640" y="690880"/>
            <a:ext cx="3017520" cy="664972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7640" y="176175"/>
            <a:ext cx="9716414" cy="7420051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424940" y="259080"/>
            <a:ext cx="670560" cy="69088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528877" y="366167"/>
            <a:ext cx="462686" cy="476707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08760" y="354437"/>
            <a:ext cx="502920" cy="500168"/>
          </a:xfrm>
        </p:spPr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Slide</a:t>
            </a:r>
            <a:r>
              <a:rPr lang="en-US" spc="-85"/>
              <a:t> </a:t>
            </a:r>
            <a:fld id="{81D60167-4931-47E6-BA6A-407CBD079E47}" type="slidenum">
              <a:rPr lang="en-US" spc="-10" smtClean="0"/>
              <a:pPr marL="12700">
                <a:lnSpc>
                  <a:spcPts val="1530"/>
                </a:lnSpc>
              </a:pPr>
              <a:t>‹#›</a:t>
            </a:fld>
            <a:r>
              <a:rPr lang="en-US" spc="-10"/>
              <a:t>/16</a:t>
            </a:r>
            <a:endParaRPr lang="en-US" spc="-1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0413" y="5699760"/>
            <a:ext cx="6454140" cy="1381760"/>
          </a:xfrm>
        </p:spPr>
        <p:txBody>
          <a:bodyPr anchor="t">
            <a:noAutofit/>
          </a:bodyPr>
          <a:lstStyle>
            <a:lvl1pPr algn="l">
              <a:buNone/>
              <a:defRPr sz="27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0413" y="690880"/>
            <a:ext cx="6454140" cy="4836160"/>
          </a:xfrm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" y="1122680"/>
            <a:ext cx="2682240" cy="5958840"/>
          </a:xfrm>
        </p:spPr>
        <p:txBody>
          <a:bodyPr/>
          <a:lstStyle>
            <a:lvl1pPr marL="0" indent="0">
              <a:spcAft>
                <a:spcPts val="1114"/>
              </a:spcAft>
              <a:buFontTx/>
              <a:buNone/>
              <a:defRPr sz="1800">
                <a:solidFill>
                  <a:srgbClr val="FFFFFF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64287" y="7240170"/>
            <a:ext cx="9716414" cy="3508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6967" y="7258982"/>
            <a:ext cx="3349447" cy="414528"/>
          </a:xfrm>
        </p:spPr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10"/>
              <a:t>Ref. Page</a:t>
            </a:r>
            <a:endParaRPr lang="en-US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1927" y="7265628"/>
            <a:ext cx="3942893" cy="414528"/>
          </a:xfrm>
        </p:spPr>
        <p:txBody>
          <a:bodyPr/>
          <a:lstStyle/>
          <a:p>
            <a:pPr marL="12700">
              <a:lnSpc>
                <a:spcPts val="1530"/>
              </a:lnSpc>
            </a:pPr>
            <a:r>
              <a:rPr lang="en-US" spc="-5"/>
              <a:t>Chapter 18: The</a:t>
            </a:r>
            <a:r>
              <a:rPr lang="en-US" spc="-50"/>
              <a:t> </a:t>
            </a:r>
            <a:r>
              <a:rPr lang="en-US"/>
              <a:t>Internet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7599680"/>
            <a:ext cx="10058400" cy="1727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58400" cy="15791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890760" y="0"/>
            <a:ext cx="167640" cy="777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4287" y="7240170"/>
            <a:ext cx="9716414" cy="3508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70320" y="7258982"/>
            <a:ext cx="3349447" cy="414528"/>
          </a:xfrm>
          <a:prstGeom prst="rect">
            <a:avLst/>
          </a:prstGeom>
        </p:spPr>
        <p:txBody>
          <a:bodyPr vert="horz" lIns="101882" tIns="50941" rIns="101882" bIns="50941"/>
          <a:lstStyle>
            <a:lvl1pPr algn="r" eaLnBrk="1" latinLnBrk="0" hangingPunct="1">
              <a:defRPr kumimoji="0" sz="160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530"/>
              </a:lnSpc>
            </a:pPr>
            <a:r>
              <a:rPr lang="en-US" spc="-10"/>
              <a:t>Ref. Page</a:t>
            </a:r>
            <a:endParaRPr lang="en-US" spc="-5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5280" y="7265628"/>
            <a:ext cx="3939540" cy="414528"/>
          </a:xfrm>
          <a:prstGeom prst="rect">
            <a:avLst/>
          </a:prstGeom>
        </p:spPr>
        <p:txBody>
          <a:bodyPr vert="horz" lIns="101882" tIns="50941" rIns="101882" bIns="50941"/>
          <a:lstStyle>
            <a:lvl1pPr algn="l" eaLnBrk="1" latinLnBrk="0" hangingPunct="1">
              <a:defRPr kumimoji="0" sz="130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530"/>
              </a:lnSpc>
            </a:pPr>
            <a:r>
              <a:rPr lang="en-US" spc="-5"/>
              <a:t>Chapter 18: The</a:t>
            </a:r>
            <a:r>
              <a:rPr lang="en-US" spc="-50"/>
              <a:t> </a:t>
            </a:r>
            <a:r>
              <a:rPr lang="en-US"/>
              <a:t>Internet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7640" y="176175"/>
            <a:ext cx="9716414" cy="7420051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67640" y="1446975"/>
            <a:ext cx="971641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1882" tIns="50941" rIns="101882" bIns="50941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693920" y="1083507"/>
            <a:ext cx="670560" cy="69088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797857" y="1190594"/>
            <a:ext cx="462686" cy="476707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777740" y="1178865"/>
            <a:ext cx="502920" cy="500168"/>
          </a:xfrm>
          <a:prstGeom prst="rect">
            <a:avLst/>
          </a:prstGeom>
        </p:spPr>
        <p:txBody>
          <a:bodyPr vert="horz" lIns="50941" tIns="50941" rIns="50941" bIns="50941" anchor="ctr">
            <a:normAutofit/>
          </a:bodyPr>
          <a:lstStyle>
            <a:lvl1pPr algn="ctr" eaLnBrk="1" latinLnBrk="0" hangingPunct="1">
              <a:defRPr kumimoji="0" sz="18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marL="12700">
              <a:lnSpc>
                <a:spcPts val="1530"/>
              </a:lnSpc>
            </a:pPr>
            <a:r>
              <a:rPr lang="en-US" spc="-5"/>
              <a:t>Slide</a:t>
            </a:r>
            <a:r>
              <a:rPr lang="en-US" spc="-85"/>
              <a:t> </a:t>
            </a:r>
            <a:fld id="{81D60167-4931-47E6-BA6A-407CBD079E47}" type="slidenum">
              <a:rPr lang="en-US" spc="-10" smtClean="0"/>
              <a:pPr marL="12700">
                <a:lnSpc>
                  <a:spcPts val="1530"/>
                </a:lnSpc>
              </a:pPr>
              <a:t>‹#›</a:t>
            </a:fld>
            <a:r>
              <a:rPr lang="en-US" spc="-10"/>
              <a:t>/16</a:t>
            </a:r>
            <a:endParaRPr lang="en-US" spc="-1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31927" y="259080"/>
            <a:ext cx="9387840" cy="860146"/>
          </a:xfrm>
          <a:prstGeom prst="rect">
            <a:avLst/>
          </a:prstGeom>
        </p:spPr>
        <p:txBody>
          <a:bodyPr vert="horz" lIns="101882" tIns="50941" rIns="101882" bIns="50941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31927" y="1727200"/>
            <a:ext cx="9387840" cy="5212690"/>
          </a:xfrm>
          <a:prstGeom prst="rect">
            <a:avLst/>
          </a:prstGeom>
        </p:spPr>
        <p:txBody>
          <a:bodyPr vert="horz" lIns="101882" tIns="50941" rIns="101882" bIns="50941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7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305647" indent="-305647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11295" indent="-305647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500" kern="1200">
          <a:solidFill>
            <a:schemeClr val="tx2"/>
          </a:solidFill>
          <a:latin typeface="+mn-lt"/>
          <a:ea typeface="+mn-ea"/>
          <a:cs typeface="+mn-cs"/>
        </a:defRPr>
      </a:lvl2pPr>
      <a:lvl3pPr marL="916942" indent="-254706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22589" indent="-254706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528237" indent="-254706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33884" indent="-203765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31" indent="-203765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43296" indent="-203765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648944" indent="-203765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6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MD. Al-Amin</a:t>
            </a:r>
          </a:p>
          <a:p>
            <a:r>
              <a:rPr lang="en-US" sz="1200" dirty="0"/>
              <a:t>Lecturer, Cs, AIUB</a:t>
            </a:r>
          </a:p>
          <a:p>
            <a:r>
              <a:rPr lang="en-US" sz="1200" dirty="0"/>
              <a:t>Email: </a:t>
            </a:r>
            <a:r>
              <a:rPr lang="en-US" sz="1200" u="sng" dirty="0"/>
              <a:t>alamin@aiub.edu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1927" y="381000"/>
            <a:ext cx="9387840" cy="46679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z="2600" spc="-5" dirty="0"/>
              <a:t>World Wide </a:t>
            </a:r>
            <a:r>
              <a:rPr sz="2600" spc="-10" dirty="0"/>
              <a:t>Web (WWW </a:t>
            </a:r>
            <a:r>
              <a:rPr sz="2600" spc="-5" dirty="0"/>
              <a:t>or</a:t>
            </a:r>
            <a:r>
              <a:rPr sz="2600" spc="5" dirty="0"/>
              <a:t> </a:t>
            </a:r>
            <a:r>
              <a:rPr sz="2600" spc="-5" dirty="0"/>
              <a:t>W3)</a:t>
            </a:r>
            <a:endParaRPr sz="2600"/>
          </a:p>
        </p:txBody>
      </p:sp>
      <p:sp>
        <p:nvSpPr>
          <p:cNvPr id="5" name="object 5"/>
          <p:cNvSpPr txBox="1"/>
          <p:nvPr/>
        </p:nvSpPr>
        <p:spPr>
          <a:xfrm>
            <a:off x="1048003" y="1824735"/>
            <a:ext cx="7470140" cy="3422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34035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latin typeface="Verdana"/>
                <a:cs typeface="Verdana"/>
              </a:rPr>
              <a:t>Hypertext documents </a:t>
            </a:r>
            <a:r>
              <a:rPr sz="2000" dirty="0">
                <a:latin typeface="Verdana"/>
                <a:cs typeface="Verdana"/>
              </a:rPr>
              <a:t>on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Internet </a:t>
            </a:r>
            <a:r>
              <a:rPr sz="2000" spc="-5" dirty="0">
                <a:latin typeface="Verdana"/>
                <a:cs typeface="Verdana"/>
              </a:rPr>
              <a:t>are known as  </a:t>
            </a:r>
            <a:r>
              <a:rPr sz="2000" spc="-15" dirty="0">
                <a:latin typeface="Verdana"/>
                <a:cs typeface="Verdana"/>
              </a:rPr>
              <a:t>web</a:t>
            </a:r>
            <a:r>
              <a:rPr sz="2000" spc="-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pages</a:t>
            </a:r>
            <a:endParaRPr sz="2000">
              <a:latin typeface="Verdana"/>
              <a:cs typeface="Verdana"/>
            </a:endParaRPr>
          </a:p>
          <a:p>
            <a:pPr marL="356870" marR="544830" indent="-344170">
              <a:lnSpc>
                <a:spcPct val="100000"/>
              </a:lnSpc>
              <a:spcBef>
                <a:spcPts val="98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5" dirty="0">
                <a:latin typeface="Verdana"/>
                <a:cs typeface="Verdana"/>
              </a:rPr>
              <a:t>Web </a:t>
            </a:r>
            <a:r>
              <a:rPr sz="2000" spc="-5" dirty="0">
                <a:latin typeface="Verdana"/>
                <a:cs typeface="Verdana"/>
              </a:rPr>
              <a:t>pages are created by </a:t>
            </a:r>
            <a:r>
              <a:rPr sz="2000" dirty="0">
                <a:latin typeface="Verdana"/>
                <a:cs typeface="Verdana"/>
              </a:rPr>
              <a:t>using </a:t>
            </a:r>
            <a:r>
              <a:rPr sz="2000" spc="-5" dirty="0">
                <a:latin typeface="Verdana"/>
                <a:cs typeface="Verdana"/>
              </a:rPr>
              <a:t>a </a:t>
            </a:r>
            <a:r>
              <a:rPr sz="2000" spc="-10" dirty="0">
                <a:latin typeface="Verdana"/>
                <a:cs typeface="Verdana"/>
              </a:rPr>
              <a:t>special </a:t>
            </a:r>
            <a:r>
              <a:rPr sz="2000" dirty="0">
                <a:latin typeface="Verdana"/>
                <a:cs typeface="Verdana"/>
              </a:rPr>
              <a:t>language  </a:t>
            </a:r>
            <a:r>
              <a:rPr sz="2000" spc="-5" dirty="0">
                <a:latin typeface="Verdana"/>
                <a:cs typeface="Verdana"/>
              </a:rPr>
              <a:t>called </a:t>
            </a:r>
            <a:r>
              <a:rPr sz="2000" i="1" spc="-10" dirty="0">
                <a:latin typeface="Verdana"/>
                <a:cs typeface="Verdana"/>
              </a:rPr>
              <a:t>HyperText </a:t>
            </a:r>
            <a:r>
              <a:rPr sz="2000" i="1" spc="-5" dirty="0">
                <a:latin typeface="Verdana"/>
                <a:cs typeface="Verdana"/>
              </a:rPr>
              <a:t>Markup Language</a:t>
            </a:r>
            <a:r>
              <a:rPr sz="2000" i="1" spc="30" dirty="0">
                <a:latin typeface="Verdana"/>
                <a:cs typeface="Verdana"/>
              </a:rPr>
              <a:t> </a:t>
            </a:r>
            <a:r>
              <a:rPr sz="2000" i="1" spc="-10" dirty="0">
                <a:latin typeface="Verdana"/>
                <a:cs typeface="Verdana"/>
              </a:rPr>
              <a:t>(HTML)</a:t>
            </a:r>
            <a:endParaRPr sz="2000">
              <a:latin typeface="Verdana"/>
              <a:cs typeface="Verdana"/>
            </a:endParaRPr>
          </a:p>
          <a:p>
            <a:pPr marL="356870" marR="508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latin typeface="Verdana"/>
                <a:cs typeface="Verdana"/>
              </a:rPr>
              <a:t>WWW </a:t>
            </a:r>
            <a:r>
              <a:rPr sz="2000" spc="-5" dirty="0">
                <a:latin typeface="Verdana"/>
                <a:cs typeface="Verdana"/>
              </a:rPr>
              <a:t>uses the client-server model and an </a:t>
            </a:r>
            <a:r>
              <a:rPr sz="2000" spc="-10" dirty="0">
                <a:latin typeface="Verdana"/>
                <a:cs typeface="Verdana"/>
              </a:rPr>
              <a:t>Internet  Protocol </a:t>
            </a:r>
            <a:r>
              <a:rPr sz="2000" spc="-5" dirty="0">
                <a:latin typeface="Verdana"/>
                <a:cs typeface="Verdana"/>
              </a:rPr>
              <a:t>called </a:t>
            </a:r>
            <a:r>
              <a:rPr sz="2000" i="1" spc="-5" dirty="0">
                <a:latin typeface="Verdana"/>
                <a:cs typeface="Verdana"/>
              </a:rPr>
              <a:t>HyperText Transport </a:t>
            </a:r>
            <a:r>
              <a:rPr sz="2000" i="1" spc="-10" dirty="0">
                <a:latin typeface="Verdana"/>
                <a:cs typeface="Verdana"/>
              </a:rPr>
              <a:t>Protocol </a:t>
            </a:r>
            <a:r>
              <a:rPr sz="2000" i="1" dirty="0">
                <a:latin typeface="Verdana"/>
                <a:cs typeface="Verdana"/>
              </a:rPr>
              <a:t>(HTTP) </a:t>
            </a:r>
            <a:r>
              <a:rPr sz="2000" spc="-5" dirty="0">
                <a:latin typeface="Verdana"/>
                <a:cs typeface="Verdana"/>
              </a:rPr>
              <a:t>for  interaction among the </a:t>
            </a:r>
            <a:r>
              <a:rPr sz="2000" spc="-10" dirty="0">
                <a:latin typeface="Verdana"/>
                <a:cs typeface="Verdana"/>
              </a:rPr>
              <a:t>computers on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Internet</a:t>
            </a:r>
            <a:endParaRPr sz="2000">
              <a:latin typeface="Verdana"/>
              <a:cs typeface="Verdana"/>
            </a:endParaRPr>
          </a:p>
          <a:p>
            <a:pPr marL="356870" marR="21209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dirty="0">
                <a:latin typeface="Verdana"/>
                <a:cs typeface="Verdana"/>
              </a:rPr>
              <a:t>Any </a:t>
            </a:r>
            <a:r>
              <a:rPr sz="2000" spc="-5" dirty="0">
                <a:latin typeface="Verdana"/>
                <a:cs typeface="Verdana"/>
              </a:rPr>
              <a:t>computer </a:t>
            </a:r>
            <a:r>
              <a:rPr sz="2000" spc="-10" dirty="0">
                <a:latin typeface="Verdana"/>
                <a:cs typeface="Verdana"/>
              </a:rPr>
              <a:t>on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Internet </a:t>
            </a:r>
            <a:r>
              <a:rPr sz="2000" spc="-5" dirty="0">
                <a:latin typeface="Verdana"/>
                <a:cs typeface="Verdana"/>
              </a:rPr>
              <a:t>that </a:t>
            </a:r>
            <a:r>
              <a:rPr sz="2000" spc="-10" dirty="0">
                <a:latin typeface="Verdana"/>
                <a:cs typeface="Verdana"/>
              </a:rPr>
              <a:t>uses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dirty="0">
                <a:latin typeface="Verdana"/>
                <a:cs typeface="Verdana"/>
              </a:rPr>
              <a:t>HTTP  </a:t>
            </a:r>
            <a:r>
              <a:rPr sz="2000" spc="-10" dirty="0">
                <a:latin typeface="Verdana"/>
                <a:cs typeface="Verdana"/>
              </a:rPr>
              <a:t>protocol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called a </a:t>
            </a:r>
            <a:r>
              <a:rPr sz="2000" spc="-15" dirty="0">
                <a:latin typeface="Verdana"/>
                <a:cs typeface="Verdana"/>
              </a:rPr>
              <a:t>web </a:t>
            </a:r>
            <a:r>
              <a:rPr sz="2000" spc="-5" dirty="0">
                <a:latin typeface="Verdana"/>
                <a:cs typeface="Verdana"/>
              </a:rPr>
              <a:t>server and any </a:t>
            </a:r>
            <a:r>
              <a:rPr sz="2000" dirty="0">
                <a:latin typeface="Verdana"/>
                <a:cs typeface="Verdana"/>
              </a:rPr>
              <a:t>computer </a:t>
            </a:r>
            <a:r>
              <a:rPr sz="2000" spc="-5" dirty="0">
                <a:latin typeface="Verdana"/>
                <a:cs typeface="Verdana"/>
              </a:rPr>
              <a:t>that  </a:t>
            </a:r>
            <a:r>
              <a:rPr sz="2000" spc="-10" dirty="0">
                <a:latin typeface="Verdana"/>
                <a:cs typeface="Verdana"/>
              </a:rPr>
              <a:t>can </a:t>
            </a:r>
            <a:r>
              <a:rPr sz="2000" spc="-15" dirty="0">
                <a:latin typeface="Verdana"/>
                <a:cs typeface="Verdana"/>
              </a:rPr>
              <a:t>access </a:t>
            </a:r>
            <a:r>
              <a:rPr sz="2000" spc="-5" dirty="0">
                <a:latin typeface="Verdana"/>
                <a:cs typeface="Verdana"/>
              </a:rPr>
              <a:t>that </a:t>
            </a:r>
            <a:r>
              <a:rPr sz="2000" spc="-10" dirty="0">
                <a:latin typeface="Verdana"/>
                <a:cs typeface="Verdana"/>
              </a:rPr>
              <a:t>server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called a </a:t>
            </a:r>
            <a:r>
              <a:rPr sz="2000" spc="-15" dirty="0">
                <a:latin typeface="Verdana"/>
                <a:cs typeface="Verdana"/>
              </a:rPr>
              <a:t>web</a:t>
            </a:r>
            <a:r>
              <a:rPr sz="2000" spc="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client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62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5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78483" y="2053335"/>
            <a:ext cx="7195820" cy="1377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715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469265" algn="l"/>
                <a:tab pos="469900" algn="l"/>
                <a:tab pos="850265" algn="l"/>
                <a:tab pos="1603375" algn="l"/>
                <a:tab pos="2191385" algn="l"/>
                <a:tab pos="3358515" algn="l"/>
                <a:tab pos="3779520" algn="l"/>
                <a:tab pos="5187950" algn="l"/>
                <a:tab pos="5715000" algn="l"/>
              </a:tabLst>
            </a:pPr>
            <a:r>
              <a:rPr sz="2000" spc="-30" dirty="0">
                <a:latin typeface="Verdana"/>
                <a:cs typeface="Verdana"/>
              </a:rPr>
              <a:t>I</a:t>
            </a:r>
            <a:r>
              <a:rPr sz="2000" spc="-5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0" dirty="0">
                <a:latin typeface="Verdana"/>
                <a:cs typeface="Verdana"/>
              </a:rPr>
              <a:t>u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spc="0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	th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5" dirty="0">
                <a:latin typeface="Verdana"/>
                <a:cs typeface="Verdana"/>
              </a:rPr>
              <a:t>c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0" dirty="0">
                <a:latin typeface="Verdana"/>
                <a:cs typeface="Verdana"/>
              </a:rPr>
              <a:t>n</a:t>
            </a:r>
            <a:r>
              <a:rPr sz="2000" spc="-15" dirty="0">
                <a:latin typeface="Verdana"/>
                <a:cs typeface="Verdana"/>
              </a:rPr>
              <a:t>c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p</a:t>
            </a:r>
            <a:r>
              <a:rPr sz="2000" spc="-5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5" dirty="0">
                <a:latin typeface="Verdana"/>
                <a:cs typeface="Verdana"/>
              </a:rPr>
              <a:t>o</a:t>
            </a:r>
            <a:r>
              <a:rPr sz="2000" spc="-5" dirty="0">
                <a:latin typeface="Verdana"/>
                <a:cs typeface="Verdana"/>
              </a:rPr>
              <a:t>f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i="1" spc="0" dirty="0">
                <a:latin typeface="Verdana"/>
                <a:cs typeface="Verdana"/>
              </a:rPr>
              <a:t>h</a:t>
            </a:r>
            <a:r>
              <a:rPr sz="2000" i="1" spc="-5" dirty="0">
                <a:latin typeface="Verdana"/>
                <a:cs typeface="Verdana"/>
              </a:rPr>
              <a:t>y</a:t>
            </a:r>
            <a:r>
              <a:rPr sz="2000" i="1" dirty="0">
                <a:latin typeface="Verdana"/>
                <a:cs typeface="Verdana"/>
              </a:rPr>
              <a:t>p</a:t>
            </a:r>
            <a:r>
              <a:rPr sz="2000" i="1" spc="0" dirty="0">
                <a:latin typeface="Verdana"/>
                <a:cs typeface="Verdana"/>
              </a:rPr>
              <a:t>e</a:t>
            </a:r>
            <a:r>
              <a:rPr sz="2000" i="1" spc="-20" dirty="0">
                <a:latin typeface="Verdana"/>
                <a:cs typeface="Verdana"/>
              </a:rPr>
              <a:t>r</a:t>
            </a:r>
            <a:r>
              <a:rPr sz="2000" i="1" dirty="0">
                <a:latin typeface="Verdana"/>
                <a:cs typeface="Verdana"/>
              </a:rPr>
              <a:t>t</a:t>
            </a:r>
            <a:r>
              <a:rPr sz="2000" i="1" spc="-20" dirty="0">
                <a:latin typeface="Verdana"/>
                <a:cs typeface="Verdana"/>
              </a:rPr>
              <a:t>e</a:t>
            </a:r>
            <a:r>
              <a:rPr sz="2000" i="1" spc="-5" dirty="0">
                <a:latin typeface="Verdana"/>
                <a:cs typeface="Verdana"/>
              </a:rPr>
              <a:t>xt</a:t>
            </a:r>
            <a:r>
              <a:rPr sz="2000" i="1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spc="5" dirty="0">
                <a:latin typeface="Verdana"/>
                <a:cs typeface="Verdana"/>
              </a:rPr>
              <a:t>o</a:t>
            </a:r>
            <a:r>
              <a:rPr sz="2000" spc="-5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5" dirty="0">
                <a:latin typeface="Verdana"/>
                <a:cs typeface="Verdana"/>
              </a:rPr>
              <a:t>i</a:t>
            </a:r>
            <a:r>
              <a:rPr sz="2000" spc="0" dirty="0">
                <a:latin typeface="Verdana"/>
                <a:cs typeface="Verdana"/>
              </a:rPr>
              <a:t>n</a:t>
            </a:r>
            <a:r>
              <a:rPr sz="2000" spc="-10" dirty="0">
                <a:latin typeface="Verdana"/>
                <a:cs typeface="Verdana"/>
              </a:rPr>
              <a:t>fo</a:t>
            </a:r>
            <a:r>
              <a:rPr sz="2000" spc="-20" dirty="0">
                <a:latin typeface="Verdana"/>
                <a:cs typeface="Verdana"/>
              </a:rPr>
              <a:t>r</a:t>
            </a:r>
            <a:r>
              <a:rPr sz="2000" spc="-5" dirty="0">
                <a:latin typeface="Verdana"/>
                <a:cs typeface="Verdana"/>
              </a:rPr>
              <a:t>ma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25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on  </a:t>
            </a:r>
            <a:r>
              <a:rPr sz="2000" spc="-5" dirty="0">
                <a:latin typeface="Verdana"/>
                <a:cs typeface="Verdana"/>
              </a:rPr>
              <a:t>storage and retrieval </a:t>
            </a:r>
            <a:r>
              <a:rPr sz="2000" spc="-10" dirty="0">
                <a:latin typeface="Verdana"/>
                <a:cs typeface="Verdana"/>
              </a:rPr>
              <a:t>on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Internet</a:t>
            </a:r>
            <a:endParaRPr sz="2000">
              <a:latin typeface="Verdana"/>
              <a:cs typeface="Verdana"/>
            </a:endParaRPr>
          </a:p>
          <a:p>
            <a:pPr marL="469900" marR="5080" indent="-457200">
              <a:lnSpc>
                <a:spcPct val="100000"/>
              </a:lnSpc>
              <a:spcBef>
                <a:spcPts val="1200"/>
              </a:spcBef>
              <a:buClr>
                <a:srgbClr val="FF3300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spc="-5" dirty="0">
                <a:latin typeface="Verdana"/>
                <a:cs typeface="Verdana"/>
              </a:rPr>
              <a:t>Hypertext documents </a:t>
            </a:r>
            <a:r>
              <a:rPr sz="2000" dirty="0">
                <a:latin typeface="Verdana"/>
                <a:cs typeface="Verdana"/>
              </a:rPr>
              <a:t>enable this </a:t>
            </a:r>
            <a:r>
              <a:rPr sz="2000" spc="-5" dirty="0">
                <a:latin typeface="Verdana"/>
                <a:cs typeface="Verdana"/>
              </a:rPr>
              <a:t>by </a:t>
            </a:r>
            <a:r>
              <a:rPr sz="2000" dirty="0">
                <a:latin typeface="Verdana"/>
                <a:cs typeface="Verdana"/>
              </a:rPr>
              <a:t>using </a:t>
            </a:r>
            <a:r>
              <a:rPr sz="2000" spc="-5" dirty="0">
                <a:latin typeface="Verdana"/>
                <a:cs typeface="Verdana"/>
              </a:rPr>
              <a:t>a series  </a:t>
            </a:r>
            <a:r>
              <a:rPr sz="2000" spc="-10" dirty="0">
                <a:latin typeface="Verdana"/>
                <a:cs typeface="Verdana"/>
              </a:rPr>
              <a:t>of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links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1927" y="457200"/>
            <a:ext cx="9387840" cy="46679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z="2600" spc="-5" dirty="0"/>
              <a:t>World Wide </a:t>
            </a:r>
            <a:r>
              <a:rPr sz="2600" spc="-10" dirty="0"/>
              <a:t>Web (WWW </a:t>
            </a:r>
            <a:r>
              <a:rPr sz="2600" spc="-5" dirty="0"/>
              <a:t>or</a:t>
            </a:r>
            <a:r>
              <a:rPr sz="2600" spc="5" dirty="0"/>
              <a:t> </a:t>
            </a:r>
            <a:r>
              <a:rPr sz="2600" spc="-5" dirty="0"/>
              <a:t>W3)</a:t>
            </a:r>
            <a:endParaRPr sz="2600"/>
          </a:p>
        </p:txBody>
      </p:sp>
      <p:sp>
        <p:nvSpPr>
          <p:cNvPr id="5" name="object 5"/>
          <p:cNvSpPr txBox="1"/>
          <p:nvPr/>
        </p:nvSpPr>
        <p:spPr>
          <a:xfrm>
            <a:off x="3074983" y="3577335"/>
            <a:ext cx="519493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99820" algn="l"/>
                <a:tab pos="1874520" algn="l"/>
                <a:tab pos="2338070" algn="l"/>
                <a:tab pos="3127375" algn="l"/>
                <a:tab pos="3581400" algn="l"/>
                <a:tab pos="3952875" algn="l"/>
              </a:tabLst>
            </a:pP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p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c</a:t>
            </a:r>
            <a:r>
              <a:rPr sz="2000" spc="25" dirty="0">
                <a:latin typeface="Verdana"/>
                <a:cs typeface="Verdana"/>
              </a:rPr>
              <a:t>i</a:t>
            </a:r>
            <a:r>
              <a:rPr sz="2000" spc="-5" dirty="0">
                <a:latin typeface="Verdana"/>
                <a:cs typeface="Verdana"/>
              </a:rPr>
              <a:t>al</a:t>
            </a:r>
            <a:r>
              <a:rPr sz="2000" dirty="0">
                <a:latin typeface="Verdana"/>
                <a:cs typeface="Verdana"/>
              </a:rPr>
              <a:t>	t</a:t>
            </a:r>
            <a:r>
              <a:rPr sz="2000" spc="-5" dirty="0">
                <a:latin typeface="Verdana"/>
                <a:cs typeface="Verdana"/>
              </a:rPr>
              <a:t>y</a:t>
            </a:r>
            <a:r>
              <a:rPr sz="2000" spc="-25" dirty="0">
                <a:latin typeface="Verdana"/>
                <a:cs typeface="Verdana"/>
              </a:rPr>
              <a:t>p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5" dirty="0">
                <a:latin typeface="Verdana"/>
                <a:cs typeface="Verdana"/>
              </a:rPr>
              <a:t>o</a:t>
            </a:r>
            <a:r>
              <a:rPr sz="2000" spc="-5" dirty="0">
                <a:latin typeface="Verdana"/>
                <a:cs typeface="Verdana"/>
              </a:rPr>
              <a:t>f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m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5" dirty="0">
                <a:latin typeface="Verdana"/>
                <a:cs typeface="Verdana"/>
              </a:rPr>
              <a:t>i</a:t>
            </a:r>
            <a:r>
              <a:rPr sz="2000" spc="-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0" dirty="0">
                <a:latin typeface="Verdana"/>
                <a:cs typeface="Verdana"/>
              </a:rPr>
              <a:t>h</a:t>
            </a:r>
            <a:r>
              <a:rPr sz="2000" spc="-5" dirty="0">
                <a:latin typeface="Verdana"/>
                <a:cs typeface="Verdana"/>
              </a:rPr>
              <a:t>y</a:t>
            </a:r>
            <a:r>
              <a:rPr sz="2000" dirty="0">
                <a:latin typeface="Verdana"/>
                <a:cs typeface="Verdana"/>
              </a:rPr>
              <a:t>p</a:t>
            </a:r>
            <a:r>
              <a:rPr sz="2000" spc="0" dirty="0">
                <a:latin typeface="Verdana"/>
                <a:cs typeface="Verdana"/>
              </a:rPr>
              <a:t>e</a:t>
            </a:r>
            <a:r>
              <a:rPr sz="2000" spc="-20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xt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8483" y="3577335"/>
            <a:ext cx="1802764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469900" algn="l"/>
              </a:tabLst>
            </a:pPr>
            <a:r>
              <a:rPr sz="2000" dirty="0">
                <a:latin typeface="Verdana"/>
                <a:cs typeface="Verdana"/>
              </a:rPr>
              <a:t>Link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a  document  document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6984" y="3882135"/>
            <a:ext cx="532765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" marR="5080" indent="-48895">
              <a:lnSpc>
                <a:spcPct val="100000"/>
              </a:lnSpc>
              <a:tabLst>
                <a:tab pos="675640" algn="l"/>
                <a:tab pos="1454150" algn="l"/>
                <a:tab pos="1946910" algn="l"/>
                <a:tab pos="2310765" algn="l"/>
                <a:tab pos="2506980" algn="l"/>
                <a:tab pos="3921760" algn="l"/>
                <a:tab pos="3978275" algn="l"/>
                <a:tab pos="4323715" algn="l"/>
                <a:tab pos="4901565" algn="l"/>
              </a:tabLst>
            </a:pPr>
            <a:r>
              <a:rPr sz="2000" dirty="0">
                <a:latin typeface="Verdana"/>
                <a:cs typeface="Verdana"/>
              </a:rPr>
              <a:t>th</a:t>
            </a:r>
            <a:r>
              <a:rPr sz="2000" spc="-5" dirty="0">
                <a:latin typeface="Verdana"/>
                <a:cs typeface="Verdana"/>
              </a:rPr>
              <a:t>at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5" dirty="0">
                <a:latin typeface="Verdana"/>
                <a:cs typeface="Verdana"/>
              </a:rPr>
              <a:t>c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0" dirty="0">
                <a:latin typeface="Verdana"/>
                <a:cs typeface="Verdana"/>
              </a:rPr>
              <a:t>nn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c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	th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	d</a:t>
            </a:r>
            <a:r>
              <a:rPr sz="2000" spc="-15" dirty="0">
                <a:latin typeface="Verdana"/>
                <a:cs typeface="Verdana"/>
              </a:rPr>
              <a:t>oc</a:t>
            </a:r>
            <a:r>
              <a:rPr sz="2000" dirty="0">
                <a:latin typeface="Verdana"/>
                <a:cs typeface="Verdana"/>
              </a:rPr>
              <a:t>u</a:t>
            </a:r>
            <a:r>
              <a:rPr sz="2000" spc="20" dirty="0">
                <a:latin typeface="Verdana"/>
                <a:cs typeface="Verdana"/>
              </a:rPr>
              <a:t>m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-5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	t</a:t>
            </a:r>
            <a:r>
              <a:rPr sz="2000" spc="-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spc="0" dirty="0">
                <a:latin typeface="Verdana"/>
                <a:cs typeface="Verdana"/>
              </a:rPr>
              <a:t>n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th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r  </a:t>
            </a:r>
            <a:r>
              <a:rPr sz="2000" spc="25" dirty="0">
                <a:latin typeface="Verdana"/>
                <a:cs typeface="Verdana"/>
              </a:rPr>
              <a:t>p</a:t>
            </a:r>
            <a:r>
              <a:rPr sz="2000" spc="-20" dirty="0">
                <a:latin typeface="Verdana"/>
                <a:cs typeface="Verdana"/>
              </a:rPr>
              <a:t>r</a:t>
            </a:r>
            <a:r>
              <a:rPr sz="2000" spc="5" dirty="0">
                <a:latin typeface="Verdana"/>
                <a:cs typeface="Verdana"/>
              </a:rPr>
              <a:t>o</a:t>
            </a:r>
            <a:r>
              <a:rPr sz="2000" spc="-5" dirty="0">
                <a:latin typeface="Verdana"/>
                <a:cs typeface="Verdana"/>
              </a:rPr>
              <a:t>v</a:t>
            </a:r>
            <a:r>
              <a:rPr sz="2000" spc="2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din</a:t>
            </a:r>
            <a:r>
              <a:rPr sz="2000" spc="-10" dirty="0">
                <a:latin typeface="Verdana"/>
                <a:cs typeface="Verdana"/>
              </a:rPr>
              <a:t>g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" dirty="0">
                <a:latin typeface="Verdana"/>
                <a:cs typeface="Verdana"/>
              </a:rPr>
              <a:t>m</a:t>
            </a:r>
            <a:r>
              <a:rPr sz="2000" spc="-15" dirty="0">
                <a:latin typeface="Verdana"/>
                <a:cs typeface="Verdana"/>
              </a:rPr>
              <a:t>or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5" dirty="0">
                <a:latin typeface="Verdana"/>
                <a:cs typeface="Verdana"/>
              </a:rPr>
              <a:t>i</a:t>
            </a:r>
            <a:r>
              <a:rPr sz="2000" spc="0" dirty="0">
                <a:latin typeface="Verdana"/>
                <a:cs typeface="Verdana"/>
              </a:rPr>
              <a:t>n</a:t>
            </a:r>
            <a:r>
              <a:rPr sz="2000" spc="-10" dirty="0">
                <a:latin typeface="Verdana"/>
                <a:cs typeface="Verdana"/>
              </a:rPr>
              <a:t>fo</a:t>
            </a:r>
            <a:r>
              <a:rPr sz="2000" spc="-20" dirty="0">
                <a:latin typeface="Verdana"/>
                <a:cs typeface="Verdana"/>
              </a:rPr>
              <a:t>r</a:t>
            </a:r>
            <a:r>
              <a:rPr sz="2000" spc="-5" dirty="0">
                <a:latin typeface="Verdana"/>
                <a:cs typeface="Verdana"/>
              </a:rPr>
              <a:t>ma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25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-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		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b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0" dirty="0">
                <a:latin typeface="Verdana"/>
                <a:cs typeface="Verdana"/>
              </a:rPr>
              <a:t>u</a:t>
            </a:r>
            <a:r>
              <a:rPr sz="2000" spc="-5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	th</a:t>
            </a:r>
            <a:r>
              <a:rPr sz="2000" spc="-5" dirty="0"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5683" y="4491735"/>
            <a:ext cx="144081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Verdana"/>
                <a:cs typeface="Verdana"/>
              </a:rPr>
              <a:t>linked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item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6044" y="1473200"/>
            <a:ext cx="21564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1927" y="609600"/>
            <a:ext cx="938784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5" dirty="0"/>
              <a:t>Example </a:t>
            </a:r>
            <a:r>
              <a:rPr sz="2800" spc="-5" dirty="0"/>
              <a:t>of </a:t>
            </a:r>
            <a:r>
              <a:rPr sz="2800" dirty="0"/>
              <a:t>Hypertext</a:t>
            </a:r>
            <a:r>
              <a:rPr sz="2800" spc="-20" dirty="0"/>
              <a:t> </a:t>
            </a:r>
            <a:r>
              <a:rPr sz="2800" spc="-5" dirty="0"/>
              <a:t>Document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1612391" y="2185416"/>
            <a:ext cx="6029325" cy="2270760"/>
          </a:xfrm>
          <a:custGeom>
            <a:avLst/>
            <a:gdLst/>
            <a:ahLst/>
            <a:cxnLst/>
            <a:rect l="l" t="t" r="r" b="b"/>
            <a:pathLst>
              <a:path w="6029325" h="2270760">
                <a:moveTo>
                  <a:pt x="377952" y="0"/>
                </a:moveTo>
                <a:lnTo>
                  <a:pt x="330232" y="2968"/>
                </a:lnTo>
                <a:lnTo>
                  <a:pt x="284369" y="11631"/>
                </a:lnTo>
                <a:lnTo>
                  <a:pt x="240704" y="25621"/>
                </a:lnTo>
                <a:lnTo>
                  <a:pt x="199578" y="44572"/>
                </a:lnTo>
                <a:lnTo>
                  <a:pt x="161331" y="68118"/>
                </a:lnTo>
                <a:lnTo>
                  <a:pt x="126306" y="95893"/>
                </a:lnTo>
                <a:lnTo>
                  <a:pt x="94844" y="127530"/>
                </a:lnTo>
                <a:lnTo>
                  <a:pt x="67286" y="162663"/>
                </a:lnTo>
                <a:lnTo>
                  <a:pt x="43973" y="200926"/>
                </a:lnTo>
                <a:lnTo>
                  <a:pt x="25246" y="241953"/>
                </a:lnTo>
                <a:lnTo>
                  <a:pt x="11448" y="285377"/>
                </a:lnTo>
                <a:lnTo>
                  <a:pt x="2918" y="330832"/>
                </a:lnTo>
                <a:lnTo>
                  <a:pt x="0" y="377951"/>
                </a:lnTo>
                <a:lnTo>
                  <a:pt x="0" y="1892808"/>
                </a:lnTo>
                <a:lnTo>
                  <a:pt x="2918" y="1939927"/>
                </a:lnTo>
                <a:lnTo>
                  <a:pt x="11448" y="1985382"/>
                </a:lnTo>
                <a:lnTo>
                  <a:pt x="25246" y="2028806"/>
                </a:lnTo>
                <a:lnTo>
                  <a:pt x="43973" y="2069833"/>
                </a:lnTo>
                <a:lnTo>
                  <a:pt x="67286" y="2108096"/>
                </a:lnTo>
                <a:lnTo>
                  <a:pt x="94844" y="2143229"/>
                </a:lnTo>
                <a:lnTo>
                  <a:pt x="126306" y="2174866"/>
                </a:lnTo>
                <a:lnTo>
                  <a:pt x="161331" y="2202641"/>
                </a:lnTo>
                <a:lnTo>
                  <a:pt x="199578" y="2226187"/>
                </a:lnTo>
                <a:lnTo>
                  <a:pt x="240704" y="2245138"/>
                </a:lnTo>
                <a:lnTo>
                  <a:pt x="284369" y="2259128"/>
                </a:lnTo>
                <a:lnTo>
                  <a:pt x="330232" y="2267791"/>
                </a:lnTo>
                <a:lnTo>
                  <a:pt x="377952" y="2270760"/>
                </a:lnTo>
                <a:lnTo>
                  <a:pt x="5650992" y="2270760"/>
                </a:lnTo>
                <a:lnTo>
                  <a:pt x="5698111" y="2267791"/>
                </a:lnTo>
                <a:lnTo>
                  <a:pt x="5743566" y="2259128"/>
                </a:lnTo>
                <a:lnTo>
                  <a:pt x="5786990" y="2245138"/>
                </a:lnTo>
                <a:lnTo>
                  <a:pt x="5828017" y="2226187"/>
                </a:lnTo>
                <a:lnTo>
                  <a:pt x="5866280" y="2202641"/>
                </a:lnTo>
                <a:lnTo>
                  <a:pt x="5901413" y="2174866"/>
                </a:lnTo>
                <a:lnTo>
                  <a:pt x="5933050" y="2143229"/>
                </a:lnTo>
                <a:lnTo>
                  <a:pt x="5960825" y="2108096"/>
                </a:lnTo>
                <a:lnTo>
                  <a:pt x="5984371" y="2069833"/>
                </a:lnTo>
                <a:lnTo>
                  <a:pt x="6003322" y="2028806"/>
                </a:lnTo>
                <a:lnTo>
                  <a:pt x="6017312" y="1985382"/>
                </a:lnTo>
                <a:lnTo>
                  <a:pt x="6025975" y="1939927"/>
                </a:lnTo>
                <a:lnTo>
                  <a:pt x="6028944" y="1892808"/>
                </a:lnTo>
                <a:lnTo>
                  <a:pt x="6028944" y="377951"/>
                </a:lnTo>
                <a:lnTo>
                  <a:pt x="6025975" y="330832"/>
                </a:lnTo>
                <a:lnTo>
                  <a:pt x="6017312" y="285377"/>
                </a:lnTo>
                <a:lnTo>
                  <a:pt x="6003322" y="241953"/>
                </a:lnTo>
                <a:lnTo>
                  <a:pt x="5984371" y="200926"/>
                </a:lnTo>
                <a:lnTo>
                  <a:pt x="5960825" y="162663"/>
                </a:lnTo>
                <a:lnTo>
                  <a:pt x="5933050" y="127530"/>
                </a:lnTo>
                <a:lnTo>
                  <a:pt x="5901413" y="95893"/>
                </a:lnTo>
                <a:lnTo>
                  <a:pt x="5866280" y="68118"/>
                </a:lnTo>
                <a:lnTo>
                  <a:pt x="5828017" y="44572"/>
                </a:lnTo>
                <a:lnTo>
                  <a:pt x="5786990" y="25621"/>
                </a:lnTo>
                <a:lnTo>
                  <a:pt x="5743566" y="11631"/>
                </a:lnTo>
                <a:lnTo>
                  <a:pt x="5698111" y="2968"/>
                </a:lnTo>
                <a:lnTo>
                  <a:pt x="5650992" y="0"/>
                </a:lnTo>
                <a:lnTo>
                  <a:pt x="37795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79523" y="2340904"/>
            <a:ext cx="5869305" cy="172148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Verdana"/>
                <a:cs typeface="Verdana"/>
              </a:rPr>
              <a:t>Pradeep K. Sinha has </a:t>
            </a:r>
            <a:r>
              <a:rPr sz="1600" spc="5" dirty="0">
                <a:latin typeface="Verdana"/>
                <a:cs typeface="Verdana"/>
              </a:rPr>
              <a:t>been </a:t>
            </a:r>
            <a:r>
              <a:rPr sz="1600" spc="-5" dirty="0">
                <a:latin typeface="Verdana"/>
                <a:cs typeface="Verdana"/>
              </a:rPr>
              <a:t>involved in </a:t>
            </a:r>
            <a:r>
              <a:rPr sz="1600" spc="-1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research</a:t>
            </a:r>
            <a:r>
              <a:rPr sz="1600" spc="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200"/>
              </a:lnSpc>
              <a:spcBef>
                <a:spcPts val="20"/>
              </a:spcBef>
              <a:tabLst>
                <a:tab pos="1395095" algn="l"/>
              </a:tabLst>
            </a:pPr>
            <a:r>
              <a:rPr sz="1600" dirty="0">
                <a:latin typeface="Verdana"/>
                <a:cs typeface="Verdana"/>
              </a:rPr>
              <a:t>development </a:t>
            </a:r>
            <a:r>
              <a:rPr sz="1600" spc="-10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distributed systems </a:t>
            </a:r>
            <a:r>
              <a:rPr sz="1600" spc="10" dirty="0">
                <a:latin typeface="Verdana"/>
                <a:cs typeface="Verdana"/>
              </a:rPr>
              <a:t>for </a:t>
            </a:r>
            <a:r>
              <a:rPr sz="1600" dirty="0">
                <a:latin typeface="Verdana"/>
                <a:cs typeface="Verdana"/>
              </a:rPr>
              <a:t>almost a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decade.  At present </a:t>
            </a:r>
            <a:r>
              <a:rPr sz="1600" spc="10" dirty="0">
                <a:latin typeface="Verdana"/>
                <a:cs typeface="Verdana"/>
              </a:rPr>
              <a:t>Dr. </a:t>
            </a:r>
            <a:r>
              <a:rPr sz="1600" spc="-5" dirty="0">
                <a:latin typeface="Verdana"/>
                <a:cs typeface="Verdana"/>
              </a:rPr>
              <a:t>Sinha is working at the </a:t>
            </a:r>
            <a:r>
              <a:rPr sz="1600" b="1" u="heavy" spc="-5" dirty="0">
                <a:latin typeface="Verdana"/>
                <a:cs typeface="Verdana"/>
              </a:rPr>
              <a:t>Centre </a:t>
            </a:r>
            <a:r>
              <a:rPr sz="1600" b="1" u="heavy" dirty="0">
                <a:latin typeface="Verdana"/>
                <a:cs typeface="Verdana"/>
              </a:rPr>
              <a:t>for  </a:t>
            </a:r>
            <a:r>
              <a:rPr sz="1600" b="1" u="heavy" spc="-5" dirty="0">
                <a:latin typeface="Verdana"/>
                <a:cs typeface="Verdana"/>
              </a:rPr>
              <a:t>Development </a:t>
            </a:r>
            <a:r>
              <a:rPr sz="1600" b="1" u="heavy" dirty="0">
                <a:latin typeface="Verdana"/>
                <a:cs typeface="Verdana"/>
              </a:rPr>
              <a:t>of </a:t>
            </a:r>
            <a:r>
              <a:rPr sz="1600" b="1" u="heavy" spc="-5" dirty="0">
                <a:latin typeface="Verdana"/>
                <a:cs typeface="Verdana"/>
              </a:rPr>
              <a:t>Advanced </a:t>
            </a:r>
            <a:r>
              <a:rPr sz="1600" b="1" u="heavy" dirty="0">
                <a:latin typeface="Verdana"/>
                <a:cs typeface="Verdana"/>
              </a:rPr>
              <a:t>Computing (C-DAC)</a:t>
            </a:r>
            <a:r>
              <a:rPr sz="1600" dirty="0">
                <a:latin typeface="Verdana"/>
                <a:cs typeface="Verdana"/>
              </a:rPr>
              <a:t>,  </a:t>
            </a:r>
            <a:r>
              <a:rPr sz="1600" spc="-5" dirty="0">
                <a:latin typeface="Verdana"/>
                <a:cs typeface="Verdana"/>
              </a:rPr>
              <a:t>Pune,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India.	Before </a:t>
            </a:r>
            <a:r>
              <a:rPr sz="1600" spc="-10" dirty="0">
                <a:latin typeface="Verdana"/>
                <a:cs typeface="Verdana"/>
              </a:rPr>
              <a:t>joining </a:t>
            </a:r>
            <a:r>
              <a:rPr sz="1600" dirty="0">
                <a:latin typeface="Verdana"/>
                <a:cs typeface="Verdana"/>
              </a:rPr>
              <a:t>C-DAC, </a:t>
            </a:r>
            <a:r>
              <a:rPr sz="1600" spc="5" dirty="0">
                <a:latin typeface="Verdana"/>
                <a:cs typeface="Verdana"/>
              </a:rPr>
              <a:t>Dr.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Sinha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worked  </a:t>
            </a:r>
            <a:r>
              <a:rPr sz="1600" spc="-5" dirty="0">
                <a:latin typeface="Verdana"/>
                <a:cs typeface="Verdana"/>
              </a:rPr>
              <a:t>with the </a:t>
            </a:r>
            <a:r>
              <a:rPr sz="1600" b="1" u="heavy" spc="-5" dirty="0">
                <a:latin typeface="Verdana"/>
                <a:cs typeface="Verdana"/>
              </a:rPr>
              <a:t>Multimedia </a:t>
            </a:r>
            <a:r>
              <a:rPr sz="1600" b="1" u="heavy" spc="-10" dirty="0">
                <a:latin typeface="Verdana"/>
                <a:cs typeface="Verdana"/>
              </a:rPr>
              <a:t>Systems </a:t>
            </a:r>
            <a:r>
              <a:rPr sz="1600" b="1" u="heavy" spc="-5" dirty="0">
                <a:latin typeface="Verdana"/>
                <a:cs typeface="Verdana"/>
              </a:rPr>
              <a:t>Research </a:t>
            </a:r>
            <a:r>
              <a:rPr sz="1600" b="1" u="heavy" dirty="0">
                <a:latin typeface="Verdana"/>
                <a:cs typeface="Verdana"/>
              </a:rPr>
              <a:t>Laboratory  (MSRL) of Panasonic </a:t>
            </a:r>
            <a:r>
              <a:rPr sz="1600" spc="-5" dirty="0">
                <a:latin typeface="Verdana"/>
                <a:cs typeface="Verdana"/>
              </a:rPr>
              <a:t>in Tokyo,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Japan.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49259" y="2902711"/>
            <a:ext cx="551815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Lin</a:t>
            </a:r>
            <a:r>
              <a:rPr sz="1600" spc="5" dirty="0">
                <a:latin typeface="Verdana"/>
                <a:cs typeface="Verdana"/>
              </a:rPr>
              <a:t>ks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09688" y="3182111"/>
            <a:ext cx="661670" cy="646430"/>
          </a:xfrm>
          <a:custGeom>
            <a:avLst/>
            <a:gdLst/>
            <a:ahLst/>
            <a:cxnLst/>
            <a:rect l="l" t="t" r="r" b="b"/>
            <a:pathLst>
              <a:path w="661670" h="646429">
                <a:moveTo>
                  <a:pt x="27431" y="563879"/>
                </a:moveTo>
                <a:lnTo>
                  <a:pt x="0" y="646176"/>
                </a:lnTo>
                <a:lnTo>
                  <a:pt x="82295" y="618743"/>
                </a:lnTo>
                <a:lnTo>
                  <a:pt x="67055" y="603503"/>
                </a:lnTo>
                <a:lnTo>
                  <a:pt x="42671" y="603503"/>
                </a:lnTo>
                <a:lnTo>
                  <a:pt x="42671" y="597408"/>
                </a:lnTo>
                <a:lnTo>
                  <a:pt x="51931" y="588379"/>
                </a:lnTo>
                <a:lnTo>
                  <a:pt x="27431" y="563879"/>
                </a:lnTo>
                <a:close/>
              </a:path>
              <a:path w="661670" h="646429">
                <a:moveTo>
                  <a:pt x="51931" y="588379"/>
                </a:moveTo>
                <a:lnTo>
                  <a:pt x="42671" y="597408"/>
                </a:lnTo>
                <a:lnTo>
                  <a:pt x="42671" y="603503"/>
                </a:lnTo>
                <a:lnTo>
                  <a:pt x="48767" y="603503"/>
                </a:lnTo>
                <a:lnTo>
                  <a:pt x="58027" y="594475"/>
                </a:lnTo>
                <a:lnTo>
                  <a:pt x="51931" y="588379"/>
                </a:lnTo>
                <a:close/>
              </a:path>
              <a:path w="661670" h="646429">
                <a:moveTo>
                  <a:pt x="58027" y="594475"/>
                </a:moveTo>
                <a:lnTo>
                  <a:pt x="48767" y="603503"/>
                </a:lnTo>
                <a:lnTo>
                  <a:pt x="67055" y="603503"/>
                </a:lnTo>
                <a:lnTo>
                  <a:pt x="58027" y="594475"/>
                </a:lnTo>
                <a:close/>
              </a:path>
              <a:path w="661670" h="646429">
                <a:moveTo>
                  <a:pt x="661415" y="0"/>
                </a:moveTo>
                <a:lnTo>
                  <a:pt x="655319" y="0"/>
                </a:lnTo>
                <a:lnTo>
                  <a:pt x="51931" y="588379"/>
                </a:lnTo>
                <a:lnTo>
                  <a:pt x="58027" y="594475"/>
                </a:lnTo>
                <a:lnTo>
                  <a:pt x="661415" y="6096"/>
                </a:lnTo>
                <a:lnTo>
                  <a:pt x="661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98207" y="2959607"/>
            <a:ext cx="981710" cy="76200"/>
          </a:xfrm>
          <a:custGeom>
            <a:avLst/>
            <a:gdLst/>
            <a:ahLst/>
            <a:cxnLst/>
            <a:rect l="l" t="t" r="r" b="b"/>
            <a:pathLst>
              <a:path w="981709" h="76200">
                <a:moveTo>
                  <a:pt x="76200" y="0"/>
                </a:moveTo>
                <a:lnTo>
                  <a:pt x="0" y="36575"/>
                </a:lnTo>
                <a:lnTo>
                  <a:pt x="76200" y="76200"/>
                </a:lnTo>
                <a:lnTo>
                  <a:pt x="76200" y="42671"/>
                </a:lnTo>
                <a:lnTo>
                  <a:pt x="64008" y="42671"/>
                </a:lnTo>
                <a:lnTo>
                  <a:pt x="57912" y="36575"/>
                </a:lnTo>
                <a:lnTo>
                  <a:pt x="64008" y="33527"/>
                </a:lnTo>
                <a:lnTo>
                  <a:pt x="76200" y="33527"/>
                </a:lnTo>
                <a:lnTo>
                  <a:pt x="76200" y="0"/>
                </a:lnTo>
                <a:close/>
              </a:path>
              <a:path w="981709" h="76200">
                <a:moveTo>
                  <a:pt x="76200" y="33527"/>
                </a:moveTo>
                <a:lnTo>
                  <a:pt x="64008" y="33527"/>
                </a:lnTo>
                <a:lnTo>
                  <a:pt x="57912" y="36575"/>
                </a:lnTo>
                <a:lnTo>
                  <a:pt x="64008" y="42671"/>
                </a:lnTo>
                <a:lnTo>
                  <a:pt x="76200" y="42671"/>
                </a:lnTo>
                <a:lnTo>
                  <a:pt x="76200" y="33527"/>
                </a:lnTo>
                <a:close/>
              </a:path>
              <a:path w="981709" h="76200">
                <a:moveTo>
                  <a:pt x="978408" y="33527"/>
                </a:moveTo>
                <a:lnTo>
                  <a:pt x="76200" y="33527"/>
                </a:lnTo>
                <a:lnTo>
                  <a:pt x="76200" y="42671"/>
                </a:lnTo>
                <a:lnTo>
                  <a:pt x="978408" y="42671"/>
                </a:lnTo>
                <a:lnTo>
                  <a:pt x="981456" y="36575"/>
                </a:lnTo>
                <a:lnTo>
                  <a:pt x="978408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1927" y="685800"/>
            <a:ext cx="93878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00000"/>
              </a:lnSpc>
            </a:pPr>
            <a:r>
              <a:rPr sz="3200" spc="-5" dirty="0"/>
              <a:t>WWW</a:t>
            </a:r>
            <a:r>
              <a:rPr sz="3200" spc="-55" dirty="0"/>
              <a:t> </a:t>
            </a:r>
            <a:r>
              <a:rPr sz="3200" spc="-5" dirty="0"/>
              <a:t>Browsers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343660" y="1797303"/>
            <a:ext cx="7625080" cy="268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4935">
              <a:lnSpc>
                <a:spcPct val="100000"/>
              </a:lnSpc>
            </a:pPr>
            <a:r>
              <a:rPr sz="2000" spc="-10" dirty="0">
                <a:latin typeface="Verdana"/>
                <a:cs typeface="Verdana"/>
              </a:rPr>
              <a:t>WWW </a:t>
            </a:r>
            <a:r>
              <a:rPr sz="2000" spc="-5" dirty="0">
                <a:latin typeface="Verdana"/>
                <a:cs typeface="Verdana"/>
              </a:rPr>
              <a:t>browser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a special </a:t>
            </a:r>
            <a:r>
              <a:rPr sz="2000" spc="-10" dirty="0">
                <a:latin typeface="Verdana"/>
                <a:cs typeface="Verdana"/>
              </a:rPr>
              <a:t>software </a:t>
            </a:r>
            <a:r>
              <a:rPr sz="2000" spc="-5" dirty="0">
                <a:latin typeface="Verdana"/>
                <a:cs typeface="Verdana"/>
              </a:rPr>
              <a:t>loaded </a:t>
            </a:r>
            <a:r>
              <a:rPr sz="2000" spc="-10" dirty="0">
                <a:latin typeface="Verdana"/>
                <a:cs typeface="Verdana"/>
              </a:rPr>
              <a:t>on </a:t>
            </a:r>
            <a:r>
              <a:rPr sz="2000" spc="-5" dirty="0">
                <a:latin typeface="Verdana"/>
                <a:cs typeface="Verdana"/>
              </a:rPr>
              <a:t>a </a:t>
            </a:r>
            <a:r>
              <a:rPr sz="2000" spc="-15" dirty="0">
                <a:latin typeface="Verdana"/>
                <a:cs typeface="Verdana"/>
              </a:rPr>
              <a:t>web </a:t>
            </a:r>
            <a:r>
              <a:rPr sz="2000" spc="5" dirty="0">
                <a:latin typeface="Verdana"/>
                <a:cs typeface="Verdana"/>
              </a:rPr>
              <a:t>client  </a:t>
            </a:r>
            <a:r>
              <a:rPr sz="2000" spc="-10" dirty="0">
                <a:latin typeface="Verdana"/>
                <a:cs typeface="Verdana"/>
              </a:rPr>
              <a:t>computer </a:t>
            </a:r>
            <a:r>
              <a:rPr sz="2000" spc="-5" dirty="0">
                <a:latin typeface="Verdana"/>
                <a:cs typeface="Verdana"/>
              </a:rPr>
              <a:t>that </a:t>
            </a:r>
            <a:r>
              <a:rPr sz="2000" dirty="0">
                <a:latin typeface="Verdana"/>
                <a:cs typeface="Verdana"/>
              </a:rPr>
              <a:t>normally </a:t>
            </a:r>
            <a:r>
              <a:rPr sz="2000" spc="-5" dirty="0">
                <a:latin typeface="Verdana"/>
                <a:cs typeface="Verdana"/>
              </a:rPr>
              <a:t>provides </a:t>
            </a:r>
            <a:r>
              <a:rPr sz="2000" dirty="0">
                <a:latin typeface="Verdana"/>
                <a:cs typeface="Verdana"/>
              </a:rPr>
              <a:t>following </a:t>
            </a:r>
            <a:r>
              <a:rPr sz="2000" spc="-5" dirty="0">
                <a:latin typeface="Verdana"/>
                <a:cs typeface="Verdana"/>
              </a:rPr>
              <a:t>navigation  facilities to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users:</a:t>
            </a:r>
            <a:endParaRPr sz="2000">
              <a:latin typeface="Verdana"/>
              <a:cs typeface="Verdana"/>
            </a:endParaRPr>
          </a:p>
          <a:p>
            <a:pPr marL="585470" marR="48133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585470" algn="l"/>
                <a:tab pos="586105" algn="l"/>
              </a:tabLst>
            </a:pPr>
            <a:r>
              <a:rPr sz="2000" spc="-10" dirty="0">
                <a:latin typeface="Verdana"/>
                <a:cs typeface="Verdana"/>
              </a:rPr>
              <a:t>Does </a:t>
            </a:r>
            <a:r>
              <a:rPr sz="2000" dirty="0">
                <a:latin typeface="Verdana"/>
                <a:cs typeface="Verdana"/>
              </a:rPr>
              <a:t>not </a:t>
            </a:r>
            <a:r>
              <a:rPr sz="2000" spc="-5" dirty="0">
                <a:latin typeface="Verdana"/>
                <a:cs typeface="Verdana"/>
              </a:rPr>
              <a:t>require a </a:t>
            </a:r>
            <a:r>
              <a:rPr sz="2000" spc="-10" dirty="0">
                <a:latin typeface="Verdana"/>
                <a:cs typeface="Verdana"/>
              </a:rPr>
              <a:t>user </a:t>
            </a:r>
            <a:r>
              <a:rPr sz="2000" spc="-5" dirty="0">
                <a:latin typeface="Verdana"/>
                <a:cs typeface="Verdana"/>
              </a:rPr>
              <a:t>to remotely </a:t>
            </a:r>
            <a:r>
              <a:rPr sz="2000" dirty="0">
                <a:latin typeface="Verdana"/>
                <a:cs typeface="Verdana"/>
              </a:rPr>
              <a:t>log </a:t>
            </a:r>
            <a:r>
              <a:rPr sz="2000" spc="1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to a </a:t>
            </a:r>
            <a:r>
              <a:rPr sz="2000" spc="-15" dirty="0">
                <a:latin typeface="Verdana"/>
                <a:cs typeface="Verdana"/>
              </a:rPr>
              <a:t>web  </a:t>
            </a:r>
            <a:r>
              <a:rPr sz="2000" spc="-5" dirty="0">
                <a:latin typeface="Verdana"/>
                <a:cs typeface="Verdana"/>
              </a:rPr>
              <a:t>server computer </a:t>
            </a:r>
            <a:r>
              <a:rPr sz="2000" spc="-10" dirty="0">
                <a:latin typeface="Verdana"/>
                <a:cs typeface="Verdana"/>
              </a:rPr>
              <a:t>or </a:t>
            </a:r>
            <a:r>
              <a:rPr sz="2000" spc="10" dirty="0">
                <a:latin typeface="Verdana"/>
                <a:cs typeface="Verdana"/>
              </a:rPr>
              <a:t>to </a:t>
            </a:r>
            <a:r>
              <a:rPr sz="2000" dirty="0">
                <a:latin typeface="Verdana"/>
                <a:cs typeface="Verdana"/>
              </a:rPr>
              <a:t>log </a:t>
            </a:r>
            <a:r>
              <a:rPr sz="2000" spc="-5" dirty="0">
                <a:latin typeface="Verdana"/>
                <a:cs typeface="Verdana"/>
              </a:rPr>
              <a:t>out </a:t>
            </a:r>
            <a:r>
              <a:rPr sz="2000" dirty="0">
                <a:latin typeface="Verdana"/>
                <a:cs typeface="Verdana"/>
              </a:rPr>
              <a:t>again </a:t>
            </a:r>
            <a:r>
              <a:rPr sz="2000" spc="-10" dirty="0">
                <a:latin typeface="Verdana"/>
                <a:cs typeface="Verdana"/>
              </a:rPr>
              <a:t>when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done</a:t>
            </a:r>
            <a:endParaRPr sz="2000">
              <a:latin typeface="Verdana"/>
              <a:cs typeface="Verdana"/>
            </a:endParaRPr>
          </a:p>
          <a:p>
            <a:pPr marL="585470" marR="5080" indent="-344170" algn="just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586105" algn="l"/>
              </a:tabLst>
            </a:pPr>
            <a:r>
              <a:rPr sz="2000" dirty="0">
                <a:latin typeface="Verdana"/>
                <a:cs typeface="Verdana"/>
              </a:rPr>
              <a:t>Allows </a:t>
            </a:r>
            <a:r>
              <a:rPr sz="2000" spc="-10" dirty="0">
                <a:latin typeface="Verdana"/>
                <a:cs typeface="Verdana"/>
              </a:rPr>
              <a:t>user </a:t>
            </a:r>
            <a:r>
              <a:rPr sz="2000" spc="-5" dirty="0">
                <a:latin typeface="Verdana"/>
                <a:cs typeface="Verdana"/>
              </a:rPr>
              <a:t>to </a:t>
            </a:r>
            <a:r>
              <a:rPr sz="2000" spc="5" dirty="0">
                <a:latin typeface="Verdana"/>
                <a:cs typeface="Verdana"/>
              </a:rPr>
              <a:t>visit </a:t>
            </a:r>
            <a:r>
              <a:rPr sz="2000" spc="-5" dirty="0">
                <a:latin typeface="Verdana"/>
                <a:cs typeface="Verdana"/>
              </a:rPr>
              <a:t>the server computer’s web </a:t>
            </a:r>
            <a:r>
              <a:rPr sz="2000" dirty="0">
                <a:latin typeface="Verdana"/>
                <a:cs typeface="Verdana"/>
              </a:rPr>
              <a:t>site and  to </a:t>
            </a:r>
            <a:r>
              <a:rPr sz="2000" spc="-10" dirty="0">
                <a:latin typeface="Verdana"/>
                <a:cs typeface="Verdana"/>
              </a:rPr>
              <a:t>access </a:t>
            </a:r>
            <a:r>
              <a:rPr sz="2000" spc="-5" dirty="0">
                <a:latin typeface="Verdana"/>
                <a:cs typeface="Verdana"/>
              </a:rPr>
              <a:t>information </a:t>
            </a:r>
            <a:r>
              <a:rPr sz="2000" spc="-10" dirty="0">
                <a:latin typeface="Verdana"/>
                <a:cs typeface="Verdana"/>
              </a:rPr>
              <a:t>stored on </a:t>
            </a:r>
            <a:r>
              <a:rPr sz="2000" spc="10" dirty="0">
                <a:latin typeface="Verdana"/>
                <a:cs typeface="Verdana"/>
              </a:rPr>
              <a:t>it </a:t>
            </a:r>
            <a:r>
              <a:rPr sz="2000" spc="-5" dirty="0">
                <a:latin typeface="Verdana"/>
                <a:cs typeface="Verdana"/>
              </a:rPr>
              <a:t>by </a:t>
            </a:r>
            <a:r>
              <a:rPr sz="2000" dirty="0">
                <a:latin typeface="Verdana"/>
                <a:cs typeface="Verdana"/>
              </a:rPr>
              <a:t>specifying </a:t>
            </a:r>
            <a:r>
              <a:rPr sz="2000" spc="5" dirty="0">
                <a:latin typeface="Verdana"/>
                <a:cs typeface="Verdana"/>
              </a:rPr>
              <a:t>its </a:t>
            </a:r>
            <a:r>
              <a:rPr sz="2000" i="1" spc="-5" dirty="0">
                <a:latin typeface="Verdana"/>
                <a:cs typeface="Verdana"/>
              </a:rPr>
              <a:t>URL  </a:t>
            </a:r>
            <a:r>
              <a:rPr sz="2000" i="1" spc="-10" dirty="0">
                <a:latin typeface="Verdana"/>
                <a:cs typeface="Verdana"/>
              </a:rPr>
              <a:t>(Uniform </a:t>
            </a:r>
            <a:r>
              <a:rPr sz="2000" i="1" spc="-5" dirty="0">
                <a:latin typeface="Verdana"/>
                <a:cs typeface="Verdana"/>
              </a:rPr>
              <a:t>Resource Locator)</a:t>
            </a:r>
            <a:r>
              <a:rPr sz="2000" i="1" spc="-4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address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1927" y="609600"/>
            <a:ext cx="9387840" cy="509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00000"/>
              </a:lnSpc>
            </a:pPr>
            <a:r>
              <a:rPr sz="3200" spc="-5" dirty="0"/>
              <a:t>WWW</a:t>
            </a:r>
            <a:r>
              <a:rPr sz="3200" spc="-55" dirty="0"/>
              <a:t> </a:t>
            </a:r>
            <a:r>
              <a:rPr sz="3200" spc="-5" dirty="0"/>
              <a:t>Browsers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606044" y="1473200"/>
            <a:ext cx="7111365" cy="281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810895" marR="5080" indent="-344170">
              <a:lnSpc>
                <a:spcPct val="100000"/>
              </a:lnSpc>
              <a:spcBef>
                <a:spcPts val="850"/>
              </a:spcBef>
              <a:buClr>
                <a:srgbClr val="FF3300"/>
              </a:buClr>
              <a:buFont typeface="Wingdings"/>
              <a:buChar char=""/>
              <a:tabLst>
                <a:tab pos="810895" algn="l"/>
                <a:tab pos="811530" algn="l"/>
              </a:tabLst>
            </a:pPr>
            <a:r>
              <a:rPr sz="2000" dirty="0">
                <a:latin typeface="Verdana"/>
                <a:cs typeface="Verdana"/>
              </a:rPr>
              <a:t>Allows </a:t>
            </a:r>
            <a:r>
              <a:rPr sz="2000" spc="-10" dirty="0">
                <a:latin typeface="Verdana"/>
                <a:cs typeface="Verdana"/>
              </a:rPr>
              <a:t>user </a:t>
            </a:r>
            <a:r>
              <a:rPr sz="2000" spc="-5" dirty="0">
                <a:latin typeface="Verdana"/>
                <a:cs typeface="Verdana"/>
              </a:rPr>
              <a:t>to create and maintain a </a:t>
            </a:r>
            <a:r>
              <a:rPr sz="2000" spc="-10" dirty="0">
                <a:latin typeface="Verdana"/>
                <a:cs typeface="Verdana"/>
              </a:rPr>
              <a:t>personal  </a:t>
            </a:r>
            <a:r>
              <a:rPr sz="2000" i="1" spc="-5" dirty="0">
                <a:latin typeface="Verdana"/>
                <a:cs typeface="Verdana"/>
              </a:rPr>
              <a:t>hotlist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favorite URL addresses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server  </a:t>
            </a:r>
            <a:r>
              <a:rPr sz="2000" spc="-10" dirty="0">
                <a:latin typeface="Verdana"/>
                <a:cs typeface="Verdana"/>
              </a:rPr>
              <a:t>computers </a:t>
            </a:r>
            <a:r>
              <a:rPr sz="2000" spc="-5" dirty="0">
                <a:latin typeface="Verdana"/>
                <a:cs typeface="Verdana"/>
              </a:rPr>
              <a:t>that </a:t>
            </a:r>
            <a:r>
              <a:rPr sz="2000" spc="-10" dirty="0">
                <a:latin typeface="Verdana"/>
                <a:cs typeface="Verdana"/>
              </a:rPr>
              <a:t>user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likely </a:t>
            </a:r>
            <a:r>
              <a:rPr sz="2000" spc="-5" dirty="0">
                <a:latin typeface="Verdana"/>
                <a:cs typeface="Verdana"/>
              </a:rPr>
              <a:t>to frequently </a:t>
            </a:r>
            <a:r>
              <a:rPr sz="2000" spc="5" dirty="0">
                <a:latin typeface="Verdana"/>
                <a:cs typeface="Verdana"/>
              </a:rPr>
              <a:t>visit </a:t>
            </a:r>
            <a:r>
              <a:rPr sz="2000" dirty="0">
                <a:latin typeface="Verdana"/>
                <a:cs typeface="Verdana"/>
              </a:rPr>
              <a:t>in  </a:t>
            </a:r>
            <a:r>
              <a:rPr sz="2000" spc="-5" dirty="0">
                <a:latin typeface="Verdana"/>
                <a:cs typeface="Verdana"/>
              </a:rPr>
              <a:t>future</a:t>
            </a:r>
            <a:endParaRPr sz="2000">
              <a:latin typeface="Verdana"/>
              <a:cs typeface="Verdana"/>
            </a:endParaRPr>
          </a:p>
          <a:p>
            <a:pPr marL="810895" marR="30607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10895" algn="l"/>
                <a:tab pos="811530" algn="l"/>
              </a:tabLst>
            </a:pPr>
            <a:r>
              <a:rPr sz="2000" dirty="0">
                <a:latin typeface="Verdana"/>
                <a:cs typeface="Verdana"/>
              </a:rPr>
              <a:t>Allows </a:t>
            </a:r>
            <a:r>
              <a:rPr sz="2000" spc="-10" dirty="0">
                <a:latin typeface="Verdana"/>
                <a:cs typeface="Verdana"/>
              </a:rPr>
              <a:t>user </a:t>
            </a:r>
            <a:r>
              <a:rPr sz="2000" spc="-5" dirty="0">
                <a:latin typeface="Verdana"/>
                <a:cs typeface="Verdana"/>
              </a:rPr>
              <a:t>to </a:t>
            </a:r>
            <a:r>
              <a:rPr sz="2000" dirty="0">
                <a:latin typeface="Verdana"/>
                <a:cs typeface="Verdana"/>
              </a:rPr>
              <a:t>download </a:t>
            </a:r>
            <a:r>
              <a:rPr sz="2000" spc="-5" dirty="0">
                <a:latin typeface="Verdana"/>
                <a:cs typeface="Verdana"/>
              </a:rPr>
              <a:t>information </a:t>
            </a:r>
            <a:r>
              <a:rPr sz="2000" spc="10" dirty="0">
                <a:latin typeface="Verdana"/>
                <a:cs typeface="Verdana"/>
              </a:rPr>
              <a:t>in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various  </a:t>
            </a:r>
            <a:r>
              <a:rPr sz="2000" spc="-10" dirty="0">
                <a:latin typeface="Verdana"/>
                <a:cs typeface="Verdana"/>
              </a:rPr>
              <a:t>formats from </a:t>
            </a:r>
            <a:r>
              <a:rPr sz="2000" spc="-5" dirty="0">
                <a:latin typeface="Verdana"/>
                <a:cs typeface="Verdana"/>
              </a:rPr>
              <a:t>server computers to </a:t>
            </a:r>
            <a:r>
              <a:rPr sz="2000" spc="-10" dirty="0">
                <a:latin typeface="Verdana"/>
                <a:cs typeface="Verdana"/>
              </a:rPr>
              <a:t>user’s own  computer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1927" y="609600"/>
            <a:ext cx="9387840" cy="569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Uses </a:t>
            </a:r>
            <a:r>
              <a:rPr spc="-5" dirty="0"/>
              <a:t>of the</a:t>
            </a:r>
            <a:r>
              <a:rPr spc="-70" dirty="0"/>
              <a:t> </a:t>
            </a:r>
            <a:r>
              <a:rPr spc="-5" dirty="0"/>
              <a:t>Internet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49755" y="1824735"/>
            <a:ext cx="6906259" cy="427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10" dirty="0">
                <a:latin typeface="Verdana"/>
                <a:cs typeface="Verdana"/>
              </a:rPr>
              <a:t>Some </a:t>
            </a:r>
            <a:r>
              <a:rPr sz="2000" spc="-5" dirty="0">
                <a:latin typeface="Verdana"/>
                <a:cs typeface="Verdana"/>
              </a:rPr>
              <a:t>important </a:t>
            </a:r>
            <a:r>
              <a:rPr sz="2000" spc="-10" dirty="0">
                <a:latin typeface="Verdana"/>
                <a:cs typeface="Verdana"/>
              </a:rPr>
              <a:t>current </a:t>
            </a:r>
            <a:r>
              <a:rPr sz="2000" spc="-5" dirty="0">
                <a:latin typeface="Verdana"/>
                <a:cs typeface="Verdana"/>
              </a:rPr>
              <a:t>strategic </a:t>
            </a:r>
            <a:r>
              <a:rPr sz="2000" spc="-10" dirty="0">
                <a:latin typeface="Verdana"/>
                <a:cs typeface="Verdana"/>
              </a:rPr>
              <a:t>uses of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Internet  </a:t>
            </a:r>
            <a:r>
              <a:rPr sz="2000" spc="-20" dirty="0">
                <a:latin typeface="Verdana"/>
                <a:cs typeface="Verdana"/>
              </a:rPr>
              <a:t>are:</a:t>
            </a:r>
            <a:endParaRPr sz="2000">
              <a:latin typeface="Verdana"/>
              <a:cs typeface="Verdana"/>
            </a:endParaRPr>
          </a:p>
          <a:p>
            <a:pPr marL="585470" indent="-344170">
              <a:lnSpc>
                <a:spcPct val="100000"/>
              </a:lnSpc>
              <a:spcBef>
                <a:spcPts val="480"/>
              </a:spcBef>
              <a:buClr>
                <a:srgbClr val="FF3300"/>
              </a:buClr>
              <a:buFont typeface="Wingdings"/>
              <a:buChar char=""/>
              <a:tabLst>
                <a:tab pos="585470" algn="l"/>
                <a:tab pos="586105" algn="l"/>
              </a:tabLst>
            </a:pPr>
            <a:r>
              <a:rPr sz="2000" dirty="0">
                <a:latin typeface="Verdana"/>
                <a:cs typeface="Verdana"/>
              </a:rPr>
              <a:t>On-line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communication</a:t>
            </a:r>
            <a:endParaRPr sz="2000">
              <a:latin typeface="Verdana"/>
              <a:cs typeface="Verdana"/>
            </a:endParaRPr>
          </a:p>
          <a:p>
            <a:pPr marL="585470" indent="-344170">
              <a:lnSpc>
                <a:spcPct val="100000"/>
              </a:lnSpc>
              <a:spcBef>
                <a:spcPts val="480"/>
              </a:spcBef>
              <a:buClr>
                <a:srgbClr val="FF3300"/>
              </a:buClr>
              <a:buFont typeface="Wingdings"/>
              <a:buChar char=""/>
              <a:tabLst>
                <a:tab pos="585470" algn="l"/>
                <a:tab pos="586105" algn="l"/>
              </a:tabLst>
            </a:pPr>
            <a:r>
              <a:rPr sz="2000" spc="-10" dirty="0">
                <a:latin typeface="Verdana"/>
                <a:cs typeface="Verdana"/>
              </a:rPr>
              <a:t>Software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sharing</a:t>
            </a:r>
            <a:endParaRPr sz="2000">
              <a:latin typeface="Verdana"/>
              <a:cs typeface="Verdana"/>
            </a:endParaRPr>
          </a:p>
          <a:p>
            <a:pPr marL="585470" indent="-344170">
              <a:lnSpc>
                <a:spcPct val="100000"/>
              </a:lnSpc>
              <a:spcBef>
                <a:spcPts val="455"/>
              </a:spcBef>
              <a:buClr>
                <a:srgbClr val="FF3300"/>
              </a:buClr>
              <a:buFont typeface="Wingdings"/>
              <a:buChar char=""/>
              <a:tabLst>
                <a:tab pos="585470" algn="l"/>
                <a:tab pos="586105" algn="l"/>
              </a:tabLst>
            </a:pPr>
            <a:r>
              <a:rPr sz="2000" spc="-5" dirty="0">
                <a:latin typeface="Verdana"/>
                <a:cs typeface="Verdana"/>
              </a:rPr>
              <a:t>Exchange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views </a:t>
            </a:r>
            <a:r>
              <a:rPr sz="2000" spc="-10" dirty="0">
                <a:latin typeface="Verdana"/>
                <a:cs typeface="Verdana"/>
              </a:rPr>
              <a:t>on </a:t>
            </a:r>
            <a:r>
              <a:rPr sz="2000" dirty="0">
                <a:latin typeface="Verdana"/>
                <a:cs typeface="Verdana"/>
              </a:rPr>
              <a:t>topics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common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interest</a:t>
            </a:r>
            <a:endParaRPr sz="2000">
              <a:latin typeface="Verdana"/>
              <a:cs typeface="Verdana"/>
            </a:endParaRPr>
          </a:p>
          <a:p>
            <a:pPr marL="585470" indent="-344170">
              <a:lnSpc>
                <a:spcPct val="100000"/>
              </a:lnSpc>
              <a:spcBef>
                <a:spcPts val="480"/>
              </a:spcBef>
              <a:buClr>
                <a:srgbClr val="FF3300"/>
              </a:buClr>
              <a:buFont typeface="Wingdings"/>
              <a:buChar char=""/>
              <a:tabLst>
                <a:tab pos="585470" algn="l"/>
                <a:tab pos="586105" algn="l"/>
              </a:tabLst>
            </a:pPr>
            <a:r>
              <a:rPr sz="2000" spc="-5" dirty="0">
                <a:latin typeface="Verdana"/>
                <a:cs typeface="Verdana"/>
              </a:rPr>
              <a:t>Posting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information </a:t>
            </a:r>
            <a:r>
              <a:rPr sz="2000" spc="-10" dirty="0">
                <a:latin typeface="Verdana"/>
                <a:cs typeface="Verdana"/>
              </a:rPr>
              <a:t>of general</a:t>
            </a:r>
            <a:r>
              <a:rPr sz="2000" spc="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interest</a:t>
            </a:r>
            <a:endParaRPr sz="2000">
              <a:latin typeface="Verdana"/>
              <a:cs typeface="Verdana"/>
            </a:endParaRPr>
          </a:p>
          <a:p>
            <a:pPr marL="585470" indent="-344170">
              <a:lnSpc>
                <a:spcPct val="100000"/>
              </a:lnSpc>
              <a:spcBef>
                <a:spcPts val="480"/>
              </a:spcBef>
              <a:buClr>
                <a:srgbClr val="FF3300"/>
              </a:buClr>
              <a:buFont typeface="Wingdings"/>
              <a:buChar char=""/>
              <a:tabLst>
                <a:tab pos="585470" algn="l"/>
                <a:tab pos="586105" algn="l"/>
              </a:tabLst>
            </a:pPr>
            <a:r>
              <a:rPr sz="2000" spc="-10" dirty="0">
                <a:latin typeface="Verdana"/>
                <a:cs typeface="Verdana"/>
              </a:rPr>
              <a:t>Product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promotion</a:t>
            </a:r>
            <a:endParaRPr sz="2000">
              <a:latin typeface="Verdana"/>
              <a:cs typeface="Verdana"/>
            </a:endParaRPr>
          </a:p>
          <a:p>
            <a:pPr marL="585470" indent="-344170">
              <a:lnSpc>
                <a:spcPct val="100000"/>
              </a:lnSpc>
              <a:spcBef>
                <a:spcPts val="480"/>
              </a:spcBef>
              <a:buClr>
                <a:srgbClr val="FF3300"/>
              </a:buClr>
              <a:buFont typeface="Wingdings"/>
              <a:buChar char=""/>
              <a:tabLst>
                <a:tab pos="585470" algn="l"/>
                <a:tab pos="586105" algn="l"/>
              </a:tabLst>
            </a:pPr>
            <a:r>
              <a:rPr sz="2000" spc="-5" dirty="0">
                <a:latin typeface="Verdana"/>
                <a:cs typeface="Verdana"/>
              </a:rPr>
              <a:t>Feedback </a:t>
            </a:r>
            <a:r>
              <a:rPr sz="2000" dirty="0">
                <a:latin typeface="Verdana"/>
                <a:cs typeface="Verdana"/>
              </a:rPr>
              <a:t>about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products</a:t>
            </a:r>
            <a:endParaRPr sz="2000">
              <a:latin typeface="Verdana"/>
              <a:cs typeface="Verdana"/>
            </a:endParaRPr>
          </a:p>
          <a:p>
            <a:pPr marL="585470" indent="-344170">
              <a:lnSpc>
                <a:spcPct val="100000"/>
              </a:lnSpc>
              <a:spcBef>
                <a:spcPts val="480"/>
              </a:spcBef>
              <a:buClr>
                <a:srgbClr val="FF3300"/>
              </a:buClr>
              <a:buFont typeface="Wingdings"/>
              <a:buChar char=""/>
              <a:tabLst>
                <a:tab pos="585470" algn="l"/>
                <a:tab pos="586105" algn="l"/>
              </a:tabLst>
            </a:pPr>
            <a:r>
              <a:rPr sz="2000" spc="-5" dirty="0">
                <a:latin typeface="Verdana"/>
                <a:cs typeface="Verdana"/>
              </a:rPr>
              <a:t>Customer support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service</a:t>
            </a:r>
            <a:endParaRPr sz="2000">
              <a:latin typeface="Verdana"/>
              <a:cs typeface="Verdana"/>
            </a:endParaRPr>
          </a:p>
          <a:p>
            <a:pPr marL="585470" indent="-344170">
              <a:lnSpc>
                <a:spcPct val="100000"/>
              </a:lnSpc>
              <a:spcBef>
                <a:spcPts val="455"/>
              </a:spcBef>
              <a:buClr>
                <a:srgbClr val="FF3300"/>
              </a:buClr>
              <a:buFont typeface="Wingdings"/>
              <a:buChar char=""/>
              <a:tabLst>
                <a:tab pos="585470" algn="l"/>
                <a:tab pos="586105" algn="l"/>
              </a:tabLst>
            </a:pPr>
            <a:r>
              <a:rPr sz="2000" dirty="0">
                <a:latin typeface="Verdana"/>
                <a:cs typeface="Verdana"/>
              </a:rPr>
              <a:t>On-line </a:t>
            </a:r>
            <a:r>
              <a:rPr sz="2000" spc="-5" dirty="0">
                <a:latin typeface="Verdana"/>
                <a:cs typeface="Verdana"/>
              </a:rPr>
              <a:t>journals and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magazines</a:t>
            </a:r>
            <a:endParaRPr sz="2000">
              <a:latin typeface="Verdana"/>
              <a:cs typeface="Verdana"/>
            </a:endParaRPr>
          </a:p>
          <a:p>
            <a:pPr marL="585470" indent="-344170">
              <a:lnSpc>
                <a:spcPct val="100000"/>
              </a:lnSpc>
              <a:spcBef>
                <a:spcPts val="480"/>
              </a:spcBef>
              <a:buClr>
                <a:srgbClr val="FF3300"/>
              </a:buClr>
              <a:buFont typeface="Wingdings"/>
              <a:buChar char=""/>
              <a:tabLst>
                <a:tab pos="585470" algn="l"/>
                <a:tab pos="586105" algn="l"/>
              </a:tabLst>
            </a:pPr>
            <a:r>
              <a:rPr sz="2000" dirty="0">
                <a:latin typeface="Verdana"/>
                <a:cs typeface="Verdana"/>
              </a:rPr>
              <a:t>On-line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shopping</a:t>
            </a:r>
            <a:endParaRPr sz="2000">
              <a:latin typeface="Verdana"/>
              <a:cs typeface="Verdana"/>
            </a:endParaRPr>
          </a:p>
          <a:p>
            <a:pPr marL="585470" indent="-344170">
              <a:lnSpc>
                <a:spcPct val="100000"/>
              </a:lnSpc>
              <a:spcBef>
                <a:spcPts val="480"/>
              </a:spcBef>
              <a:buClr>
                <a:srgbClr val="FF3300"/>
              </a:buClr>
              <a:buFont typeface="Wingdings"/>
              <a:buChar char=""/>
              <a:tabLst>
                <a:tab pos="585470" algn="l"/>
                <a:tab pos="586105" algn="l"/>
              </a:tabLst>
            </a:pPr>
            <a:r>
              <a:rPr sz="2000" dirty="0">
                <a:latin typeface="Verdana"/>
                <a:cs typeface="Verdana"/>
              </a:rPr>
              <a:t>World-wide </a:t>
            </a:r>
            <a:r>
              <a:rPr sz="2000" spc="-5" dirty="0">
                <a:latin typeface="Verdana"/>
                <a:cs typeface="Verdana"/>
              </a:rPr>
              <a:t>video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conferencing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1927" y="457200"/>
            <a:ext cx="9387840" cy="569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5" dirty="0"/>
              <a:t>Keywords/Phrases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42364" y="1872996"/>
            <a:ext cx="4869180" cy="4126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500" dirty="0">
                <a:latin typeface="Verdana"/>
                <a:cs typeface="Verdana"/>
              </a:rPr>
              <a:t>Anonymous </a:t>
            </a:r>
            <a:r>
              <a:rPr sz="1500" spc="-5" dirty="0">
                <a:latin typeface="Verdana"/>
                <a:cs typeface="Verdana"/>
              </a:rPr>
              <a:t>ftp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site</a:t>
            </a:r>
            <a:endParaRPr sz="15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500" dirty="0">
                <a:latin typeface="Verdana"/>
                <a:cs typeface="Verdana"/>
              </a:rPr>
              <a:t>Browser</a:t>
            </a:r>
            <a:endParaRPr sz="15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500" dirty="0">
                <a:latin typeface="Verdana"/>
                <a:cs typeface="Verdana"/>
              </a:rPr>
              <a:t>Download</a:t>
            </a:r>
            <a:endParaRPr sz="15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500" spc="-5" dirty="0">
                <a:latin typeface="Verdana"/>
                <a:cs typeface="Verdana"/>
              </a:rPr>
              <a:t>Electronic mail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(e-mail)</a:t>
            </a:r>
            <a:endParaRPr sz="15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500" spc="-5" dirty="0">
                <a:latin typeface="Verdana"/>
                <a:cs typeface="Verdana"/>
              </a:rPr>
              <a:t>File Transfer Protocol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(FTP)</a:t>
            </a:r>
            <a:endParaRPr sz="15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500" spc="-10" dirty="0">
                <a:latin typeface="Verdana"/>
                <a:cs typeface="Verdana"/>
              </a:rPr>
              <a:t>Hypertext</a:t>
            </a:r>
            <a:endParaRPr sz="15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500" spc="-5" dirty="0">
                <a:latin typeface="Verdana"/>
                <a:cs typeface="Verdana"/>
              </a:rPr>
              <a:t>Hypertext Transport Protocol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(HTTP)</a:t>
            </a:r>
            <a:endParaRPr sz="15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500" spc="-5" dirty="0">
                <a:latin typeface="Verdana"/>
                <a:cs typeface="Verdana"/>
              </a:rPr>
              <a:t>Internet</a:t>
            </a:r>
            <a:endParaRPr sz="15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500" dirty="0">
                <a:latin typeface="Verdana"/>
                <a:cs typeface="Verdana"/>
              </a:rPr>
              <a:t>Newsgroup</a:t>
            </a:r>
            <a:endParaRPr sz="15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500" dirty="0">
                <a:latin typeface="Verdana"/>
                <a:cs typeface="Verdana"/>
              </a:rPr>
              <a:t>Publicly accessible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sites</a:t>
            </a:r>
            <a:endParaRPr sz="15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500" dirty="0">
                <a:latin typeface="Verdana"/>
                <a:cs typeface="Verdana"/>
              </a:rPr>
              <a:t>Standard </a:t>
            </a:r>
            <a:r>
              <a:rPr sz="1500" spc="-5" dirty="0">
                <a:latin typeface="Verdana"/>
                <a:cs typeface="Verdana"/>
              </a:rPr>
              <a:t>Generalized </a:t>
            </a:r>
            <a:r>
              <a:rPr sz="1500" dirty="0">
                <a:latin typeface="Verdana"/>
                <a:cs typeface="Verdana"/>
              </a:rPr>
              <a:t>Markup </a:t>
            </a:r>
            <a:r>
              <a:rPr sz="1500" spc="-5" dirty="0">
                <a:latin typeface="Verdana"/>
                <a:cs typeface="Verdana"/>
              </a:rPr>
              <a:t>Language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(SGML)</a:t>
            </a:r>
            <a:endParaRPr sz="15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500" dirty="0">
                <a:latin typeface="Verdana"/>
                <a:cs typeface="Verdana"/>
              </a:rPr>
              <a:t>Telnet</a:t>
            </a:r>
            <a:endParaRPr sz="15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500" dirty="0">
                <a:latin typeface="Verdana"/>
                <a:cs typeface="Verdana"/>
              </a:rPr>
              <a:t>Uniform </a:t>
            </a:r>
            <a:r>
              <a:rPr sz="1500" spc="-5" dirty="0">
                <a:latin typeface="Verdana"/>
                <a:cs typeface="Verdana"/>
              </a:rPr>
              <a:t>Resource Locator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(URL)</a:t>
            </a:r>
            <a:endParaRPr sz="15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500" spc="5" dirty="0">
                <a:latin typeface="Verdana"/>
                <a:cs typeface="Verdana"/>
              </a:rPr>
              <a:t>Upload</a:t>
            </a:r>
            <a:endParaRPr sz="15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500" dirty="0">
                <a:latin typeface="Verdana"/>
                <a:cs typeface="Verdana"/>
              </a:rPr>
              <a:t>Usenet</a:t>
            </a:r>
            <a:endParaRPr sz="15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500" spc="5" dirty="0">
                <a:latin typeface="Verdana"/>
                <a:cs typeface="Verdana"/>
              </a:rPr>
              <a:t>Web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client</a:t>
            </a:r>
            <a:endParaRPr sz="15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500" spc="5" dirty="0">
                <a:latin typeface="Verdana"/>
                <a:cs typeface="Verdana"/>
              </a:rPr>
              <a:t>Web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Server</a:t>
            </a:r>
            <a:endParaRPr sz="15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500" spc="5" dirty="0">
                <a:latin typeface="Verdana"/>
                <a:cs typeface="Verdana"/>
              </a:rPr>
              <a:t>World </a:t>
            </a:r>
            <a:r>
              <a:rPr sz="1500" spc="-10" dirty="0">
                <a:latin typeface="Verdana"/>
                <a:cs typeface="Verdana"/>
              </a:rPr>
              <a:t>Wide </a:t>
            </a:r>
            <a:r>
              <a:rPr sz="1500" dirty="0">
                <a:latin typeface="Verdana"/>
                <a:cs typeface="Verdana"/>
              </a:rPr>
              <a:t>Web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(WWW)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9387840" cy="8601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-10" dirty="0"/>
              <a:t>Learning</a:t>
            </a:r>
            <a:r>
              <a:rPr sz="3200" spc="-15" dirty="0"/>
              <a:t> </a:t>
            </a:r>
            <a:r>
              <a:rPr sz="3200" spc="-5" dirty="0"/>
              <a:t>Objectives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1691132" y="7092249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358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9716" y="1835911"/>
            <a:ext cx="5994400" cy="2480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latin typeface="Verdana"/>
                <a:cs typeface="Verdana"/>
              </a:rPr>
              <a:t>In this chapter you will learn</a:t>
            </a:r>
            <a:r>
              <a:rPr sz="2200" b="1" spc="-5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about:</a:t>
            </a:r>
            <a:endParaRPr sz="2200">
              <a:latin typeface="Verdana"/>
              <a:cs typeface="Verdana"/>
            </a:endParaRPr>
          </a:p>
          <a:p>
            <a:pPr marL="868680" indent="-398780">
              <a:lnSpc>
                <a:spcPct val="100000"/>
              </a:lnSpc>
              <a:spcBef>
                <a:spcPts val="965"/>
              </a:spcBef>
              <a:buClr>
                <a:srgbClr val="FF3300"/>
              </a:buClr>
              <a:buFont typeface="Wingdings"/>
              <a:buChar char=""/>
              <a:tabLst>
                <a:tab pos="868680" algn="l"/>
                <a:tab pos="869315" algn="l"/>
              </a:tabLst>
            </a:pP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Internet</a:t>
            </a:r>
            <a:endParaRPr sz="2000">
              <a:latin typeface="Verdana"/>
              <a:cs typeface="Verdana"/>
            </a:endParaRPr>
          </a:p>
          <a:p>
            <a:pPr marL="868680" indent="-39878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68680" algn="l"/>
                <a:tab pos="869315" algn="l"/>
              </a:tabLst>
            </a:pPr>
            <a:r>
              <a:rPr sz="2000" spc="-5" dirty="0">
                <a:latin typeface="Verdana"/>
                <a:cs typeface="Verdana"/>
              </a:rPr>
              <a:t>Evolution and basic </a:t>
            </a:r>
            <a:r>
              <a:rPr sz="2000" spc="-10" dirty="0">
                <a:latin typeface="Verdana"/>
                <a:cs typeface="Verdana"/>
              </a:rPr>
              <a:t>services on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Internet</a:t>
            </a:r>
            <a:endParaRPr sz="2000">
              <a:latin typeface="Verdana"/>
              <a:cs typeface="Verdana"/>
            </a:endParaRPr>
          </a:p>
          <a:p>
            <a:pPr marL="868680" indent="-39878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68680" algn="l"/>
                <a:tab pos="869315" algn="l"/>
              </a:tabLst>
            </a:pPr>
            <a:r>
              <a:rPr sz="2000" spc="-5" dirty="0">
                <a:latin typeface="Verdana"/>
                <a:cs typeface="Verdana"/>
              </a:rPr>
              <a:t>World </a:t>
            </a:r>
            <a:r>
              <a:rPr sz="2000" dirty="0">
                <a:latin typeface="Verdana"/>
                <a:cs typeface="Verdana"/>
              </a:rPr>
              <a:t>Wide </a:t>
            </a:r>
            <a:r>
              <a:rPr sz="2000" spc="-15" dirty="0">
                <a:latin typeface="Verdana"/>
                <a:cs typeface="Verdana"/>
              </a:rPr>
              <a:t>Web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(WWW)</a:t>
            </a:r>
            <a:endParaRPr sz="2000">
              <a:latin typeface="Verdana"/>
              <a:cs typeface="Verdana"/>
            </a:endParaRPr>
          </a:p>
          <a:p>
            <a:pPr marL="868680" indent="-39878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68680" algn="l"/>
                <a:tab pos="869315" algn="l"/>
              </a:tabLst>
            </a:pPr>
            <a:r>
              <a:rPr sz="2000" spc="-10" dirty="0">
                <a:latin typeface="Verdana"/>
                <a:cs typeface="Verdana"/>
              </a:rPr>
              <a:t>WWW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browsers</a:t>
            </a:r>
            <a:endParaRPr sz="2000">
              <a:latin typeface="Verdana"/>
              <a:cs typeface="Verdana"/>
            </a:endParaRPr>
          </a:p>
          <a:p>
            <a:pPr marL="868680" indent="-39878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68680" algn="l"/>
                <a:tab pos="869315" algn="l"/>
              </a:tabLst>
            </a:pPr>
            <a:r>
              <a:rPr sz="2000" spc="-10" dirty="0">
                <a:latin typeface="Verdana"/>
                <a:cs typeface="Verdana"/>
              </a:rPr>
              <a:t>Uses of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Internet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3878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ct val="100000"/>
              </a:lnSpc>
            </a:pPr>
            <a:r>
              <a:rPr sz="3200" spc="-5" dirty="0"/>
              <a:t>The</a:t>
            </a:r>
            <a:r>
              <a:rPr sz="3200" spc="-100" dirty="0"/>
              <a:t> </a:t>
            </a:r>
            <a:r>
              <a:rPr sz="3200" spc="-5" dirty="0"/>
              <a:t>Internet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020572" y="1846071"/>
            <a:ext cx="7718425" cy="3422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26924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Internet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a network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computers that </a:t>
            </a:r>
            <a:r>
              <a:rPr sz="2000" dirty="0">
                <a:latin typeface="Verdana"/>
                <a:cs typeface="Verdana"/>
              </a:rPr>
              <a:t>links </a:t>
            </a:r>
            <a:r>
              <a:rPr sz="2000" spc="-5" dirty="0">
                <a:latin typeface="Verdana"/>
                <a:cs typeface="Verdana"/>
              </a:rPr>
              <a:t>many  different </a:t>
            </a:r>
            <a:r>
              <a:rPr sz="2000" spc="-10" dirty="0">
                <a:latin typeface="Verdana"/>
                <a:cs typeface="Verdana"/>
              </a:rPr>
              <a:t>types of </a:t>
            </a:r>
            <a:r>
              <a:rPr sz="2000" spc="-5" dirty="0">
                <a:latin typeface="Verdana"/>
                <a:cs typeface="Verdana"/>
              </a:rPr>
              <a:t>computers </a:t>
            </a:r>
            <a:r>
              <a:rPr sz="2000" spc="5" dirty="0">
                <a:latin typeface="Verdana"/>
                <a:cs typeface="Verdana"/>
              </a:rPr>
              <a:t>all </a:t>
            </a:r>
            <a:r>
              <a:rPr sz="2000" spc="-10" dirty="0">
                <a:latin typeface="Verdana"/>
                <a:cs typeface="Verdana"/>
              </a:rPr>
              <a:t>over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world</a:t>
            </a:r>
            <a:endParaRPr sz="2000">
              <a:latin typeface="Verdana"/>
              <a:cs typeface="Verdana"/>
            </a:endParaRPr>
          </a:p>
          <a:p>
            <a:pPr marL="356870" marR="508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latin typeface="Verdana"/>
                <a:cs typeface="Verdana"/>
              </a:rPr>
              <a:t>Network of </a:t>
            </a:r>
            <a:r>
              <a:rPr sz="2000" spc="-5" dirty="0">
                <a:latin typeface="Verdana"/>
                <a:cs typeface="Verdana"/>
              </a:rPr>
              <a:t>networks sharing a </a:t>
            </a:r>
            <a:r>
              <a:rPr sz="2000" spc="-10" dirty="0">
                <a:latin typeface="Verdana"/>
                <a:cs typeface="Verdana"/>
              </a:rPr>
              <a:t>common </a:t>
            </a:r>
            <a:r>
              <a:rPr sz="2000" spc="-5" dirty="0">
                <a:latin typeface="Verdana"/>
                <a:cs typeface="Verdana"/>
              </a:rPr>
              <a:t>mechanism </a:t>
            </a:r>
            <a:r>
              <a:rPr sz="2000" spc="-10" dirty="0">
                <a:latin typeface="Verdana"/>
                <a:cs typeface="Verdana"/>
              </a:rPr>
              <a:t>for  </a:t>
            </a:r>
            <a:r>
              <a:rPr sz="2000" spc="-5" dirty="0">
                <a:latin typeface="Verdana"/>
                <a:cs typeface="Verdana"/>
              </a:rPr>
              <a:t>addressing (identifying) computers, and a common </a:t>
            </a:r>
            <a:r>
              <a:rPr sz="2000" spc="-15" dirty="0">
                <a:latin typeface="Verdana"/>
                <a:cs typeface="Verdana"/>
              </a:rPr>
              <a:t>set of  </a:t>
            </a:r>
            <a:r>
              <a:rPr sz="2000" spc="-5" dirty="0">
                <a:latin typeface="Verdana"/>
                <a:cs typeface="Verdana"/>
              </a:rPr>
              <a:t>communication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protocols</a:t>
            </a:r>
            <a:endParaRPr sz="2000">
              <a:latin typeface="Verdana"/>
              <a:cs typeface="Verdana"/>
            </a:endParaRPr>
          </a:p>
          <a:p>
            <a:pPr marL="356870" marR="178435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latin typeface="Verdana"/>
                <a:cs typeface="Verdana"/>
              </a:rPr>
              <a:t>Evolved </a:t>
            </a:r>
            <a:r>
              <a:rPr sz="2000" spc="-10" dirty="0">
                <a:latin typeface="Verdana"/>
                <a:cs typeface="Verdana"/>
              </a:rPr>
              <a:t>from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5" dirty="0">
                <a:latin typeface="Verdana"/>
                <a:cs typeface="Verdana"/>
              </a:rPr>
              <a:t>basic </a:t>
            </a:r>
            <a:r>
              <a:rPr sz="2000" spc="-10" dirty="0">
                <a:latin typeface="Verdana"/>
                <a:cs typeface="Verdana"/>
              </a:rPr>
              <a:t>ideas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ARPANET (the first WAN  that had only four sites </a:t>
            </a:r>
            <a:r>
              <a:rPr sz="2000" spc="1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1969) </a:t>
            </a:r>
            <a:r>
              <a:rPr sz="2000" spc="-10" dirty="0">
                <a:latin typeface="Verdana"/>
                <a:cs typeface="Verdana"/>
              </a:rPr>
              <a:t>for </a:t>
            </a:r>
            <a:r>
              <a:rPr sz="2000" spc="-5" dirty="0">
                <a:latin typeface="Verdana"/>
                <a:cs typeface="Verdana"/>
              </a:rPr>
              <a:t>interconnecting  computers</a:t>
            </a:r>
            <a:endParaRPr sz="2000">
              <a:latin typeface="Verdana"/>
              <a:cs typeface="Verdana"/>
            </a:endParaRPr>
          </a:p>
          <a:p>
            <a:pPr marL="356870" marR="1154430" indent="-344170">
              <a:lnSpc>
                <a:spcPct val="100000"/>
              </a:lnSpc>
              <a:spcBef>
                <a:spcPts val="98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dirty="0">
                <a:latin typeface="Verdana"/>
                <a:cs typeface="Verdana"/>
              </a:rPr>
              <a:t>Initially </a:t>
            </a:r>
            <a:r>
              <a:rPr sz="2000" spc="-10" dirty="0">
                <a:latin typeface="Verdana"/>
                <a:cs typeface="Verdana"/>
              </a:rPr>
              <a:t>used </a:t>
            </a:r>
            <a:r>
              <a:rPr sz="2000" dirty="0">
                <a:latin typeface="Verdana"/>
                <a:cs typeface="Verdana"/>
              </a:rPr>
              <a:t>only </a:t>
            </a:r>
            <a:r>
              <a:rPr sz="2000" spc="-5" dirty="0">
                <a:latin typeface="Verdana"/>
                <a:cs typeface="Verdana"/>
              </a:rPr>
              <a:t>by </a:t>
            </a:r>
            <a:r>
              <a:rPr sz="2000" spc="-10" dirty="0">
                <a:latin typeface="Verdana"/>
                <a:cs typeface="Verdana"/>
              </a:rPr>
              <a:t>research </a:t>
            </a:r>
            <a:r>
              <a:rPr sz="2000" spc="-5" dirty="0">
                <a:latin typeface="Verdana"/>
                <a:cs typeface="Verdana"/>
              </a:rPr>
              <a:t>organizations </a:t>
            </a:r>
            <a:r>
              <a:rPr sz="2000" spc="-10" dirty="0">
                <a:latin typeface="Verdana"/>
                <a:cs typeface="Verdana"/>
              </a:rPr>
              <a:t>and  </a:t>
            </a:r>
            <a:r>
              <a:rPr sz="2000" spc="-5" dirty="0">
                <a:latin typeface="Verdana"/>
                <a:cs typeface="Verdana"/>
              </a:rPr>
              <a:t>universities to </a:t>
            </a:r>
            <a:r>
              <a:rPr sz="2000" spc="-10" dirty="0">
                <a:latin typeface="Verdana"/>
                <a:cs typeface="Verdana"/>
              </a:rPr>
              <a:t>share </a:t>
            </a:r>
            <a:r>
              <a:rPr sz="2000" spc="-5" dirty="0">
                <a:latin typeface="Verdana"/>
                <a:cs typeface="Verdana"/>
              </a:rPr>
              <a:t>and exchange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information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00" y="457200"/>
            <a:ext cx="93878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3200" spc="-5" dirty="0"/>
              <a:t>The</a:t>
            </a:r>
            <a:r>
              <a:rPr sz="3200" spc="-100" dirty="0"/>
              <a:t> </a:t>
            </a:r>
            <a:r>
              <a:rPr sz="3200" spc="-5" dirty="0"/>
              <a:t>Internet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606044" y="1473200"/>
            <a:ext cx="8173720" cy="3509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780415" marR="508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780415" algn="l"/>
                <a:tab pos="781050" algn="l"/>
              </a:tabLst>
            </a:pPr>
            <a:r>
              <a:rPr sz="2000" spc="-2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1989, the US Government lifted restrictions </a:t>
            </a:r>
            <a:r>
              <a:rPr sz="2000" spc="-10" dirty="0">
                <a:latin typeface="Verdana"/>
                <a:cs typeface="Verdana"/>
              </a:rPr>
              <a:t>on </a:t>
            </a:r>
            <a:r>
              <a:rPr sz="2000" spc="-5" dirty="0">
                <a:latin typeface="Verdana"/>
                <a:cs typeface="Verdana"/>
              </a:rPr>
              <a:t>the use  </a:t>
            </a:r>
            <a:r>
              <a:rPr sz="2000" spc="-15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Internet </a:t>
            </a:r>
            <a:r>
              <a:rPr sz="2000" spc="-5" dirty="0">
                <a:latin typeface="Verdana"/>
                <a:cs typeface="Verdana"/>
              </a:rPr>
              <a:t>and allowed </a:t>
            </a:r>
            <a:r>
              <a:rPr sz="2000" spc="10" dirty="0">
                <a:latin typeface="Verdana"/>
                <a:cs typeface="Verdana"/>
              </a:rPr>
              <a:t>it </a:t>
            </a:r>
            <a:r>
              <a:rPr sz="2000" spc="-5" dirty="0">
                <a:latin typeface="Verdana"/>
                <a:cs typeface="Verdana"/>
              </a:rPr>
              <a:t>to be </a:t>
            </a:r>
            <a:r>
              <a:rPr sz="2000" spc="-10" dirty="0">
                <a:latin typeface="Verdana"/>
                <a:cs typeface="Verdana"/>
              </a:rPr>
              <a:t>used </a:t>
            </a:r>
            <a:r>
              <a:rPr sz="2000" spc="-5" dirty="0">
                <a:latin typeface="Verdana"/>
                <a:cs typeface="Verdana"/>
              </a:rPr>
              <a:t>for commercial  </a:t>
            </a:r>
            <a:r>
              <a:rPr sz="2000" spc="-10" dirty="0">
                <a:latin typeface="Verdana"/>
                <a:cs typeface="Verdana"/>
              </a:rPr>
              <a:t>purposes </a:t>
            </a:r>
            <a:r>
              <a:rPr sz="2000" spc="-5" dirty="0">
                <a:latin typeface="Verdana"/>
                <a:cs typeface="Verdana"/>
              </a:rPr>
              <a:t>as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well</a:t>
            </a:r>
            <a:endParaRPr sz="2000">
              <a:latin typeface="Verdana"/>
              <a:cs typeface="Verdana"/>
            </a:endParaRPr>
          </a:p>
          <a:p>
            <a:pPr marL="780415" marR="46990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780415" algn="l"/>
                <a:tab pos="781050" algn="l"/>
              </a:tabLst>
            </a:pPr>
            <a:r>
              <a:rPr sz="2000" spc="-10" dirty="0">
                <a:latin typeface="Verdana"/>
                <a:cs typeface="Verdana"/>
              </a:rPr>
              <a:t>Internet </a:t>
            </a:r>
            <a:r>
              <a:rPr sz="2000" spc="-5" dirty="0">
                <a:latin typeface="Verdana"/>
                <a:cs typeface="Verdana"/>
              </a:rPr>
              <a:t>has </a:t>
            </a:r>
            <a:r>
              <a:rPr sz="2000" dirty="0">
                <a:latin typeface="Verdana"/>
                <a:cs typeface="Verdana"/>
              </a:rPr>
              <a:t>rapidly </a:t>
            </a:r>
            <a:r>
              <a:rPr sz="2000" spc="-15" dirty="0">
                <a:latin typeface="Verdana"/>
                <a:cs typeface="Verdana"/>
              </a:rPr>
              <a:t>grown </a:t>
            </a:r>
            <a:r>
              <a:rPr sz="2000" spc="-5" dirty="0">
                <a:latin typeface="Verdana"/>
                <a:cs typeface="Verdana"/>
              </a:rPr>
              <a:t>and continues to </a:t>
            </a:r>
            <a:r>
              <a:rPr sz="2000" dirty="0">
                <a:latin typeface="Verdana"/>
                <a:cs typeface="Verdana"/>
              </a:rPr>
              <a:t>grow </a:t>
            </a:r>
            <a:r>
              <a:rPr sz="2000" spc="-5" dirty="0">
                <a:latin typeface="Verdana"/>
                <a:cs typeface="Verdana"/>
              </a:rPr>
              <a:t>at a  rapid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pace</a:t>
            </a:r>
            <a:endParaRPr sz="2000">
              <a:latin typeface="Verdana"/>
              <a:cs typeface="Verdana"/>
            </a:endParaRPr>
          </a:p>
          <a:p>
            <a:pPr marL="780415" marR="1524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780415" algn="l"/>
                <a:tab pos="781050" algn="l"/>
              </a:tabLst>
            </a:pPr>
            <a:r>
              <a:rPr sz="2000" spc="-10" dirty="0">
                <a:latin typeface="Verdana"/>
                <a:cs typeface="Verdana"/>
              </a:rPr>
              <a:t>Interconnects </a:t>
            </a:r>
            <a:r>
              <a:rPr sz="2000" dirty="0">
                <a:latin typeface="Verdana"/>
                <a:cs typeface="Verdana"/>
              </a:rPr>
              <a:t>more </a:t>
            </a:r>
            <a:r>
              <a:rPr sz="2000" spc="-5" dirty="0">
                <a:latin typeface="Verdana"/>
                <a:cs typeface="Verdana"/>
              </a:rPr>
              <a:t>than 30,000 networks, </a:t>
            </a:r>
            <a:r>
              <a:rPr sz="2000" dirty="0">
                <a:latin typeface="Verdana"/>
                <a:cs typeface="Verdana"/>
              </a:rPr>
              <a:t>allowing </a:t>
            </a:r>
            <a:r>
              <a:rPr sz="2000" spc="-15" dirty="0">
                <a:latin typeface="Verdana"/>
                <a:cs typeface="Verdana"/>
              </a:rPr>
              <a:t>more  </a:t>
            </a:r>
            <a:r>
              <a:rPr sz="2000" spc="-5" dirty="0">
                <a:latin typeface="Verdana"/>
                <a:cs typeface="Verdana"/>
              </a:rPr>
              <a:t>than 10 </a:t>
            </a:r>
            <a:r>
              <a:rPr sz="2000" dirty="0">
                <a:latin typeface="Verdana"/>
                <a:cs typeface="Verdana"/>
              </a:rPr>
              <a:t>million </a:t>
            </a:r>
            <a:r>
              <a:rPr sz="2000" spc="-10" dirty="0">
                <a:latin typeface="Verdana"/>
                <a:cs typeface="Verdana"/>
              </a:rPr>
              <a:t>computers </a:t>
            </a:r>
            <a:r>
              <a:rPr sz="2000" spc="-5" dirty="0">
                <a:latin typeface="Verdana"/>
                <a:cs typeface="Verdana"/>
              </a:rPr>
              <a:t>and more than 50 </a:t>
            </a:r>
            <a:r>
              <a:rPr sz="2000" dirty="0">
                <a:latin typeface="Verdana"/>
                <a:cs typeface="Verdana"/>
              </a:rPr>
              <a:t>million  </a:t>
            </a:r>
            <a:r>
              <a:rPr sz="2000" spc="-10" dirty="0">
                <a:latin typeface="Verdana"/>
                <a:cs typeface="Verdana"/>
              </a:rPr>
              <a:t>computer users </a:t>
            </a:r>
            <a:r>
              <a:rPr sz="2000" spc="10" dirty="0">
                <a:latin typeface="Verdana"/>
                <a:cs typeface="Verdana"/>
              </a:rPr>
              <a:t>in </a:t>
            </a:r>
            <a:r>
              <a:rPr sz="2000" spc="-10" dirty="0">
                <a:latin typeface="Verdana"/>
                <a:cs typeface="Verdana"/>
              </a:rPr>
              <a:t>more </a:t>
            </a:r>
            <a:r>
              <a:rPr sz="2000" spc="-5" dirty="0">
                <a:latin typeface="Verdana"/>
                <a:cs typeface="Verdana"/>
              </a:rPr>
              <a:t>than 150 countries to  communicate </a:t>
            </a:r>
            <a:r>
              <a:rPr sz="2000" dirty="0">
                <a:latin typeface="Verdana"/>
                <a:cs typeface="Verdana"/>
              </a:rPr>
              <a:t>with </a:t>
            </a:r>
            <a:r>
              <a:rPr sz="2000" spc="-15" dirty="0">
                <a:latin typeface="Verdana"/>
                <a:cs typeface="Verdana"/>
              </a:rPr>
              <a:t>each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other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1927" y="457200"/>
            <a:ext cx="9387840" cy="478079"/>
          </a:xfrm>
          <a:prstGeom prst="rect">
            <a:avLst/>
          </a:prstGeom>
        </p:spPr>
        <p:txBody>
          <a:bodyPr vert="horz" wrap="square" lIns="0" tIns="46735" rIns="0" bIns="0" rtlCol="0">
            <a:spAutoFit/>
          </a:bodyPr>
          <a:lstStyle/>
          <a:p>
            <a:pPr marL="9525">
              <a:lnSpc>
                <a:spcPct val="100000"/>
              </a:lnSpc>
            </a:pPr>
            <a:r>
              <a:rPr sz="2800" dirty="0"/>
              <a:t>Basic </a:t>
            </a:r>
            <a:r>
              <a:rPr sz="2800" spc="5" dirty="0"/>
              <a:t>Services </a:t>
            </a:r>
            <a:r>
              <a:rPr sz="2800" spc="-5" dirty="0"/>
              <a:t>of the</a:t>
            </a:r>
            <a:r>
              <a:rPr sz="2800" spc="-50" dirty="0"/>
              <a:t> </a:t>
            </a:r>
            <a:r>
              <a:rPr sz="2800" dirty="0"/>
              <a:t>Internet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1029716" y="1827784"/>
            <a:ext cx="7488555" cy="311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233679" indent="-344170" algn="just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b="1" spc="-5" dirty="0">
                <a:latin typeface="Verdana"/>
                <a:cs typeface="Verdana"/>
              </a:rPr>
              <a:t>Electronic </a:t>
            </a:r>
            <a:r>
              <a:rPr sz="2000" b="1" dirty="0">
                <a:latin typeface="Verdana"/>
                <a:cs typeface="Verdana"/>
              </a:rPr>
              <a:t>Mail </a:t>
            </a:r>
            <a:r>
              <a:rPr sz="2000" b="1" spc="-5" dirty="0">
                <a:latin typeface="Verdana"/>
                <a:cs typeface="Verdana"/>
              </a:rPr>
              <a:t>(e-mail): </a:t>
            </a:r>
            <a:r>
              <a:rPr sz="2000" dirty="0">
                <a:latin typeface="Verdana"/>
                <a:cs typeface="Verdana"/>
              </a:rPr>
              <a:t>Allows </a:t>
            </a:r>
            <a:r>
              <a:rPr sz="2000" spc="-10" dirty="0">
                <a:latin typeface="Verdana"/>
                <a:cs typeface="Verdana"/>
              </a:rPr>
              <a:t>user </a:t>
            </a:r>
            <a:r>
              <a:rPr sz="2000" spc="-5" dirty="0">
                <a:latin typeface="Verdana"/>
                <a:cs typeface="Verdana"/>
              </a:rPr>
              <a:t>to send a mail  </a:t>
            </a:r>
            <a:r>
              <a:rPr sz="2000" spc="-10" dirty="0">
                <a:latin typeface="Verdana"/>
                <a:cs typeface="Verdana"/>
              </a:rPr>
              <a:t>(message) </a:t>
            </a:r>
            <a:r>
              <a:rPr sz="2000" spc="-5" dirty="0">
                <a:latin typeface="Verdana"/>
                <a:cs typeface="Verdana"/>
              </a:rPr>
              <a:t>to another </a:t>
            </a:r>
            <a:r>
              <a:rPr sz="2000" spc="-10" dirty="0">
                <a:latin typeface="Verdana"/>
                <a:cs typeface="Verdana"/>
              </a:rPr>
              <a:t>Internet user </a:t>
            </a:r>
            <a:r>
              <a:rPr sz="2000" spc="1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any </a:t>
            </a:r>
            <a:r>
              <a:rPr sz="2000" spc="-10" dirty="0">
                <a:latin typeface="Verdana"/>
                <a:cs typeface="Verdana"/>
              </a:rPr>
              <a:t>part of </a:t>
            </a:r>
            <a:r>
              <a:rPr sz="2000" spc="-5" dirty="0">
                <a:latin typeface="Verdana"/>
                <a:cs typeface="Verdana"/>
              </a:rPr>
              <a:t>the  world </a:t>
            </a:r>
            <a:r>
              <a:rPr sz="2000" spc="1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a near-real-time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manner</a:t>
            </a:r>
            <a:endParaRPr sz="2000">
              <a:latin typeface="Verdana"/>
              <a:cs typeface="Verdana"/>
            </a:endParaRPr>
          </a:p>
          <a:p>
            <a:pPr marL="356870" marR="150495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b="1" spc="-5" dirty="0">
                <a:latin typeface="Verdana"/>
                <a:cs typeface="Verdana"/>
              </a:rPr>
              <a:t>File </a:t>
            </a:r>
            <a:r>
              <a:rPr sz="2000" b="1" dirty="0">
                <a:latin typeface="Verdana"/>
                <a:cs typeface="Verdana"/>
              </a:rPr>
              <a:t>Transfer Protocol </a:t>
            </a:r>
            <a:r>
              <a:rPr sz="2000" b="1" spc="-5" dirty="0">
                <a:latin typeface="Verdana"/>
                <a:cs typeface="Verdana"/>
              </a:rPr>
              <a:t>(FTP): </a:t>
            </a:r>
            <a:r>
              <a:rPr sz="2000" dirty="0">
                <a:latin typeface="Verdana"/>
                <a:cs typeface="Verdana"/>
              </a:rPr>
              <a:t>Allows </a:t>
            </a:r>
            <a:r>
              <a:rPr sz="2000" spc="-10" dirty="0">
                <a:latin typeface="Verdana"/>
                <a:cs typeface="Verdana"/>
              </a:rPr>
              <a:t>user </a:t>
            </a:r>
            <a:r>
              <a:rPr sz="2000" spc="10" dirty="0">
                <a:latin typeface="Verdana"/>
                <a:cs typeface="Verdana"/>
              </a:rPr>
              <a:t>to </a:t>
            </a:r>
            <a:r>
              <a:rPr sz="2000" spc="-5" dirty="0">
                <a:latin typeface="Verdana"/>
                <a:cs typeface="Verdana"/>
              </a:rPr>
              <a:t>move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  </a:t>
            </a:r>
            <a:r>
              <a:rPr sz="2000" dirty="0">
                <a:latin typeface="Verdana"/>
                <a:cs typeface="Verdana"/>
              </a:rPr>
              <a:t>file </a:t>
            </a:r>
            <a:r>
              <a:rPr sz="2000" spc="-15" dirty="0">
                <a:latin typeface="Verdana"/>
                <a:cs typeface="Verdana"/>
              </a:rPr>
              <a:t>from </a:t>
            </a:r>
            <a:r>
              <a:rPr sz="2000" spc="-5" dirty="0">
                <a:latin typeface="Verdana"/>
                <a:cs typeface="Verdana"/>
              </a:rPr>
              <a:t>one computer to </a:t>
            </a:r>
            <a:r>
              <a:rPr sz="2000" spc="-10" dirty="0">
                <a:latin typeface="Verdana"/>
                <a:cs typeface="Verdana"/>
              </a:rPr>
              <a:t>another on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5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Internet</a:t>
            </a:r>
            <a:endParaRPr sz="2000">
              <a:latin typeface="Verdana"/>
              <a:cs typeface="Verdana"/>
            </a:endParaRPr>
          </a:p>
          <a:p>
            <a:pPr marL="356870" marR="74549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b="1" spc="-5" dirty="0">
                <a:latin typeface="Verdana"/>
                <a:cs typeface="Verdana"/>
              </a:rPr>
              <a:t>Telnet: </a:t>
            </a:r>
            <a:r>
              <a:rPr sz="2000" dirty="0">
                <a:latin typeface="Verdana"/>
                <a:cs typeface="Verdana"/>
              </a:rPr>
              <a:t>Allows </a:t>
            </a:r>
            <a:r>
              <a:rPr sz="2000" spc="-10" dirty="0">
                <a:latin typeface="Verdana"/>
                <a:cs typeface="Verdana"/>
              </a:rPr>
              <a:t>user </a:t>
            </a:r>
            <a:r>
              <a:rPr sz="2000" spc="10" dirty="0">
                <a:latin typeface="Verdana"/>
                <a:cs typeface="Verdana"/>
              </a:rPr>
              <a:t>to </a:t>
            </a:r>
            <a:r>
              <a:rPr sz="2000" dirty="0">
                <a:latin typeface="Verdana"/>
                <a:cs typeface="Verdana"/>
              </a:rPr>
              <a:t>log </a:t>
            </a:r>
            <a:r>
              <a:rPr sz="2000" spc="1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to </a:t>
            </a:r>
            <a:r>
              <a:rPr sz="2000" spc="-10" dirty="0">
                <a:latin typeface="Verdana"/>
                <a:cs typeface="Verdana"/>
              </a:rPr>
              <a:t>another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computer  </a:t>
            </a:r>
            <a:r>
              <a:rPr sz="2000" spc="-10" dirty="0">
                <a:latin typeface="Verdana"/>
                <a:cs typeface="Verdana"/>
              </a:rPr>
              <a:t>somewhere on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Internet</a:t>
            </a:r>
            <a:endParaRPr sz="2000">
              <a:latin typeface="Verdana"/>
              <a:cs typeface="Verdana"/>
            </a:endParaRPr>
          </a:p>
          <a:p>
            <a:pPr marL="356870" marR="508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b="1" spc="-10" dirty="0">
                <a:latin typeface="Verdana"/>
                <a:cs typeface="Verdana"/>
              </a:rPr>
              <a:t>Usenet </a:t>
            </a:r>
            <a:r>
              <a:rPr sz="2000" b="1" spc="-5" dirty="0">
                <a:latin typeface="Verdana"/>
                <a:cs typeface="Verdana"/>
              </a:rPr>
              <a:t>News: </a:t>
            </a:r>
            <a:r>
              <a:rPr sz="2000" dirty="0">
                <a:latin typeface="Verdana"/>
                <a:cs typeface="Verdana"/>
              </a:rPr>
              <a:t>Allows </a:t>
            </a:r>
            <a:r>
              <a:rPr sz="2000" spc="-10" dirty="0">
                <a:latin typeface="Verdana"/>
                <a:cs typeface="Verdana"/>
              </a:rPr>
              <a:t>group of users </a:t>
            </a:r>
            <a:r>
              <a:rPr sz="2000" spc="-5" dirty="0">
                <a:latin typeface="Verdana"/>
                <a:cs typeface="Verdana"/>
              </a:rPr>
              <a:t>to exchange </a:t>
            </a:r>
            <a:r>
              <a:rPr sz="2000" dirty="0">
                <a:latin typeface="Verdana"/>
                <a:cs typeface="Verdana"/>
              </a:rPr>
              <a:t>their  </a:t>
            </a:r>
            <a:r>
              <a:rPr sz="2000" spc="-5" dirty="0">
                <a:latin typeface="Verdana"/>
                <a:cs typeface="Verdana"/>
              </a:rPr>
              <a:t>views/ideas/information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1927" y="381000"/>
            <a:ext cx="93878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-5" dirty="0"/>
              <a:t>Electronic</a:t>
            </a:r>
            <a:r>
              <a:rPr sz="3200" spc="-40" dirty="0"/>
              <a:t> </a:t>
            </a:r>
            <a:r>
              <a:rPr sz="3200" spc="5" dirty="0"/>
              <a:t>Mail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029716" y="1809496"/>
            <a:ext cx="7299959" cy="280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26670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latin typeface="Verdana"/>
                <a:cs typeface="Verdana"/>
              </a:rPr>
              <a:t>E-mail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a rapid and productive communication </a:t>
            </a:r>
            <a:r>
              <a:rPr sz="2000" spc="-10" dirty="0">
                <a:latin typeface="Verdana"/>
                <a:cs typeface="Verdana"/>
              </a:rPr>
              <a:t>tool  </a:t>
            </a:r>
            <a:r>
              <a:rPr sz="2000" spc="-15" dirty="0">
                <a:latin typeface="Verdana"/>
                <a:cs typeface="Verdana"/>
              </a:rPr>
              <a:t>because:</a:t>
            </a:r>
            <a:endParaRPr sz="2000">
              <a:latin typeface="Verdana"/>
              <a:cs typeface="Verdana"/>
            </a:endParaRPr>
          </a:p>
          <a:p>
            <a:pPr marL="814069" lvl="1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000" spc="-10" dirty="0">
                <a:latin typeface="Verdana"/>
                <a:cs typeface="Verdana"/>
              </a:rPr>
              <a:t>Faster </a:t>
            </a:r>
            <a:r>
              <a:rPr sz="2000" spc="-5" dirty="0">
                <a:latin typeface="Verdana"/>
                <a:cs typeface="Verdana"/>
              </a:rPr>
              <a:t>than </a:t>
            </a:r>
            <a:r>
              <a:rPr sz="2000" spc="-10" dirty="0">
                <a:latin typeface="Verdana"/>
                <a:cs typeface="Verdana"/>
              </a:rPr>
              <a:t>paper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mail</a:t>
            </a:r>
            <a:endParaRPr sz="2000">
              <a:latin typeface="Verdana"/>
              <a:cs typeface="Verdana"/>
            </a:endParaRPr>
          </a:p>
          <a:p>
            <a:pPr marL="814069" marR="5080" lvl="1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000" spc="-5" dirty="0">
                <a:latin typeface="Verdana"/>
                <a:cs typeface="Verdana"/>
              </a:rPr>
              <a:t>Unlike telephone, the persons </a:t>
            </a:r>
            <a:r>
              <a:rPr sz="2000" dirty="0">
                <a:latin typeface="Verdana"/>
                <a:cs typeface="Verdana"/>
              </a:rPr>
              <a:t>communicating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with  </a:t>
            </a:r>
            <a:r>
              <a:rPr sz="2000" spc="-15" dirty="0">
                <a:latin typeface="Verdana"/>
                <a:cs typeface="Verdana"/>
              </a:rPr>
              <a:t>each </a:t>
            </a:r>
            <a:r>
              <a:rPr sz="2000" spc="-10" dirty="0">
                <a:latin typeface="Verdana"/>
                <a:cs typeface="Verdana"/>
              </a:rPr>
              <a:t>other </a:t>
            </a:r>
            <a:r>
              <a:rPr sz="2000" spc="-5" dirty="0">
                <a:latin typeface="Verdana"/>
                <a:cs typeface="Verdana"/>
              </a:rPr>
              <a:t>need not </a:t>
            </a:r>
            <a:r>
              <a:rPr sz="2000" spc="10" dirty="0">
                <a:latin typeface="Verdana"/>
                <a:cs typeface="Verdana"/>
              </a:rPr>
              <a:t>be </a:t>
            </a:r>
            <a:r>
              <a:rPr sz="2000" dirty="0">
                <a:latin typeface="Verdana"/>
                <a:cs typeface="Verdana"/>
              </a:rPr>
              <a:t>available </a:t>
            </a:r>
            <a:r>
              <a:rPr sz="2000" spc="-5" dirty="0">
                <a:latin typeface="Verdana"/>
                <a:cs typeface="Verdana"/>
              </a:rPr>
              <a:t>at the </a:t>
            </a:r>
            <a:r>
              <a:rPr sz="2000" spc="-10" dirty="0">
                <a:latin typeface="Verdana"/>
                <a:cs typeface="Verdana"/>
              </a:rPr>
              <a:t>same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time</a:t>
            </a:r>
            <a:endParaRPr sz="2000">
              <a:latin typeface="Verdana"/>
              <a:cs typeface="Verdana"/>
            </a:endParaRPr>
          </a:p>
          <a:p>
            <a:pPr marL="814069" marR="321945" lvl="1" indent="-344170" algn="just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14705" algn="l"/>
              </a:tabLst>
            </a:pPr>
            <a:r>
              <a:rPr sz="2000" spc="-5" dirty="0">
                <a:latin typeface="Verdana"/>
                <a:cs typeface="Verdana"/>
              </a:rPr>
              <a:t>Unlike </a:t>
            </a:r>
            <a:r>
              <a:rPr sz="2000" spc="-10" dirty="0">
                <a:latin typeface="Verdana"/>
                <a:cs typeface="Verdana"/>
              </a:rPr>
              <a:t>fax </a:t>
            </a:r>
            <a:r>
              <a:rPr sz="2000" spc="-5" dirty="0">
                <a:latin typeface="Verdana"/>
                <a:cs typeface="Verdana"/>
              </a:rPr>
              <a:t>documents, e-mail documents </a:t>
            </a:r>
            <a:r>
              <a:rPr sz="2000" spc="-10" dirty="0">
                <a:latin typeface="Verdana"/>
                <a:cs typeface="Verdana"/>
              </a:rPr>
              <a:t>can </a:t>
            </a:r>
            <a:r>
              <a:rPr sz="2000" spc="-5" dirty="0">
                <a:latin typeface="Verdana"/>
                <a:cs typeface="Verdana"/>
              </a:rPr>
              <a:t>be  </a:t>
            </a:r>
            <a:r>
              <a:rPr sz="2000" spc="-10" dirty="0">
                <a:latin typeface="Verdana"/>
                <a:cs typeface="Verdana"/>
              </a:rPr>
              <a:t>stored </a:t>
            </a:r>
            <a:r>
              <a:rPr sz="2000" spc="1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a computer </a:t>
            </a:r>
            <a:r>
              <a:rPr sz="2000" spc="5" dirty="0">
                <a:latin typeface="Verdana"/>
                <a:cs typeface="Verdana"/>
              </a:rPr>
              <a:t>and </a:t>
            </a:r>
            <a:r>
              <a:rPr sz="2000" spc="-5" dirty="0">
                <a:latin typeface="Verdana"/>
                <a:cs typeface="Verdana"/>
              </a:rPr>
              <a:t>be </a:t>
            </a:r>
            <a:r>
              <a:rPr sz="2000" spc="5" dirty="0">
                <a:latin typeface="Verdana"/>
                <a:cs typeface="Verdana"/>
              </a:rPr>
              <a:t>easily </a:t>
            </a:r>
            <a:r>
              <a:rPr sz="2000" spc="-10" dirty="0">
                <a:latin typeface="Verdana"/>
                <a:cs typeface="Verdana"/>
              </a:rPr>
              <a:t>edited </a:t>
            </a:r>
            <a:r>
              <a:rPr sz="2000" spc="5" dirty="0">
                <a:latin typeface="Verdana"/>
                <a:cs typeface="Verdana"/>
              </a:rPr>
              <a:t>using  </a:t>
            </a:r>
            <a:r>
              <a:rPr sz="2000" dirty="0">
                <a:latin typeface="Verdana"/>
                <a:cs typeface="Verdana"/>
              </a:rPr>
              <a:t>editing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programs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1927" y="381000"/>
            <a:ext cx="93878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-10" dirty="0">
                <a:latin typeface="Arial"/>
                <a:cs typeface="Arial"/>
              </a:rPr>
              <a:t>File Transfer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Protocol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0196" y="1836928"/>
            <a:ext cx="7817484" cy="3419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97028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dirty="0">
                <a:latin typeface="Verdana"/>
                <a:cs typeface="Verdana"/>
              </a:rPr>
              <a:t>Moving </a:t>
            </a:r>
            <a:r>
              <a:rPr sz="2000" spc="-5" dirty="0">
                <a:latin typeface="Verdana"/>
                <a:cs typeface="Verdana"/>
              </a:rPr>
              <a:t>a </a:t>
            </a:r>
            <a:r>
              <a:rPr sz="2000" dirty="0">
                <a:latin typeface="Verdana"/>
                <a:cs typeface="Verdana"/>
              </a:rPr>
              <a:t>file </a:t>
            </a:r>
            <a:r>
              <a:rPr sz="2000" spc="-15" dirty="0">
                <a:latin typeface="Verdana"/>
                <a:cs typeface="Verdana"/>
              </a:rPr>
              <a:t>from </a:t>
            </a:r>
            <a:r>
              <a:rPr sz="2000" spc="-5" dirty="0">
                <a:latin typeface="Verdana"/>
                <a:cs typeface="Verdana"/>
              </a:rPr>
              <a:t>a </a:t>
            </a:r>
            <a:r>
              <a:rPr sz="2000" spc="-10" dirty="0">
                <a:latin typeface="Verdana"/>
                <a:cs typeface="Verdana"/>
              </a:rPr>
              <a:t>remote </a:t>
            </a:r>
            <a:r>
              <a:rPr sz="2000" dirty="0">
                <a:latin typeface="Verdana"/>
                <a:cs typeface="Verdana"/>
              </a:rPr>
              <a:t>computer </a:t>
            </a:r>
            <a:r>
              <a:rPr sz="2000" spc="-5" dirty="0">
                <a:latin typeface="Verdana"/>
                <a:cs typeface="Verdana"/>
              </a:rPr>
              <a:t>to </a:t>
            </a:r>
            <a:r>
              <a:rPr sz="2000" spc="-10" dirty="0">
                <a:latin typeface="Verdana"/>
                <a:cs typeface="Verdana"/>
              </a:rPr>
              <a:t>ones own  computer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spc="-10" dirty="0">
                <a:latin typeface="Verdana"/>
                <a:cs typeface="Verdana"/>
              </a:rPr>
              <a:t>known </a:t>
            </a:r>
            <a:r>
              <a:rPr sz="2000" spc="-5" dirty="0">
                <a:latin typeface="Verdana"/>
                <a:cs typeface="Verdana"/>
              </a:rPr>
              <a:t>as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downloading</a:t>
            </a:r>
            <a:endParaRPr sz="2000">
              <a:latin typeface="Verdana"/>
              <a:cs typeface="Verdana"/>
            </a:endParaRPr>
          </a:p>
          <a:p>
            <a:pPr marL="356870" marR="96774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dirty="0">
                <a:latin typeface="Verdana"/>
                <a:cs typeface="Verdana"/>
              </a:rPr>
              <a:t>Moving </a:t>
            </a:r>
            <a:r>
              <a:rPr sz="2000" spc="-5" dirty="0">
                <a:latin typeface="Verdana"/>
                <a:cs typeface="Verdana"/>
              </a:rPr>
              <a:t>a </a:t>
            </a:r>
            <a:r>
              <a:rPr sz="2000" dirty="0">
                <a:latin typeface="Verdana"/>
                <a:cs typeface="Verdana"/>
              </a:rPr>
              <a:t>file </a:t>
            </a:r>
            <a:r>
              <a:rPr sz="2000" spc="-15" dirty="0">
                <a:latin typeface="Verdana"/>
                <a:cs typeface="Verdana"/>
              </a:rPr>
              <a:t>from </a:t>
            </a:r>
            <a:r>
              <a:rPr sz="2000" spc="-10" dirty="0">
                <a:latin typeface="Verdana"/>
                <a:cs typeface="Verdana"/>
              </a:rPr>
              <a:t>ones own </a:t>
            </a:r>
            <a:r>
              <a:rPr sz="2000" spc="-5" dirty="0">
                <a:latin typeface="Verdana"/>
                <a:cs typeface="Verdana"/>
              </a:rPr>
              <a:t>computer to a remote  </a:t>
            </a:r>
            <a:r>
              <a:rPr sz="2000" spc="-10" dirty="0">
                <a:latin typeface="Verdana"/>
                <a:cs typeface="Verdana"/>
              </a:rPr>
              <a:t>computer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spc="-10" dirty="0">
                <a:latin typeface="Verdana"/>
                <a:cs typeface="Verdana"/>
              </a:rPr>
              <a:t>known </a:t>
            </a:r>
            <a:r>
              <a:rPr sz="2000" spc="-5" dirty="0">
                <a:latin typeface="Verdana"/>
                <a:cs typeface="Verdana"/>
              </a:rPr>
              <a:t>as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uploading</a:t>
            </a:r>
            <a:endParaRPr sz="2000">
              <a:latin typeface="Verdana"/>
              <a:cs typeface="Verdana"/>
            </a:endParaRPr>
          </a:p>
          <a:p>
            <a:pPr marL="356870" marR="508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latin typeface="Verdana"/>
                <a:cs typeface="Verdana"/>
              </a:rPr>
              <a:t>Anonymous ftp </a:t>
            </a:r>
            <a:r>
              <a:rPr sz="2000" dirty="0">
                <a:latin typeface="Verdana"/>
                <a:cs typeface="Verdana"/>
              </a:rPr>
              <a:t>site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a computer </a:t>
            </a:r>
            <a:r>
              <a:rPr sz="2000" dirty="0">
                <a:latin typeface="Verdana"/>
                <a:cs typeface="Verdana"/>
              </a:rPr>
              <a:t>allowing </a:t>
            </a:r>
            <a:r>
              <a:rPr sz="2000" spc="-5" dirty="0">
                <a:latin typeface="Verdana"/>
                <a:cs typeface="Verdana"/>
              </a:rPr>
              <a:t>a </a:t>
            </a:r>
            <a:r>
              <a:rPr sz="2000" spc="-15" dirty="0">
                <a:latin typeface="Verdana"/>
                <a:cs typeface="Verdana"/>
              </a:rPr>
              <a:t>user </a:t>
            </a:r>
            <a:r>
              <a:rPr sz="2000" spc="-5" dirty="0">
                <a:latin typeface="Verdana"/>
                <a:cs typeface="Verdana"/>
              </a:rPr>
              <a:t>to </a:t>
            </a:r>
            <a:r>
              <a:rPr sz="2000" dirty="0">
                <a:latin typeface="Verdana"/>
                <a:cs typeface="Verdana"/>
              </a:rPr>
              <a:t>log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in  </a:t>
            </a:r>
            <a:r>
              <a:rPr sz="2000" dirty="0">
                <a:latin typeface="Verdana"/>
                <a:cs typeface="Verdana"/>
              </a:rPr>
              <a:t>with </a:t>
            </a:r>
            <a:r>
              <a:rPr sz="2000" spc="-5" dirty="0">
                <a:latin typeface="Verdana"/>
                <a:cs typeface="Verdana"/>
              </a:rPr>
              <a:t>a </a:t>
            </a:r>
            <a:r>
              <a:rPr sz="2000" spc="-10" dirty="0">
                <a:latin typeface="Verdana"/>
                <a:cs typeface="Verdana"/>
              </a:rPr>
              <a:t>username of </a:t>
            </a:r>
            <a:r>
              <a:rPr sz="2000" spc="-5" dirty="0">
                <a:latin typeface="Verdana"/>
                <a:cs typeface="Verdana"/>
              </a:rPr>
              <a:t>anonymous and password that </a:t>
            </a:r>
            <a:r>
              <a:rPr sz="2000" spc="10" dirty="0">
                <a:latin typeface="Verdana"/>
                <a:cs typeface="Verdana"/>
              </a:rPr>
              <a:t>is  </a:t>
            </a:r>
            <a:r>
              <a:rPr sz="2000" spc="-15" dirty="0">
                <a:latin typeface="Verdana"/>
                <a:cs typeface="Verdana"/>
              </a:rPr>
              <a:t>user’s </a:t>
            </a:r>
            <a:r>
              <a:rPr sz="2000" spc="-5" dirty="0">
                <a:latin typeface="Verdana"/>
                <a:cs typeface="Verdana"/>
              </a:rPr>
              <a:t>e-mail</a:t>
            </a:r>
            <a:r>
              <a:rPr sz="2000" spc="3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address.</a:t>
            </a:r>
            <a:endParaRPr sz="2000">
              <a:latin typeface="Verdana"/>
              <a:cs typeface="Verdana"/>
            </a:endParaRPr>
          </a:p>
          <a:p>
            <a:pPr marL="356870" marR="426084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latin typeface="Verdana"/>
                <a:cs typeface="Verdana"/>
              </a:rPr>
              <a:t>Anonymous ftp sites are called </a:t>
            </a:r>
            <a:r>
              <a:rPr sz="2000" dirty="0">
                <a:latin typeface="Verdana"/>
                <a:cs typeface="Verdana"/>
              </a:rPr>
              <a:t>publicly </a:t>
            </a:r>
            <a:r>
              <a:rPr sz="2000" spc="-10" dirty="0">
                <a:latin typeface="Verdana"/>
                <a:cs typeface="Verdana"/>
              </a:rPr>
              <a:t>accessible </a:t>
            </a:r>
            <a:r>
              <a:rPr sz="2000" spc="-5" dirty="0">
                <a:latin typeface="Verdana"/>
                <a:cs typeface="Verdana"/>
              </a:rPr>
              <a:t>sites  </a:t>
            </a:r>
            <a:r>
              <a:rPr sz="2000" spc="-10" dirty="0">
                <a:latin typeface="Verdana"/>
                <a:cs typeface="Verdana"/>
              </a:rPr>
              <a:t>because </a:t>
            </a:r>
            <a:r>
              <a:rPr sz="2000" dirty="0">
                <a:latin typeface="Verdana"/>
                <a:cs typeface="Verdana"/>
              </a:rPr>
              <a:t>they </a:t>
            </a:r>
            <a:r>
              <a:rPr sz="2000" spc="-10" dirty="0">
                <a:latin typeface="Verdana"/>
                <a:cs typeface="Verdana"/>
              </a:rPr>
              <a:t>can </a:t>
            </a:r>
            <a:r>
              <a:rPr sz="2000" spc="-5" dirty="0">
                <a:latin typeface="Verdana"/>
                <a:cs typeface="Verdana"/>
              </a:rPr>
              <a:t>be </a:t>
            </a:r>
            <a:r>
              <a:rPr sz="2000" spc="-10" dirty="0">
                <a:latin typeface="Verdana"/>
                <a:cs typeface="Verdana"/>
              </a:rPr>
              <a:t>accessed </a:t>
            </a:r>
            <a:r>
              <a:rPr sz="2000" spc="-5" dirty="0">
                <a:latin typeface="Verdana"/>
                <a:cs typeface="Verdana"/>
              </a:rPr>
              <a:t>by any user </a:t>
            </a:r>
            <a:r>
              <a:rPr sz="2000" spc="-10" dirty="0">
                <a:latin typeface="Verdana"/>
                <a:cs typeface="Verdana"/>
              </a:rPr>
              <a:t>on </a:t>
            </a:r>
            <a:r>
              <a:rPr sz="2000" spc="5" dirty="0">
                <a:latin typeface="Verdana"/>
                <a:cs typeface="Verdana"/>
              </a:rPr>
              <a:t>the  </a:t>
            </a:r>
            <a:r>
              <a:rPr sz="2000" spc="-15" dirty="0">
                <a:latin typeface="Verdana"/>
                <a:cs typeface="Verdana"/>
              </a:rPr>
              <a:t>Internet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1927" y="457200"/>
            <a:ext cx="93878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00000"/>
              </a:lnSpc>
            </a:pP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el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et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0572" y="1836928"/>
            <a:ext cx="7691755" cy="2025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Verdana"/>
                <a:cs typeface="Verdana"/>
              </a:rPr>
              <a:t>Some </a:t>
            </a:r>
            <a:r>
              <a:rPr sz="2000" spc="-5" dirty="0">
                <a:latin typeface="Verdana"/>
                <a:cs typeface="Verdana"/>
              </a:rPr>
              <a:t>common </a:t>
            </a:r>
            <a:r>
              <a:rPr sz="2000" spc="-10" dirty="0">
                <a:latin typeface="Verdana"/>
                <a:cs typeface="Verdana"/>
              </a:rPr>
              <a:t>uses of </a:t>
            </a:r>
            <a:r>
              <a:rPr sz="2000" dirty="0">
                <a:latin typeface="Verdana"/>
                <a:cs typeface="Verdana"/>
              </a:rPr>
              <a:t>telnet </a:t>
            </a:r>
            <a:r>
              <a:rPr sz="2000" spc="-10" dirty="0">
                <a:latin typeface="Verdana"/>
                <a:cs typeface="Verdana"/>
              </a:rPr>
              <a:t>service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are: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dirty="0">
                <a:latin typeface="Verdana"/>
                <a:cs typeface="Verdana"/>
              </a:rPr>
              <a:t>Using </a:t>
            </a:r>
            <a:r>
              <a:rPr sz="2000" spc="-10" dirty="0">
                <a:latin typeface="Verdana"/>
                <a:cs typeface="Verdana"/>
              </a:rPr>
              <a:t>the </a:t>
            </a:r>
            <a:r>
              <a:rPr sz="2000" dirty="0">
                <a:latin typeface="Verdana"/>
                <a:cs typeface="Verdana"/>
              </a:rPr>
              <a:t>computing </a:t>
            </a:r>
            <a:r>
              <a:rPr sz="2000" spc="-10" dirty="0">
                <a:latin typeface="Verdana"/>
                <a:cs typeface="Verdana"/>
              </a:rPr>
              <a:t>power of </a:t>
            </a:r>
            <a:r>
              <a:rPr sz="2000" spc="-5" dirty="0">
                <a:latin typeface="Verdana"/>
                <a:cs typeface="Verdana"/>
              </a:rPr>
              <a:t>the remote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computer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dirty="0">
                <a:latin typeface="Verdana"/>
                <a:cs typeface="Verdana"/>
              </a:rPr>
              <a:t>Using </a:t>
            </a:r>
            <a:r>
              <a:rPr sz="2000" spc="-5" dirty="0">
                <a:latin typeface="Verdana"/>
                <a:cs typeface="Verdana"/>
              </a:rPr>
              <a:t>a </a:t>
            </a:r>
            <a:r>
              <a:rPr sz="2000" spc="-10" dirty="0">
                <a:latin typeface="Verdana"/>
                <a:cs typeface="Verdana"/>
              </a:rPr>
              <a:t>software on </a:t>
            </a:r>
            <a:r>
              <a:rPr sz="2000" spc="-5" dirty="0">
                <a:latin typeface="Verdana"/>
                <a:cs typeface="Verdana"/>
              </a:rPr>
              <a:t>the remote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computer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latin typeface="Verdana"/>
                <a:cs typeface="Verdana"/>
              </a:rPr>
              <a:t>Accessing </a:t>
            </a:r>
            <a:r>
              <a:rPr sz="2000" spc="-5" dirty="0">
                <a:latin typeface="Verdana"/>
                <a:cs typeface="Verdana"/>
              </a:rPr>
              <a:t>remote computer’s database </a:t>
            </a:r>
            <a:r>
              <a:rPr sz="2000" dirty="0">
                <a:latin typeface="Verdana"/>
                <a:cs typeface="Verdana"/>
              </a:rPr>
              <a:t>or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archive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8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dirty="0">
                <a:latin typeface="Verdana"/>
                <a:cs typeface="Verdana"/>
              </a:rPr>
              <a:t>Logging </a:t>
            </a:r>
            <a:r>
              <a:rPr sz="2000" spc="-5" dirty="0">
                <a:latin typeface="Verdana"/>
                <a:cs typeface="Verdana"/>
              </a:rPr>
              <a:t>in to </a:t>
            </a:r>
            <a:r>
              <a:rPr sz="2000" spc="-10" dirty="0">
                <a:latin typeface="Verdana"/>
                <a:cs typeface="Verdana"/>
              </a:rPr>
              <a:t>ones own computer from </a:t>
            </a:r>
            <a:r>
              <a:rPr sz="2000" spc="-5" dirty="0">
                <a:latin typeface="Verdana"/>
                <a:cs typeface="Verdana"/>
              </a:rPr>
              <a:t>another</a:t>
            </a:r>
            <a:r>
              <a:rPr sz="2000" spc="8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computer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1927" y="457200"/>
            <a:ext cx="93878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00000"/>
              </a:lnSpc>
            </a:pPr>
            <a:r>
              <a:rPr sz="3200" spc="-10" dirty="0">
                <a:latin typeface="Arial"/>
                <a:cs typeface="Arial"/>
              </a:rPr>
              <a:t>Usenet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News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0572" y="1809496"/>
            <a:ext cx="7407275" cy="3122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601345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latin typeface="Arial"/>
                <a:cs typeface="Arial"/>
              </a:rPr>
              <a:t>Several </a:t>
            </a:r>
            <a:r>
              <a:rPr sz="2000" dirty="0">
                <a:latin typeface="Arial"/>
                <a:cs typeface="Arial"/>
              </a:rPr>
              <a:t>usenet </a:t>
            </a:r>
            <a:r>
              <a:rPr sz="2000" spc="-10" dirty="0">
                <a:latin typeface="Arial"/>
                <a:cs typeface="Arial"/>
              </a:rPr>
              <a:t>news </a:t>
            </a:r>
            <a:r>
              <a:rPr sz="2000" spc="-5" dirty="0">
                <a:latin typeface="Arial"/>
                <a:cs typeface="Arial"/>
              </a:rPr>
              <a:t>groups exist on the Internet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are  called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newsgroups</a:t>
            </a:r>
            <a:endParaRPr sz="2000">
              <a:latin typeface="Arial"/>
              <a:cs typeface="Arial"/>
            </a:endParaRPr>
          </a:p>
          <a:p>
            <a:pPr marL="356870" marR="296545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  <a:tab pos="1216025" algn="l"/>
              </a:tabLst>
            </a:pPr>
            <a:r>
              <a:rPr sz="2000" spc="-5" dirty="0">
                <a:latin typeface="Arial"/>
                <a:cs typeface="Arial"/>
              </a:rPr>
              <a:t>In a </a:t>
            </a:r>
            <a:r>
              <a:rPr sz="2000" i="1" spc="-5" dirty="0">
                <a:latin typeface="Arial"/>
                <a:cs typeface="Arial"/>
              </a:rPr>
              <a:t>moderated newsgroup </a:t>
            </a:r>
            <a:r>
              <a:rPr sz="2000" dirty="0">
                <a:latin typeface="Arial"/>
                <a:cs typeface="Arial"/>
              </a:rPr>
              <a:t>only </a:t>
            </a:r>
            <a:r>
              <a:rPr sz="2000" spc="-5" dirty="0">
                <a:latin typeface="Arial"/>
                <a:cs typeface="Arial"/>
              </a:rPr>
              <a:t>selected </a:t>
            </a:r>
            <a:r>
              <a:rPr sz="2000" dirty="0">
                <a:latin typeface="Arial"/>
                <a:cs typeface="Arial"/>
              </a:rPr>
              <a:t>members </a:t>
            </a:r>
            <a:r>
              <a:rPr sz="2000" spc="-5" dirty="0">
                <a:latin typeface="Arial"/>
                <a:cs typeface="Arial"/>
              </a:rPr>
              <a:t>have the  </a:t>
            </a:r>
            <a:r>
              <a:rPr sz="2000" spc="-10" dirty="0">
                <a:latin typeface="Arial"/>
                <a:cs typeface="Arial"/>
              </a:rPr>
              <a:t>right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directly post </a:t>
            </a:r>
            <a:r>
              <a:rPr sz="2000" spc="-5" dirty="0">
                <a:latin typeface="Arial"/>
                <a:cs typeface="Arial"/>
              </a:rPr>
              <a:t>(write) a </a:t>
            </a:r>
            <a:r>
              <a:rPr sz="2000" dirty="0">
                <a:latin typeface="Arial"/>
                <a:cs typeface="Arial"/>
              </a:rPr>
              <a:t>message </a:t>
            </a:r>
            <a:r>
              <a:rPr sz="2000" spc="-5" dirty="0">
                <a:latin typeface="Arial"/>
                <a:cs typeface="Arial"/>
              </a:rPr>
              <a:t>to the virtual notice  board.	Other members can </a:t>
            </a:r>
            <a:r>
              <a:rPr sz="2000" dirty="0">
                <a:latin typeface="Arial"/>
                <a:cs typeface="Arial"/>
              </a:rPr>
              <a:t>only read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posted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messages</a:t>
            </a:r>
            <a:endParaRPr sz="20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98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latin typeface="Arial"/>
                <a:cs typeface="Arial"/>
              </a:rPr>
              <a:t>In a </a:t>
            </a:r>
            <a:r>
              <a:rPr sz="2000" i="1" spc="-5" dirty="0">
                <a:latin typeface="Arial"/>
                <a:cs typeface="Arial"/>
              </a:rPr>
              <a:t>nonmoderated newsgroup </a:t>
            </a:r>
            <a:r>
              <a:rPr sz="2000" spc="5" dirty="0">
                <a:latin typeface="Arial"/>
                <a:cs typeface="Arial"/>
              </a:rPr>
              <a:t>any </a:t>
            </a:r>
            <a:r>
              <a:rPr sz="2000" dirty="0">
                <a:latin typeface="Arial"/>
                <a:cs typeface="Arial"/>
              </a:rPr>
              <a:t>member </a:t>
            </a:r>
            <a:r>
              <a:rPr sz="2000" spc="-5" dirty="0">
                <a:latin typeface="Arial"/>
                <a:cs typeface="Arial"/>
              </a:rPr>
              <a:t>can directly post a  message to the virtual </a:t>
            </a:r>
            <a:r>
              <a:rPr sz="2000" dirty="0">
                <a:latin typeface="Arial"/>
                <a:cs typeface="Arial"/>
              </a:rPr>
              <a:t>notice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board</a:t>
            </a:r>
            <a:endParaRPr sz="2000">
              <a:latin typeface="Arial"/>
              <a:cs typeface="Arial"/>
            </a:endParaRPr>
          </a:p>
          <a:p>
            <a:pPr marL="356870" marR="687705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i="1" spc="-5" dirty="0">
                <a:latin typeface="Arial"/>
                <a:cs typeface="Arial"/>
              </a:rPr>
              <a:t>Netiquette </a:t>
            </a:r>
            <a:r>
              <a:rPr sz="2000" spc="-5" dirty="0">
                <a:latin typeface="Arial"/>
                <a:cs typeface="Arial"/>
              </a:rPr>
              <a:t>(network etiquette) deals </a:t>
            </a:r>
            <a:r>
              <a:rPr sz="2000" spc="-10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rules of framing  messages that </a:t>
            </a:r>
            <a:r>
              <a:rPr sz="2000" dirty="0">
                <a:latin typeface="Arial"/>
                <a:cs typeface="Arial"/>
              </a:rPr>
              <a:t>will </a:t>
            </a:r>
            <a:r>
              <a:rPr sz="2000" spc="-5" dirty="0">
                <a:latin typeface="Arial"/>
                <a:cs typeface="Arial"/>
              </a:rPr>
              <a:t>not hurt others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</TotalTime>
  <Words>1013</Words>
  <Application>Microsoft Office PowerPoint</Application>
  <PresentationFormat>Custom</PresentationFormat>
  <Paragraphs>112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Georgia</vt:lpstr>
      <vt:lpstr>Times New Roman</vt:lpstr>
      <vt:lpstr>Verdana</vt:lpstr>
      <vt:lpstr>Wingdings</vt:lpstr>
      <vt:lpstr>Wingdings 2</vt:lpstr>
      <vt:lpstr>Civic</vt:lpstr>
      <vt:lpstr>Internet </vt:lpstr>
      <vt:lpstr>Learning Objectives</vt:lpstr>
      <vt:lpstr>The Internet</vt:lpstr>
      <vt:lpstr>The Internet</vt:lpstr>
      <vt:lpstr>Basic Services of the Internet</vt:lpstr>
      <vt:lpstr>Electronic Mail</vt:lpstr>
      <vt:lpstr>File Transfer Protocol</vt:lpstr>
      <vt:lpstr>Telnet</vt:lpstr>
      <vt:lpstr>Usenet News</vt:lpstr>
      <vt:lpstr>World Wide Web (WWW or W3)</vt:lpstr>
      <vt:lpstr>World Wide Web (WWW or W3)</vt:lpstr>
      <vt:lpstr>Example of Hypertext Document</vt:lpstr>
      <vt:lpstr>WWW Browsers</vt:lpstr>
      <vt:lpstr>WWW Browsers</vt:lpstr>
      <vt:lpstr>Uses of the Internet</vt:lpstr>
      <vt:lpstr>Keywords/Phrases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18-Internet.ppt</dc:title>
  <dc:creator>Pradeep K. Sinha &amp; Priti Sinha</dc:creator>
  <cp:lastModifiedBy>Md. Al-Amin</cp:lastModifiedBy>
  <cp:revision>5</cp:revision>
  <dcterms:created xsi:type="dcterms:W3CDTF">2017-08-01T06:04:51Z</dcterms:created>
  <dcterms:modified xsi:type="dcterms:W3CDTF">2020-04-07T03:50:43Z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2007-06-10T00:00:00Z</vt:filetime>
  </property>
  <property fmtid="{D5CDD505-2E9C-101B-9397-08002B2CF9AE}" pid="3" name="Creator">
    <vt:lpwstr>pdfFactory Pro www.pdffactory.com</vt:lpwstr>
  </property>
  <property fmtid="{D5CDD505-2E9C-101B-9397-08002B2CF9AE}" pid="4" name="LastSaved">
    <vt:filetime>2017-08-01T00:00:00Z</vt:filetime>
  </property>
</Properties>
</file>