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FFFE7-42A4-4D09-A790-60CDF088BA7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62BC-5C28-408C-9D0C-54EF4C89F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90760" y="3454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2849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08760" y="3195320"/>
            <a:ext cx="7040880" cy="1986280"/>
          </a:xfrm>
        </p:spPr>
        <p:txBody>
          <a:bodyPr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0993" y="2742794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693920" y="2397354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797857" y="2504440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77740" y="2492711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4380" y="431800"/>
            <a:ext cx="8549640" cy="1986280"/>
          </a:xfrm>
        </p:spPr>
        <p:txBody>
          <a:bodyPr anchor="b"/>
          <a:lstStyle>
            <a:lvl1pPr>
              <a:defRPr sz="47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11440" y="0"/>
            <a:ext cx="234696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58400" cy="1761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319930" y="3715207"/>
            <a:ext cx="7078066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23683" y="3315865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27620" y="3422951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503" y="3411222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345440"/>
            <a:ext cx="7208520" cy="659754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30540" y="345442"/>
            <a:ext cx="1592580" cy="663172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97857" y="1163222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1927" y="1730654"/>
            <a:ext cx="9354312" cy="5181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90760" y="2159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7640" y="2590800"/>
            <a:ext cx="9716414" cy="3454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0993" y="161332"/>
            <a:ext cx="9716414" cy="242498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269" y="3108960"/>
            <a:ext cx="7128191" cy="1896322"/>
          </a:xfrm>
        </p:spPr>
        <p:txBody>
          <a:bodyPr anchor="t"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7640" y="2763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693920" y="2397354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797857" y="2504440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740" y="2492711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604520"/>
            <a:ext cx="8549640" cy="1727200"/>
          </a:xfrm>
        </p:spPr>
        <p:txBody>
          <a:bodyPr anchor="b"/>
          <a:lstStyle>
            <a:lvl1pPr algn="ctr">
              <a:buNone/>
              <a:defRPr sz="47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" y="259080"/>
            <a:ext cx="9387840" cy="8601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70320" y="7264603"/>
            <a:ext cx="3349447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19389" y="1785739"/>
            <a:ext cx="9813" cy="546216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1927" y="1554480"/>
            <a:ext cx="4442460" cy="530595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80660" y="1554480"/>
            <a:ext cx="4442460" cy="530595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29200" y="2493645"/>
            <a:ext cx="0" cy="474634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58400" cy="1640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7640" y="1554480"/>
            <a:ext cx="9716414" cy="10363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516" y="7243877"/>
            <a:ext cx="9716414" cy="35234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27" y="1727200"/>
            <a:ext cx="4444207" cy="83070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5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70463" y="1727200"/>
            <a:ext cx="4445953" cy="829056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5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" y="7264603"/>
            <a:ext cx="3939540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7640" y="1450848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1927" y="2800901"/>
            <a:ext cx="4445813" cy="4327525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80660" y="2800901"/>
            <a:ext cx="4442460" cy="433181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693920" y="1083507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797857" y="1190594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77740" y="1181406"/>
            <a:ext cx="502920" cy="500168"/>
          </a:xfrm>
        </p:spPr>
        <p:txBody>
          <a:bodyPr/>
          <a:lstStyle>
            <a:lvl1pPr algn="ctr">
              <a:defRPr/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77740" y="1174157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58400" cy="1761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" y="179629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3920" y="7167880"/>
            <a:ext cx="670560" cy="5001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640" y="172720"/>
            <a:ext cx="9716414" cy="34544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347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7640" y="690880"/>
            <a:ext cx="3017520" cy="66497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036320"/>
            <a:ext cx="2598420" cy="1122680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9100" y="2245360"/>
            <a:ext cx="2598420" cy="4697625"/>
          </a:xfrm>
        </p:spPr>
        <p:txBody>
          <a:bodyPr/>
          <a:lstStyle>
            <a:lvl1pPr marL="0" indent="0">
              <a:spcAft>
                <a:spcPts val="1114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7640" y="604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36620" y="777240"/>
            <a:ext cx="6202680" cy="6131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4940" y="259080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28877" y="366167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760" y="354437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927" y="7265628"/>
            <a:ext cx="3721608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7640" y="604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640" y="172720"/>
            <a:ext cx="9716414" cy="341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7640" y="690880"/>
            <a:ext cx="3017520" cy="66497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4940" y="259080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28877" y="366167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760" y="354437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413" y="5699760"/>
            <a:ext cx="6454140" cy="1381760"/>
          </a:xfrm>
        </p:spPr>
        <p:txBody>
          <a:bodyPr anchor="t">
            <a:noAutofit/>
          </a:bodyPr>
          <a:lstStyle>
            <a:lvl1pPr algn="l">
              <a:buNone/>
              <a:defRPr sz="27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0413" y="690880"/>
            <a:ext cx="6454140" cy="4836160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1122680"/>
            <a:ext cx="2682240" cy="5958840"/>
          </a:xfrm>
        </p:spPr>
        <p:txBody>
          <a:bodyPr/>
          <a:lstStyle>
            <a:lvl1pPr marL="0" indent="0">
              <a:spcAft>
                <a:spcPts val="1114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6967" y="7258982"/>
            <a:ext cx="3349447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927" y="7265628"/>
            <a:ext cx="3942893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57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70320" y="7258982"/>
            <a:ext cx="3349447" cy="414528"/>
          </a:xfrm>
          <a:prstGeom prst="rect">
            <a:avLst/>
          </a:prstGeom>
        </p:spPr>
        <p:txBody>
          <a:bodyPr vert="horz" lIns="101882" tIns="50941" rIns="101882" bIns="50941"/>
          <a:lstStyle>
            <a:lvl1pPr algn="r" eaLnBrk="1" latinLnBrk="0" hangingPunct="1">
              <a:defRPr kumimoji="0" sz="16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Ref Page</a:t>
            </a:r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" y="7265628"/>
            <a:ext cx="3939540" cy="414528"/>
          </a:xfrm>
          <a:prstGeom prst="rect">
            <a:avLst/>
          </a:prstGeom>
        </p:spPr>
        <p:txBody>
          <a:bodyPr vert="horz" lIns="101882" tIns="50941" rIns="101882" bIns="50941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Chapter 10: Computer</a:t>
            </a:r>
            <a:r>
              <a:rPr lang="en-US" spc="-60"/>
              <a:t> </a:t>
            </a:r>
            <a:r>
              <a:rPr lang="en-US"/>
              <a:t>Software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7640" y="1446975"/>
            <a:ext cx="97164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693920" y="1083507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797857" y="1190594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77740" y="1178865"/>
            <a:ext cx="502920" cy="500168"/>
          </a:xfrm>
          <a:prstGeom prst="rect">
            <a:avLst/>
          </a:prstGeom>
        </p:spPr>
        <p:txBody>
          <a:bodyPr vert="horz" lIns="50941" tIns="50941" rIns="50941" bIns="50941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/17</a:t>
            </a:r>
            <a:endParaRPr lang="en-US" spc="-1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1927" y="259080"/>
            <a:ext cx="9387840" cy="860146"/>
          </a:xfrm>
          <a:prstGeom prst="rect">
            <a:avLst/>
          </a:prstGeom>
        </p:spPr>
        <p:txBody>
          <a:bodyPr vert="horz" lIns="101882" tIns="50941" rIns="101882" bIns="50941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1927" y="1727200"/>
            <a:ext cx="9387840" cy="5212690"/>
          </a:xfrm>
          <a:prstGeom prst="rect">
            <a:avLst/>
          </a:prstGeom>
        </p:spPr>
        <p:txBody>
          <a:bodyPr vert="horz"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30564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037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43296" indent="-203765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48944" indent="-203765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6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Md. </a:t>
            </a:r>
            <a:r>
              <a:rPr lang="en-US" dirty="0" err="1"/>
              <a:t>Al-amin</a:t>
            </a:r>
            <a:endParaRPr lang="en-US" dirty="0"/>
          </a:p>
          <a:p>
            <a:r>
              <a:rPr lang="en-US" sz="1200" dirty="0"/>
              <a:t>Lecturer, Cs, AIUB</a:t>
            </a:r>
          </a:p>
          <a:p>
            <a:r>
              <a:rPr lang="en-US" sz="1200" dirty="0"/>
              <a:t>Email: </a:t>
            </a:r>
            <a:r>
              <a:rPr lang="en-US" sz="1200" u="sng" dirty="0"/>
              <a:t>alamin@aiub.edu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Software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94487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5" dirty="0"/>
              <a:t>Advantages and </a:t>
            </a:r>
            <a:r>
              <a:rPr sz="2800" dirty="0"/>
              <a:t>Limitations</a:t>
            </a:r>
            <a:r>
              <a:rPr sz="2800" spc="-25" dirty="0"/>
              <a:t> </a:t>
            </a:r>
            <a:r>
              <a:rPr sz="2800" dirty="0"/>
              <a:t>of  </a:t>
            </a:r>
            <a:r>
              <a:rPr sz="2800" spc="-5" dirty="0"/>
              <a:t>Buying Pre-written</a:t>
            </a:r>
            <a:r>
              <a:rPr sz="2800" spc="20" dirty="0"/>
              <a:t> </a:t>
            </a:r>
            <a:r>
              <a:rPr sz="2800" dirty="0"/>
              <a:t>Software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432052" y="1763776"/>
            <a:ext cx="7190105" cy="210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Usually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costs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less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05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Planned activity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stared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almost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immediately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Often,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efficiency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capability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meet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needs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user more effectively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not 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good  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pre-written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packages as for in-house  developed software</a:t>
            </a:r>
            <a:r>
              <a:rPr sz="20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packages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95402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5080">
              <a:lnSpc>
                <a:spcPct val="100000"/>
              </a:lnSpc>
            </a:pPr>
            <a:r>
              <a:rPr sz="2800" spc="-5" dirty="0"/>
              <a:t>Advantages &amp; </a:t>
            </a:r>
            <a:r>
              <a:rPr sz="2800" dirty="0"/>
              <a:t>Limitations of </a:t>
            </a:r>
            <a:r>
              <a:rPr sz="2800" spc="-5" dirty="0"/>
              <a:t>Ordering  Customized</a:t>
            </a:r>
            <a:r>
              <a:rPr sz="2800" spc="-40" dirty="0"/>
              <a:t> </a:t>
            </a:r>
            <a:r>
              <a:rPr sz="2800" dirty="0"/>
              <a:t>Software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435100" y="1742440"/>
            <a:ext cx="7129780" cy="171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latin typeface="Arial"/>
                <a:cs typeface="Arial"/>
              </a:rPr>
              <a:t>User need not maintain </a:t>
            </a:r>
            <a:r>
              <a:rPr sz="2000" spc="-10" dirty="0">
                <a:latin typeface="Arial"/>
                <a:cs typeface="Arial"/>
              </a:rPr>
              <a:t>its own </a:t>
            </a:r>
            <a:r>
              <a:rPr sz="2000" dirty="0">
                <a:latin typeface="Arial"/>
                <a:cs typeface="Arial"/>
              </a:rPr>
              <a:t>software development team,  </a:t>
            </a:r>
            <a:r>
              <a:rPr sz="2000" spc="-5" dirty="0">
                <a:latin typeface="Arial"/>
                <a:cs typeface="Arial"/>
              </a:rPr>
              <a:t>which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expensive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affair</a:t>
            </a:r>
            <a:endParaRPr sz="2000">
              <a:latin typeface="Arial"/>
              <a:cs typeface="Arial"/>
            </a:endParaRPr>
          </a:p>
          <a:p>
            <a:pPr marL="360045" marR="25400" indent="-347345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latin typeface="Arial"/>
                <a:cs typeface="Arial"/>
              </a:rPr>
              <a:t>User needs to </a:t>
            </a:r>
            <a:r>
              <a:rPr sz="2000" spc="-10" dirty="0">
                <a:latin typeface="Arial"/>
                <a:cs typeface="Arial"/>
              </a:rPr>
              <a:t>always </a:t>
            </a:r>
            <a:r>
              <a:rPr sz="2000" dirty="0">
                <a:latin typeface="Arial"/>
                <a:cs typeface="Arial"/>
              </a:rPr>
              <a:t>depend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the vendor for </a:t>
            </a:r>
            <a:r>
              <a:rPr sz="2000" spc="-10" dirty="0">
                <a:latin typeface="Arial"/>
                <a:cs typeface="Arial"/>
              </a:rPr>
              <a:t>carrying </a:t>
            </a:r>
            <a:r>
              <a:rPr sz="2000" spc="-5" dirty="0">
                <a:latin typeface="Arial"/>
                <a:cs typeface="Arial"/>
              </a:rPr>
              <a:t>out  the changes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vendor </a:t>
            </a:r>
            <a:r>
              <a:rPr sz="2000" spc="10" dirty="0">
                <a:latin typeface="Arial"/>
                <a:cs typeface="Arial"/>
              </a:rPr>
              <a:t>may </a:t>
            </a:r>
            <a:r>
              <a:rPr sz="2000" dirty="0">
                <a:latin typeface="Arial"/>
                <a:cs typeface="Arial"/>
              </a:rPr>
              <a:t>separately charge for  every request for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change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9860" y="1745488"/>
            <a:ext cx="6762115" cy="220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Easier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carry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out changes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if it is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developed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in-house</a:t>
            </a:r>
            <a:endParaRPr sz="2000">
              <a:latin typeface="Verdana"/>
              <a:cs typeface="Verdana"/>
            </a:endParaRPr>
          </a:p>
          <a:p>
            <a:pPr marL="360045" marR="592455" indent="-347345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Developing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in-house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means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major  commitment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time,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money, and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resources</a:t>
            </a:r>
            <a:endParaRPr sz="2000">
              <a:latin typeface="Verdana"/>
              <a:cs typeface="Verdana"/>
            </a:endParaRPr>
          </a:p>
          <a:p>
            <a:pPr marL="360045" marR="6985" indent="-347345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In-house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 development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team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needs to be  maintained and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managed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9906000" cy="35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>
              <a:lnSpc>
                <a:spcPts val="2860"/>
              </a:lnSpc>
            </a:pPr>
            <a:r>
              <a:rPr sz="2400" spc="-5" dirty="0"/>
              <a:t>Advantages &amp; </a:t>
            </a:r>
            <a:r>
              <a:rPr sz="2400" dirty="0"/>
              <a:t>Limitations of Developing  </a:t>
            </a:r>
            <a:r>
              <a:rPr sz="2400" spc="-5" dirty="0"/>
              <a:t>Customized</a:t>
            </a:r>
            <a:r>
              <a:rPr sz="2400" spc="-40" dirty="0"/>
              <a:t> </a:t>
            </a:r>
            <a:r>
              <a:rPr sz="2400" dirty="0"/>
              <a:t>Software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9860" y="1758696"/>
            <a:ext cx="7771130" cy="418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Available for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free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as shareware,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usually accompanied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source</a:t>
            </a:r>
            <a:r>
              <a:rPr sz="18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marL="360045" marR="60960" indent="-347345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Usually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community-supported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author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does not support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users 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directly</a:t>
            </a:r>
            <a:endParaRPr sz="18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88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be downloaded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used</a:t>
            </a:r>
            <a:r>
              <a:rPr sz="18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immediately</a:t>
            </a:r>
            <a:endParaRPr sz="18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may not be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properly tested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before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release</a:t>
            </a:r>
            <a:endParaRPr sz="18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8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Open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Source Software (OSS)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are becoming popular 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due</a:t>
            </a:r>
            <a:r>
              <a:rPr sz="18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to:</a:t>
            </a:r>
            <a:endParaRPr sz="1800">
              <a:latin typeface="Verdana"/>
              <a:cs typeface="Verdana"/>
            </a:endParaRPr>
          </a:p>
          <a:p>
            <a:pPr marL="698500" lvl="1" indent="-226060">
              <a:lnSpc>
                <a:spcPct val="100000"/>
              </a:lnSpc>
              <a:spcBef>
                <a:spcPts val="860"/>
              </a:spcBef>
              <a:buClr>
                <a:srgbClr val="FF3300"/>
              </a:buClr>
              <a:buFont typeface="Wingdings"/>
              <a:buChar char=""/>
              <a:tabLst>
                <a:tab pos="69850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Allows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any user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download, view,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modify,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18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redistribute</a:t>
            </a:r>
            <a:endParaRPr sz="1800">
              <a:latin typeface="Verdana"/>
              <a:cs typeface="Verdana"/>
            </a:endParaRPr>
          </a:p>
          <a:p>
            <a:pPr marL="698500" lvl="1" indent="-226060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69850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User can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fix bugs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change software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suit</a:t>
            </a:r>
            <a:r>
              <a:rPr sz="18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needs</a:t>
            </a:r>
            <a:endParaRPr sz="1800">
              <a:latin typeface="Verdana"/>
              <a:cs typeface="Verdana"/>
            </a:endParaRPr>
          </a:p>
          <a:p>
            <a:pPr marL="698500" marR="680085" lvl="1" indent="-226060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69850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Copyright is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protected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for both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original and</a:t>
            </a:r>
            <a:r>
              <a:rPr sz="18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subsequent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authors</a:t>
            </a:r>
            <a:endParaRPr sz="18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Not all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open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source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software 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free and</a:t>
            </a:r>
            <a:r>
              <a:rPr sz="18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vise-verse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836661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Advantage &amp; </a:t>
            </a:r>
            <a:r>
              <a:rPr sz="2400" dirty="0"/>
              <a:t>Limitations of Downloading  </a:t>
            </a:r>
            <a:r>
              <a:rPr sz="2400" spc="-5" dirty="0"/>
              <a:t>Public-domain</a:t>
            </a:r>
            <a:r>
              <a:rPr sz="2400" spc="-30" dirty="0"/>
              <a:t> </a:t>
            </a:r>
            <a:r>
              <a:rPr sz="2400" dirty="0"/>
              <a:t>Software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Software Development</a:t>
            </a:r>
            <a:r>
              <a:rPr spc="5" dirty="0"/>
              <a:t> </a:t>
            </a:r>
            <a:r>
              <a:rPr dirty="0"/>
              <a:t>Steps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 marR="5080">
              <a:lnSpc>
                <a:spcPct val="100000"/>
              </a:lnSpc>
            </a:pPr>
            <a:r>
              <a:rPr dirty="0"/>
              <a:t>Developing </a:t>
            </a:r>
            <a:r>
              <a:rPr spc="-5" dirty="0"/>
              <a:t>a </a:t>
            </a:r>
            <a:r>
              <a:rPr spc="-10" dirty="0"/>
              <a:t>software </a:t>
            </a:r>
            <a:r>
              <a:rPr spc="5" dirty="0"/>
              <a:t>and </a:t>
            </a:r>
            <a:r>
              <a:rPr dirty="0"/>
              <a:t>putting </a:t>
            </a:r>
            <a:r>
              <a:rPr spc="10" dirty="0"/>
              <a:t>it </a:t>
            </a:r>
            <a:r>
              <a:rPr spc="-5" dirty="0"/>
              <a:t>to use </a:t>
            </a:r>
            <a:r>
              <a:rPr spc="10" dirty="0"/>
              <a:t>is </a:t>
            </a:r>
            <a:r>
              <a:rPr spc="-5" dirty="0"/>
              <a:t>a</a:t>
            </a:r>
            <a:r>
              <a:rPr spc="-170" dirty="0"/>
              <a:t> </a:t>
            </a:r>
            <a:r>
              <a:rPr spc="-10" dirty="0"/>
              <a:t>complex  process </a:t>
            </a:r>
            <a:r>
              <a:rPr spc="-5" dirty="0"/>
              <a:t>and </a:t>
            </a:r>
            <a:r>
              <a:rPr dirty="0"/>
              <a:t>involves following</a:t>
            </a:r>
            <a:r>
              <a:rPr spc="-70" dirty="0"/>
              <a:t> </a:t>
            </a:r>
            <a:r>
              <a:rPr spc="-10" dirty="0"/>
              <a:t>steps:</a:t>
            </a:r>
          </a:p>
          <a:p>
            <a:pPr marL="495934" marR="1203325" indent="-457200">
              <a:lnSpc>
                <a:spcPct val="100000"/>
              </a:lnSpc>
              <a:spcBef>
                <a:spcPts val="1280"/>
              </a:spcBef>
              <a:buClr>
                <a:srgbClr val="FF3300"/>
              </a:buClr>
              <a:buFont typeface="Wingdings"/>
              <a:buChar char=""/>
              <a:tabLst>
                <a:tab pos="495934" algn="l"/>
                <a:tab pos="496570" algn="l"/>
              </a:tabLst>
            </a:pPr>
            <a:r>
              <a:rPr sz="1800" spc="-5" dirty="0"/>
              <a:t>Analyzing the </a:t>
            </a:r>
            <a:r>
              <a:rPr sz="1800" spc="5" dirty="0"/>
              <a:t>problem </a:t>
            </a:r>
            <a:r>
              <a:rPr sz="1800" dirty="0"/>
              <a:t>at </a:t>
            </a:r>
            <a:r>
              <a:rPr sz="1800" spc="-10" dirty="0"/>
              <a:t>hand </a:t>
            </a:r>
            <a:r>
              <a:rPr sz="1800" spc="-5" dirty="0"/>
              <a:t>and planning the  </a:t>
            </a:r>
            <a:r>
              <a:rPr sz="1800" dirty="0"/>
              <a:t>program(s) </a:t>
            </a:r>
            <a:r>
              <a:rPr sz="1800" spc="5" dirty="0"/>
              <a:t>to </a:t>
            </a:r>
            <a:r>
              <a:rPr sz="1800" spc="-5" dirty="0"/>
              <a:t>solve the</a:t>
            </a:r>
            <a:r>
              <a:rPr sz="1800" spc="-85" dirty="0"/>
              <a:t> </a:t>
            </a:r>
            <a:r>
              <a:rPr sz="1800" spc="5" dirty="0"/>
              <a:t>problem</a:t>
            </a:r>
            <a:endParaRPr sz="1800"/>
          </a:p>
          <a:p>
            <a:pPr marL="495934" indent="-457200">
              <a:lnSpc>
                <a:spcPct val="100000"/>
              </a:lnSpc>
              <a:spcBef>
                <a:spcPts val="1295"/>
              </a:spcBef>
              <a:buClr>
                <a:srgbClr val="FF3300"/>
              </a:buClr>
              <a:buFont typeface="Wingdings"/>
              <a:buChar char=""/>
              <a:tabLst>
                <a:tab pos="495934" algn="l"/>
                <a:tab pos="496570" algn="l"/>
              </a:tabLst>
            </a:pPr>
            <a:r>
              <a:rPr sz="1800" dirty="0"/>
              <a:t>Coding </a:t>
            </a:r>
            <a:r>
              <a:rPr sz="1800" spc="-5" dirty="0"/>
              <a:t>the</a:t>
            </a:r>
            <a:r>
              <a:rPr sz="1800" spc="-75" dirty="0"/>
              <a:t> </a:t>
            </a:r>
            <a:r>
              <a:rPr sz="1800" dirty="0"/>
              <a:t>program(s)</a:t>
            </a:r>
            <a:endParaRPr sz="1800"/>
          </a:p>
          <a:p>
            <a:pPr marL="495934" indent="-457200">
              <a:lnSpc>
                <a:spcPct val="100000"/>
              </a:lnSpc>
              <a:spcBef>
                <a:spcPts val="1320"/>
              </a:spcBef>
              <a:buClr>
                <a:srgbClr val="FF3300"/>
              </a:buClr>
              <a:buFont typeface="Wingdings"/>
              <a:buChar char=""/>
              <a:tabLst>
                <a:tab pos="495934" algn="l"/>
                <a:tab pos="496570" algn="l"/>
              </a:tabLst>
            </a:pPr>
            <a:r>
              <a:rPr sz="1800" dirty="0"/>
              <a:t>Testing, debugging, </a:t>
            </a:r>
            <a:r>
              <a:rPr sz="1800" spc="-5" dirty="0"/>
              <a:t>and </a:t>
            </a:r>
            <a:r>
              <a:rPr sz="1800" dirty="0"/>
              <a:t>documenting </a:t>
            </a:r>
            <a:r>
              <a:rPr sz="1800" spc="-5" dirty="0"/>
              <a:t>the</a:t>
            </a:r>
            <a:r>
              <a:rPr sz="1800" spc="-55" dirty="0"/>
              <a:t> </a:t>
            </a:r>
            <a:r>
              <a:rPr sz="1800" spc="-5" dirty="0"/>
              <a:t>program(s)</a:t>
            </a:r>
            <a:endParaRPr sz="1800"/>
          </a:p>
          <a:p>
            <a:pPr marL="495934" indent="-457200">
              <a:lnSpc>
                <a:spcPct val="100000"/>
              </a:lnSpc>
              <a:spcBef>
                <a:spcPts val="1295"/>
              </a:spcBef>
              <a:buClr>
                <a:srgbClr val="FF3300"/>
              </a:buClr>
              <a:buFont typeface="Wingdings"/>
              <a:buChar char=""/>
              <a:tabLst>
                <a:tab pos="495934" algn="l"/>
                <a:tab pos="496570" algn="l"/>
              </a:tabLst>
            </a:pPr>
            <a:r>
              <a:rPr sz="1800" spc="-5" dirty="0"/>
              <a:t>Implementing the</a:t>
            </a:r>
            <a:r>
              <a:rPr sz="1800" spc="-45" dirty="0"/>
              <a:t> </a:t>
            </a:r>
            <a:r>
              <a:rPr sz="1800" dirty="0"/>
              <a:t>program(s)</a:t>
            </a:r>
            <a:endParaRPr sz="1800"/>
          </a:p>
          <a:p>
            <a:pPr marL="495934" indent="-457200">
              <a:lnSpc>
                <a:spcPct val="100000"/>
              </a:lnSpc>
              <a:spcBef>
                <a:spcPts val="1295"/>
              </a:spcBef>
              <a:buClr>
                <a:srgbClr val="FF3300"/>
              </a:buClr>
              <a:buFont typeface="Wingdings"/>
              <a:buChar char=""/>
              <a:tabLst>
                <a:tab pos="495934" algn="l"/>
                <a:tab pos="496570" algn="l"/>
              </a:tabLst>
            </a:pPr>
            <a:r>
              <a:rPr sz="1800" spc="-5" dirty="0"/>
              <a:t>Evaluating and </a:t>
            </a:r>
            <a:r>
              <a:rPr sz="1800" dirty="0"/>
              <a:t>maintaining </a:t>
            </a:r>
            <a:r>
              <a:rPr sz="1800" spc="-5" dirty="0"/>
              <a:t>the</a:t>
            </a:r>
            <a:r>
              <a:rPr sz="1800" spc="-25" dirty="0"/>
              <a:t> </a:t>
            </a:r>
            <a:r>
              <a:rPr sz="1800" dirty="0"/>
              <a:t>program(s)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dirty="0"/>
              <a:t>F</a:t>
            </a:r>
            <a:r>
              <a:rPr spc="-20" dirty="0"/>
              <a:t>i</a:t>
            </a:r>
            <a:r>
              <a:rPr spc="-5" dirty="0"/>
              <a:t>r</a:t>
            </a:r>
            <a:r>
              <a:rPr spc="20" dirty="0"/>
              <a:t>m</a:t>
            </a:r>
            <a:r>
              <a:rPr spc="-10" dirty="0"/>
              <a:t>wa</a:t>
            </a:r>
            <a:r>
              <a:rPr spc="10" dirty="0"/>
              <a:t>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63776"/>
            <a:ext cx="7724140" cy="171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Firmware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substituted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hardware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stored 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read-only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memory</a:t>
            </a:r>
            <a:endParaRPr sz="2000">
              <a:latin typeface="Verdana"/>
              <a:cs typeface="Verdana"/>
            </a:endParaRPr>
          </a:p>
          <a:p>
            <a:pPr marL="360045" marR="269240" indent="-347345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Firmware technology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enabled production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various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smart machines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having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microprocessor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chips  with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embedded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M</a:t>
            </a:r>
            <a:r>
              <a:rPr spc="0" dirty="0"/>
              <a:t>i</a:t>
            </a:r>
            <a:r>
              <a:rPr spc="-10" dirty="0"/>
              <a:t>d</a:t>
            </a:r>
            <a:r>
              <a:rPr spc="5" dirty="0"/>
              <a:t>d</a:t>
            </a:r>
            <a:r>
              <a:rPr spc="-20" dirty="0"/>
              <a:t>l</a:t>
            </a:r>
            <a:r>
              <a:rPr spc="0" dirty="0"/>
              <a:t>e</a:t>
            </a:r>
            <a:r>
              <a:rPr spc="-10" dirty="0"/>
              <a:t>wa</a:t>
            </a:r>
            <a:r>
              <a:rPr spc="10" dirty="0"/>
              <a:t>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54632"/>
            <a:ext cx="7618730" cy="317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idea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have a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separate </a:t>
            </a:r>
            <a:r>
              <a:rPr sz="2000" i="1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i="1" dirty="0">
                <a:solidFill>
                  <a:srgbClr val="333333"/>
                </a:solidFill>
                <a:latin typeface="Verdana"/>
                <a:cs typeface="Verdana"/>
              </a:rPr>
              <a:t>layer</a:t>
            </a:r>
            <a:r>
              <a:rPr sz="2000" i="1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to:</a:t>
            </a:r>
            <a:endParaRPr sz="2000">
              <a:latin typeface="Verdana"/>
              <a:cs typeface="Verdana"/>
            </a:endParaRPr>
          </a:p>
          <a:p>
            <a:pPr marL="698500" marR="815975" lvl="1" indent="-226060">
              <a:lnSpc>
                <a:spcPct val="100000"/>
              </a:lnSpc>
              <a:spcBef>
                <a:spcPts val="1415"/>
              </a:spcBef>
              <a:buClr>
                <a:srgbClr val="FF3300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“glue”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between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client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server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parts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  <a:p>
            <a:pPr marL="698500" lvl="1" indent="-226060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Provide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programming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abstraction</a:t>
            </a:r>
            <a:endParaRPr sz="2000">
              <a:latin typeface="Verdana"/>
              <a:cs typeface="Verdana"/>
            </a:endParaRPr>
          </a:p>
          <a:p>
            <a:pPr marL="698500" marR="48895" lvl="1" indent="-226060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Mask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heterogeneity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underlying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network, hardware,  and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OS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Encourages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three-tier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architecture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against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two-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tier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popularized by Server-Client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architecture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21027" y="1756664"/>
            <a:ext cx="3308985" cy="367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Application</a:t>
            </a:r>
            <a:r>
              <a:rPr sz="16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programmers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Application</a:t>
            </a:r>
            <a:r>
              <a:rPr sz="16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programs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Application</a:t>
            </a:r>
            <a:r>
              <a:rPr sz="16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16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Customized</a:t>
            </a:r>
            <a:r>
              <a:rPr sz="16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Database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Education</a:t>
            </a:r>
            <a:r>
              <a:rPr sz="16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End-to-end</a:t>
            </a:r>
            <a:r>
              <a:rPr sz="16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Entertainment</a:t>
            </a:r>
            <a:r>
              <a:rPr sz="16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Firmware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Graphics</a:t>
            </a:r>
            <a:r>
              <a:rPr sz="16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Hardware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Middleware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Open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Source</a:t>
            </a:r>
            <a:r>
              <a:rPr sz="16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Personal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assistance</a:t>
            </a:r>
            <a:r>
              <a:rPr sz="16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Key</a:t>
            </a:r>
            <a:r>
              <a:rPr spc="-50" dirty="0"/>
              <a:t> </a:t>
            </a:r>
            <a:r>
              <a:rPr spc="-5" dirty="0"/>
              <a:t>Words/Phrases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7940" y="1778000"/>
            <a:ext cx="276542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Pre-written</a:t>
            </a:r>
            <a:r>
              <a:rPr sz="16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Public-domain</a:t>
            </a:r>
            <a:r>
              <a:rPr sz="16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Shareware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r>
              <a:rPr sz="16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package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Spreadsheet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16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programmers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16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programs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16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Turnkey</a:t>
            </a:r>
            <a:r>
              <a:rPr sz="16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600">
              <a:latin typeface="Verdana"/>
              <a:cs typeface="Verdana"/>
            </a:endParaRPr>
          </a:p>
          <a:p>
            <a:pPr marL="356870" marR="816610" indent="-344170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User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  software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Utilities</a:t>
            </a: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Word-processing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2908" y="1762759"/>
            <a:ext cx="7727315" cy="407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862965" indent="-32639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  <a:tabLst>
                <a:tab pos="862965" algn="l"/>
                <a:tab pos="8636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Term “Software”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relationship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with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“Hardware”</a:t>
            </a:r>
            <a:endParaRPr sz="2000">
              <a:latin typeface="Verdana"/>
              <a:cs typeface="Verdana"/>
            </a:endParaRPr>
          </a:p>
          <a:p>
            <a:pPr marL="862965" indent="-32639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862965" algn="l"/>
                <a:tab pos="8636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Various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types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 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their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examples</a:t>
            </a:r>
            <a:endParaRPr sz="2000">
              <a:latin typeface="Verdana"/>
              <a:cs typeface="Verdana"/>
            </a:endParaRPr>
          </a:p>
          <a:p>
            <a:pPr marL="862965" marR="5080" indent="-32639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862965" algn="l"/>
                <a:tab pos="8636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Relationship among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hardware, 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software,  application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users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862965" indent="-32639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862965" algn="l"/>
                <a:tab pos="8636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Different ways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acquiring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 marL="862965" indent="-326390">
              <a:lnSpc>
                <a:spcPct val="100000"/>
              </a:lnSpc>
              <a:spcBef>
                <a:spcPts val="1055"/>
              </a:spcBef>
              <a:buClr>
                <a:srgbClr val="FF3300"/>
              </a:buClr>
              <a:buFont typeface="Wingdings"/>
              <a:buChar char=""/>
              <a:tabLst>
                <a:tab pos="862965" algn="l"/>
                <a:tab pos="8636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Various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involved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development</a:t>
            </a:r>
            <a:endParaRPr sz="2000">
              <a:latin typeface="Verdana"/>
              <a:cs typeface="Verdana"/>
            </a:endParaRPr>
          </a:p>
          <a:p>
            <a:pPr marL="862965" indent="-32639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862965" algn="l"/>
                <a:tab pos="8636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Firmware</a:t>
            </a:r>
            <a:endParaRPr sz="2000">
              <a:latin typeface="Verdana"/>
              <a:cs typeface="Verdana"/>
            </a:endParaRPr>
          </a:p>
          <a:p>
            <a:pPr marL="862965" indent="-32639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862965" algn="l"/>
                <a:tab pos="8636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Middleware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2908" y="1763776"/>
            <a:ext cx="7167880" cy="268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125855" indent="-23114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Hardware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refers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physical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system.</a:t>
            </a:r>
            <a:endParaRPr sz="2000">
              <a:latin typeface="Verdana"/>
              <a:cs typeface="Verdana"/>
            </a:endParaRPr>
          </a:p>
          <a:p>
            <a:pPr marL="243840" indent="-231140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refers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a collection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programs</a:t>
            </a:r>
            <a:endParaRPr sz="2000">
              <a:latin typeface="Verdana"/>
              <a:cs typeface="Verdana"/>
            </a:endParaRPr>
          </a:p>
          <a:p>
            <a:pPr marL="243840" marR="427990" indent="-231140">
              <a:lnSpc>
                <a:spcPct val="100000"/>
              </a:lnSpc>
              <a:spcBef>
                <a:spcPts val="1415"/>
              </a:spcBef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Program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sequence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instructions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written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 a  language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understood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243840" marR="5080" indent="-231140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Software package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group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programs that solve  a specific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problem or perform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job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83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dirty="0"/>
              <a:t>Relationship Between Hardware</a:t>
            </a:r>
            <a:r>
              <a:rPr sz="2800" spc="-70" dirty="0"/>
              <a:t> </a:t>
            </a:r>
            <a:r>
              <a:rPr sz="2800" spc="-5" dirty="0"/>
              <a:t>and  </a:t>
            </a:r>
            <a:r>
              <a:rPr sz="2800" dirty="0"/>
              <a:t>Software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422908" y="1754632"/>
            <a:ext cx="7103745" cy="420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80975" indent="-23114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hardware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necessary for 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useful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job.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complementary  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each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other</a:t>
            </a:r>
            <a:endParaRPr sz="2000">
              <a:latin typeface="Verdana"/>
              <a:cs typeface="Verdana"/>
            </a:endParaRPr>
          </a:p>
          <a:p>
            <a:pPr marL="243840" marR="5080" indent="-231140">
              <a:lnSpc>
                <a:spcPct val="100000"/>
              </a:lnSpc>
              <a:spcBef>
                <a:spcPts val="1415"/>
              </a:spcBef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Same hardware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loaded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different software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make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system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perform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 types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jobs</a:t>
            </a:r>
            <a:endParaRPr sz="2000">
              <a:latin typeface="Verdana"/>
              <a:cs typeface="Verdana"/>
            </a:endParaRPr>
          </a:p>
          <a:p>
            <a:pPr marL="243840" marR="511175" indent="-231140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Except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upgrades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 hardware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normally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one- 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time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expense, whereas software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continuing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expense</a:t>
            </a:r>
            <a:endParaRPr sz="2000">
              <a:latin typeface="Verdana"/>
              <a:cs typeface="Verdana"/>
            </a:endParaRPr>
          </a:p>
          <a:p>
            <a:pPr marL="243840" marR="122555" indent="-231140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Upgrades refer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renewing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changing components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like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increasing the main memory,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hard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disk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capacities,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adding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speakers,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modems,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etc.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3200" spc="-5"/>
              <a:t>Types  </a:t>
            </a:r>
            <a:r>
              <a:rPr sz="3200" spc="-5" dirty="0"/>
              <a:t>of Software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422908" y="1763776"/>
            <a:ext cx="7364095" cy="219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divided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two major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categories:</a:t>
            </a:r>
            <a:endParaRPr sz="2000">
              <a:latin typeface="Verdana"/>
              <a:cs typeface="Verdana"/>
            </a:endParaRPr>
          </a:p>
          <a:p>
            <a:pPr marL="805180" marR="5080" indent="-268605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b="1" i="1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b="1" i="1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designed to control the  operation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extend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processing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capability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805180" marR="541655" indent="-268605">
              <a:lnSpc>
                <a:spcPct val="100000"/>
              </a:lnSpc>
              <a:spcBef>
                <a:spcPts val="1415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Application software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designed to solve a  specific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problem or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do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task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6811" y="1760728"/>
            <a:ext cx="7588250" cy="427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72390" indent="-23114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Make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operation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more effective  and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efficient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43840" marR="5080" indent="-23114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Help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hardware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components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work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together 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provide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support for the development and execution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application  software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43840" marR="584835" indent="-23114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included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package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 called </a:t>
            </a:r>
            <a:r>
              <a:rPr sz="2000" b="1" i="1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b="1" i="1" dirty="0">
                <a:solidFill>
                  <a:srgbClr val="333333"/>
                </a:solidFill>
                <a:latin typeface="Verdana"/>
                <a:cs typeface="Verdana"/>
              </a:rPr>
              <a:t>programs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programmers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who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prepare them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called </a:t>
            </a: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2000" b="1" i="1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Verdana"/>
                <a:cs typeface="Verdana"/>
              </a:rPr>
              <a:t>programmers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43840" marR="40640" indent="-23114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Examples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operating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systems,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programming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language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translators,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utility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programs,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communications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System</a:t>
            </a:r>
            <a:r>
              <a:rPr spc="-55" dirty="0"/>
              <a:t> </a:t>
            </a:r>
            <a:r>
              <a:rPr spc="-5" dirty="0"/>
              <a:t>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9860" y="1760728"/>
            <a:ext cx="6927215" cy="280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Solve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problem or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task</a:t>
            </a:r>
            <a:endParaRPr sz="2000">
              <a:latin typeface="Verdana"/>
              <a:cs typeface="Verdana"/>
            </a:endParaRPr>
          </a:p>
          <a:p>
            <a:pPr marL="347980" marR="5080" indent="-335280">
              <a:lnSpc>
                <a:spcPct val="100000"/>
              </a:lnSpc>
              <a:spcBef>
                <a:spcPts val="1440"/>
              </a:spcBef>
              <a:buClr>
                <a:srgbClr val="FF3300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included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application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software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package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called </a:t>
            </a: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application programs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programmers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who prepare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called  </a:t>
            </a: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application</a:t>
            </a:r>
            <a:r>
              <a:rPr sz="2000" b="1" i="1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programmers</a:t>
            </a:r>
            <a:endParaRPr sz="2000">
              <a:latin typeface="Verdana"/>
              <a:cs typeface="Verdana"/>
            </a:endParaRPr>
          </a:p>
          <a:p>
            <a:pPr marL="347980" marR="74295" indent="-335280">
              <a:lnSpc>
                <a:spcPct val="100000"/>
              </a:lnSpc>
              <a:spcBef>
                <a:spcPts val="1415"/>
              </a:spcBef>
              <a:buClr>
                <a:srgbClr val="FF3300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Examples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application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word  processing, inventory management, preparation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tax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returns,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banking,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etc.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Application</a:t>
            </a:r>
            <a:r>
              <a:rPr spc="-20" dirty="0"/>
              <a:t> </a:t>
            </a:r>
            <a:r>
              <a:rPr spc="-5" dirty="0"/>
              <a:t>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76983" y="1636776"/>
            <a:ext cx="6998334" cy="4166870"/>
          </a:xfrm>
          <a:custGeom>
            <a:avLst/>
            <a:gdLst/>
            <a:ahLst/>
            <a:cxnLst/>
            <a:rect l="l" t="t" r="r" b="b"/>
            <a:pathLst>
              <a:path w="6998334" h="4166870">
                <a:moveTo>
                  <a:pt x="0" y="4166616"/>
                </a:moveTo>
                <a:lnTo>
                  <a:pt x="6998208" y="4166616"/>
                </a:lnTo>
                <a:lnTo>
                  <a:pt x="6998208" y="0"/>
                </a:lnTo>
                <a:lnTo>
                  <a:pt x="0" y="0"/>
                </a:lnTo>
                <a:lnTo>
                  <a:pt x="0" y="4166616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938784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Logical System</a:t>
            </a:r>
            <a:r>
              <a:rPr spc="-20" dirty="0"/>
              <a:t> </a:t>
            </a:r>
            <a:r>
              <a:rPr dirty="0"/>
              <a:t>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1758695" y="1642872"/>
            <a:ext cx="7007859" cy="4178935"/>
          </a:xfrm>
          <a:custGeom>
            <a:avLst/>
            <a:gdLst/>
            <a:ahLst/>
            <a:cxnLst/>
            <a:rect l="l" t="t" r="r" b="b"/>
            <a:pathLst>
              <a:path w="7007859" h="4178935">
                <a:moveTo>
                  <a:pt x="0" y="4178807"/>
                </a:moveTo>
                <a:lnTo>
                  <a:pt x="7007352" y="4178807"/>
                </a:lnTo>
                <a:lnTo>
                  <a:pt x="7007352" y="0"/>
                </a:lnTo>
                <a:lnTo>
                  <a:pt x="0" y="0"/>
                </a:lnTo>
                <a:lnTo>
                  <a:pt x="0" y="41788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1671" y="2682239"/>
            <a:ext cx="3481070" cy="1000125"/>
          </a:xfrm>
          <a:prstGeom prst="rect">
            <a:avLst/>
          </a:prstGeom>
          <a:solidFill>
            <a:srgbClr val="C2D1EA"/>
          </a:solidFill>
          <a:ln w="9144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72415" algn="ctr">
              <a:lnSpc>
                <a:spcPts val="1670"/>
              </a:lnSpc>
              <a:spcBef>
                <a:spcPts val="1205"/>
              </a:spcBef>
            </a:pPr>
            <a:r>
              <a:rPr sz="1400" b="1" spc="-10" dirty="0">
                <a:solidFill>
                  <a:srgbClr val="333333"/>
                </a:solidFill>
                <a:latin typeface="Verdana"/>
                <a:cs typeface="Verdana"/>
              </a:rPr>
              <a:t>HARDWARE</a:t>
            </a:r>
            <a:endParaRPr sz="1400">
              <a:latin typeface="Verdana"/>
              <a:cs typeface="Verdana"/>
            </a:endParaRPr>
          </a:p>
          <a:p>
            <a:pPr marL="531495" marR="248285" algn="ctr">
              <a:lnSpc>
                <a:spcPts val="1680"/>
              </a:lnSpc>
              <a:spcBef>
                <a:spcPts val="40"/>
              </a:spcBef>
            </a:pPr>
            <a:r>
              <a:rPr sz="1400" spc="-5" dirty="0">
                <a:solidFill>
                  <a:srgbClr val="333333"/>
                </a:solidFill>
                <a:latin typeface="Verdana"/>
                <a:cs typeface="Verdana"/>
              </a:rPr>
              <a:t>(Physical devices/components  of the computer</a:t>
            </a:r>
            <a:r>
              <a:rPr sz="14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Verdana"/>
                <a:cs typeface="Verdana"/>
              </a:rPr>
              <a:t>system)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6351" y="2316479"/>
            <a:ext cx="4876800" cy="2148840"/>
          </a:xfrm>
          <a:prstGeom prst="rect">
            <a:avLst/>
          </a:prstGeom>
          <a:solidFill>
            <a:srgbClr val="C2D1EA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59690"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1400" b="1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455295" marR="389890" indent="63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(Software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constitute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operating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and  programming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environment of the computer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system)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7711" y="1993392"/>
            <a:ext cx="5977255" cy="3060700"/>
          </a:xfrm>
          <a:prstGeom prst="rect">
            <a:avLst/>
          </a:prstGeom>
          <a:solidFill>
            <a:srgbClr val="C2D1EA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457834"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333333"/>
                </a:solidFill>
                <a:latin typeface="Verdana"/>
                <a:cs typeface="Verdana"/>
              </a:rPr>
              <a:t>APPLICATION</a:t>
            </a:r>
            <a:r>
              <a:rPr sz="1400" b="1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467995" algn="ctr">
              <a:lnSpc>
                <a:spcPct val="100000"/>
              </a:lnSpc>
              <a:spcBef>
                <a:spcPts val="320"/>
              </a:spcBef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(Software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that do a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task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or solve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specific</a:t>
            </a:r>
            <a:r>
              <a:rPr sz="1200" spc="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problem)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8252" y="5076952"/>
            <a:ext cx="7616825" cy="136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algn="ctr">
              <a:lnSpc>
                <a:spcPct val="100000"/>
              </a:lnSpc>
            </a:pPr>
            <a:r>
              <a:rPr sz="1400" b="1" spc="5" dirty="0">
                <a:solidFill>
                  <a:srgbClr val="333333"/>
                </a:solidFill>
                <a:latin typeface="Verdana"/>
                <a:cs typeface="Verdana"/>
              </a:rPr>
              <a:t>USERS</a:t>
            </a:r>
            <a:endParaRPr sz="1400">
              <a:latin typeface="Verdana"/>
              <a:cs typeface="Verdana"/>
            </a:endParaRPr>
          </a:p>
          <a:p>
            <a:pPr marL="1670685" marR="1709420" algn="ctr">
              <a:lnSpc>
                <a:spcPct val="100000"/>
              </a:lnSpc>
            </a:pPr>
            <a:r>
              <a:rPr sz="1400" spc="-5" dirty="0">
                <a:solidFill>
                  <a:srgbClr val="333333"/>
                </a:solidFill>
                <a:latin typeface="Verdana"/>
                <a:cs typeface="Verdana"/>
              </a:rPr>
              <a:t>(Normally interact </a:t>
            </a:r>
            <a:r>
              <a:rPr sz="1400" spc="-1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1400" spc="-5" dirty="0">
                <a:solidFill>
                  <a:srgbClr val="333333"/>
                </a:solidFill>
                <a:latin typeface="Verdana"/>
                <a:cs typeface="Verdana"/>
              </a:rPr>
              <a:t>the system </a:t>
            </a:r>
            <a:r>
              <a:rPr sz="1400" spc="-10" dirty="0">
                <a:solidFill>
                  <a:srgbClr val="333333"/>
                </a:solidFill>
                <a:latin typeface="Verdana"/>
                <a:cs typeface="Verdana"/>
              </a:rPr>
              <a:t>via </a:t>
            </a:r>
            <a:r>
              <a:rPr sz="1400" spc="-5" dirty="0">
                <a:solidFill>
                  <a:srgbClr val="333333"/>
                </a:solidFill>
                <a:latin typeface="Verdana"/>
                <a:cs typeface="Verdana"/>
              </a:rPr>
              <a:t>the user  </a:t>
            </a:r>
            <a:r>
              <a:rPr sz="1400" spc="-10" dirty="0">
                <a:solidFill>
                  <a:srgbClr val="333333"/>
                </a:solidFill>
                <a:latin typeface="Verdana"/>
                <a:cs typeface="Verdana"/>
              </a:rPr>
              <a:t>interface </a:t>
            </a:r>
            <a:r>
              <a:rPr sz="1400" dirty="0">
                <a:solidFill>
                  <a:srgbClr val="333333"/>
                </a:solidFill>
                <a:latin typeface="Verdana"/>
                <a:cs typeface="Verdana"/>
              </a:rPr>
              <a:t>provided </a:t>
            </a:r>
            <a:r>
              <a:rPr sz="1400" spc="-5" dirty="0">
                <a:solidFill>
                  <a:srgbClr val="333333"/>
                </a:solidFill>
                <a:latin typeface="Verdana"/>
                <a:cs typeface="Verdana"/>
              </a:rPr>
              <a:t>by the </a:t>
            </a:r>
            <a:r>
              <a:rPr sz="1400" dirty="0">
                <a:solidFill>
                  <a:srgbClr val="333333"/>
                </a:solidFill>
                <a:latin typeface="Verdana"/>
                <a:cs typeface="Verdana"/>
              </a:rPr>
              <a:t>application</a:t>
            </a:r>
            <a:r>
              <a:rPr sz="14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33333"/>
                </a:solidFill>
                <a:latin typeface="Verdana"/>
                <a:cs typeface="Verdana"/>
              </a:rPr>
              <a:t>software)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Relationship among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hardware,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software,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application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software,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users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333333"/>
                </a:solidFill>
                <a:latin typeface="Arial"/>
                <a:cs typeface="Arial"/>
              </a:rPr>
              <a:t>a  computer</a:t>
            </a:r>
            <a:r>
              <a:rPr sz="16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33"/>
                </a:solidFill>
                <a:latin typeface="Arial"/>
                <a:cs typeface="Arial"/>
              </a:rPr>
              <a:t>system.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pc="-5" dirty="0"/>
              <a:t>Ways </a:t>
            </a:r>
            <a:r>
              <a:rPr spc="-15" dirty="0"/>
              <a:t>of </a:t>
            </a:r>
            <a:r>
              <a:rPr spc="-5" dirty="0"/>
              <a:t>Acquiring</a:t>
            </a:r>
            <a:r>
              <a:rPr spc="35" dirty="0"/>
              <a:t> </a:t>
            </a:r>
            <a:r>
              <a:rPr dirty="0"/>
              <a:t>Software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45488"/>
            <a:ext cx="6123940" cy="281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Buying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pre-written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165227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Ordering	customized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Developing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customized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Downloading public-domain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6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ways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acquiring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own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advantages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limitations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</TotalTime>
  <Words>920</Words>
  <Application>Microsoft Office PowerPoint</Application>
  <PresentationFormat>Custom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Verdana</vt:lpstr>
      <vt:lpstr>Wingdings</vt:lpstr>
      <vt:lpstr>Wingdings 2</vt:lpstr>
      <vt:lpstr>Civic</vt:lpstr>
      <vt:lpstr>Computer Software </vt:lpstr>
      <vt:lpstr>Learning Objectives</vt:lpstr>
      <vt:lpstr>Software</vt:lpstr>
      <vt:lpstr>Relationship Between Hardware and  Software</vt:lpstr>
      <vt:lpstr>Types  of Software</vt:lpstr>
      <vt:lpstr>System Software</vt:lpstr>
      <vt:lpstr>Application Software</vt:lpstr>
      <vt:lpstr>Logical System Architecture</vt:lpstr>
      <vt:lpstr>Ways of Acquiring Software</vt:lpstr>
      <vt:lpstr>Advantages and Limitations of  Buying Pre-written Software</vt:lpstr>
      <vt:lpstr>Advantages &amp; Limitations of Ordering  Customized Software</vt:lpstr>
      <vt:lpstr>Advantages &amp; Limitations of Developing  Customized Software</vt:lpstr>
      <vt:lpstr>Advantage &amp; Limitations of Downloading  Public-domain Software</vt:lpstr>
      <vt:lpstr>Software Development Steps</vt:lpstr>
      <vt:lpstr>Firmware</vt:lpstr>
      <vt:lpstr>Middleware</vt:lpstr>
      <vt:lpstr>Key Words/Phrases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10-CS.ppt</dc:title>
  <dc:creator>Pradeep K. Sinha &amp; Priti Sinha</dc:creator>
  <cp:lastModifiedBy>Md. Al-Amin</cp:lastModifiedBy>
  <cp:revision>6</cp:revision>
  <dcterms:created xsi:type="dcterms:W3CDTF">2017-08-01T06:04:22Z</dcterms:created>
  <dcterms:modified xsi:type="dcterms:W3CDTF">2020-04-07T03:51:02Z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2017-08-01T00:00:00Z</vt:filetime>
  </property>
</Properties>
</file>