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0"/>
  </p:notesMasterIdLst>
  <p:handoutMasterIdLst>
    <p:handoutMasterId r:id="rId41"/>
  </p:handoutMasterIdLst>
  <p:sldIdLst>
    <p:sldId id="812" r:id="rId3"/>
    <p:sldId id="813" r:id="rId4"/>
    <p:sldId id="871" r:id="rId5"/>
    <p:sldId id="872" r:id="rId6"/>
    <p:sldId id="873" r:id="rId7"/>
    <p:sldId id="874" r:id="rId8"/>
    <p:sldId id="901" r:id="rId9"/>
    <p:sldId id="902" r:id="rId10"/>
    <p:sldId id="875" r:id="rId11"/>
    <p:sldId id="876" r:id="rId12"/>
    <p:sldId id="877" r:id="rId13"/>
    <p:sldId id="500" r:id="rId14"/>
    <p:sldId id="786" r:id="rId15"/>
    <p:sldId id="791" r:id="rId16"/>
    <p:sldId id="867" r:id="rId17"/>
    <p:sldId id="868" r:id="rId18"/>
    <p:sldId id="888" r:id="rId19"/>
    <p:sldId id="869" r:id="rId20"/>
    <p:sldId id="878" r:id="rId21"/>
    <p:sldId id="870" r:id="rId22"/>
    <p:sldId id="897" r:id="rId23"/>
    <p:sldId id="896" r:id="rId24"/>
    <p:sldId id="898" r:id="rId25"/>
    <p:sldId id="880" r:id="rId26"/>
    <p:sldId id="886" r:id="rId27"/>
    <p:sldId id="899" r:id="rId28"/>
    <p:sldId id="882" r:id="rId29"/>
    <p:sldId id="883" r:id="rId30"/>
    <p:sldId id="884" r:id="rId31"/>
    <p:sldId id="885" r:id="rId32"/>
    <p:sldId id="889" r:id="rId33"/>
    <p:sldId id="890" r:id="rId34"/>
    <p:sldId id="891" r:id="rId35"/>
    <p:sldId id="892" r:id="rId36"/>
    <p:sldId id="893" r:id="rId37"/>
    <p:sldId id="894" r:id="rId38"/>
    <p:sldId id="895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9277" autoAdjust="0"/>
  </p:normalViewPr>
  <p:slideViewPr>
    <p:cSldViewPr snapToGrid="0">
      <p:cViewPr varScale="1">
        <p:scale>
          <a:sx n="74" d="100"/>
          <a:sy n="74" d="100"/>
        </p:scale>
        <p:origin x="2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13" Type="http://schemas.openxmlformats.org/officeDocument/2006/relationships/slide" Target="slides/slide32.xml"/><Relationship Id="rId18" Type="http://schemas.openxmlformats.org/officeDocument/2006/relationships/slide" Target="slides/slide37.xml"/><Relationship Id="rId3" Type="http://schemas.openxmlformats.org/officeDocument/2006/relationships/slide" Target="slides/slide17.xml"/><Relationship Id="rId7" Type="http://schemas.openxmlformats.org/officeDocument/2006/relationships/slide" Target="slides/slide22.xml"/><Relationship Id="rId12" Type="http://schemas.openxmlformats.org/officeDocument/2006/relationships/slide" Target="slides/slide31.xml"/><Relationship Id="rId17" Type="http://schemas.openxmlformats.org/officeDocument/2006/relationships/slide" Target="slides/slide36.xml"/><Relationship Id="rId2" Type="http://schemas.openxmlformats.org/officeDocument/2006/relationships/slide" Target="slides/slide16.xml"/><Relationship Id="rId16" Type="http://schemas.openxmlformats.org/officeDocument/2006/relationships/slide" Target="slides/slide35.xml"/><Relationship Id="rId1" Type="http://schemas.openxmlformats.org/officeDocument/2006/relationships/slide" Target="slides/slide15.xml"/><Relationship Id="rId6" Type="http://schemas.openxmlformats.org/officeDocument/2006/relationships/slide" Target="slides/slide21.xml"/><Relationship Id="rId11" Type="http://schemas.openxmlformats.org/officeDocument/2006/relationships/slide" Target="slides/slide28.xml"/><Relationship Id="rId5" Type="http://schemas.openxmlformats.org/officeDocument/2006/relationships/slide" Target="slides/slide20.xml"/><Relationship Id="rId15" Type="http://schemas.openxmlformats.org/officeDocument/2006/relationships/slide" Target="slides/slide34.xml"/><Relationship Id="rId10" Type="http://schemas.openxmlformats.org/officeDocument/2006/relationships/slide" Target="slides/slide26.xml"/><Relationship Id="rId4" Type="http://schemas.openxmlformats.org/officeDocument/2006/relationships/slide" Target="slides/slide18.xml"/><Relationship Id="rId9" Type="http://schemas.openxmlformats.org/officeDocument/2006/relationships/slide" Target="slides/slide25.xml"/><Relationship Id="rId1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1: </a:t>
            </a:r>
            <a:r>
              <a:rPr lang="en-US" sz="1300" b="0" dirty="0" smtClean="0"/>
              <a:t>Introduction to the</a:t>
            </a:r>
            <a:r>
              <a:rPr lang="en-US" sz="1300" b="0" baseline="0" dirty="0" smtClean="0"/>
              <a:t> Personal Computer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10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b="0" dirty="0" smtClean="0"/>
              <a:t>Chapter 1: Introduction to the</a:t>
            </a:r>
            <a:r>
              <a:rPr lang="en-US" sz="1200" b="0" baseline="0" dirty="0" smtClean="0"/>
              <a:t> Personal Computer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13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b="0" dirty="0" smtClean="0"/>
              <a:t>Chapter 1: Introduction to the</a:t>
            </a:r>
            <a:r>
              <a:rPr lang="en-US" sz="1200" b="0" baseline="0" dirty="0" smtClean="0"/>
              <a:t> Personal Computer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Personal Computer Systems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1.1.1 -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Cases and Power Supplies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62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Personal Computer Systems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1.1.2 - </a:t>
            </a:r>
            <a:r>
              <a:rPr lang="en-US" dirty="0" smtClean="0">
                <a:latin typeface="Arial" charset="0"/>
              </a:rPr>
              <a:t>Internal PC Components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74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Personal Computer Systems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1.1.2 - </a:t>
            </a:r>
            <a:r>
              <a:rPr lang="en-US" dirty="0" smtClean="0">
                <a:latin typeface="Arial" charset="0"/>
              </a:rPr>
              <a:t>Internal PC Components (Cont.)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50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Personal Computer Systems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1.1.3 -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External Ports and Cables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97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b="0" dirty="0" smtClean="0"/>
              <a:t>Chapter 1: Introduction to the</a:t>
            </a:r>
            <a:r>
              <a:rPr lang="en-US" sz="1200" b="0" baseline="0" dirty="0" smtClean="0"/>
              <a:t> Personal Computer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77993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Select Computer Components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1.2.1 -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Select PC Components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2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Select Computer Components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1.2.1 -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Select PC Components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87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Select Computer Components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1.2.1 -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Select PC Components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Select Computer Components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1.2.1 -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Select PC Components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6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b="0" dirty="0" smtClean="0"/>
              <a:t>Chapter 1: Introduction to the</a:t>
            </a:r>
            <a:r>
              <a:rPr lang="en-US" sz="1200" b="0" baseline="0" dirty="0" smtClean="0"/>
              <a:t> Personal Computer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164461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Configurations for Specialized Computer Systems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1.3.1 -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Specialized Computer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29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Configurations for Specialized Computer Systems 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1.3.1 -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Specialized Computer Systems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b="0" dirty="0" smtClean="0"/>
              <a:t>Chapter 1: Introduction to the</a:t>
            </a:r>
            <a:r>
              <a:rPr lang="en-US" sz="1200" b="0" baseline="0" dirty="0" smtClean="0"/>
              <a:t> Personal Computer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1.4.1.1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ITE 6.0 Planning Guide</a:t>
            </a:r>
          </a:p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1: Introduction to the Personal Computer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77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13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16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31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5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23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Personal Computer Systems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1.1.1 -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Cases and Power Supplies</a:t>
            </a:r>
          </a:p>
        </p:txBody>
      </p:sp>
    </p:spTree>
    <p:extLst>
      <p:ext uri="{BB962C8B-B14F-4D97-AF65-F5344CB8AC3E}">
        <p14:creationId xmlns:p14="http://schemas.microsoft.com/office/powerpoint/2010/main" val="871272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latin typeface="Arial" charset="0"/>
              </a:rPr>
              <a:t>Personal Computer Systems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1.1.1 -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Cases and Power Supplies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baseline="0" dirty="0" smtClean="0">
                <a:latin typeface="Arial" charset="0"/>
              </a:rPr>
              <a:t>This slide can be used to foment class discussion. It should help the students to understand the impact of each device in the overall computer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008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9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51757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Chapter 1: Introduction to the Personal Computer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1: Topics </a:t>
            </a:r>
            <a:r>
              <a:rPr lang="en-US" sz="2800" dirty="0"/>
              <a:t>in chapter that are not found in the </a:t>
            </a:r>
            <a:r>
              <a:rPr lang="en-US" sz="2800" dirty="0" smtClean="0"/>
              <a:t>CompTIA A+ 220-901 Certification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slide </a:t>
            </a:r>
            <a:r>
              <a:rPr lang="en-US" sz="2000" dirty="0"/>
              <a:t>lists </a:t>
            </a:r>
            <a:r>
              <a:rPr lang="en-US" sz="2000" dirty="0" smtClean="0"/>
              <a:t>content included in </a:t>
            </a:r>
            <a:r>
              <a:rPr lang="en-US" sz="2000" dirty="0"/>
              <a:t>this chapter that </a:t>
            </a:r>
            <a:r>
              <a:rPr lang="en-US" sz="2000" dirty="0" smtClean="0"/>
              <a:t>is </a:t>
            </a:r>
            <a:r>
              <a:rPr lang="en-US" sz="2000" dirty="0"/>
              <a:t>NOT listed in the CompTIA A+ 220-901 </a:t>
            </a:r>
            <a:r>
              <a:rPr lang="en-US" sz="2000" dirty="0" smtClean="0"/>
              <a:t>blueprint. Instructors </a:t>
            </a:r>
            <a:r>
              <a:rPr lang="en-US" sz="2000" dirty="0"/>
              <a:t>could skip these sections; however, they should provide additional information and fundamental concepts to assist the student with the topic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 content in Chapter 1 is aligned to the certification.</a:t>
            </a: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Chapter 1:</a:t>
            </a:r>
            <a:br>
              <a:rPr lang="en-US" sz="2400" dirty="0">
                <a:latin typeface="Arial" charset="0"/>
              </a:rPr>
            </a:br>
            <a:r>
              <a:rPr lang="en-US" sz="2400" dirty="0"/>
              <a:t>Introduction to the Personal </a:t>
            </a:r>
            <a:r>
              <a:rPr lang="en-US" sz="2400" dirty="0" smtClean="0"/>
              <a:t>Computer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CA" sz="2000" dirty="0" smtClean="0"/>
              <a:t>1.1 Personal Computer Systems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 Explain how personal computer systems work together</a:t>
            </a:r>
          </a:p>
          <a:p>
            <a:pPr>
              <a:buFont typeface="Wingdings" charset="2"/>
              <a:buChar char="§"/>
            </a:pPr>
            <a:r>
              <a:rPr lang="en-CA" sz="2000" dirty="0" smtClean="0"/>
              <a:t>1.2 Select Computer Components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 Select appropriate computer components</a:t>
            </a:r>
            <a:endParaRPr lang="en-CA" sz="1600" dirty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1.3 Configurations for Specialized Computer Systems</a:t>
            </a:r>
          </a:p>
          <a:p>
            <a:pPr marL="576263" lvl="2" indent="-236538">
              <a:spcBef>
                <a:spcPct val="50000"/>
              </a:spcBef>
              <a:buFont typeface="Wingdings" charset="2"/>
              <a:buChar char="§"/>
            </a:pPr>
            <a:r>
              <a:rPr lang="en-CA" sz="1600" dirty="0" smtClean="0"/>
              <a:t>Explain how hardware is configured for task-specific computers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1.1  </a:t>
            </a:r>
            <a:r>
              <a:rPr lang="en-US" sz="2400" dirty="0" smtClean="0"/>
              <a:t>Personal Computer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96" y="2852257"/>
            <a:ext cx="3898329" cy="3822140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Personal Computer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Cases and Power Supplies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2"/>
            <a:ext cx="5698593" cy="4786870"/>
          </a:xfrm>
        </p:spPr>
        <p:txBody>
          <a:bodyPr/>
          <a:lstStyle/>
          <a:p>
            <a:r>
              <a:rPr lang="en-US" sz="2000" dirty="0" smtClean="0"/>
              <a:t>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Influences the motherboard form factor choice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Must allow for good air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Available in different sizes</a:t>
            </a:r>
          </a:p>
          <a:p>
            <a:r>
              <a:rPr lang="en-US" sz="2000" dirty="0" smtClean="0"/>
              <a:t>Power Supplies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Provides power to all computer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Must be chosen based on current and future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Deliver different voltage levels to meet different internal component needs.</a:t>
            </a:r>
          </a:p>
          <a:p>
            <a:r>
              <a:rPr lang="en-US" sz="2000" dirty="0" smtClean="0"/>
              <a:t>Power Supply Wattage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 = V x A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689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Personal Computer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Internal PC Components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54276"/>
            <a:ext cx="5550127" cy="4786870"/>
          </a:xfrm>
        </p:spPr>
        <p:txBody>
          <a:bodyPr/>
          <a:lstStyle/>
          <a:p>
            <a:r>
              <a:rPr lang="en-US" sz="2000" dirty="0" smtClean="0"/>
              <a:t>Motherboards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Backbone of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Interconnects computer components</a:t>
            </a:r>
          </a:p>
          <a:p>
            <a:r>
              <a:rPr lang="en-US" sz="2000" dirty="0" smtClean="0"/>
              <a:t>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brain of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</a:t>
            </a:r>
            <a:r>
              <a:rPr lang="en-US" sz="1600" dirty="0" smtClean="0"/>
              <a:t>ost processing is done by the CPU</a:t>
            </a:r>
          </a:p>
          <a:p>
            <a:r>
              <a:rPr lang="en-US" sz="2000" dirty="0" smtClean="0"/>
              <a:t>Cooling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Dissipates the heat generated by computer components.</a:t>
            </a:r>
          </a:p>
          <a:p>
            <a:r>
              <a:rPr lang="en-US" sz="2000" dirty="0" smtClean="0"/>
              <a:t>Memory </a:t>
            </a:r>
            <a:r>
              <a:rPr lang="en-US" sz="2000" dirty="0"/>
              <a:t>(ROM and RAM</a:t>
            </a:r>
            <a:r>
              <a:rPr lang="en-US" sz="20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RAM: Stores data temporarily, aiding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ROM: Stores data permanently; often storing firmware and low level programs.</a:t>
            </a: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30" y="1254275"/>
            <a:ext cx="3885995" cy="244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453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Personal Computer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Internal PC Components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05946"/>
            <a:ext cx="6145745" cy="4786870"/>
          </a:xfrm>
        </p:spPr>
        <p:txBody>
          <a:bodyPr/>
          <a:lstStyle/>
          <a:p>
            <a:r>
              <a:rPr lang="en-US" sz="2000" dirty="0" smtClean="0"/>
              <a:t>Adapter </a:t>
            </a:r>
            <a:r>
              <a:rPr lang="en-US" sz="2000" dirty="0"/>
              <a:t>Cards and Expansion </a:t>
            </a:r>
            <a:r>
              <a:rPr lang="en-US" sz="2000" dirty="0" smtClean="0"/>
              <a:t>Slots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Adapter Cards extend </a:t>
            </a:r>
            <a:r>
              <a:rPr lang="en-US" sz="1600" dirty="0"/>
              <a:t>computer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Adapter Cards connect to the motherboard through Expansion Slots</a:t>
            </a:r>
          </a:p>
          <a:p>
            <a:r>
              <a:rPr lang="en-US" sz="2000" dirty="0" smtClean="0"/>
              <a:t>Storage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Designed to permanently store user data, user applications and the Operating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be internal or external to the computer</a:t>
            </a:r>
            <a:endParaRPr lang="en-US" sz="1600" dirty="0"/>
          </a:p>
          <a:p>
            <a:r>
              <a:rPr lang="en-US" sz="2000" dirty="0"/>
              <a:t>Video </a:t>
            </a:r>
            <a:r>
              <a:rPr lang="en-US" sz="2000" dirty="0" smtClean="0"/>
              <a:t>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Connects a video system to an external display device such as a monitor or projector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Video systems are often designed as an adapter card.</a:t>
            </a:r>
            <a:endParaRPr lang="en-US" sz="1600" dirty="0"/>
          </a:p>
          <a:p>
            <a:r>
              <a:rPr lang="en-US" sz="2000" dirty="0"/>
              <a:t>General </a:t>
            </a:r>
            <a:r>
              <a:rPr lang="en-US" sz="2000" dirty="0" smtClean="0"/>
              <a:t>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Provide connectivity between the motherboard and various external devices such as printers, external storage and video cameras.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621" y="1254276"/>
            <a:ext cx="3259404" cy="205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5651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216" y="4793051"/>
            <a:ext cx="1806477" cy="1220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459" y="4794037"/>
            <a:ext cx="1632935" cy="1218459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Personal Computer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External Ports and Cables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6179302" cy="4786870"/>
          </a:xfrm>
        </p:spPr>
        <p:txBody>
          <a:bodyPr/>
          <a:lstStyle/>
          <a:p>
            <a:r>
              <a:rPr lang="en-US" sz="2000" dirty="0" smtClean="0"/>
              <a:t>Video Ports and Related Cables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few different standards govern video traffic between the computer and external video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HDMI and </a:t>
            </a:r>
            <a:r>
              <a:rPr lang="en-US" sz="1600" dirty="0" err="1" smtClean="0"/>
              <a:t>displayPort</a:t>
            </a:r>
            <a:r>
              <a:rPr lang="en-US" sz="1600" dirty="0" smtClean="0"/>
              <a:t> are examples of video ports that require a specific cable to operate.</a:t>
            </a:r>
            <a:endParaRPr lang="en-US" sz="1600" dirty="0"/>
          </a:p>
          <a:p>
            <a:r>
              <a:rPr lang="en-US" sz="2000" dirty="0" smtClean="0"/>
              <a:t>Other Ports and Related Cables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Motherboards have a number of other ports used for device connectivity; USB is a common example.</a:t>
            </a:r>
          </a:p>
          <a:p>
            <a:r>
              <a:rPr lang="en-US" sz="2000" dirty="0" smtClean="0"/>
              <a:t>Adapters and Converters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Adapters </a:t>
            </a:r>
            <a:r>
              <a:rPr lang="en-US" sz="1600" dirty="0"/>
              <a:t>and converters </a:t>
            </a:r>
            <a:r>
              <a:rPr lang="en-US" sz="1600" dirty="0" smtClean="0"/>
              <a:t>can be a solution if a motherboard does not have the proper port to connect to a device.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Adapters do not usually process the signal; they simply redirect it to another pin.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Converters are more likely to process and transform the signal, converting it to be accepted by an existing port. </a:t>
            </a:r>
          </a:p>
        </p:txBody>
      </p:sp>
    </p:spTree>
    <p:extLst>
      <p:ext uri="{BB962C8B-B14F-4D97-AF65-F5344CB8AC3E}">
        <p14:creationId xmlns:p14="http://schemas.microsoft.com/office/powerpoint/2010/main" val="16298810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1.2  </a:t>
            </a:r>
            <a:r>
              <a:rPr lang="en-US" sz="2400" dirty="0" smtClean="0"/>
              <a:t>Select Computer Components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8986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</a:t>
            </a:r>
            <a:r>
              <a:rPr lang="en-US" dirty="0">
                <a:latin typeface="Arial" charset="0"/>
              </a:rPr>
              <a:t>- Chapter </a:t>
            </a:r>
            <a:r>
              <a:rPr lang="en-US" dirty="0" smtClean="0">
                <a:latin typeface="Arial" charset="0"/>
              </a:rPr>
              <a:t>1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deck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Instructor 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Optional </a:t>
            </a:r>
            <a:r>
              <a:rPr lang="en-CA" sz="1600" dirty="0"/>
              <a:t>slides that </a:t>
            </a:r>
            <a:r>
              <a:rPr lang="en-CA" sz="1600" dirty="0" smtClean="0"/>
              <a:t>you can use in </a:t>
            </a:r>
            <a:r>
              <a:rPr lang="en-CA" sz="1600" smtClean="0"/>
              <a:t>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</a:t>
            </a:r>
            <a:r>
              <a:rPr lang="en-CA" sz="1600" dirty="0" smtClean="0"/>
              <a:t>slide #10</a:t>
            </a:r>
            <a:endParaRPr lang="en-CA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000" dirty="0" smtClean="0"/>
              <a:t>Note: Remove the Planning Guide from this presentation before sharing with anyone.</a:t>
            </a:r>
          </a:p>
          <a:p>
            <a:pPr>
              <a:buFont typeface="Wingdings" charset="2"/>
              <a:buChar char="§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Select Computer Components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Select PC Components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42706"/>
            <a:ext cx="5698593" cy="4786870"/>
          </a:xfrm>
        </p:spPr>
        <p:txBody>
          <a:bodyPr/>
          <a:lstStyle/>
          <a:p>
            <a:r>
              <a:rPr lang="en-US" sz="2000" dirty="0" smtClean="0"/>
              <a:t>Select the Motherboard, CPU, Case and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CPU, memory, motherboard and case choices are inter-related.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motherboard should support all customer required applications and still fit properly in the 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case should host the motherboard, the proper power supply and provide good airflow for the internal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CPU must be compatible with motherboard CPU slot and voltage; it should be compatible with the chosen memory speed for maximum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memory must also be </a:t>
            </a:r>
            <a:r>
              <a:rPr lang="en-US" sz="1600" dirty="0"/>
              <a:t>compatible with motherboard </a:t>
            </a:r>
            <a:r>
              <a:rPr lang="en-US" sz="1600" dirty="0" smtClean="0"/>
              <a:t>memory slots </a:t>
            </a:r>
            <a:r>
              <a:rPr lang="en-US" sz="1600" dirty="0"/>
              <a:t>and </a:t>
            </a:r>
            <a:r>
              <a:rPr lang="en-US" sz="1600" dirty="0" smtClean="0"/>
              <a:t>voltage.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amount of memory will depend on the type of applications requested by the customer.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49" y="4739439"/>
            <a:ext cx="2566731" cy="1914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02" y="1342706"/>
            <a:ext cx="2907178" cy="1137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610" y="2523693"/>
            <a:ext cx="2512764" cy="21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794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Select Computer Components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Select PC Components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42706"/>
            <a:ext cx="5698593" cy="4786870"/>
          </a:xfrm>
        </p:spPr>
        <p:txBody>
          <a:bodyPr/>
          <a:lstStyle/>
          <a:p>
            <a:r>
              <a:rPr lang="en-US" sz="2000" dirty="0"/>
              <a:t>Select the Case and </a:t>
            </a:r>
            <a:r>
              <a:rPr lang="en-US" sz="2000" dirty="0" smtClean="0"/>
              <a:t>Fans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Case and fans must be chosen to maximize internal airflow.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fans must fit the case and be within the power limits provided by the power supply.</a:t>
            </a:r>
            <a:endParaRPr lang="en-US" sz="1600" dirty="0"/>
          </a:p>
          <a:p>
            <a:r>
              <a:rPr lang="en-US" sz="2000" dirty="0"/>
              <a:t>Select the Power </a:t>
            </a:r>
            <a:r>
              <a:rPr lang="en-US" sz="2000" dirty="0" smtClean="0"/>
              <a:t>Supply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power supply should be selected based on the maximum amount of power required by all the internal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Remember that some components will draw more power while under heavy load.</a:t>
            </a:r>
            <a:endParaRPr lang="en-US" sz="1600" dirty="0"/>
          </a:p>
          <a:p>
            <a:r>
              <a:rPr lang="en-US" sz="2000" dirty="0" smtClean="0"/>
              <a:t>Select </a:t>
            </a:r>
            <a:r>
              <a:rPr lang="en-US" sz="2000" dirty="0"/>
              <a:t>Adapter </a:t>
            </a:r>
            <a:r>
              <a:rPr lang="en-US" sz="2000" dirty="0" smtClean="0"/>
              <a:t>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Make sure the motherboard has compatible expansion slots to support the adapter cards.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motherboard must also have enough expansion slots to receive all the required adapter cards.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Customer needs will define what adapter cards must be procured and installed.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49" y="4739439"/>
            <a:ext cx="2566731" cy="1914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02" y="1342706"/>
            <a:ext cx="2907178" cy="1137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610" y="2523693"/>
            <a:ext cx="2512764" cy="21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746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Select Computer Components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Select PC Components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42706"/>
            <a:ext cx="5698593" cy="4786870"/>
          </a:xfrm>
        </p:spPr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/>
              <a:t>Hard </a:t>
            </a:r>
            <a:r>
              <a:rPr lang="en-US" sz="2000" dirty="0" smtClean="0"/>
              <a:t>Drives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Important hard drive factors to be considered are speed, storage space and communication interface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drive’s underlying technology (HDD vs SSD) directly impacts speed.</a:t>
            </a:r>
            <a:endParaRPr lang="en-US" sz="1600" dirty="0"/>
          </a:p>
          <a:p>
            <a:r>
              <a:rPr lang="en-US" sz="2000" dirty="0"/>
              <a:t>Select a Media </a:t>
            </a:r>
            <a:r>
              <a:rPr lang="en-US" sz="2000" dirty="0" smtClean="0"/>
              <a:t>Reader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media reader must be compatible with customer media.</a:t>
            </a:r>
            <a:endParaRPr lang="en-US" sz="1600" dirty="0"/>
          </a:p>
          <a:p>
            <a:r>
              <a:rPr lang="en-US" sz="2000" dirty="0"/>
              <a:t>Select Optical </a:t>
            </a:r>
            <a:r>
              <a:rPr lang="en-US" sz="2000" dirty="0" smtClean="0"/>
              <a:t>Drives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Make </a:t>
            </a:r>
            <a:r>
              <a:rPr lang="en-US" sz="1600" dirty="0"/>
              <a:t>sure the </a:t>
            </a:r>
            <a:r>
              <a:rPr lang="en-US" sz="1600" dirty="0" smtClean="0"/>
              <a:t>drive </a:t>
            </a:r>
            <a:r>
              <a:rPr lang="en-US" sz="1600" dirty="0"/>
              <a:t>is compatible with customer </a:t>
            </a:r>
            <a:r>
              <a:rPr lang="en-US" sz="1600" dirty="0" smtClean="0"/>
              <a:t>media.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Other factors to consider are speed, </a:t>
            </a:r>
            <a:r>
              <a:rPr lang="en-US" sz="1600" dirty="0"/>
              <a:t>communication interface </a:t>
            </a:r>
            <a:r>
              <a:rPr lang="en-US" sz="1600" dirty="0" smtClean="0"/>
              <a:t>type and the ability to write to the media.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49" y="4739439"/>
            <a:ext cx="2566731" cy="1914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02" y="1342706"/>
            <a:ext cx="2907178" cy="1137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610" y="2523693"/>
            <a:ext cx="2512764" cy="21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935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Select Computer Components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Select PC Components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42706"/>
            <a:ext cx="5698593" cy="4786870"/>
          </a:xfrm>
        </p:spPr>
        <p:txBody>
          <a:bodyPr/>
          <a:lstStyle/>
          <a:p>
            <a:r>
              <a:rPr lang="en-US" sz="2000" dirty="0" smtClean="0"/>
              <a:t>Select External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Important factors when selecting external storage are storage space, speed and communication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Make sure the computer has enough ports to accommodate the external devices and peripherals.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Note: </a:t>
            </a:r>
            <a:r>
              <a:rPr lang="en-US" sz="1600" dirty="0" smtClean="0"/>
              <a:t>Some external devices do not require an external power supply but rely on a second USB port for power.</a:t>
            </a:r>
          </a:p>
          <a:p>
            <a:r>
              <a:rPr lang="en-US" sz="2000" dirty="0" smtClean="0"/>
              <a:t>Select I/O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selection of I/O devices </a:t>
            </a:r>
            <a:r>
              <a:rPr lang="en-US" sz="1600" dirty="0" smtClean="0"/>
              <a:t>is application specific and will depend </a:t>
            </a:r>
            <a:r>
              <a:rPr lang="en-US" sz="1600" dirty="0"/>
              <a:t>on </a:t>
            </a:r>
            <a:r>
              <a:rPr lang="en-US" sz="1600" dirty="0" smtClean="0"/>
              <a:t>customer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Make sure the computer has enough communication ports and that they are compatible with the types required by the I/O devices.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49" y="4739439"/>
            <a:ext cx="2566731" cy="1914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02" y="1342706"/>
            <a:ext cx="2907178" cy="1137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610" y="2523693"/>
            <a:ext cx="2512764" cy="21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078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7" y="2263775"/>
            <a:ext cx="433928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1.3 </a:t>
            </a:r>
            <a:r>
              <a:rPr lang="en-US" sz="2400" dirty="0" smtClean="0"/>
              <a:t> Configurations for Specialized Computer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020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08895" y="3161305"/>
            <a:ext cx="3999738" cy="3162329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Configurations for Specialized Computer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Specialized Computer Systems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2"/>
            <a:ext cx="5698593" cy="4786870"/>
          </a:xfrm>
        </p:spPr>
        <p:txBody>
          <a:bodyPr/>
          <a:lstStyle/>
          <a:p>
            <a:r>
              <a:rPr lang="en-US" sz="2000" dirty="0" smtClean="0"/>
              <a:t>Thick and Thin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Thin clients have little processing power and are designed to act as a terminal to a server (thick client).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Thick clients have more powerful CPUs, more memory and their own storage. They serve as processing stations for thin clients.</a:t>
            </a:r>
          </a:p>
          <a:p>
            <a:r>
              <a:rPr lang="en-US" sz="2000" dirty="0" err="1" smtClean="0"/>
              <a:t>CAx</a:t>
            </a:r>
            <a:r>
              <a:rPr lang="en-US" sz="2000" dirty="0" smtClean="0"/>
              <a:t> Workstations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Designed to support CAD and CAM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Plenty of RAM, fast disks, powerful CPU and special input devices are common resources.</a:t>
            </a:r>
          </a:p>
          <a:p>
            <a:r>
              <a:rPr lang="en-US" sz="2000" dirty="0" smtClean="0"/>
              <a:t>Audio and Video Editing Workstations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Common editing workstation resources include much RAM</a:t>
            </a:r>
            <a:r>
              <a:rPr lang="en-US" sz="1600" dirty="0"/>
              <a:t>, fast disks, powerful CPU and special </a:t>
            </a:r>
            <a:r>
              <a:rPr lang="en-US" sz="1600" dirty="0" smtClean="0"/>
              <a:t>adapter cards such as audio and video capture.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766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16909" y="4231891"/>
            <a:ext cx="2649115" cy="2094481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Configurations for Specialized Computer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Specialized Computer Systems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2"/>
            <a:ext cx="6842031" cy="4786870"/>
          </a:xfrm>
        </p:spPr>
        <p:txBody>
          <a:bodyPr/>
          <a:lstStyle/>
          <a:p>
            <a:r>
              <a:rPr lang="en-US" sz="2000" dirty="0" smtClean="0"/>
              <a:t>Virtualization Workstations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These workstations are designed to run virtual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Virtual computers use and share the workstation’s physical resources such as CPU, memory and disks.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selection of physical resources will depend on the number and purpose of the virtual machines.</a:t>
            </a:r>
          </a:p>
          <a:p>
            <a:r>
              <a:rPr lang="en-US" sz="2000" dirty="0" smtClean="0"/>
              <a:t>Gaming PCs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Due to high resource requirements of modern games, gaming PCs are very resource demanding.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few requirements of gaming PCs are: top end CPU, lots of fast RAM, fast disks, high performance input devices and audio systems.</a:t>
            </a:r>
          </a:p>
          <a:p>
            <a:r>
              <a:rPr lang="en-US" sz="2000" dirty="0" smtClean="0"/>
              <a:t>Home Theatre PCs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These computers must be able to play various media formats and, in some cases, receive TV signals.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Common HTPC requirements include powerful CPU, fast RAM, large disks, fast NIC and video card with TV input.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0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1.4  </a:t>
            </a:r>
            <a:r>
              <a:rPr lang="en-US" sz="2400" dirty="0" smtClean="0"/>
              <a:t>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This chapter introduced the components that comprise a personal computer system and </a:t>
            </a:r>
            <a:r>
              <a:rPr lang="en-US" sz="1600" dirty="0" smtClean="0"/>
              <a:t>what to consider when choosing </a:t>
            </a:r>
            <a:r>
              <a:rPr lang="en-US" sz="1600" dirty="0"/>
              <a:t>upgrade components. </a:t>
            </a:r>
          </a:p>
          <a:p>
            <a:r>
              <a:rPr lang="en-US" sz="1600" dirty="0"/>
              <a:t>Information technology encompasses the use of computers, network hardware, and software to process, store, transmit, and retrieve information.</a:t>
            </a:r>
          </a:p>
          <a:p>
            <a:r>
              <a:rPr lang="en-US" sz="1600" dirty="0"/>
              <a:t>A personal computer system consists of hardware components and software applications.</a:t>
            </a:r>
          </a:p>
          <a:p>
            <a:r>
              <a:rPr lang="en-US" sz="1600" dirty="0"/>
              <a:t>The computer case and power supply must be chosen carefully to support the hardware inside the case and allow for the addition of components.</a:t>
            </a:r>
          </a:p>
          <a:p>
            <a:r>
              <a:rPr lang="en-US" sz="1600" dirty="0" smtClean="0"/>
              <a:t>The internal components of a computer are selected for specific features and functions. All internal components must be compatible with the motherboard.</a:t>
            </a:r>
          </a:p>
          <a:p>
            <a:r>
              <a:rPr lang="en-US" sz="1600" dirty="0" smtClean="0"/>
              <a:t>Use the correct type of ports and cables when connecting devices.</a:t>
            </a:r>
          </a:p>
          <a:p>
            <a:r>
              <a:rPr lang="en-US" sz="1600" dirty="0" smtClean="0"/>
              <a:t>Typical </a:t>
            </a:r>
            <a:r>
              <a:rPr lang="en-US" sz="1600" dirty="0"/>
              <a:t>input devices include the keyboard, mouse, touch screen, and digital cameras.</a:t>
            </a:r>
          </a:p>
          <a:p>
            <a:r>
              <a:rPr lang="en-US" sz="1600" dirty="0"/>
              <a:t>Typical output devices include monitors, printers, and speakers.</a:t>
            </a:r>
          </a:p>
          <a:p>
            <a:r>
              <a:rPr lang="en-US" sz="1600" dirty="0"/>
              <a:t>Cases, power supplies, the CPU and cooling system, RAM, hard drives, and adapter cards, must be upgraded when devices fail or no longer meet customer needs.</a:t>
            </a:r>
          </a:p>
          <a:p>
            <a:r>
              <a:rPr lang="en-US" sz="1600" dirty="0"/>
              <a:t>Specialized computers require hardware specific to </a:t>
            </a:r>
            <a:r>
              <a:rPr lang="en-US" sz="1600" dirty="0" smtClean="0"/>
              <a:t>operate. </a:t>
            </a:r>
            <a:r>
              <a:rPr lang="en-US" sz="1600" dirty="0"/>
              <a:t>The type of hardware used in specialized computers is determined by how a customer works and what a customer wants to accomplish.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 6.0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1: Introduction to the Personal Computer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adapter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agp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amd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amplifier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analog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architecture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ata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atx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atx12v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backbone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biometric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bios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bit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600" kern="0" dirty="0" err="1" smtClean="0"/>
              <a:t>bnc</a:t>
            </a:r>
            <a:endParaRPr lang="en-US" sz="1600" kern="0" dirty="0" smtClean="0"/>
          </a:p>
          <a:p>
            <a:pPr marL="0" indent="0">
              <a:buNone/>
            </a:pPr>
            <a:r>
              <a:rPr lang="en-US" sz="1600" kern="0" dirty="0" smtClean="0"/>
              <a:t>bus</a:t>
            </a:r>
          </a:p>
          <a:p>
            <a:pPr marL="0" indent="0">
              <a:buNone/>
            </a:pPr>
            <a:r>
              <a:rPr lang="en-US" sz="1600" kern="0" dirty="0" smtClean="0"/>
              <a:t>byte</a:t>
            </a:r>
          </a:p>
          <a:p>
            <a:pPr marL="0" indent="0">
              <a:buNone/>
            </a:pPr>
            <a:r>
              <a:rPr lang="en-US" sz="1600" kern="0" dirty="0" smtClean="0"/>
              <a:t>cache</a:t>
            </a:r>
          </a:p>
          <a:p>
            <a:pPr marL="0" indent="0">
              <a:buNone/>
            </a:pPr>
            <a:r>
              <a:rPr lang="en-US" sz="1600" kern="0" dirty="0" smtClean="0"/>
              <a:t>capacitors</a:t>
            </a:r>
          </a:p>
          <a:p>
            <a:pPr marL="0" indent="0">
              <a:buNone/>
            </a:pPr>
            <a:r>
              <a:rPr lang="en-US" sz="1600" kern="0" dirty="0" smtClean="0"/>
              <a:t>card</a:t>
            </a:r>
          </a:p>
          <a:p>
            <a:pPr marL="0" indent="0">
              <a:buNone/>
            </a:pPr>
            <a:r>
              <a:rPr lang="en-US" sz="1600" kern="0" dirty="0" smtClean="0"/>
              <a:t>cartridge</a:t>
            </a:r>
          </a:p>
          <a:p>
            <a:pPr marL="0" indent="0">
              <a:buNone/>
            </a:pPr>
            <a:r>
              <a:rPr lang="en-US" sz="1600" kern="0" dirty="0" smtClean="0"/>
              <a:t>case</a:t>
            </a:r>
          </a:p>
          <a:p>
            <a:pPr marL="0" indent="0">
              <a:buNone/>
            </a:pPr>
            <a:r>
              <a:rPr lang="en-US" sz="1600" kern="0" dirty="0" smtClean="0"/>
              <a:t>cathode</a:t>
            </a:r>
          </a:p>
          <a:p>
            <a:pPr marL="0" indent="0">
              <a:buNone/>
            </a:pPr>
            <a:r>
              <a:rPr lang="en-US" sz="1600" kern="0" dirty="0" smtClean="0"/>
              <a:t>chassis</a:t>
            </a:r>
          </a:p>
          <a:p>
            <a:pPr marL="0" indent="0">
              <a:buNone/>
            </a:pPr>
            <a:r>
              <a:rPr lang="en-US" sz="1600" kern="0" dirty="0" smtClean="0"/>
              <a:t>chip</a:t>
            </a:r>
          </a:p>
          <a:p>
            <a:pPr marL="0" indent="0">
              <a:buNone/>
            </a:pPr>
            <a:r>
              <a:rPr lang="en-US" sz="1600" kern="0" dirty="0" smtClean="0"/>
              <a:t>chipset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 err="1" smtClean="0"/>
              <a:t>cisc</a:t>
            </a:r>
            <a:endParaRPr lang="en-US" sz="1600" kern="0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coaxial</a:t>
            </a:r>
          </a:p>
          <a:p>
            <a:pPr marL="0" indent="0">
              <a:buNone/>
            </a:pPr>
            <a:r>
              <a:rPr lang="en-US" sz="1600" kern="0" dirty="0" smtClean="0"/>
              <a:t>computer</a:t>
            </a:r>
          </a:p>
          <a:p>
            <a:pPr marL="0" indent="0">
              <a:buNone/>
            </a:pPr>
            <a:r>
              <a:rPr lang="en-US" sz="1600" kern="0" dirty="0" smtClean="0"/>
              <a:t>cooling</a:t>
            </a:r>
          </a:p>
          <a:p>
            <a:pPr marL="0" indent="0">
              <a:buNone/>
            </a:pPr>
            <a:r>
              <a:rPr lang="en-US" sz="1600" kern="0" dirty="0" err="1" smtClean="0"/>
              <a:t>cpu</a:t>
            </a:r>
            <a:endParaRPr lang="en-US" sz="1600" kern="0" dirty="0" smtClean="0"/>
          </a:p>
          <a:p>
            <a:pPr marL="0" indent="0">
              <a:buNone/>
            </a:pPr>
            <a:r>
              <a:rPr lang="en-US" sz="1600" kern="0" dirty="0" err="1" smtClean="0"/>
              <a:t>crt</a:t>
            </a:r>
            <a:endParaRPr lang="en-US" sz="1600" kern="0" dirty="0" smtClean="0"/>
          </a:p>
          <a:p>
            <a:pPr marL="0" indent="0">
              <a:buNone/>
            </a:pPr>
            <a:r>
              <a:rPr lang="en-US" sz="1600" kern="0" dirty="0" smtClean="0"/>
              <a:t>desktop</a:t>
            </a:r>
          </a:p>
          <a:p>
            <a:pPr marL="0" indent="0">
              <a:buNone/>
            </a:pPr>
            <a:r>
              <a:rPr lang="en-US" sz="1600" kern="0" dirty="0" smtClean="0"/>
              <a:t>digital</a:t>
            </a:r>
          </a:p>
          <a:p>
            <a:pPr marL="0" indent="0">
              <a:buNone/>
            </a:pPr>
            <a:r>
              <a:rPr lang="en-US" sz="1600" kern="0" dirty="0" smtClean="0"/>
              <a:t>digitizer</a:t>
            </a:r>
          </a:p>
          <a:p>
            <a:pPr marL="0" indent="0">
              <a:buNone/>
            </a:pPr>
            <a:r>
              <a:rPr lang="en-US" sz="1600" kern="0" dirty="0" smtClean="0"/>
              <a:t>diode</a:t>
            </a:r>
          </a:p>
          <a:p>
            <a:pPr marL="0" indent="0">
              <a:buNone/>
            </a:pPr>
            <a:r>
              <a:rPr lang="en-US" sz="1600" dirty="0" smtClean="0"/>
              <a:t>dip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disk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display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displayport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6915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</a:t>
            </a:r>
            <a:r>
              <a:rPr lang="en-US" dirty="0" smtClean="0">
                <a:latin typeface="Arial" charset="0"/>
              </a:rPr>
              <a:t>Commands (cont.)</a:t>
            </a:r>
            <a:endParaRPr lang="en-US" dirty="0">
              <a:latin typeface="Arial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/>
              <a:t>dlp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dot pitch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drive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dvd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dvi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eisa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eps12v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ethernet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eufi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firmware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flash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floppy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fps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fsb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gamepads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ghz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gui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hardware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hdd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hdmi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headphones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heatsink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hertz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hub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intel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gpu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grounded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keyboard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kvm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laptop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lasers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lcd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led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lga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mca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mhz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microchannel</a:t>
            </a:r>
          </a:p>
          <a:p>
            <a:pPr marL="0" indent="0">
              <a:buNone/>
            </a:pPr>
            <a:r>
              <a:rPr lang="en-US" sz="1600" dirty="0" err="1" smtClean="0"/>
              <a:t>micromirror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0646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 (cont.)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microphone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microprocessor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midi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mobile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modem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monitor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monochromatic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motherboard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multicore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nic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nonvolatile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northbridge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ohms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oled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optical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outlets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overclocking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pathways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pcb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pci</a:t>
            </a:r>
            <a:endParaRPr lang="en-US" sz="1600" dirty="0"/>
          </a:p>
          <a:p>
            <a:pPr marL="0" indent="0">
              <a:buNone/>
            </a:pPr>
            <a:r>
              <a:rPr lang="pt-BR" sz="1600" dirty="0" smtClean="0"/>
              <a:t>pga</a:t>
            </a:r>
          </a:p>
          <a:p>
            <a:pPr marL="0" indent="0">
              <a:buNone/>
            </a:pPr>
            <a:r>
              <a:rPr lang="pt-BR" sz="1600" dirty="0" smtClean="0"/>
              <a:t>pixel</a:t>
            </a:r>
            <a:endParaRPr lang="en-US" sz="1600" dirty="0"/>
          </a:p>
          <a:p>
            <a:pPr marL="0" indent="0">
              <a:buNone/>
            </a:pPr>
            <a:r>
              <a:rPr lang="pt-BR" sz="1600" dirty="0" smtClean="0"/>
              <a:t>plasma</a:t>
            </a:r>
          </a:p>
          <a:p>
            <a:pPr marL="0" indent="0">
              <a:buNone/>
            </a:pPr>
            <a:r>
              <a:rPr lang="en-US" sz="1600" dirty="0" smtClean="0"/>
              <a:t>power</a:t>
            </a:r>
          </a:p>
          <a:p>
            <a:pPr marL="0" indent="0">
              <a:buNone/>
            </a:pPr>
            <a:r>
              <a:rPr lang="en-US" sz="1600" dirty="0" smtClean="0"/>
              <a:t>printers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processor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program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qsxga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radiator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radio</a:t>
            </a:r>
          </a:p>
          <a:p>
            <a:pPr marL="0" indent="0">
              <a:buNone/>
            </a:pPr>
            <a:r>
              <a:rPr lang="en-US" sz="1600" dirty="0" smtClean="0"/>
              <a:t>ram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rca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resistance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resolution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rgb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risc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rom</a:t>
            </a:r>
          </a:p>
          <a:p>
            <a:pPr marL="0" indent="0">
              <a:buNone/>
            </a:pPr>
            <a:r>
              <a:rPr lang="en-US" sz="1600" dirty="0"/>
              <a:t>rpm</a:t>
            </a:r>
          </a:p>
          <a:p>
            <a:pPr marL="0" indent="0">
              <a:buNone/>
            </a:pPr>
            <a:r>
              <a:rPr lang="en-US" sz="1600" dirty="0" err="1" smtClean="0"/>
              <a:t>sata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0471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 (cont.)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satellite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scanner</a:t>
            </a:r>
          </a:p>
          <a:p>
            <a:pPr marL="0" indent="0">
              <a:buNone/>
            </a:pPr>
            <a:r>
              <a:rPr lang="en-US" sz="1600" dirty="0" smtClean="0"/>
              <a:t>screen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scsi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semiconductor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serial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servers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setup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signal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sink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slot</a:t>
            </a:r>
          </a:p>
          <a:p>
            <a:pPr marL="0" indent="0">
              <a:buNone/>
            </a:pPr>
            <a:r>
              <a:rPr lang="en-US" sz="1600" dirty="0"/>
              <a:t>software</a:t>
            </a:r>
          </a:p>
          <a:p>
            <a:pPr marL="0" indent="0">
              <a:buNone/>
            </a:pPr>
            <a:r>
              <a:rPr lang="en-US" sz="1600" dirty="0" err="1"/>
              <a:t>southbridge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speakers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spindle</a:t>
            </a:r>
          </a:p>
          <a:p>
            <a:pPr marL="0" indent="0">
              <a:buNone/>
            </a:pPr>
            <a:r>
              <a:rPr lang="en-US" sz="1600" dirty="0" err="1" smtClean="0"/>
              <a:t>sram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ssd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ssds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sshd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storage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svga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swappable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switch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</a:t>
            </a:r>
            <a:r>
              <a:rPr lang="en-US" sz="1600" dirty="0" smtClean="0"/>
              <a:t>ape</a:t>
            </a:r>
          </a:p>
          <a:p>
            <a:pPr marL="0" indent="0">
              <a:buNone/>
            </a:pPr>
            <a:r>
              <a:rPr lang="en-US" sz="1600" dirty="0"/>
              <a:t>terabytes</a:t>
            </a:r>
          </a:p>
          <a:p>
            <a:pPr marL="0" indent="0">
              <a:buNone/>
            </a:pPr>
            <a:r>
              <a:rPr lang="en-US" sz="1600" dirty="0" err="1"/>
              <a:t>tft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thunderbolt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transistor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xga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uefi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uid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urls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usb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uxga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vga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volt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Voltage</a:t>
            </a:r>
          </a:p>
          <a:p>
            <a:pPr marL="0" indent="0">
              <a:buNone/>
            </a:pPr>
            <a:r>
              <a:rPr lang="en-US" sz="1600" dirty="0"/>
              <a:t>wattage</a:t>
            </a:r>
          </a:p>
          <a:p>
            <a:pPr marL="0" indent="0">
              <a:buNone/>
            </a:pPr>
            <a:r>
              <a:rPr lang="en-US" sz="1600" dirty="0"/>
              <a:t>watts</a:t>
            </a:r>
          </a:p>
        </p:txBody>
      </p:sp>
    </p:spTree>
    <p:extLst>
      <p:ext uri="{BB962C8B-B14F-4D97-AF65-F5344CB8AC3E}">
        <p14:creationId xmlns:p14="http://schemas.microsoft.com/office/powerpoint/2010/main" val="23219729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 (cont.)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web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webcams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wireless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79379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1.2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application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autocad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backplane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cds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clock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compactflash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controller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cycle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decoder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dvds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emmc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esata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memory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microsd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mp3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multimediacard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multiplier</a:t>
            </a:r>
          </a:p>
          <a:p>
            <a:pPr marL="0" indent="0">
              <a:buNone/>
            </a:pPr>
            <a:r>
              <a:rPr lang="en-US" sz="1600" dirty="0" err="1" smtClean="0"/>
              <a:t>pcie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raid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sdhc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sdxc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serial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smartphones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socket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sony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subwoofer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tuner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vrm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workstation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927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1.3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blueprints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cam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cax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cockpit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code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dvi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fat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htpc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linux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mac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mouse</a:t>
            </a:r>
          </a:p>
          <a:p>
            <a:pPr marL="0" indent="0">
              <a:buNone/>
            </a:pPr>
            <a:r>
              <a:rPr lang="en-US" sz="1600" dirty="0" smtClean="0"/>
              <a:t>remote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rpm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sdd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server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shares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simulators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ssd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sshd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vdi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virtualization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63008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>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701937" y="1632031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The </a:t>
            </a:r>
            <a:r>
              <a:rPr lang="en-US" sz="2000" dirty="0"/>
              <a:t>password used in the Packet Tracer activities in this chapter is</a:t>
            </a:r>
            <a:r>
              <a:rPr lang="en-US" sz="2000" dirty="0" smtClean="0"/>
              <a:t>:</a:t>
            </a:r>
            <a:endParaRPr lang="en-US" sz="2000" dirty="0"/>
          </a:p>
          <a:p>
            <a:pPr marL="461963" indent="-342900" eaLnBrk="1" hangingPunct="1">
              <a:spcBef>
                <a:spcPct val="30000"/>
              </a:spcBef>
            </a:pPr>
            <a:r>
              <a:rPr lang="en-US" sz="2000" dirty="0" smtClean="0"/>
              <a:t>Not applicable for this chapter.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09821"/>
              </p:ext>
            </p:extLst>
          </p:nvPr>
        </p:nvGraphicFramePr>
        <p:xfrm>
          <a:off x="701937" y="2062019"/>
          <a:ext cx="768352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36195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1.1.1.4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Ohms Law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1.2.1.13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Computer Components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1.3.1.7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a Specialized</a:t>
                      </a:r>
                      <a:r>
                        <a:rPr lang="en-US" baseline="0" dirty="0" smtClean="0"/>
                        <a:t> Computer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>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Chapter 1, “Assessment” after completing Chapter 1.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Packet </a:t>
            </a:r>
            <a:r>
              <a:rPr lang="en-US" sz="2000" dirty="0"/>
              <a:t>T</a:t>
            </a:r>
            <a:r>
              <a:rPr lang="en-US" sz="2000" dirty="0" smtClean="0"/>
              <a:t>racers and other activities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 smtClean="0"/>
              <a:t>Prior to teaching Chapter </a:t>
            </a:r>
            <a:r>
              <a:rPr lang="en-US" sz="2000" dirty="0"/>
              <a:t>1</a:t>
            </a:r>
            <a:r>
              <a:rPr lang="en-US" sz="2000" dirty="0" smtClean="0"/>
              <a:t>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Complete Chapter 1, “Assessment</a:t>
            </a:r>
            <a:r>
              <a:rPr lang="en-US" sz="2000" dirty="0" smtClean="0"/>
              <a:t>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concepts and topics covered here will follow the students through their IT career. Make sure to take your time to eliminate any misconceptions.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Computers can be broken down into three main parts: CPU, Memory and I/O. Build on this simple definition of a computer to explain and demystify modern and more complex computers.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79" y="4199448"/>
            <a:ext cx="2472946" cy="2424615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55638" y="2074589"/>
            <a:ext cx="8209438" cy="4005621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600" kern="0" dirty="0" smtClean="0"/>
              <a:t>Below are some common computer components and their average power consumption:</a:t>
            </a:r>
          </a:p>
          <a:p>
            <a:r>
              <a:rPr lang="en-US" sz="1400" kern="0" dirty="0" smtClean="0"/>
              <a:t>Motherboard			35W (low end)	75W (high end)</a:t>
            </a:r>
          </a:p>
          <a:p>
            <a:r>
              <a:rPr lang="en-US" sz="1400" kern="0" dirty="0" smtClean="0"/>
              <a:t>CPU				77W (low end)	120W (top end)</a:t>
            </a:r>
          </a:p>
          <a:p>
            <a:r>
              <a:rPr lang="en-US" sz="1400" kern="0" dirty="0" smtClean="0"/>
              <a:t>Memory			3W (low end)	4.5W (high end) *</a:t>
            </a:r>
          </a:p>
          <a:p>
            <a:r>
              <a:rPr lang="en-US" sz="1400" kern="0" dirty="0" smtClean="0"/>
              <a:t>Video Card(s)			70W(low end)	470W(top end)**</a:t>
            </a:r>
          </a:p>
          <a:p>
            <a:r>
              <a:rPr lang="en-US" sz="1400" kern="0" dirty="0" smtClean="0"/>
              <a:t>SSD Drive			1.5W</a:t>
            </a:r>
          </a:p>
          <a:p>
            <a:r>
              <a:rPr lang="en-US" sz="1400" kern="0" dirty="0" smtClean="0"/>
              <a:t>3.5 HDD Drive			7.5W</a:t>
            </a:r>
          </a:p>
          <a:p>
            <a:r>
              <a:rPr lang="en-US" sz="1400" kern="0" dirty="0" smtClean="0"/>
              <a:t>SATA </a:t>
            </a:r>
            <a:r>
              <a:rPr lang="en-US" sz="1400" kern="0" dirty="0" err="1" smtClean="0"/>
              <a:t>Bluray</a:t>
            </a:r>
            <a:r>
              <a:rPr lang="en-US" sz="1400" kern="0" dirty="0" smtClean="0"/>
              <a:t> Drive		30W</a:t>
            </a:r>
          </a:p>
          <a:p>
            <a:r>
              <a:rPr lang="en-US" sz="1400" kern="0" dirty="0" smtClean="0"/>
              <a:t>SATA DVD Drive			20W</a:t>
            </a:r>
          </a:p>
          <a:p>
            <a:r>
              <a:rPr lang="en-US" sz="1400" kern="0" dirty="0" smtClean="0"/>
              <a:t>80 mm Case Fan (2,000 RPM)	1.5W</a:t>
            </a:r>
          </a:p>
          <a:p>
            <a:pPr marL="0" indent="0">
              <a:buFont typeface="Wingdings" charset="0"/>
              <a:buNone/>
            </a:pPr>
            <a:endParaRPr lang="en-US" sz="1000" kern="0" dirty="0" smtClean="0"/>
          </a:p>
          <a:p>
            <a:pPr marL="0" indent="0">
              <a:buFont typeface="Wingdings" charset="0"/>
              <a:buNone/>
            </a:pPr>
            <a:r>
              <a:rPr lang="en-US" sz="1000" kern="0" dirty="0" smtClean="0"/>
              <a:t>(*) DDR3 memory operates with lower voltages; lower voltages lead to lower power consumption.</a:t>
            </a:r>
          </a:p>
          <a:p>
            <a:pPr marL="0" indent="0">
              <a:buFont typeface="Wingdings" charset="0"/>
              <a:buNone/>
            </a:pPr>
            <a:r>
              <a:rPr lang="en-US" sz="1000" kern="0" dirty="0" smtClean="0"/>
              <a:t>(**) under heavy operation.</a:t>
            </a:r>
            <a:endParaRPr lang="en-US" sz="2000" kern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5639" y="6143932"/>
            <a:ext cx="627997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A few devices </a:t>
            </a:r>
            <a:r>
              <a:rPr lang="en-US" sz="1400" dirty="0" smtClean="0"/>
              <a:t>still not </a:t>
            </a:r>
            <a:r>
              <a:rPr lang="en-US" sz="1400" dirty="0"/>
              <a:t>accounted </a:t>
            </a:r>
            <a:r>
              <a:rPr lang="en-US" sz="1400" dirty="0" smtClean="0"/>
              <a:t>for are: </a:t>
            </a:r>
            <a:r>
              <a:rPr lang="en-US" sz="1400" dirty="0"/>
              <a:t>USB drives without power supply, adapter cards, extra fans, </a:t>
            </a:r>
            <a:r>
              <a:rPr lang="en-US" sz="1400" dirty="0" err="1" smtClean="0"/>
              <a:t>etc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55638" y="1543269"/>
            <a:ext cx="820943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sz="1400" dirty="0"/>
              <a:t>This slide can be used to foment class discussion. It should help the students to understand the impact of each device in the overall computer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28760560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79" y="4199448"/>
            <a:ext cx="2472946" cy="2424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639" y="1543269"/>
            <a:ext cx="7137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sz="2000" dirty="0" smtClean="0"/>
              <a:t>The website hosted on the URL shown below has a power calculator. It could be helpful to allow students to get a better grasp on the power consumption requirements of computer components.</a:t>
            </a:r>
          </a:p>
          <a:p>
            <a:pPr algn="l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285750" indent="-2857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http://</a:t>
            </a:r>
            <a:r>
              <a:rPr lang="en-US" sz="2000" dirty="0" smtClean="0"/>
              <a:t>outervision.com/power-supply-calculator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5094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>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ITE Community at </a:t>
            </a:r>
            <a:r>
              <a:rPr lang="en-US" sz="2000" dirty="0" smtClean="0">
                <a:hlinkClick r:id="rId3"/>
              </a:rPr>
              <a:t>community.netacad.net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ITE Community in order to help other instructors.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23138</TotalTime>
  <Pages>28</Pages>
  <Words>2332</Words>
  <Application>Microsoft Office PowerPoint</Application>
  <PresentationFormat>On-screen Show (4:3)</PresentationFormat>
  <Paragraphs>507</Paragraphs>
  <Slides>37</Slides>
  <Notes>36</Notes>
  <HiddenSlides>17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ＭＳ Ｐゴシック</vt:lpstr>
      <vt:lpstr>Arial</vt:lpstr>
      <vt:lpstr>Wingdings</vt:lpstr>
      <vt:lpstr>PPT-TMPLT-WHT_C</vt:lpstr>
      <vt:lpstr>NetAcad-4F_PPT-WHT_060408</vt:lpstr>
      <vt:lpstr>Instructor Materials Chapter 1: Introduction to the Personal Computer</vt:lpstr>
      <vt:lpstr>Instructor Materials - Chapter 1 Planning Guide</vt:lpstr>
      <vt:lpstr>PowerPoint Presentation</vt:lpstr>
      <vt:lpstr>Chapter 1: Activities</vt:lpstr>
      <vt:lpstr>Chapter 1: Assessment</vt:lpstr>
      <vt:lpstr>PowerPoint Presentation</vt:lpstr>
      <vt:lpstr>PowerPoint Presentation</vt:lpstr>
      <vt:lpstr>PowerPoint Presentation</vt:lpstr>
      <vt:lpstr>Chapter 1: Additional Help</vt:lpstr>
      <vt:lpstr>Chapter 1: Topics in chapter that are not found in the CompTIA A+ 220-901 Certification</vt:lpstr>
      <vt:lpstr>PowerPoint Presentation</vt:lpstr>
      <vt:lpstr>Chapter 1: Introduction to the Personal Computer</vt:lpstr>
      <vt:lpstr>Chapter 1 - Sections &amp; Objectives</vt:lpstr>
      <vt:lpstr>1.1  Personal Computer Systems</vt:lpstr>
      <vt:lpstr>Personal Computer Systems Cases and Power Supplies</vt:lpstr>
      <vt:lpstr>Personal Computer Systems Internal PC Components</vt:lpstr>
      <vt:lpstr>Personal Computer Systems Internal PC Components (Cont.)</vt:lpstr>
      <vt:lpstr>Personal Computer Systems External Ports and Cables</vt:lpstr>
      <vt:lpstr>1.2  Select Computer Components</vt:lpstr>
      <vt:lpstr>Select Computer Components Select PC Components</vt:lpstr>
      <vt:lpstr>Select Computer Components Select PC Components (Cont.)</vt:lpstr>
      <vt:lpstr>Select Computer Components Select PC Components (Cont.)</vt:lpstr>
      <vt:lpstr>Select Computer Components Select PC Components (Cont.)</vt:lpstr>
      <vt:lpstr>1.3  Configurations for Specialized Computer Systems</vt:lpstr>
      <vt:lpstr>Configurations for Specialized Computer Systems Specialized Computer Systems</vt:lpstr>
      <vt:lpstr>Configurations for Specialized Computer Systems Specialized Computer Systems (Cont.)</vt:lpstr>
      <vt:lpstr>1.4  Chapter Summary</vt:lpstr>
      <vt:lpstr>Chapter Summary Summary</vt:lpstr>
      <vt:lpstr>PowerPoint Presentation</vt:lpstr>
      <vt:lpstr>PowerPoint Presentation</vt:lpstr>
      <vt:lpstr>Section 1.1 New Terms and Commands</vt:lpstr>
      <vt:lpstr>Section 1.1 New Terms and Commands (cont.)</vt:lpstr>
      <vt:lpstr>Section 1.1 New Terms and Commands (cont.)</vt:lpstr>
      <vt:lpstr>Section 1.1 New Terms and Commands (cont.)</vt:lpstr>
      <vt:lpstr>Section 1.1 New Terms and Commands (cont.)</vt:lpstr>
      <vt:lpstr>Section 1.2 New Terms and Commands</vt:lpstr>
      <vt:lpstr>Section 1.3 New Terms and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Jane Gibbons -X (jagibbon - DEL ORO CONSULTING INC at Cisco)</cp:lastModifiedBy>
  <cp:revision>858</cp:revision>
  <cp:lastPrinted>1999-01-27T00:54:54Z</cp:lastPrinted>
  <dcterms:created xsi:type="dcterms:W3CDTF">2006-10-23T15:07:30Z</dcterms:created>
  <dcterms:modified xsi:type="dcterms:W3CDTF">2015-10-02T21:21:05Z</dcterms:modified>
</cp:coreProperties>
</file>