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7"/>
  </p:notesMasterIdLst>
  <p:handoutMasterIdLst>
    <p:handoutMasterId r:id="rId48"/>
  </p:handoutMasterIdLst>
  <p:sldIdLst>
    <p:sldId id="812" r:id="rId3"/>
    <p:sldId id="813" r:id="rId4"/>
    <p:sldId id="871" r:id="rId5"/>
    <p:sldId id="872" r:id="rId6"/>
    <p:sldId id="911" r:id="rId7"/>
    <p:sldId id="873" r:id="rId8"/>
    <p:sldId id="874" r:id="rId9"/>
    <p:sldId id="960" r:id="rId10"/>
    <p:sldId id="875" r:id="rId11"/>
    <p:sldId id="876" r:id="rId12"/>
    <p:sldId id="877" r:id="rId13"/>
    <p:sldId id="500" r:id="rId14"/>
    <p:sldId id="786" r:id="rId15"/>
    <p:sldId id="791" r:id="rId16"/>
    <p:sldId id="921" r:id="rId17"/>
    <p:sldId id="941" r:id="rId18"/>
    <p:sldId id="942" r:id="rId19"/>
    <p:sldId id="943" r:id="rId20"/>
    <p:sldId id="944" r:id="rId21"/>
    <p:sldId id="878" r:id="rId22"/>
    <p:sldId id="938" r:id="rId23"/>
    <p:sldId id="945" r:id="rId24"/>
    <p:sldId id="946" r:id="rId25"/>
    <p:sldId id="935" r:id="rId26"/>
    <p:sldId id="940" r:id="rId27"/>
    <p:sldId id="951" r:id="rId28"/>
    <p:sldId id="950" r:id="rId29"/>
    <p:sldId id="952" r:id="rId30"/>
    <p:sldId id="936" r:id="rId31"/>
    <p:sldId id="947" r:id="rId32"/>
    <p:sldId id="957" r:id="rId33"/>
    <p:sldId id="948" r:id="rId34"/>
    <p:sldId id="949" r:id="rId35"/>
    <p:sldId id="937" r:id="rId36"/>
    <p:sldId id="953" r:id="rId37"/>
    <p:sldId id="958" r:id="rId38"/>
    <p:sldId id="954" r:id="rId39"/>
    <p:sldId id="899" r:id="rId40"/>
    <p:sldId id="919" r:id="rId41"/>
    <p:sldId id="959" r:id="rId42"/>
    <p:sldId id="884" r:id="rId43"/>
    <p:sldId id="885" r:id="rId44"/>
    <p:sldId id="955" r:id="rId45"/>
    <p:sldId id="956" r:id="rId4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9277" autoAdjust="0"/>
  </p:normalViewPr>
  <p:slideViewPr>
    <p:cSldViewPr snapToGrid="0">
      <p:cViewPr varScale="1">
        <p:scale>
          <a:sx n="104" d="100"/>
          <a:sy n="104" d="100"/>
        </p:scale>
        <p:origin x="20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0.xml"/><Relationship Id="rId18" Type="http://schemas.openxmlformats.org/officeDocument/2006/relationships/slide" Target="slides/slide36.xml"/><Relationship Id="rId3" Type="http://schemas.openxmlformats.org/officeDocument/2006/relationships/slide" Target="slides/slide17.xml"/><Relationship Id="rId21" Type="http://schemas.openxmlformats.org/officeDocument/2006/relationships/slide" Target="slides/slide40.xml"/><Relationship Id="rId7" Type="http://schemas.openxmlformats.org/officeDocument/2006/relationships/slide" Target="slides/slide22.xml"/><Relationship Id="rId12" Type="http://schemas.openxmlformats.org/officeDocument/2006/relationships/slide" Target="slides/slide28.xml"/><Relationship Id="rId17" Type="http://schemas.openxmlformats.org/officeDocument/2006/relationships/slide" Target="slides/slide35.xml"/><Relationship Id="rId2" Type="http://schemas.openxmlformats.org/officeDocument/2006/relationships/slide" Target="slides/slide16.xml"/><Relationship Id="rId16" Type="http://schemas.openxmlformats.org/officeDocument/2006/relationships/slide" Target="slides/slide33.xml"/><Relationship Id="rId20" Type="http://schemas.openxmlformats.org/officeDocument/2006/relationships/slide" Target="slides/slide39.xml"/><Relationship Id="rId1" Type="http://schemas.openxmlformats.org/officeDocument/2006/relationships/slide" Target="slides/slide15.xml"/><Relationship Id="rId6" Type="http://schemas.openxmlformats.org/officeDocument/2006/relationships/slide" Target="slides/slide21.xml"/><Relationship Id="rId11" Type="http://schemas.openxmlformats.org/officeDocument/2006/relationships/slide" Target="slides/slide27.xml"/><Relationship Id="rId5" Type="http://schemas.openxmlformats.org/officeDocument/2006/relationships/slide" Target="slides/slide19.xml"/><Relationship Id="rId15" Type="http://schemas.openxmlformats.org/officeDocument/2006/relationships/slide" Target="slides/slide32.xml"/><Relationship Id="rId23" Type="http://schemas.openxmlformats.org/officeDocument/2006/relationships/slide" Target="slides/slide44.xml"/><Relationship Id="rId10" Type="http://schemas.openxmlformats.org/officeDocument/2006/relationships/slide" Target="slides/slide26.xml"/><Relationship Id="rId19" Type="http://schemas.openxmlformats.org/officeDocument/2006/relationships/slide" Target="slides/slide37.xml"/><Relationship Id="rId4" Type="http://schemas.openxmlformats.org/officeDocument/2006/relationships/slide" Target="slides/slide18.xml"/><Relationship Id="rId9" Type="http://schemas.openxmlformats.org/officeDocument/2006/relationships/slide" Target="slides/slide25.xml"/><Relationship Id="rId14" Type="http://schemas.openxmlformats.org/officeDocument/2006/relationships/slide" Target="slides/slide31.xml"/><Relationship Id="rId22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</a:t>
            </a:r>
            <a:r>
              <a:rPr lang="en-US" b="0"/>
              <a:t>Academy </a:t>
            </a:r>
            <a:r>
              <a:rPr lang="en-US" b="0" smtClean="0"/>
              <a:t>Program 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Mobile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10.1.1 – </a:t>
            </a:r>
            <a:r>
              <a:rPr lang="en-US" sz="1200" dirty="0" smtClean="0">
                <a:latin typeface="Arial" charset="0"/>
              </a:rPr>
              <a:t>Android Vs.</a:t>
            </a:r>
            <a:r>
              <a:rPr lang="en-US" sz="1200" baseline="0" dirty="0" smtClean="0">
                <a:latin typeface="Arial" charset="0"/>
              </a:rPr>
              <a:t>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Mobile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10.1.1 – </a:t>
            </a:r>
            <a:r>
              <a:rPr lang="en-US" sz="1200" dirty="0" smtClean="0">
                <a:latin typeface="Arial" charset="0"/>
              </a:rPr>
              <a:t>Android Touch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3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Mobile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10.1.3 – </a:t>
            </a:r>
            <a:r>
              <a:rPr lang="en-US" sz="1200" dirty="0" smtClean="0">
                <a:latin typeface="Arial" charset="0"/>
              </a:rPr>
              <a:t>iOS Touch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Mobile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10.1.4 – </a:t>
            </a:r>
            <a:r>
              <a:rPr lang="en-US" sz="1200" dirty="0" smtClean="0">
                <a:latin typeface="Arial" charset="0"/>
              </a:rPr>
              <a:t>Windows Mobile Touch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97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Mobile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10.1.5 – </a:t>
            </a:r>
            <a:r>
              <a:rPr lang="en-US" sz="1200" dirty="0" smtClean="0">
                <a:latin typeface="Arial" charset="0"/>
              </a:rPr>
              <a:t>Common Mobile Device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5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Methods</a:t>
            </a:r>
            <a:r>
              <a:rPr lang="en-US" sz="800" baseline="0" dirty="0" smtClean="0">
                <a:latin typeface="Arial" charset="0"/>
              </a:rPr>
              <a:t> for Securing Mobile Devices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10.2.1 – </a:t>
            </a:r>
            <a:r>
              <a:rPr lang="en-US" sz="1200" dirty="0" smtClean="0">
                <a:latin typeface="Arial" charset="0"/>
              </a:rPr>
              <a:t>Passcode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Methods</a:t>
            </a:r>
            <a:r>
              <a:rPr lang="en-US" sz="800" baseline="0" dirty="0" smtClean="0">
                <a:latin typeface="Arial" charset="0"/>
              </a:rPr>
              <a:t> for Securing Mobile Devices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10.2.2 – </a:t>
            </a:r>
            <a:r>
              <a:rPr lang="en-US" sz="1200" dirty="0" smtClean="0">
                <a:latin typeface="Arial" charset="0"/>
              </a:rPr>
              <a:t>Cloud-Enabled Services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Methods</a:t>
            </a:r>
            <a:r>
              <a:rPr lang="en-US" sz="800" baseline="0" dirty="0" smtClean="0">
                <a:latin typeface="Arial" charset="0"/>
              </a:rPr>
              <a:t> for Securing Mobile Devices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10.2.3 – </a:t>
            </a:r>
            <a:r>
              <a:rPr lang="en-US" sz="1200" dirty="0" smtClean="0">
                <a:latin typeface="Arial" charset="0"/>
              </a:rPr>
              <a:t>Software</a:t>
            </a:r>
            <a:r>
              <a:rPr lang="en-US" sz="1200" baseline="0" dirty="0" smtClean="0">
                <a:latin typeface="Arial" charset="0"/>
              </a:rPr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29940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Network</a:t>
            </a:r>
            <a:r>
              <a:rPr lang="en-US" sz="800" baseline="0" dirty="0" smtClean="0">
                <a:latin typeface="Arial" charset="0"/>
              </a:rPr>
              <a:t> Connectivity and Email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10.3.1 – </a:t>
            </a:r>
            <a:r>
              <a:rPr lang="en-US" sz="1200" dirty="0" smtClean="0">
                <a:latin typeface="Arial" charset="0"/>
              </a:rPr>
              <a:t>Wireless and Cellular Data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1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Network</a:t>
            </a:r>
            <a:r>
              <a:rPr lang="en-US" sz="800" baseline="0" dirty="0" smtClean="0">
                <a:latin typeface="Arial" charset="0"/>
              </a:rPr>
              <a:t> Connectivity and Email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10.3.2 – </a:t>
            </a:r>
            <a:r>
              <a:rPr lang="en-US" sz="1200" dirty="0" smtClean="0">
                <a:latin typeface="Arial" charset="0"/>
              </a:rPr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9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Network</a:t>
            </a:r>
            <a:r>
              <a:rPr lang="en-US" sz="800" baseline="0" dirty="0" smtClean="0">
                <a:latin typeface="Arial" charset="0"/>
              </a:rPr>
              <a:t> Connectivity and Email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10.3.3 – </a:t>
            </a:r>
            <a:r>
              <a:rPr lang="en-US" sz="1200" dirty="0" smtClean="0">
                <a:latin typeface="Arial" charset="0"/>
              </a:rPr>
              <a:t>Configuring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Network</a:t>
            </a:r>
            <a:r>
              <a:rPr lang="en-US" sz="800" baseline="0" dirty="0" smtClean="0">
                <a:latin typeface="Arial" charset="0"/>
              </a:rPr>
              <a:t> Connectivity and Email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10.3.4 – </a:t>
            </a:r>
            <a:r>
              <a:rPr lang="en-US" sz="1200" dirty="0" smtClean="0">
                <a:latin typeface="Arial" charset="0"/>
              </a:rPr>
              <a:t>Mobile Device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6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3819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Linux and OS X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10.4.1 – </a:t>
            </a:r>
            <a:r>
              <a:rPr lang="en-US" sz="1200" dirty="0" smtClean="0">
                <a:latin typeface="Arial" charset="0"/>
              </a:rPr>
              <a:t>Linux and OS X Tools</a:t>
            </a:r>
            <a:r>
              <a:rPr lang="en-US" sz="1200" baseline="0" dirty="0" smtClean="0">
                <a:latin typeface="Arial" charset="0"/>
              </a:rPr>
              <a:t>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8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Linux and OS X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10.4.1 – </a:t>
            </a:r>
            <a:r>
              <a:rPr lang="en-US" sz="1200" dirty="0" smtClean="0">
                <a:latin typeface="Arial" charset="0"/>
              </a:rPr>
              <a:t>Linux and OS X Tools</a:t>
            </a:r>
            <a:r>
              <a:rPr lang="en-US" sz="1200" baseline="0" dirty="0" smtClean="0">
                <a:latin typeface="Arial" charset="0"/>
              </a:rPr>
              <a:t> and Features </a:t>
            </a:r>
            <a:r>
              <a:rPr lang="en-US" sz="1200" dirty="0" smtClean="0">
                <a:latin typeface="Arial" charset="0"/>
              </a:rPr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Linux and OS X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10.4.2 – </a:t>
            </a:r>
            <a:r>
              <a:rPr lang="en-US" sz="1200" dirty="0" smtClean="0">
                <a:latin typeface="Arial" charset="0"/>
              </a:rPr>
              <a:t>Linux and OS X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6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Linux and OS X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10.4.3 – </a:t>
            </a:r>
            <a:r>
              <a:rPr lang="en-US" sz="1200" dirty="0" smtClean="0">
                <a:latin typeface="Arial" charset="0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19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051347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Basic Troubleshooting Process for Mobile, Linux and OS X Oss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10.5.1 – </a:t>
            </a:r>
            <a:r>
              <a:rPr lang="en-US" sz="1200" dirty="0" smtClean="0">
                <a:latin typeface="Arial" charset="0"/>
              </a:rPr>
              <a:t>Applying</a:t>
            </a:r>
            <a:r>
              <a:rPr lang="en-US" sz="1200" baseline="0" dirty="0" smtClean="0">
                <a:latin typeface="Arial" charset="0"/>
              </a:rPr>
              <a:t> the Troubleshooting Process to Mobile, Linux and OS X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Basic Troubleshooting Process for Mobile, Linux and OS X Oss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10.5.1 – </a:t>
            </a:r>
            <a:r>
              <a:rPr lang="en-US" sz="1200" dirty="0" smtClean="0">
                <a:latin typeface="Arial" charset="0"/>
              </a:rPr>
              <a:t>Applying</a:t>
            </a:r>
            <a:r>
              <a:rPr lang="en-US" sz="1200" baseline="0" dirty="0" smtClean="0">
                <a:latin typeface="Arial" charset="0"/>
              </a:rPr>
              <a:t> the Troubleshooting Process to Mobile, Linux and OS X Operating Systems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0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10.5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latin typeface="Arial" charset="0"/>
              </a:rPr>
              <a:t>Basic Troubleshooting Process for Mobile, Linux and OS X Oss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10.5.2 – </a:t>
            </a:r>
            <a:r>
              <a:rPr lang="en-US" sz="1200" dirty="0" smtClean="0">
                <a:latin typeface="Arial" charset="0"/>
              </a:rPr>
              <a:t>Common Problems and Solutions for Mobile, Linux and OS X</a:t>
            </a:r>
            <a:r>
              <a:rPr lang="en-US" sz="1200" baseline="0" dirty="0" smtClean="0">
                <a:latin typeface="Arial" charset="0"/>
              </a:rPr>
              <a:t>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7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Mobile, Linux, and OS X Operating Systems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14990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 smtClean="0">
                <a:latin typeface="Arial" charset="0"/>
              </a:rPr>
              <a:t>Summary 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53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072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 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1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8741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2007 – </a:t>
            </a:r>
            <a:r>
              <a:rPr lang="en-US" sz="700" dirty="0" smtClean="0">
                <a:solidFill>
                  <a:srgbClr val="D3D3D3"/>
                </a:solidFill>
              </a:rPr>
              <a:t>2015,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041365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© </a:t>
            </a:r>
            <a:r>
              <a:rPr lang="en-US" sz="700" dirty="0" smtClean="0">
                <a:solidFill>
                  <a:srgbClr val="D3D3D3"/>
                </a:solidFill>
              </a:rPr>
              <a:t>2015 </a:t>
            </a:r>
            <a:r>
              <a:rPr lang="en-US" sz="700" dirty="0">
                <a:solidFill>
                  <a:srgbClr val="D3D3D3"/>
                </a:solidFill>
              </a:rPr>
              <a:t>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10: Mobile, Linux, and OS X Operating Systems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10: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10 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10: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 smtClean="0"/>
              <a:t>Mobile, Linux, and OS X Operating Systems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719942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 smtClean="0"/>
              <a:t>10.1 Mobile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the purpose and characteristics of mobile operating systems.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10.2 Methods of Securing Mobile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 </a:t>
            </a:r>
            <a:r>
              <a:rPr lang="en-US" sz="1600" dirty="0"/>
              <a:t>Explain methods for securing mobile devices.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10.3 Network Connectivity and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to configure network connectivity and email on mobile devices.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10.4 Linux and OS X Operating Systems</a:t>
            </a:r>
          </a:p>
          <a:p>
            <a:pPr marL="623887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the purpose and characteristics of Linux and OS X operating systems.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10.5 Basic Troubleshooting Process for mobile, Linux and OS X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to troubleshoot other operating systems.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10.6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10.1 Android Vs. iOS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Mobile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Android Vs. iOS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Open Source Vs. Closed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Source: the source code is provided with the compiled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Closed </a:t>
            </a:r>
            <a:r>
              <a:rPr lang="en-US" sz="1600" dirty="0"/>
              <a:t>Source: the source code </a:t>
            </a:r>
            <a:r>
              <a:rPr lang="en-US" sz="1600" dirty="0" smtClean="0"/>
              <a:t>is not provided </a:t>
            </a:r>
            <a:r>
              <a:rPr lang="en-US" sz="1600" dirty="0"/>
              <a:t>with the compiled program</a:t>
            </a:r>
            <a:r>
              <a:rPr lang="en-US" sz="1600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 is open source while iOS is not. </a:t>
            </a:r>
          </a:p>
          <a:p>
            <a:r>
              <a:rPr lang="en-US" sz="2000" dirty="0" smtClean="0"/>
              <a:t>Mobile Application Development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operating systems became software platforms.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Apps are designed and developed to run on mobile 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Apple and Google provide development tools to app developers.</a:t>
            </a:r>
          </a:p>
          <a:p>
            <a:r>
              <a:rPr lang="en-US" sz="2000" dirty="0" smtClean="0"/>
              <a:t>Application and Content Sources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Apps are essentially programs designed for mobile devices.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OS manufacturers usually maintain an online store where users can locate, download and install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 users can also </a:t>
            </a:r>
            <a:r>
              <a:rPr lang="en-US" sz="1600" dirty="0" err="1" smtClean="0"/>
              <a:t>sideload</a:t>
            </a:r>
            <a:r>
              <a:rPr lang="en-US" sz="1600" dirty="0" smtClean="0"/>
              <a:t>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Users of stock </a:t>
            </a:r>
            <a:r>
              <a:rPr lang="en-US" sz="1600" dirty="0"/>
              <a:t>iOS </a:t>
            </a:r>
            <a:r>
              <a:rPr lang="en-US" sz="1600" dirty="0" smtClean="0"/>
              <a:t>must use the official App Store to install apps.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56" y="4343400"/>
            <a:ext cx="2026369" cy="19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Mobile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Android Touch Interface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Home Screen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 mobile </a:t>
            </a:r>
            <a:r>
              <a:rPr lang="en-US" sz="1600" dirty="0"/>
              <a:t>devices organize icons and widgets on multiple </a:t>
            </a:r>
            <a:r>
              <a:rPr lang="en-US" sz="1600" dirty="0" smtClean="0"/>
              <a:t>screens.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Android’s home screen elements include: Navigation Icons, Google Search, Special Enhancements and Notification and System Icons.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format of the home screen is defined by the launcher.</a:t>
            </a:r>
          </a:p>
          <a:p>
            <a:r>
              <a:rPr lang="en-US" sz="2000" dirty="0" smtClean="0"/>
              <a:t>Managing Apps, Widgets and Folders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Apps are represented by icons and arranged in a grid.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Android, home screen apps are simply a link; removing an app from the home screen does not uninstall it.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user can customize the position of the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Folders can also be created to group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Widgets display information right on the home screen.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45" y="2982686"/>
            <a:ext cx="1852880" cy="33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12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Mobile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iOS Touch Interface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Home Screen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mobile </a:t>
            </a:r>
            <a:r>
              <a:rPr lang="en-US" sz="1600" dirty="0"/>
              <a:t>devices organize icons </a:t>
            </a:r>
            <a:r>
              <a:rPr lang="en-US" sz="1600" dirty="0" smtClean="0"/>
              <a:t>on </a:t>
            </a:r>
            <a:r>
              <a:rPr lang="en-US" sz="1600" dirty="0"/>
              <a:t>multiple screens.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</a:t>
            </a:r>
            <a:r>
              <a:rPr lang="en-US" sz="1600" dirty="0"/>
              <a:t>home screen </a:t>
            </a:r>
            <a:r>
              <a:rPr lang="en-US" sz="1600" dirty="0" smtClean="0"/>
              <a:t>has no navigation icons and no widgets.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relies on a few UI elements, including: Home Button, Notification Center and Spotlight (search tool).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format of the home screen </a:t>
            </a:r>
            <a:r>
              <a:rPr lang="en-US" sz="1600" dirty="0" smtClean="0"/>
              <a:t>in stock iOS is </a:t>
            </a:r>
            <a:r>
              <a:rPr lang="en-US" sz="1600" dirty="0"/>
              <a:t>defined by </a:t>
            </a:r>
            <a:r>
              <a:rPr lang="en-US" sz="1600" dirty="0" smtClean="0"/>
              <a:t>Apple and cannot be changed by the user. </a:t>
            </a:r>
          </a:p>
          <a:p>
            <a:r>
              <a:rPr lang="en-US" sz="2000" dirty="0" smtClean="0"/>
              <a:t>Managing Apps and Folders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Apps are represented by icons and arranged in a grid.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smtClean="0"/>
              <a:t>iOS, </a:t>
            </a:r>
            <a:r>
              <a:rPr lang="en-US" sz="1600" dirty="0"/>
              <a:t>home screen apps are </a:t>
            </a:r>
            <a:r>
              <a:rPr lang="en-US" sz="1600" dirty="0" smtClean="0"/>
              <a:t>the actual app; </a:t>
            </a:r>
            <a:r>
              <a:rPr lang="en-US" sz="1600" dirty="0"/>
              <a:t>removing an app from the home screen </a:t>
            </a:r>
            <a:r>
              <a:rPr lang="en-US" sz="1600" dirty="0" smtClean="0"/>
              <a:t>also uninstalls </a:t>
            </a:r>
            <a:r>
              <a:rPr lang="en-US" sz="1600" dirty="0"/>
              <a:t>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user can customize the position of the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Folders can also be created to group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are no widgets on iOS.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935" y="3178628"/>
            <a:ext cx="1749089" cy="31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6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Mobile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Windows Mobile Touch Interface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576048" cy="4902862"/>
          </a:xfrm>
        </p:spPr>
        <p:txBody>
          <a:bodyPr/>
          <a:lstStyle/>
          <a:p>
            <a:r>
              <a:rPr lang="en-US" sz="2000" dirty="0"/>
              <a:t>Home Screen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Also referred to as Start.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Tiles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are apps and can display information or allow interaction </a:t>
            </a:r>
            <a:r>
              <a:rPr lang="en-US" sz="1600" dirty="0" smtClean="0"/>
              <a:t>right on </a:t>
            </a:r>
            <a:r>
              <a:rPr lang="en-US" sz="1600" dirty="0"/>
              <a:t>the home </a:t>
            </a:r>
            <a:r>
              <a:rPr lang="en-US" sz="1600" dirty="0" smtClean="0"/>
              <a:t>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Navigation icons include: Back, Windows Button and Search</a:t>
            </a:r>
            <a:endParaRPr lang="en-US" sz="1600" dirty="0"/>
          </a:p>
          <a:p>
            <a:r>
              <a:rPr lang="en-US" sz="2000" dirty="0"/>
              <a:t>Managing Apps and Folders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Apps are represented by Tiles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Apps can be pinned to or unpinned from Start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Unpinning an app does not uninstall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user can customize the position of the </a:t>
            </a:r>
            <a:r>
              <a:rPr lang="en-US" sz="1600" dirty="0" smtClean="0"/>
              <a:t>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Tiles can also be resized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Folders can also be created to group </a:t>
            </a:r>
            <a:r>
              <a:rPr lang="en-US" sz="1600" dirty="0" smtClean="0"/>
              <a:t>apps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63" y="2432807"/>
            <a:ext cx="2109062" cy="38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54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Mobile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Common Mobile Device Features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19"/>
            <a:ext cx="7001589" cy="5281515"/>
          </a:xfrm>
        </p:spPr>
        <p:txBody>
          <a:bodyPr/>
          <a:lstStyle/>
          <a:p>
            <a:r>
              <a:rPr lang="en-US" sz="2000" dirty="0" smtClean="0"/>
              <a:t>Screen Orientation and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devices can operate in portrait or landscape.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Sensors such as the accelerometer, allow the OS to detect movement and automatically adjust screen orientation.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user can also adjust brightness to match ambient conditions.</a:t>
            </a:r>
          </a:p>
          <a:p>
            <a:r>
              <a:rPr lang="en-US" sz="2000" dirty="0" smtClean="0"/>
              <a:t>GPS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Modern mobile devices include a GPS receiver.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include: navigation, geocaching, geotagging, tailored search results and device tracking.</a:t>
            </a:r>
          </a:p>
          <a:p>
            <a:r>
              <a:rPr lang="en-US" sz="2000" dirty="0"/>
              <a:t>Convenience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features are designed to make life easier.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features include: Wi-Fi Calling, Mobile Payments and VPNs.</a:t>
            </a:r>
            <a:endParaRPr lang="en-US" sz="2000" dirty="0" smtClean="0"/>
          </a:p>
          <a:p>
            <a:r>
              <a:rPr lang="en-US" sz="2000" dirty="0" smtClean="0"/>
              <a:t>Information Features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features are designed to make access to information easier; they include: Virtual Assistant, Google Now and Emergency Notifications.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457" y="3320535"/>
            <a:ext cx="1770568" cy="31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61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10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#12	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10.2 Methods for Securing Mobile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1873082"/>
            <a:ext cx="2499911" cy="4434200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Methods for Securing Mobile Devices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Passcode Locks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065418" cy="4902862"/>
          </a:xfrm>
        </p:spPr>
        <p:txBody>
          <a:bodyPr/>
          <a:lstStyle/>
          <a:p>
            <a:r>
              <a:rPr lang="en-US" sz="2000" dirty="0" smtClean="0"/>
              <a:t>Overview of Passcode 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Helps protecting sensitive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device cannot be accessed without the passcode.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Types of Passcodes include: None, Swipe, Pattern, PIN, Password, Trusted Devices, Trusted Places, Trusted Face, Trusted Voice, On-body Detection and Touch ID.</a:t>
            </a:r>
          </a:p>
          <a:p>
            <a:r>
              <a:rPr lang="en-US" sz="2000" dirty="0" smtClean="0"/>
              <a:t>Restrictions on Failed Login Attempts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Prevents Passcode brute-force attacks.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Usually, the device is temporarily disabled after a certain number of failed unlocking attempts.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devices implement different restriction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126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Methods for Securing Mobile Devices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Cloud-Enabled Services for Mobile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413761" cy="4902862"/>
          </a:xfrm>
        </p:spPr>
        <p:txBody>
          <a:bodyPr/>
          <a:lstStyle/>
          <a:p>
            <a:r>
              <a:rPr lang="en-US" sz="2000" dirty="0" smtClean="0"/>
              <a:t>Remote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devices can automatically back up user data to the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cloud backup options are available.</a:t>
            </a:r>
          </a:p>
          <a:p>
            <a:r>
              <a:rPr lang="en-US" sz="2000" dirty="0"/>
              <a:t>Locator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Extremely useful if the device is lost or stolen.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Locator apps allows the user to locate the device on a map.</a:t>
            </a:r>
            <a:endParaRPr lang="en-US" sz="2000" dirty="0" smtClean="0"/>
          </a:p>
          <a:p>
            <a:r>
              <a:rPr lang="en-US" sz="2000" dirty="0" smtClean="0"/>
              <a:t>Remote Lock and Remote Wipe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Other options include: remotely lock </a:t>
            </a:r>
            <a:r>
              <a:rPr lang="en-US" sz="1600" dirty="0"/>
              <a:t>the device, send alerts to the </a:t>
            </a:r>
            <a:r>
              <a:rPr lang="en-US" sz="1600" dirty="0" smtClean="0"/>
              <a:t>device, </a:t>
            </a:r>
            <a:r>
              <a:rPr lang="en-US" sz="1600" dirty="0"/>
              <a:t>or </a:t>
            </a:r>
            <a:r>
              <a:rPr lang="en-US" sz="1600" dirty="0" smtClean="0"/>
              <a:t>remotely </a:t>
            </a:r>
            <a:r>
              <a:rPr lang="en-US" sz="1600" dirty="0"/>
              <a:t>erase </a:t>
            </a:r>
            <a:r>
              <a:rPr lang="en-US" sz="1600" dirty="0" smtClean="0"/>
              <a:t>it</a:t>
            </a:r>
            <a:r>
              <a:rPr lang="en-US" sz="1600" dirty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9" y="813492"/>
            <a:ext cx="2245346" cy="56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62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Methods for Securing Mobile Devices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sz="2800" dirty="0">
                <a:latin typeface="Arial" charset="0"/>
              </a:rPr>
              <a:t>Software Security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360877"/>
            <a:ext cx="6261361" cy="4902862"/>
          </a:xfrm>
        </p:spPr>
        <p:txBody>
          <a:bodyPr/>
          <a:lstStyle/>
          <a:p>
            <a:r>
              <a:rPr lang="en-US" sz="2000" dirty="0"/>
              <a:t>Antivirus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devices are also vulnerable to malicious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sandbox limits </a:t>
            </a:r>
            <a:r>
              <a:rPr lang="en-US" sz="1600" dirty="0"/>
              <a:t>the damage in mobile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data can still be stolen and PCs can be infected.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antivirus apps are available for iOS and Android.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are techniques to grant full access to a mobile device’s file system. The process is called Rooting on Android and Jailbreaking </a:t>
            </a:r>
            <a:r>
              <a:rPr lang="en-US" sz="1600" dirty="0"/>
              <a:t>o</a:t>
            </a:r>
            <a:r>
              <a:rPr lang="en-US" sz="1600" dirty="0" smtClean="0"/>
              <a:t>n 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Rooted/Jailbroken device will lose most (if not all) of the protection provided by sandboxing.</a:t>
            </a:r>
          </a:p>
          <a:p>
            <a:r>
              <a:rPr lang="en-US" sz="2000" dirty="0" smtClean="0"/>
              <a:t>Patching </a:t>
            </a:r>
            <a:r>
              <a:rPr lang="en-US" sz="2000" dirty="0"/>
              <a:t>and Updating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Updates add functionality or increase </a:t>
            </a:r>
            <a:r>
              <a:rPr lang="en-US" sz="1600" dirty="0" smtClean="0"/>
              <a:t>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Patches </a:t>
            </a:r>
            <a:r>
              <a:rPr lang="en-US" sz="1600" dirty="0"/>
              <a:t>can fix security problems or issues with hardware and software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Both Android and iOS</a:t>
            </a:r>
            <a:r>
              <a:rPr lang="en-US" sz="1600" dirty="0"/>
              <a:t> use an automated process for </a:t>
            </a:r>
            <a:r>
              <a:rPr lang="en-US" sz="1600" dirty="0" smtClean="0"/>
              <a:t>delivery.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415159"/>
            <a:ext cx="2336625" cy="41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210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10.3 Network Connectivity and 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1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Connectivity and Email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Wireless and Cellular Data </a:t>
            </a:r>
            <a:r>
              <a:rPr lang="en-US" sz="2800" dirty="0" smtClean="0">
                <a:latin typeface="Arial" charset="0"/>
              </a:rPr>
              <a:t>Network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217818" cy="4902862"/>
          </a:xfrm>
        </p:spPr>
        <p:txBody>
          <a:bodyPr/>
          <a:lstStyle/>
          <a:p>
            <a:r>
              <a:rPr lang="en-US" sz="2000" dirty="0" smtClean="0"/>
              <a:t>Wireless Data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devices can connect to the Internet via local Wi-Fi router.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transferred via local Wi-Fi router does not use the cellular carrier network and does not incur data charges to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Coffee shops, libraries, schools, homes and work places are locations that usually provide free local Wi-Fi and Internet connections.</a:t>
            </a:r>
          </a:p>
          <a:p>
            <a:r>
              <a:rPr lang="en-US" sz="2000" dirty="0" smtClean="0"/>
              <a:t>Cellular Communications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Usually broken down into generations.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are currently four cellular technology generations: 1G, 2G, 3G and 4G (mobile </a:t>
            </a:r>
            <a:r>
              <a:rPr lang="en-US" sz="1600" dirty="0" err="1" smtClean="0"/>
              <a:t>WiMax</a:t>
            </a:r>
            <a:r>
              <a:rPr lang="en-US" sz="1600" dirty="0" smtClean="0"/>
              <a:t> and LTE). 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7" y="1948768"/>
            <a:ext cx="2456368" cy="43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13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50" y="3672567"/>
            <a:ext cx="3495675" cy="2952750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Connectivity and Email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Bluetooth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587932" cy="4902862"/>
          </a:xfrm>
        </p:spPr>
        <p:txBody>
          <a:bodyPr/>
          <a:lstStyle/>
          <a:p>
            <a:r>
              <a:rPr lang="en-US" sz="2000" dirty="0"/>
              <a:t>Bluetooth for Mobile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Designed to connect devices in physical proximity to each other.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Bluetooth is wireless, automatic, and uses very little </a:t>
            </a:r>
            <a:r>
              <a:rPr lang="en-US" sz="1600" dirty="0" smtClean="0"/>
              <a:t>power.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Bluetooth devices include: headsets, keyboards, mice, car speakerphones and stereo controllers.</a:t>
            </a:r>
            <a:endParaRPr lang="en-US" sz="1600" dirty="0"/>
          </a:p>
          <a:p>
            <a:r>
              <a:rPr lang="en-US" sz="2000" dirty="0"/>
              <a:t>Bluetooth Pairing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Term used to describe two Bluetooth </a:t>
            </a:r>
            <a:r>
              <a:rPr lang="en-US" sz="1600" dirty="0"/>
              <a:t>devices </a:t>
            </a:r>
            <a:r>
              <a:rPr lang="en-US" sz="1600" dirty="0" smtClean="0"/>
              <a:t>establishing </a:t>
            </a:r>
            <a:r>
              <a:rPr lang="en-US" sz="1600" dirty="0"/>
              <a:t>a connection to share </a:t>
            </a:r>
            <a:r>
              <a:rPr lang="en-US" sz="1600" dirty="0" smtClean="0"/>
              <a:t>resources.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Bluetooth radios must be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One device must be set to scan for possible peers; the other must be set to advertise its presence (discoverable mode).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security, a PIN may be required before the pairing can be completed.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40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95" y="2870118"/>
            <a:ext cx="2178330" cy="3437164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Connectivity and Email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Configuring Email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532240"/>
            <a:ext cx="6593827" cy="4902862"/>
          </a:xfrm>
        </p:spPr>
        <p:txBody>
          <a:bodyPr/>
          <a:lstStyle/>
          <a:p>
            <a:r>
              <a:rPr lang="en-US" sz="2000" dirty="0" smtClean="0"/>
              <a:t>Introduction to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email structure relies on servers and </a:t>
            </a:r>
            <a:r>
              <a:rPr lang="en-US" sz="1600" dirty="0" smtClean="0"/>
              <a:t>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Email servers are responsible for forwarding email </a:t>
            </a:r>
            <a:r>
              <a:rPr lang="en-US" sz="1600" dirty="0" smtClean="0"/>
              <a:t>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Users </a:t>
            </a:r>
            <a:r>
              <a:rPr lang="en-US" sz="1600" dirty="0"/>
              <a:t>utilize email clients to compose, read and manage their messages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While many different email clients exist for mobile devices, their configuration and operation is very similar.</a:t>
            </a:r>
          </a:p>
          <a:p>
            <a:r>
              <a:rPr lang="en-US" sz="2000" dirty="0" smtClean="0"/>
              <a:t>Android Email Configuration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Many of the advanced web services are powered by Google.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While Android relies on a Gmail account for many services, other email providers are also supported by the OS. </a:t>
            </a:r>
          </a:p>
          <a:p>
            <a:r>
              <a:rPr lang="en-US" sz="2000" dirty="0" smtClean="0"/>
              <a:t>iOS Email Configuration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relies on an Apple ID for App Store access and other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includes the Mail app which supports many different email accounts simultaneously.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48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Connectivity and Email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Mobile Device Synchronization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485071" cy="4902862"/>
          </a:xfrm>
        </p:spPr>
        <p:txBody>
          <a:bodyPr/>
          <a:lstStyle/>
          <a:p>
            <a:r>
              <a:rPr lang="en-US" sz="2000" dirty="0" smtClean="0"/>
              <a:t>Internet Email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Usually provided through </a:t>
            </a:r>
            <a:r>
              <a:rPr lang="en-US" sz="1600" dirty="0"/>
              <a:t>a web-based </a:t>
            </a:r>
            <a:r>
              <a:rPr lang="en-US" sz="1600" dirty="0" smtClean="0"/>
              <a:t>interface.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 companies will also provide a mobile client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Mobile client apps usually present a better user experience than webmail on a mobile device.</a:t>
            </a:r>
            <a:endParaRPr lang="en-US" sz="2000" dirty="0" smtClean="0"/>
          </a:p>
          <a:p>
            <a:r>
              <a:rPr lang="en-US" sz="2000" dirty="0" smtClean="0"/>
              <a:t>Types of Data to Synchronize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synchronization updates user data in multiple devices.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types of data that can be synchronized include: Contacts, Email, Calendar Entries, Pictures, Music, Apps, Video, Browser Links and Browser Settings.</a:t>
            </a:r>
            <a:endParaRPr lang="en-US" dirty="0"/>
          </a:p>
          <a:p>
            <a:r>
              <a:rPr lang="en-US" sz="2000" dirty="0" smtClean="0"/>
              <a:t>Synchronization Connection Type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most common connection types for syncing are USB and Wi-Fi.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Android syncs user data to web services such </a:t>
            </a:r>
            <a:r>
              <a:rPr lang="en-US" sz="1600" dirty="0" smtClean="0"/>
              <a:t>as Gmail </a:t>
            </a:r>
            <a:r>
              <a:rPr lang="en-US" sz="1600" dirty="0"/>
              <a:t>and Google </a:t>
            </a:r>
            <a:r>
              <a:rPr lang="en-US" sz="1600" dirty="0" smtClean="0"/>
              <a:t>Calendar.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uses iTunes to sync </a:t>
            </a:r>
            <a:r>
              <a:rPr lang="en-US" sz="1600" dirty="0"/>
              <a:t>user data to a storage </a:t>
            </a:r>
            <a:r>
              <a:rPr lang="en-US" sz="1600" dirty="0" smtClean="0"/>
              <a:t>location which can be local </a:t>
            </a:r>
            <a:r>
              <a:rPr lang="en-US" sz="1600" dirty="0"/>
              <a:t>or </a:t>
            </a:r>
            <a:r>
              <a:rPr lang="en-US" sz="1600" dirty="0" smtClean="0"/>
              <a:t>remote.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9" y="2293856"/>
            <a:ext cx="2287086" cy="40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3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10.4 Linux and OS X Operating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1079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10: Mobile, Linux, and OS X Operating Systems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Linux and OS X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Linux and OS X Tools and Features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994552" cy="4902862"/>
          </a:xfrm>
        </p:spPr>
        <p:txBody>
          <a:bodyPr/>
          <a:lstStyle/>
          <a:p>
            <a:r>
              <a:rPr lang="en-US" sz="2000" dirty="0" smtClean="0"/>
              <a:t>Introduction to Linux and OS X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Linux and OS X are UNIX derivatives.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Both OSs kept most of the UNIX basic structure traits. </a:t>
            </a:r>
          </a:p>
          <a:p>
            <a:r>
              <a:rPr lang="en-US" sz="2000" dirty="0" smtClean="0"/>
              <a:t>Overview of Linux and OS X GUI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Modern versions of Ubuntu Linux include Unity.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Modern versions of OS X include Aqua.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Unity and Aqua GUIs have similar UI elements.</a:t>
            </a:r>
          </a:p>
          <a:p>
            <a:r>
              <a:rPr lang="en-US" sz="2000" dirty="0"/>
              <a:t>Overview of Linux and OS X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Due to their relation to UNIX, both Linux and OS X have similar CLI interfaces.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Text-based tools, the use of a </a:t>
            </a:r>
            <a:r>
              <a:rPr lang="en-US" sz="1600" i="1" dirty="0" smtClean="0"/>
              <a:t>shell</a:t>
            </a:r>
            <a:r>
              <a:rPr lang="en-US" sz="1600" dirty="0" smtClean="0"/>
              <a:t>, file system structure, file permissions and case-sensitivity are a few common characteristics inherited from UNIX and present in both OSs.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02" y="3456264"/>
            <a:ext cx="2992924" cy="28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39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40" y="5427676"/>
            <a:ext cx="923386" cy="87960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Linux and OS X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Linux and OS X Tools and </a:t>
            </a:r>
            <a:r>
              <a:rPr lang="en-US" sz="2800" dirty="0" smtClean="0">
                <a:latin typeface="Arial" charset="0"/>
              </a:rPr>
              <a:t>Features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948646" cy="4902862"/>
          </a:xfrm>
        </p:spPr>
        <p:txBody>
          <a:bodyPr/>
          <a:lstStyle/>
          <a:p>
            <a:r>
              <a:rPr lang="en-US" sz="2000" dirty="0"/>
              <a:t>Overview of Backup and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the user to </a:t>
            </a:r>
            <a:r>
              <a:rPr lang="en-US" sz="1600" dirty="0"/>
              <a:t>restore or recover the data in case of </a:t>
            </a:r>
            <a:r>
              <a:rPr lang="en-US" sz="1600" dirty="0" smtClean="0"/>
              <a:t>failure.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Déj</a:t>
            </a:r>
            <a:r>
              <a:rPr lang="pt-BR" sz="1600" dirty="0"/>
              <a:t>à</a:t>
            </a:r>
            <a:r>
              <a:rPr lang="pt-BR" sz="1600" dirty="0" smtClean="0"/>
              <a:t> Dup is an </a:t>
            </a:r>
            <a:r>
              <a:rPr lang="en-US" sz="1600" dirty="0"/>
              <a:t>easy and efficient tool for backing up </a:t>
            </a:r>
            <a:r>
              <a:rPr lang="en-US" sz="1600" dirty="0" smtClean="0"/>
              <a:t>data in Linux.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OS X users can use Time Machine, a </a:t>
            </a:r>
            <a:r>
              <a:rPr lang="en-US" sz="1600" dirty="0"/>
              <a:t>very user-friendly </a:t>
            </a:r>
            <a:r>
              <a:rPr lang="en-US" sz="1600" dirty="0" smtClean="0"/>
              <a:t>and efficient backup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Déj</a:t>
            </a:r>
            <a:r>
              <a:rPr lang="pt-BR" sz="1600" dirty="0"/>
              <a:t>à </a:t>
            </a:r>
            <a:r>
              <a:rPr lang="pt-BR" sz="1600" dirty="0" smtClean="0"/>
              <a:t>Dup and Time Machine are also very similiar.</a:t>
            </a:r>
            <a:endParaRPr lang="en-US" sz="2000" dirty="0" smtClean="0"/>
          </a:p>
          <a:p>
            <a:r>
              <a:rPr lang="en-US" sz="2000" dirty="0" smtClean="0"/>
              <a:t>Overview </a:t>
            </a:r>
            <a:r>
              <a:rPr lang="en-US" sz="2000" dirty="0"/>
              <a:t>of </a:t>
            </a:r>
            <a:r>
              <a:rPr lang="en-US" sz="2000" dirty="0" smtClean="0"/>
              <a:t>Disk Utilities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Modern operating systems include disk tools to help troubleshoot and solve disk-related problems.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disk problems are the same regardless of </a:t>
            </a:r>
            <a:r>
              <a:rPr lang="en-US" sz="1600" dirty="0" smtClean="0"/>
              <a:t>the 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good disk tool should be able to provide partition management, mount/unmount disk partitions, disk format, bad sector check and S.M.A.R.T.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Disks and Disk Utility are disk tools included in Linux and OS X,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To install and boot more than one OS, a boot manager is required; GRUB and Boot Camp are popular boot managers for Linux and OS X, respectively.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84832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Linux and OS X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Linux and OS X Best Practices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Scheduled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Maintenance tasks should be scheduled and performed </a:t>
            </a:r>
            <a:r>
              <a:rPr lang="en-US" sz="1600" dirty="0" smtClean="0"/>
              <a:t>frequently.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Computer </a:t>
            </a:r>
            <a:r>
              <a:rPr lang="en-US" sz="1600" dirty="0"/>
              <a:t>systems can be programmed to perform tasks automatically.</a:t>
            </a:r>
            <a:r>
              <a:rPr lang="en-US" sz="16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Backups </a:t>
            </a:r>
            <a:r>
              <a:rPr lang="en-US" sz="1600" dirty="0"/>
              <a:t>and Disk </a:t>
            </a:r>
            <a:r>
              <a:rPr lang="en-US" sz="1600" dirty="0" smtClean="0"/>
              <a:t>checks are two good examples.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The cron service can be use to schedule tasks in Linux and OS X.</a:t>
            </a:r>
            <a:endParaRPr lang="en-US" sz="1600" dirty="0" smtClean="0"/>
          </a:p>
          <a:p>
            <a:r>
              <a:rPr lang="en-US" sz="2000" dirty="0" smtClean="0"/>
              <a:t>Security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Measures </a:t>
            </a:r>
            <a:r>
              <a:rPr lang="en-US" sz="1600" dirty="0"/>
              <a:t>can </a:t>
            </a:r>
            <a:r>
              <a:rPr lang="en-US" sz="1600" dirty="0" smtClean="0"/>
              <a:t>and should be </a:t>
            </a:r>
            <a:r>
              <a:rPr lang="en-US" sz="1600" dirty="0"/>
              <a:t>taken to </a:t>
            </a:r>
            <a:r>
              <a:rPr lang="en-US" sz="1600" dirty="0" smtClean="0"/>
              <a:t>prevent </a:t>
            </a:r>
            <a:r>
              <a:rPr lang="en-US" sz="1600" dirty="0"/>
              <a:t>malicious software from </a:t>
            </a:r>
            <a:r>
              <a:rPr lang="en-US" sz="1600" dirty="0" smtClean="0"/>
              <a:t>getting in </a:t>
            </a:r>
            <a:r>
              <a:rPr lang="en-US" sz="1600" dirty="0"/>
              <a:t>a </a:t>
            </a:r>
            <a:r>
              <a:rPr lang="en-US" sz="1600" dirty="0" smtClean="0"/>
              <a:t>mobile computer system.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measures include: </a:t>
            </a:r>
            <a:r>
              <a:rPr lang="en-US" sz="1600" dirty="0"/>
              <a:t>operating system updates, firmware updates, antivirus, and antimalware.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83" y="5097607"/>
            <a:ext cx="69437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3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Linux and OS X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CLI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/>
              <a:t>File and Folder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number of command line tools are included in Unix-like systems by </a:t>
            </a:r>
            <a:r>
              <a:rPr lang="en-US" sz="1600" dirty="0" smtClean="0"/>
              <a:t>default.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Common file and folder related commands include: ls, cd, </a:t>
            </a:r>
            <a:r>
              <a:rPr lang="en-US" sz="1600" dirty="0" err="1" smtClean="0"/>
              <a:t>mkdir</a:t>
            </a:r>
            <a:r>
              <a:rPr lang="en-US" sz="1600" dirty="0" smtClean="0"/>
              <a:t>, </a:t>
            </a:r>
            <a:r>
              <a:rPr lang="en-US" sz="1600" dirty="0" err="1" smtClean="0"/>
              <a:t>cp</a:t>
            </a:r>
            <a:r>
              <a:rPr lang="en-US" sz="1600" dirty="0" smtClean="0"/>
              <a:t>, mv, </a:t>
            </a:r>
            <a:r>
              <a:rPr lang="en-US" sz="1600" dirty="0" err="1" smtClean="0"/>
              <a:t>rm</a:t>
            </a:r>
            <a:r>
              <a:rPr lang="en-US" sz="1600" dirty="0" smtClean="0"/>
              <a:t>, grep and cat. </a:t>
            </a:r>
            <a:endParaRPr lang="en-US" sz="1600" dirty="0"/>
          </a:p>
          <a:p>
            <a:r>
              <a:rPr lang="en-US" sz="2000" dirty="0"/>
              <a:t>Administrative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UNIX and its derivatives utilize file permissions to create boundaries within the system.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Every file on Unix systems carries its file </a:t>
            </a:r>
            <a:r>
              <a:rPr lang="en-US" sz="1600" dirty="0" smtClean="0"/>
              <a:t>permissions.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UNIX file permissions can be Read, Write or Execute.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7" y="4971324"/>
            <a:ext cx="8442997" cy="134888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173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10.5 Basic Troubleshooting Process for Mobile, Linux, and OS X Operating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338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Basic Troubleshooting </a:t>
            </a:r>
            <a:r>
              <a:rPr lang="en-US" sz="1800" dirty="0">
                <a:latin typeface="Arial" charset="0"/>
              </a:rPr>
              <a:t>Process </a:t>
            </a:r>
            <a:r>
              <a:rPr lang="en-US" sz="1800" dirty="0" smtClean="0">
                <a:latin typeface="Arial" charset="0"/>
              </a:rPr>
              <a:t>for </a:t>
            </a:r>
            <a:r>
              <a:rPr lang="en-US" sz="1800" dirty="0">
                <a:latin typeface="Arial" charset="0"/>
              </a:rPr>
              <a:t>Mobile, Linux and OS X </a:t>
            </a:r>
            <a:r>
              <a:rPr lang="en-US" sz="1800" dirty="0" smtClean="0">
                <a:latin typeface="Arial" charset="0"/>
              </a:rPr>
              <a:t>OSs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Applying the Troubleshooting Process to Mobile, Linux and OS X </a:t>
            </a:r>
            <a:r>
              <a:rPr lang="en-US" sz="2000" dirty="0" smtClean="0">
                <a:latin typeface="Arial" charset="0"/>
              </a:rPr>
              <a:t>OSs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Identify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first step in the troubleshooting </a:t>
            </a:r>
            <a:r>
              <a:rPr lang="en-US" sz="1600" dirty="0" smtClean="0"/>
              <a:t>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good list of open-ended and closed-ended questions is helpful. </a:t>
            </a:r>
          </a:p>
          <a:p>
            <a:r>
              <a:rPr lang="en-US" sz="2000" dirty="0" smtClean="0"/>
              <a:t>Establish a Theory of Probable Cause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step is done after the problem is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Refer to the documentation for a list of common probable causes.</a:t>
            </a:r>
          </a:p>
          <a:p>
            <a:r>
              <a:rPr lang="en-US" sz="2000" dirty="0" smtClean="0"/>
              <a:t>Test the Theory to Determine the Cause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After a few probable causes are established, test the theories.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list of quick test procedures can be helpful in this step.</a:t>
            </a:r>
            <a:endParaRPr lang="en-US" sz="2000" dirty="0" smtClean="0"/>
          </a:p>
          <a:p>
            <a:r>
              <a:rPr lang="en-US" sz="2000" dirty="0" smtClean="0"/>
              <a:t>Establish a Plan of Action to Resolve the Problem and Implement the Solution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Establish </a:t>
            </a:r>
            <a:r>
              <a:rPr lang="en-US" sz="1600" dirty="0"/>
              <a:t>a plan of action to resolve the problem and implement the </a:t>
            </a:r>
            <a:r>
              <a:rPr lang="en-US" sz="1600" dirty="0" smtClean="0"/>
              <a:t>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Refer to the documentation to </a:t>
            </a:r>
            <a:r>
              <a:rPr lang="en-US" sz="1600" dirty="0"/>
              <a:t>gather additional information to resolve </a:t>
            </a:r>
            <a:r>
              <a:rPr lang="en-US" sz="1600" dirty="0" smtClean="0"/>
              <a:t>the issue.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98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Basic Troubleshooting </a:t>
            </a:r>
            <a:r>
              <a:rPr lang="en-US" sz="1800" dirty="0">
                <a:latin typeface="Arial" charset="0"/>
              </a:rPr>
              <a:t>Process </a:t>
            </a:r>
            <a:r>
              <a:rPr lang="en-US" sz="1800" dirty="0" smtClean="0">
                <a:latin typeface="Arial" charset="0"/>
              </a:rPr>
              <a:t>for </a:t>
            </a:r>
            <a:r>
              <a:rPr lang="en-US" sz="1800" dirty="0">
                <a:latin typeface="Arial" charset="0"/>
              </a:rPr>
              <a:t>Mobile, Linux and OS X </a:t>
            </a:r>
            <a:r>
              <a:rPr lang="en-US" sz="1800" dirty="0" smtClean="0">
                <a:latin typeface="Arial" charset="0"/>
              </a:rPr>
              <a:t>OSs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Applying the Troubleshooting Process to Mobile, Linux and OS X </a:t>
            </a:r>
            <a:r>
              <a:rPr lang="en-US" sz="2000" dirty="0" smtClean="0">
                <a:latin typeface="Arial" charset="0"/>
              </a:rPr>
              <a:t>OSs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Verify </a:t>
            </a:r>
            <a:r>
              <a:rPr lang="en-US" sz="2000" dirty="0"/>
              <a:t>Full System Functionality and Implement Preventive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With the problem solved, </a:t>
            </a:r>
            <a:r>
              <a:rPr lang="en-US" sz="1600" dirty="0"/>
              <a:t>verify full </a:t>
            </a:r>
            <a:r>
              <a:rPr lang="en-US" sz="1600" dirty="0" smtClean="0"/>
              <a:t>functionality.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good list </a:t>
            </a:r>
            <a:r>
              <a:rPr lang="en-US" sz="1600" dirty="0"/>
              <a:t>of the steps to verify the </a:t>
            </a:r>
            <a:r>
              <a:rPr lang="en-US" sz="1600" dirty="0" smtClean="0"/>
              <a:t>solution is useful in this step.</a:t>
            </a:r>
            <a:endParaRPr lang="en-US" sz="1600" dirty="0"/>
          </a:p>
          <a:p>
            <a:r>
              <a:rPr lang="en-US" sz="2000" dirty="0" smtClean="0"/>
              <a:t>Document Findings, Actions and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Document your finding for future reference.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6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Basic Troubleshooting </a:t>
            </a:r>
            <a:r>
              <a:rPr lang="en-US" sz="1800" dirty="0">
                <a:latin typeface="Arial" charset="0"/>
              </a:rPr>
              <a:t>Process </a:t>
            </a:r>
            <a:r>
              <a:rPr lang="en-US" sz="1800" dirty="0" smtClean="0">
                <a:latin typeface="Arial" charset="0"/>
              </a:rPr>
              <a:t>for </a:t>
            </a:r>
            <a:r>
              <a:rPr lang="en-US" sz="1800" dirty="0">
                <a:latin typeface="Arial" charset="0"/>
              </a:rPr>
              <a:t>Mobile, Linux and OS X </a:t>
            </a:r>
            <a:r>
              <a:rPr lang="en-US" sz="1800" dirty="0" smtClean="0">
                <a:latin typeface="Arial" charset="0"/>
              </a:rPr>
              <a:t>OSs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Applying the Troubleshooting Process to Mobile, Linux and OS X </a:t>
            </a:r>
            <a:r>
              <a:rPr lang="en-US" sz="2000" dirty="0" smtClean="0">
                <a:latin typeface="Arial" charset="0"/>
              </a:rPr>
              <a:t>OSs</a:t>
            </a:r>
            <a:endParaRPr lang="en-US" sz="2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760618" cy="4902862"/>
          </a:xfrm>
        </p:spPr>
        <p:txBody>
          <a:bodyPr/>
          <a:lstStyle/>
          <a:p>
            <a:r>
              <a:rPr lang="en-US" sz="2000" dirty="0" smtClean="0"/>
              <a:t>Identify Common Problems and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 problems can be attributed to hardware, software, networks, or some combination of the three.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Many problems can be solved with a reboot.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a mobile device does not respond to a reboot, a reset may need to be </a:t>
            </a:r>
            <a:r>
              <a:rPr lang="en-US" sz="1600" dirty="0" smtClean="0"/>
              <a:t>performed.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a standard reset does not correct the problem, a factory reset </a:t>
            </a:r>
            <a:r>
              <a:rPr lang="en-US" sz="1600" dirty="0" smtClean="0"/>
              <a:t>may </a:t>
            </a:r>
            <a:r>
              <a:rPr lang="en-US" sz="1600" dirty="0"/>
              <a:t>need to be </a:t>
            </a:r>
            <a:r>
              <a:rPr lang="en-US" sz="1600" dirty="0" smtClean="0"/>
              <a:t>performed.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a reboot does not fix a PC, more investigation should be done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configuration </a:t>
            </a:r>
            <a:r>
              <a:rPr lang="en-US" sz="1600" dirty="0" smtClean="0"/>
              <a:t>could </a:t>
            </a:r>
            <a:r>
              <a:rPr lang="en-US" sz="1600" dirty="0"/>
              <a:t>be changed, software updates </a:t>
            </a:r>
            <a:r>
              <a:rPr lang="en-US" sz="1600" dirty="0" smtClean="0"/>
              <a:t>could be required </a:t>
            </a:r>
            <a:r>
              <a:rPr lang="en-US" sz="1600" dirty="0"/>
              <a:t>or a misbehaving program is the culprit and must be reinstalled.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54871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10.6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42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This chapter introduced you to mobile devices, the operating systems used on mobile devices, how to secure mobile devices, the uses of cloud-enabled services for mobile devices, and the way that mobile devices connect to networks, devices, and peripherals.</a:t>
            </a:r>
          </a:p>
          <a:p>
            <a:r>
              <a:rPr lang="en-US" sz="1800" dirty="0"/>
              <a:t>This chapter also covered Ubuntu Linux and Apple OS X operating systems and some of its main characteristics </a:t>
            </a:r>
            <a:r>
              <a:rPr lang="en-US" sz="1800" dirty="0" smtClean="0"/>
              <a:t>including: </a:t>
            </a:r>
            <a:r>
              <a:rPr lang="en-US" sz="1800" dirty="0"/>
              <a:t>command line interface, command line-based tools, graphical user interfaces used and some GUI-based tools. This chapter also covered the </a:t>
            </a:r>
            <a:r>
              <a:rPr lang="en-US" sz="1800" dirty="0" smtClean="0"/>
              <a:t>primary </a:t>
            </a:r>
            <a:r>
              <a:rPr lang="en-US" sz="1800" dirty="0"/>
              <a:t>maintenance tasks and </a:t>
            </a:r>
            <a:r>
              <a:rPr lang="en-US" sz="1800" dirty="0" smtClean="0"/>
              <a:t>related </a:t>
            </a:r>
            <a:r>
              <a:rPr lang="en-US" sz="1800" dirty="0"/>
              <a:t>tools.</a:t>
            </a:r>
          </a:p>
          <a:p>
            <a:r>
              <a:rPr lang="en-US" sz="1800" dirty="0"/>
              <a:t>The basics of troubleshooting mobile operating systems, Linux and OS X were discussed with examples of simple solutions for common problems. The following concepts from this chapter are important to </a:t>
            </a:r>
            <a:r>
              <a:rPr lang="en-US" sz="1800" dirty="0" smtClean="0"/>
              <a:t>remember: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 source software can be modified by anyone with little or no 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only trusted content sources to avoid malware and unreliable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Both Android and iOS have similar GUIs for using apps and other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Email accounts are closely tied to mobile devices and provide many different data synchronization services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3011"/>
              </p:ext>
            </p:extLst>
          </p:nvPr>
        </p:nvGraphicFramePr>
        <p:xfrm>
          <a:off x="701937" y="2072476"/>
          <a:ext cx="774587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Working </a:t>
                      </a:r>
                      <a:r>
                        <a:rPr lang="en-US" dirty="0"/>
                        <a:t>with Android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Working </a:t>
                      </a:r>
                      <a:r>
                        <a:rPr lang="en-US" dirty="0"/>
                        <a:t>with iOS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Mobile </a:t>
                      </a:r>
                      <a:r>
                        <a:rPr lang="en-US" dirty="0"/>
                        <a:t>Device Features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10.1.5.4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Mobile </a:t>
                      </a:r>
                      <a:r>
                        <a:rPr lang="en-US" dirty="0"/>
                        <a:t>Device Information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10.2.1.2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Passcode </a:t>
                      </a:r>
                      <a:r>
                        <a:rPr lang="en-US" dirty="0"/>
                        <a:t>Locks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10.3.1.2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Mobile </a:t>
                      </a:r>
                      <a:r>
                        <a:rPr lang="en-US" dirty="0"/>
                        <a:t>Wi-Fi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10.3.3.2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Interactive</a:t>
                      </a:r>
                      <a:r>
                        <a:rPr lang="en-US" baseline="0" dirty="0" smtClean="0"/>
                        <a:t> Activity (</a:t>
                      </a:r>
                      <a:r>
                        <a:rPr lang="en-US" dirty="0" smtClean="0"/>
                        <a:t>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Matching </a:t>
                      </a:r>
                      <a:r>
                        <a:rPr lang="en-US" dirty="0"/>
                        <a:t>Email Protocols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1963" indent="-342900"/>
            <a:r>
              <a:rPr lang="en-US" sz="1800" dirty="0" smtClean="0"/>
              <a:t>The </a:t>
            </a:r>
            <a:r>
              <a:rPr lang="en-US" sz="1800" dirty="0"/>
              <a:t>following concepts from this chapter are important to </a:t>
            </a:r>
            <a:r>
              <a:rPr lang="en-US" sz="1800" dirty="0" smtClean="0"/>
              <a:t>remember: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Android devices use apps to synchronize data not automatically synchronized by Google.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iOS devices use iTunes to synchronize data and other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Passcode locks can secure mobile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Remote backups can be performed to backup mobile device data to the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Remote lock or remote wipe are features used to secure a mobile device that has been lost or stolen.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Antivirus software is often used on mobile devices to prevent the transfer of malicious programs to other devices or computers.</a:t>
            </a:r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Summary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4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10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accelerometer</a:t>
            </a:r>
          </a:p>
          <a:p>
            <a:pPr marL="0" indent="0">
              <a:buNone/>
            </a:pPr>
            <a:r>
              <a:rPr lang="en-US" sz="1600" dirty="0"/>
              <a:t>airdrop</a:t>
            </a:r>
          </a:p>
          <a:p>
            <a:pPr marL="0" indent="0">
              <a:buNone/>
            </a:pPr>
            <a:r>
              <a:rPr lang="en-US" sz="1600" dirty="0"/>
              <a:t>airplane (phone mode)</a:t>
            </a:r>
          </a:p>
          <a:p>
            <a:pPr marL="0" indent="0">
              <a:buNone/>
            </a:pPr>
            <a:r>
              <a:rPr lang="en-US" sz="1600" dirty="0"/>
              <a:t>alert </a:t>
            </a:r>
            <a:r>
              <a:rPr lang="en-US" sz="1600" dirty="0" smtClean="0"/>
              <a:t>(notification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androidzoom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apk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ascii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badge </a:t>
            </a:r>
            <a:r>
              <a:rPr lang="en-US" sz="1600" dirty="0" smtClean="0"/>
              <a:t>(</a:t>
            </a:r>
            <a:r>
              <a:rPr lang="en-US" sz="1600" dirty="0" err="1" smtClean="0"/>
              <a:t>notifdication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bloatware</a:t>
            </a:r>
          </a:p>
          <a:p>
            <a:pPr marL="0" indent="0">
              <a:buNone/>
            </a:pPr>
            <a:r>
              <a:rPr lang="en-US" sz="1600" dirty="0" err="1"/>
              <a:t>cortana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cron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crontab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eterm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firewire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geocaching</a:t>
            </a:r>
          </a:p>
          <a:p>
            <a:pPr marL="0" indent="0">
              <a:buNone/>
            </a:pPr>
            <a:r>
              <a:rPr lang="en-US" sz="1600" dirty="0"/>
              <a:t>geotagging</a:t>
            </a:r>
          </a:p>
          <a:p>
            <a:pPr marL="0" indent="0">
              <a:buNone/>
            </a:pPr>
            <a:r>
              <a:rPr lang="en-US" sz="1600" dirty="0" err="1"/>
              <a:t>gpu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imap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imap4</a:t>
            </a:r>
          </a:p>
          <a:p>
            <a:pPr marL="0" indent="0">
              <a:buNone/>
            </a:pPr>
            <a:r>
              <a:rPr lang="en-US" sz="1600" dirty="0" err="1"/>
              <a:t>ios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iphone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iphone5</a:t>
            </a:r>
          </a:p>
          <a:p>
            <a:pPr marL="0" indent="0">
              <a:buNone/>
            </a:pPr>
            <a:r>
              <a:rPr lang="en-US" sz="1600" dirty="0" err="1"/>
              <a:t>iso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isp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itunes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jailbreaking (</a:t>
            </a:r>
            <a:r>
              <a:rPr lang="en-US" sz="1600" dirty="0" err="1" smtClean="0"/>
              <a:t>iphone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jslinux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konsole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lte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lts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mac</a:t>
            </a:r>
          </a:p>
          <a:p>
            <a:pPr marL="0" indent="0">
              <a:buNone/>
            </a:pPr>
            <a:r>
              <a:rPr lang="en-US" sz="1600" dirty="0" err="1"/>
              <a:t>macintosh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mms</a:t>
            </a:r>
          </a:p>
          <a:p>
            <a:pPr marL="0" indent="0">
              <a:buNone/>
            </a:pPr>
            <a:r>
              <a:rPr lang="en-US" sz="1600" dirty="0" err="1"/>
              <a:t>multiboot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netbooks</a:t>
            </a:r>
          </a:p>
          <a:p>
            <a:pPr marL="0" indent="0">
              <a:buNone/>
            </a:pPr>
            <a:r>
              <a:rPr lang="en-US" sz="1600" dirty="0" err="1"/>
              <a:t>netstat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openssh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oss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overclocked</a:t>
            </a:r>
          </a:p>
          <a:p>
            <a:pPr marL="0" indent="0">
              <a:buNone/>
            </a:pPr>
            <a:r>
              <a:rPr lang="en-US" sz="1600" dirty="0" err="1" smtClean="0"/>
              <a:t>paypal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45458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Chapter 10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</a:t>
            </a:r>
            <a:r>
              <a:rPr lang="en-US" dirty="0" smtClean="0">
                <a:latin typeface="Arial" charset="0"/>
              </a:rPr>
              <a:t>Commands (Cont.)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sdk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sideloading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siri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ubuntu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uname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unity (GUI)</a:t>
            </a:r>
          </a:p>
          <a:p>
            <a:pPr marL="0" indent="0">
              <a:buNone/>
            </a:pPr>
            <a:r>
              <a:rPr lang="en-US" sz="1600" dirty="0" err="1"/>
              <a:t>unix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vpn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wap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wea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weas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xcode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xterm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yosemite</a:t>
            </a:r>
            <a:r>
              <a:rPr lang="en-US" sz="1600" dirty="0"/>
              <a:t> (OS version)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713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2842"/>
              </p:ext>
            </p:extLst>
          </p:nvPr>
        </p:nvGraphicFramePr>
        <p:xfrm>
          <a:off x="701937" y="2072476"/>
          <a:ext cx="7745872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10.4.1.4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Install </a:t>
                      </a:r>
                      <a:r>
                        <a:rPr lang="en-US" dirty="0"/>
                        <a:t>Linux in a Virtual Machine and Explore the GUI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10.4.1.7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 smtClean="0"/>
                        <a:t>Multiboot</a:t>
                      </a:r>
                      <a:endParaRPr lang="en-US" dirty="0"/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10.4.3.3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Working </a:t>
                      </a:r>
                      <a:r>
                        <a:rPr lang="en-US" dirty="0"/>
                        <a:t>with the Linux Command Line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10.5.2.2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/>
                        <a:t>Troubleshooting </a:t>
                      </a:r>
                      <a:r>
                        <a:rPr lang="en-US" dirty="0"/>
                        <a:t>Mobile Devices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10, “Assessment” after completing Chapter 10.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10,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10,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 of this chapter is to introduce mobile OSs, Linux and OS X.</a:t>
            </a:r>
          </a:p>
          <a:p>
            <a:r>
              <a:rPr lang="en-US" sz="2000" dirty="0" smtClean="0"/>
              <a:t>Make sure students understand the differences between Open </a:t>
            </a:r>
            <a:r>
              <a:rPr lang="en-US" sz="2000" dirty="0"/>
              <a:t>source </a:t>
            </a:r>
            <a:r>
              <a:rPr lang="en-US" sz="2000" dirty="0" smtClean="0"/>
              <a:t>and Closed source.</a:t>
            </a:r>
            <a:endParaRPr lang="en-US" sz="2000" dirty="0"/>
          </a:p>
          <a:p>
            <a:r>
              <a:rPr lang="en-US" sz="2000" dirty="0" smtClean="0"/>
              <a:t>Explain Rooting, Jailbreaking and their benefits but make sure to focus on the downsides as well.</a:t>
            </a:r>
            <a:endParaRPr lang="en-US" sz="2000" dirty="0"/>
          </a:p>
          <a:p>
            <a:r>
              <a:rPr lang="en-US" sz="2000" dirty="0" smtClean="0"/>
              <a:t>Stress the fact Android </a:t>
            </a:r>
            <a:r>
              <a:rPr lang="en-US" sz="2000" dirty="0"/>
              <a:t>devices use apps to synchronize data not automatically synchronized by Google.</a:t>
            </a:r>
          </a:p>
          <a:p>
            <a:r>
              <a:rPr lang="en-US" sz="2000" dirty="0" smtClean="0"/>
              <a:t>Stress how iOS </a:t>
            </a:r>
            <a:r>
              <a:rPr lang="en-US" sz="2000" dirty="0"/>
              <a:t>devices </a:t>
            </a:r>
            <a:r>
              <a:rPr lang="en-US" sz="2000" dirty="0" smtClean="0"/>
              <a:t>rely on </a:t>
            </a:r>
            <a:r>
              <a:rPr lang="en-US" sz="2000" dirty="0"/>
              <a:t>iTunes to synchronize data and other content.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Linux and OS X are UNIX derivatives and therefore, are very similar.</a:t>
            </a:r>
            <a:endParaRPr lang="en-US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10: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10,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Make sure students understand the CLI interface and its tools.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File permissions is one of the most important concepts in UNIX, Linux and OS X; make sure students understand it well.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Unity is relatively new and incorporated many UI elements already present on Aqua. It may helpful to students to bring this up.</a:t>
            </a: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10: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6639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32508</TotalTime>
  <Pages>28</Pages>
  <Words>3619</Words>
  <Application>Microsoft Office PowerPoint</Application>
  <PresentationFormat>On-screen Show (4:3)</PresentationFormat>
  <Paragraphs>509</Paragraphs>
  <Slides>44</Slides>
  <Notes>43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Wingdings</vt:lpstr>
      <vt:lpstr>PPT-TMPLT-WHT_C</vt:lpstr>
      <vt:lpstr>NetAcad-4F_PPT-WHT_060408</vt:lpstr>
      <vt:lpstr>Instructor Materials Chapter 10: Mobile, Linux, and OS X Operating Systems</vt:lpstr>
      <vt:lpstr>Instructor Materials - Chapter 10 Planning Guide</vt:lpstr>
      <vt:lpstr>PowerPoint Presentation</vt:lpstr>
      <vt:lpstr>Chapter 10: Activities</vt:lpstr>
      <vt:lpstr>Chapter 10: Activities (Cont.)</vt:lpstr>
      <vt:lpstr>Chapter 10: Assessment</vt:lpstr>
      <vt:lpstr>PowerPoint Presentation</vt:lpstr>
      <vt:lpstr>PowerPoint Presentation</vt:lpstr>
      <vt:lpstr>Chapter 10: Additional Help</vt:lpstr>
      <vt:lpstr>Chapter 10: Topics in chapter that are not found in the CompTIA A+ 220-901 Certification</vt:lpstr>
      <vt:lpstr>PowerPoint Presentation</vt:lpstr>
      <vt:lpstr>Chapter 10: Mobile, Linux, and OS X Operating Systems</vt:lpstr>
      <vt:lpstr>Chapter 10 - Sections &amp; Objectives</vt:lpstr>
      <vt:lpstr>10.1 Android Vs. iOS</vt:lpstr>
      <vt:lpstr>Mobile Operating Systems Android Vs. iOS</vt:lpstr>
      <vt:lpstr>Mobile Operating Systems Android Touch Interface</vt:lpstr>
      <vt:lpstr>Mobile Operating Systems iOS Touch Interface</vt:lpstr>
      <vt:lpstr>Mobile Operating Systems Windows Mobile Touch Interface</vt:lpstr>
      <vt:lpstr>Mobile Operating Systems Common Mobile Device Features</vt:lpstr>
      <vt:lpstr>10.2 Methods for Securing Mobile Devices</vt:lpstr>
      <vt:lpstr>Methods for Securing Mobile Devices Passcode Locks</vt:lpstr>
      <vt:lpstr>Methods for Securing Mobile Devices Cloud-Enabled Services for Mobile</vt:lpstr>
      <vt:lpstr>Methods for Securing Mobile Devices Software Security</vt:lpstr>
      <vt:lpstr>10.3 Network Connectivity and Email</vt:lpstr>
      <vt:lpstr>Network Connectivity and Email Wireless and Cellular Data Network</vt:lpstr>
      <vt:lpstr>Network Connectivity and Email Bluetooth</vt:lpstr>
      <vt:lpstr>Network Connectivity and Email Configuring Email</vt:lpstr>
      <vt:lpstr>Network Connectivity and Email Mobile Device Synchronization</vt:lpstr>
      <vt:lpstr>10.4 Linux and OS X Operating Systems</vt:lpstr>
      <vt:lpstr>Linux and OS X Operating Systems Linux and OS X Tools and Features</vt:lpstr>
      <vt:lpstr>Linux and OS X Operating Systems Linux and OS X Tools and Features (Cont.)</vt:lpstr>
      <vt:lpstr>Linux and OS X Operating Systems Linux and OS X Best Practices</vt:lpstr>
      <vt:lpstr>Linux and OS X Operating Systems CLI</vt:lpstr>
      <vt:lpstr>10.5 Basic Troubleshooting Process for Mobile, Linux, and OS X Operating Systems</vt:lpstr>
      <vt:lpstr>Basic Troubleshooting Process for Mobile, Linux and OS X OSs Applying the Troubleshooting Process to Mobile, Linux and OS X OSs</vt:lpstr>
      <vt:lpstr>Basic Troubleshooting Process for Mobile, Linux and OS X OSs Applying the Troubleshooting Process to Mobile, Linux and OS X OSs</vt:lpstr>
      <vt:lpstr>Basic Troubleshooting Process for Mobile, Linux and OS X OSs Applying the Troubleshooting Process to Mobile, Linux and OS X OSs</vt:lpstr>
      <vt:lpstr>10.6  Chapter Summary</vt:lpstr>
      <vt:lpstr>Chapter Summary Summary</vt:lpstr>
      <vt:lpstr>Chapter Summary Summary (Cont.)</vt:lpstr>
      <vt:lpstr>PowerPoint Presentation</vt:lpstr>
      <vt:lpstr>PowerPoint Presentation</vt:lpstr>
      <vt:lpstr>Chapter 10 New Terms and Commands</vt:lpstr>
      <vt:lpstr>Chapter 10 New Terms and Commands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dholzing</cp:lastModifiedBy>
  <cp:revision>999</cp:revision>
  <cp:lastPrinted>1999-01-27T00:54:54Z</cp:lastPrinted>
  <dcterms:created xsi:type="dcterms:W3CDTF">2006-10-23T15:07:30Z</dcterms:created>
  <dcterms:modified xsi:type="dcterms:W3CDTF">2015-11-13T18:58:59Z</dcterms:modified>
</cp:coreProperties>
</file>