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34"/>
  </p:notesMasterIdLst>
  <p:handoutMasterIdLst>
    <p:handoutMasterId r:id="rId35"/>
  </p:handoutMasterIdLst>
  <p:sldIdLst>
    <p:sldId id="812" r:id="rId3"/>
    <p:sldId id="813" r:id="rId4"/>
    <p:sldId id="871" r:id="rId5"/>
    <p:sldId id="872" r:id="rId6"/>
    <p:sldId id="873" r:id="rId7"/>
    <p:sldId id="874" r:id="rId8"/>
    <p:sldId id="875" r:id="rId9"/>
    <p:sldId id="876" r:id="rId10"/>
    <p:sldId id="877" r:id="rId11"/>
    <p:sldId id="500" r:id="rId12"/>
    <p:sldId id="786" r:id="rId13"/>
    <p:sldId id="791" r:id="rId14"/>
    <p:sldId id="921" r:id="rId15"/>
    <p:sldId id="922" r:id="rId16"/>
    <p:sldId id="878" r:id="rId17"/>
    <p:sldId id="923" r:id="rId18"/>
    <p:sldId id="926" r:id="rId19"/>
    <p:sldId id="934" r:id="rId20"/>
    <p:sldId id="935" r:id="rId21"/>
    <p:sldId id="924" r:id="rId22"/>
    <p:sldId id="930" r:id="rId23"/>
    <p:sldId id="936" r:id="rId24"/>
    <p:sldId id="925" r:id="rId25"/>
    <p:sldId id="931" r:id="rId26"/>
    <p:sldId id="939" r:id="rId27"/>
    <p:sldId id="927" r:id="rId28"/>
    <p:sldId id="937" r:id="rId29"/>
    <p:sldId id="928" r:id="rId30"/>
    <p:sldId id="884" r:id="rId31"/>
    <p:sldId id="885" r:id="rId32"/>
    <p:sldId id="940" r:id="rId33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0" autoAdjust="0"/>
    <p:restoredTop sz="89277" autoAdjust="0"/>
  </p:normalViewPr>
  <p:slideViewPr>
    <p:cSldViewPr snapToGrid="0">
      <p:cViewPr varScale="1">
        <p:scale>
          <a:sx n="70" d="100"/>
          <a:sy n="70" d="100"/>
        </p:scale>
        <p:origin x="170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3.xml"/><Relationship Id="rId13" Type="http://schemas.openxmlformats.org/officeDocument/2006/relationships/slide" Target="slides/slide31.xml"/><Relationship Id="rId3" Type="http://schemas.openxmlformats.org/officeDocument/2006/relationships/slide" Target="slides/slide16.xml"/><Relationship Id="rId7" Type="http://schemas.openxmlformats.org/officeDocument/2006/relationships/slide" Target="slides/slide21.xml"/><Relationship Id="rId12" Type="http://schemas.openxmlformats.org/officeDocument/2006/relationships/slide" Target="slides/slide28.xml"/><Relationship Id="rId2" Type="http://schemas.openxmlformats.org/officeDocument/2006/relationships/slide" Target="slides/slide14.xml"/><Relationship Id="rId1" Type="http://schemas.openxmlformats.org/officeDocument/2006/relationships/slide" Target="slides/slide13.xml"/><Relationship Id="rId6" Type="http://schemas.openxmlformats.org/officeDocument/2006/relationships/slide" Target="slides/slide20.xml"/><Relationship Id="rId11" Type="http://schemas.openxmlformats.org/officeDocument/2006/relationships/slide" Target="slides/slide26.xml"/><Relationship Id="rId5" Type="http://schemas.openxmlformats.org/officeDocument/2006/relationships/slide" Target="slides/slide18.xml"/><Relationship Id="rId10" Type="http://schemas.openxmlformats.org/officeDocument/2006/relationships/slide" Target="slides/slide25.xml"/><Relationship Id="rId4" Type="http://schemas.openxmlformats.org/officeDocument/2006/relationships/slide" Target="slides/slide17.xml"/><Relationship Id="rId9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</a:t>
            </a:r>
            <a:r>
              <a:rPr lang="en-US" b="0" dirty="0" smtClean="0"/>
              <a:t>Program</a:t>
            </a:r>
            <a:endParaRPr lang="en-US" b="0" dirty="0"/>
          </a:p>
          <a:p>
            <a:pPr>
              <a:buFontTx/>
              <a:buNone/>
            </a:pPr>
            <a:r>
              <a:rPr lang="en-US" b="0" dirty="0" smtClean="0"/>
              <a:t>IT Essentials</a:t>
            </a:r>
            <a:endParaRPr lang="en-US" b="0" dirty="0"/>
          </a:p>
          <a:p>
            <a:pPr>
              <a:buFontTx/>
              <a:buNone/>
            </a:pPr>
            <a:r>
              <a:rPr lang="en-US" sz="1400" dirty="0" smtClean="0">
                <a:latin typeface="Arial" charset="0"/>
              </a:rPr>
              <a:t>Chapter 11</a:t>
            </a:r>
            <a:r>
              <a:rPr lang="en-US" sz="1400" smtClean="0">
                <a:latin typeface="Arial" charset="0"/>
              </a:rPr>
              <a:t>:</a:t>
            </a:r>
            <a:r>
              <a:rPr lang="en-US" sz="1400" baseline="0" smtClean="0">
                <a:latin typeface="Arial" charset="0"/>
              </a:rPr>
              <a:t> Printers </a:t>
            </a:r>
            <a:r>
              <a:rPr lang="en-US" sz="1400" baseline="0" smtClean="0">
                <a:latin typeface="Arial" charset="0"/>
              </a:rPr>
              <a:t> 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397270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10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IT Essentials</a:t>
            </a:r>
          </a:p>
          <a:p>
            <a:pPr>
              <a:buFontTx/>
              <a:buNone/>
            </a:pPr>
            <a:r>
              <a:rPr lang="en-US" sz="1200" dirty="0" smtClean="0">
                <a:latin typeface="Arial" charset="0"/>
              </a:rPr>
              <a:t>Chapter 11: Printers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11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23805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IT Essentials</a:t>
            </a:r>
          </a:p>
          <a:p>
            <a:pPr>
              <a:buFontTx/>
              <a:buNone/>
            </a:pPr>
            <a:r>
              <a:rPr lang="en-US" sz="1200" dirty="0" smtClean="0">
                <a:latin typeface="Arial" charset="0"/>
              </a:rPr>
              <a:t>Chapter 11: Printers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13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11.1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latin typeface="Arial" charset="0"/>
              </a:rPr>
              <a:t>Common Printer Features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11.1.1 – </a:t>
            </a:r>
            <a:r>
              <a:rPr lang="en-US" sz="1200" dirty="0" smtClean="0">
                <a:latin typeface="Arial" charset="0"/>
              </a:rPr>
              <a:t>Characteristics</a:t>
            </a:r>
            <a:r>
              <a:rPr lang="en-US" sz="1200" baseline="0" dirty="0" smtClean="0">
                <a:latin typeface="Arial" charset="0"/>
              </a:rPr>
              <a:t> </a:t>
            </a:r>
            <a:r>
              <a:rPr lang="en-US" sz="1200" baseline="0" smtClean="0">
                <a:latin typeface="Arial" charset="0"/>
              </a:rPr>
              <a:t>and Capabilities</a:t>
            </a:r>
            <a:endParaRPr lang="en-US" sz="1200" baseline="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636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14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11.1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latin typeface="Arial" charset="0"/>
              </a:rPr>
              <a:t>Common Printer Features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11.1.2 – </a:t>
            </a:r>
            <a:r>
              <a:rPr lang="en-US" sz="1200" dirty="0" smtClean="0">
                <a:latin typeface="Arial" charset="0"/>
              </a:rPr>
              <a:t>Printer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511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IT Essentials</a:t>
            </a:r>
          </a:p>
          <a:p>
            <a:pPr>
              <a:buFontTx/>
              <a:buNone/>
            </a:pPr>
            <a:r>
              <a:rPr lang="en-US" sz="1200" dirty="0" smtClean="0">
                <a:latin typeface="Arial" charset="0"/>
              </a:rPr>
              <a:t>Chapter 11: Printers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779939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16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11.2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latin typeface="Arial" charset="0"/>
              </a:rPr>
              <a:t>Installing and Configuring</a:t>
            </a:r>
            <a:r>
              <a:rPr lang="en-US" sz="800" baseline="0" dirty="0" smtClean="0">
                <a:latin typeface="Arial" charset="0"/>
              </a:rPr>
              <a:t> Printers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11.2.1 - </a:t>
            </a:r>
            <a:r>
              <a:rPr lang="en-US" sz="1200" dirty="0" smtClean="0">
                <a:latin typeface="Arial" charset="0"/>
              </a:rPr>
              <a:t>Installing and Updating</a:t>
            </a:r>
            <a:r>
              <a:rPr lang="en-US" sz="1200" baseline="0" dirty="0" smtClean="0">
                <a:latin typeface="Arial" charset="0"/>
              </a:rPr>
              <a:t> a Printer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156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17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11.2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latin typeface="Arial" charset="0"/>
              </a:rPr>
              <a:t>Installing and Configuring</a:t>
            </a:r>
            <a:r>
              <a:rPr lang="en-US" sz="800" baseline="0" dirty="0" smtClean="0">
                <a:latin typeface="Arial" charset="0"/>
              </a:rPr>
              <a:t> Printers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11.2.2 – </a:t>
            </a:r>
            <a:r>
              <a:rPr lang="en-US" sz="1200" dirty="0" smtClean="0">
                <a:latin typeface="Arial" charset="0"/>
              </a:rPr>
              <a:t>Configuring Options and Default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4290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18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11.2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latin typeface="Arial" charset="0"/>
              </a:rPr>
              <a:t>Installing and Configuring</a:t>
            </a:r>
            <a:r>
              <a:rPr lang="en-US" sz="800" baseline="0" dirty="0" smtClean="0">
                <a:latin typeface="Arial" charset="0"/>
              </a:rPr>
              <a:t> Printers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11.2.3 – </a:t>
            </a:r>
            <a:r>
              <a:rPr lang="en-US" sz="1200" dirty="0" smtClean="0">
                <a:latin typeface="Arial" charset="0"/>
              </a:rPr>
              <a:t>Optimizing</a:t>
            </a:r>
            <a:r>
              <a:rPr lang="en-US" sz="1200" baseline="0" dirty="0" smtClean="0">
                <a:latin typeface="Arial" charset="0"/>
              </a:rPr>
              <a:t> Printer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58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IT Essentials</a:t>
            </a:r>
          </a:p>
          <a:p>
            <a:pPr>
              <a:buFontTx/>
              <a:buNone/>
            </a:pPr>
            <a:r>
              <a:rPr lang="en-US" sz="1200" dirty="0" smtClean="0">
                <a:latin typeface="Arial" charset="0"/>
              </a:rPr>
              <a:t>Chapter 11: Printers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06232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171057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20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11.3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latin typeface="Arial" charset="0"/>
              </a:rPr>
              <a:t>Sharing Printers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11.3.1 – </a:t>
            </a:r>
            <a:r>
              <a:rPr lang="en-US" sz="1200" dirty="0" smtClean="0">
                <a:latin typeface="Arial" charset="0"/>
              </a:rPr>
              <a:t>Operating System Settings for Sharing Printers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48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21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11.3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latin typeface="Arial" charset="0"/>
              </a:rPr>
              <a:t>Sharing Printers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11.3.2 – </a:t>
            </a:r>
            <a:r>
              <a:rPr lang="en-US" sz="1200" dirty="0" smtClean="0">
                <a:latin typeface="Arial" charset="0"/>
              </a:rPr>
              <a:t>Print</a:t>
            </a:r>
            <a:r>
              <a:rPr lang="en-US" sz="1200" baseline="0" dirty="0" smtClean="0">
                <a:latin typeface="Arial" charset="0"/>
              </a:rPr>
              <a:t> 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3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IT Essentials</a:t>
            </a:r>
          </a:p>
          <a:p>
            <a:pPr>
              <a:buFontTx/>
              <a:buNone/>
            </a:pPr>
            <a:r>
              <a:rPr lang="en-US" sz="1200" dirty="0" smtClean="0">
                <a:latin typeface="Arial" charset="0"/>
              </a:rPr>
              <a:t>Chapter 11: Printers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538923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23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11.4 - </a:t>
            </a:r>
            <a:r>
              <a:rPr lang="en-US" sz="1200" dirty="0" smtClean="0"/>
              <a:t>Maintaining and Troubleshooting Printers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11.4.1 - </a:t>
            </a:r>
            <a:r>
              <a:rPr lang="en-US" sz="1200" dirty="0" smtClean="0"/>
              <a:t>Printer Preventive Maintenance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181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24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11.4 - </a:t>
            </a:r>
            <a:r>
              <a:rPr lang="en-US" sz="1200" dirty="0" smtClean="0"/>
              <a:t>Maintaining and Troubleshooting Printers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11.4.2 – Troubleshooting Printer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603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25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11.4 - </a:t>
            </a:r>
            <a:r>
              <a:rPr lang="en-US" sz="1200" dirty="0" smtClean="0"/>
              <a:t>Maintaining and Troubleshooting Printers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11.4.2 – Troubleshooting Printer Issues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8960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26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11.4 - </a:t>
            </a:r>
            <a:r>
              <a:rPr lang="en-US" sz="1200" dirty="0" smtClean="0"/>
              <a:t>Maintaining and Troubleshooting Printers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11.4.3 – Common Problems and Solutions for Printers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534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IT Essentials</a:t>
            </a:r>
          </a:p>
          <a:p>
            <a:pPr>
              <a:buFontTx/>
              <a:buNone/>
            </a:pPr>
            <a:r>
              <a:rPr lang="en-US" sz="1200" dirty="0" smtClean="0">
                <a:latin typeface="Arial" charset="0"/>
              </a:rPr>
              <a:t>Chapter 11: Printers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5129609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28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11.5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latin typeface="Arial" charset="0"/>
              </a:rPr>
              <a:t>Chapter Summary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11.5.1 -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129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3B40C-7774-46A0-8FD7-D0857136B16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92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97EDCD-494B-463B-94F5-50E6B57D71C3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 defTabSz="814388">
              <a:lnSpc>
                <a:spcPct val="90000"/>
              </a:lnSpc>
              <a:buNone/>
              <a:defRPr/>
            </a:pPr>
            <a:r>
              <a:rPr lang="en-US" sz="800" b="0" kern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ITE 6.0 Planning Guide</a:t>
            </a:r>
          </a:p>
          <a:p>
            <a:pPr>
              <a:buFontTx/>
              <a:buNone/>
            </a:pPr>
            <a:r>
              <a:rPr lang="en-US" sz="1200" dirty="0" smtClean="0">
                <a:latin typeface="Arial" charset="0"/>
              </a:rPr>
              <a:t>Chapter 6: Printers</a:t>
            </a:r>
            <a:endParaRPr lang="en-GB" b="0" dirty="0" smtClean="0"/>
          </a:p>
        </p:txBody>
      </p:sp>
    </p:spTree>
    <p:extLst>
      <p:ext uri="{BB962C8B-B14F-4D97-AF65-F5344CB8AC3E}">
        <p14:creationId xmlns:p14="http://schemas.microsoft.com/office/powerpoint/2010/main" val="551885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srgbClr val="000000"/>
                </a:solidFill>
              </a:rPr>
              <a:pPr/>
              <a:t>31</a:t>
            </a:fld>
            <a:endParaRPr lang="en-US" sz="800">
              <a:solidFill>
                <a:srgbClr val="000000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98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4</a:t>
            </a:fld>
            <a:endParaRPr lang="en-US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782660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784400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6</a:t>
            </a:fld>
            <a:endParaRPr lang="en-U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368471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7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635279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311D0035-3BE0-490C-B824-0AD9C41C2BAC}" type="slidenum">
              <a:rPr lang="en-US" sz="800" b="0"/>
              <a:pPr algn="r"/>
              <a:t>8</a:t>
            </a:fld>
            <a:endParaRPr lang="en-US" sz="800" b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649963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CB16DC-A265-4634-B8FE-A98AE819939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8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© 2007 – </a:t>
            </a:r>
            <a:r>
              <a:rPr lang="en-US" sz="700" dirty="0" smtClean="0">
                <a:solidFill>
                  <a:srgbClr val="D3D3D3"/>
                </a:solidFill>
              </a:rPr>
              <a:t>2015, </a:t>
            </a:r>
            <a:r>
              <a:rPr lang="en-US" sz="700" dirty="0">
                <a:solidFill>
                  <a:srgbClr val="D3D3D3"/>
                </a:solidFill>
              </a:rPr>
              <a:t>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0529"/>
            <a:ext cx="2041365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© </a:t>
            </a:r>
            <a:r>
              <a:rPr lang="en-US" sz="700" dirty="0" smtClean="0">
                <a:solidFill>
                  <a:srgbClr val="D3D3D3"/>
                </a:solidFill>
              </a:rPr>
              <a:t>2015 </a:t>
            </a:r>
            <a:r>
              <a:rPr lang="en-US" sz="700" dirty="0">
                <a:solidFill>
                  <a:srgbClr val="D3D3D3"/>
                </a:solidFill>
              </a:rPr>
              <a:t>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© 2007 – </a:t>
            </a:r>
            <a:r>
              <a:rPr lang="en-US" sz="700" dirty="0" smtClean="0">
                <a:solidFill>
                  <a:srgbClr val="D3D3D3"/>
                </a:solidFill>
              </a:rPr>
              <a:t>2015, </a:t>
            </a:r>
            <a:r>
              <a:rPr lang="en-US" sz="700" dirty="0">
                <a:solidFill>
                  <a:srgbClr val="D3D3D3"/>
                </a:solidFill>
              </a:rPr>
              <a:t>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0529"/>
            <a:ext cx="2041365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© </a:t>
            </a:r>
            <a:r>
              <a:rPr lang="en-US" sz="700" dirty="0" smtClean="0">
                <a:solidFill>
                  <a:srgbClr val="D3D3D3"/>
                </a:solidFill>
              </a:rPr>
              <a:t>2015 </a:t>
            </a:r>
            <a:r>
              <a:rPr lang="en-US" sz="700" dirty="0">
                <a:solidFill>
                  <a:srgbClr val="D3D3D3"/>
                </a:solidFill>
              </a:rPr>
              <a:t>Cisco Systems, Inc. All rights reserved.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netacad.ne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49" y="2263775"/>
            <a:ext cx="3951757" cy="1481138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</a:rPr>
              <a:t>Instructor Materials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Chapter 11: Printers</a:t>
            </a:r>
            <a:endParaRPr lang="en-US" sz="24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IT Essentials v6.0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2646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</a:rPr>
              <a:t>Chapter 11: </a:t>
            </a:r>
            <a:r>
              <a:rPr lang="en-US" sz="2400" dirty="0" smtClean="0"/>
              <a:t>Printers</a:t>
            </a:r>
            <a:endParaRPr lang="en-US" sz="24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IT Essentials v6.0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11 - Sections &amp; Objectives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4252259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CA" sz="2000" dirty="0" smtClean="0"/>
              <a:t>11.1 Common Printer Features</a:t>
            </a:r>
          </a:p>
          <a:p>
            <a:pPr lvl="1">
              <a:buFont typeface="Wingdings" charset="2"/>
              <a:buChar char="§"/>
            </a:pPr>
            <a:r>
              <a:rPr lang="en-CA" sz="1600" dirty="0" smtClean="0"/>
              <a:t> </a:t>
            </a:r>
            <a:r>
              <a:rPr lang="en-US" sz="1600" dirty="0"/>
              <a:t>Explain the purpose and characteristics of different types of printers.</a:t>
            </a:r>
            <a:endParaRPr lang="en-CA" sz="1600" dirty="0" smtClean="0"/>
          </a:p>
          <a:p>
            <a:pPr>
              <a:buFont typeface="Wingdings" charset="2"/>
              <a:buChar char="§"/>
            </a:pPr>
            <a:r>
              <a:rPr lang="en-CA" sz="2000" dirty="0" smtClean="0"/>
              <a:t>11.2 Installing and Configuring Printers</a:t>
            </a:r>
          </a:p>
          <a:p>
            <a:pPr lvl="1">
              <a:buFont typeface="Wingdings" charset="2"/>
              <a:buChar char="§"/>
            </a:pPr>
            <a:r>
              <a:rPr lang="en-CA" sz="1600" dirty="0" smtClean="0"/>
              <a:t> </a:t>
            </a:r>
            <a:r>
              <a:rPr lang="en-US" sz="1600" dirty="0"/>
              <a:t>Install a printer</a:t>
            </a:r>
            <a:r>
              <a:rPr lang="en-US" sz="1600" dirty="0" smtClean="0"/>
              <a:t>.</a:t>
            </a:r>
          </a:p>
          <a:p>
            <a:pPr>
              <a:buFont typeface="Wingdings" charset="2"/>
              <a:buChar char="§"/>
            </a:pPr>
            <a:r>
              <a:rPr lang="en-CA" sz="2000" dirty="0" smtClean="0"/>
              <a:t>11.3 Sharing </a:t>
            </a:r>
            <a:r>
              <a:rPr lang="en-CA" sz="2000" dirty="0"/>
              <a:t>Printers</a:t>
            </a:r>
          </a:p>
          <a:p>
            <a:pPr lvl="1">
              <a:buFont typeface="Wingdings" charset="2"/>
              <a:buChar char="§"/>
            </a:pPr>
            <a:r>
              <a:rPr lang="en-CA" sz="1600" dirty="0"/>
              <a:t> </a:t>
            </a:r>
            <a:r>
              <a:rPr lang="en-US" sz="1600" dirty="0" smtClean="0"/>
              <a:t>Configure printer sharing.</a:t>
            </a:r>
          </a:p>
          <a:p>
            <a:pPr>
              <a:buFont typeface="Wingdings" charset="2"/>
              <a:buChar char="§"/>
            </a:pPr>
            <a:r>
              <a:rPr lang="en-CA" sz="2000" dirty="0" smtClean="0"/>
              <a:t>11.4 Maintaining and Troubleshooting Printers</a:t>
            </a:r>
            <a:endParaRPr lang="en-CA" sz="2000" dirty="0"/>
          </a:p>
          <a:p>
            <a:pPr lvl="1">
              <a:buFont typeface="Wingdings" charset="2"/>
              <a:buChar char="§"/>
            </a:pPr>
            <a:r>
              <a:rPr lang="en-CA" sz="1600" dirty="0"/>
              <a:t> </a:t>
            </a:r>
            <a:r>
              <a:rPr lang="en-US" sz="1600" dirty="0" smtClean="0"/>
              <a:t>Explain how to improve printer availability</a:t>
            </a:r>
          </a:p>
          <a:p>
            <a:pPr>
              <a:buFont typeface="Wingdings" charset="2"/>
              <a:buChar char="§"/>
            </a:pPr>
            <a:r>
              <a:rPr lang="en-US" sz="2000" dirty="0" smtClean="0"/>
              <a:t>11.5 Chapter Summary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57108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11.1 Common Printer Features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Common Printer Features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800" dirty="0">
                <a:latin typeface="Arial" charset="0"/>
              </a:rPr>
              <a:t>Characteristics and Capabilities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8487424" cy="2572669"/>
          </a:xfrm>
        </p:spPr>
        <p:txBody>
          <a:bodyPr/>
          <a:lstStyle/>
          <a:p>
            <a:r>
              <a:rPr lang="en-US" sz="2000" dirty="0" smtClean="0"/>
              <a:t>Characteristics to consider when choosing a printer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Capabilities and speed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Color or Black and White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Quality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Reliability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Cost of ownership</a:t>
            </a:r>
            <a:endParaRPr lang="en-US" dirty="0"/>
          </a:p>
          <a:p>
            <a:r>
              <a:rPr lang="en-US" sz="2000" dirty="0" smtClean="0"/>
              <a:t>Can you name these connection types and their characteristics?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96" y="5255021"/>
            <a:ext cx="1524000" cy="1000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148" y="4182705"/>
            <a:ext cx="1152525" cy="1228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4441" y="4974159"/>
            <a:ext cx="1581150" cy="1504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9076" y="5074172"/>
            <a:ext cx="1600200" cy="1304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2406" y="4054997"/>
            <a:ext cx="15621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430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Common Printer Features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3000" dirty="0" smtClean="0">
                <a:latin typeface="Arial" charset="0"/>
              </a:rPr>
              <a:t>Printer Types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8498719" cy="5134032"/>
          </a:xfrm>
        </p:spPr>
        <p:txBody>
          <a:bodyPr/>
          <a:lstStyle/>
          <a:p>
            <a:r>
              <a:rPr lang="en-US" sz="2000" dirty="0" smtClean="0"/>
              <a:t>Inkjet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High quality printer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Spray technology</a:t>
            </a:r>
          </a:p>
          <a:p>
            <a:r>
              <a:rPr lang="en-US" sz="2000" dirty="0" smtClean="0"/>
              <a:t>Laser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</a:t>
            </a:r>
            <a:r>
              <a:rPr lang="en-US" sz="1600" dirty="0" smtClean="0"/>
              <a:t>igh-quality</a:t>
            </a:r>
            <a:r>
              <a:rPr lang="en-US" sz="1600" dirty="0"/>
              <a:t>, fast </a:t>
            </a:r>
            <a:r>
              <a:rPr lang="en-US" sz="1600" dirty="0" smtClean="0"/>
              <a:t>printer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Uses </a:t>
            </a:r>
            <a:r>
              <a:rPr lang="en-US" sz="1600" dirty="0"/>
              <a:t>a laser beam to create an </a:t>
            </a:r>
            <a:r>
              <a:rPr lang="en-US" sz="1600" dirty="0" smtClean="0"/>
              <a:t>image</a:t>
            </a:r>
            <a:endParaRPr lang="en-US" sz="1600" dirty="0"/>
          </a:p>
          <a:p>
            <a:r>
              <a:rPr lang="en-US" sz="2000" dirty="0" smtClean="0"/>
              <a:t>Thermal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Some retail cash registers or older fax machines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Uses heat for image generation</a:t>
            </a:r>
            <a:endParaRPr lang="en-US" sz="2000" dirty="0" smtClean="0"/>
          </a:p>
          <a:p>
            <a:r>
              <a:rPr lang="en-US" sz="2000" dirty="0" smtClean="0"/>
              <a:t>Impact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Has carbon-copy printing ability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Print heads strike an inked ribbon</a:t>
            </a:r>
            <a:endParaRPr lang="en-US" sz="1600" dirty="0"/>
          </a:p>
          <a:p>
            <a:r>
              <a:rPr lang="en-US" sz="2000" dirty="0" smtClean="0"/>
              <a:t>Virtual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Sends the print job to a file or to a remote destination in the cloud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822" y="1760467"/>
            <a:ext cx="2321145" cy="16201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154" y="3736698"/>
            <a:ext cx="2308813" cy="163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897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836" y="2263775"/>
            <a:ext cx="4348902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11.2 Installing and Configuring Printers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78986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Installing and Configuring Printers</a:t>
            </a:r>
            <a:r>
              <a:rPr lang="en-US" sz="3600" dirty="0" smtClean="0">
                <a:latin typeface="Arial" charset="0"/>
              </a:rPr>
              <a:t/>
            </a:r>
            <a:br>
              <a:rPr lang="en-US" sz="3600" dirty="0" smtClean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Installing and Updating a Printer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8167934" cy="5107235"/>
          </a:xfrm>
        </p:spPr>
        <p:txBody>
          <a:bodyPr/>
          <a:lstStyle/>
          <a:p>
            <a:r>
              <a:rPr lang="en-US" sz="2000" dirty="0" smtClean="0"/>
              <a:t>Follow the manufacturer’s directory when connecting the printer.</a:t>
            </a:r>
          </a:p>
          <a:p>
            <a:r>
              <a:rPr lang="en-US" sz="2000" dirty="0" smtClean="0"/>
              <a:t>Printer software can be installed using the installation CD or tools from the manufacturer’s website. Use the latest version if available.</a:t>
            </a:r>
          </a:p>
          <a:p>
            <a:r>
              <a:rPr lang="en-US" sz="2000" dirty="0" smtClean="0"/>
              <a:t>Every printer uses its unique printer driver and software that allows communications between printer and computer.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PDL describes the appearance of the document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Postscript allows fonts and text types to be identical on the screen and on paper</a:t>
            </a:r>
          </a:p>
          <a:p>
            <a:r>
              <a:rPr lang="en-US" sz="2000" dirty="0" smtClean="0"/>
              <a:t>Check regularly for printer driver updates from the manufacturer</a:t>
            </a:r>
          </a:p>
          <a:p>
            <a:r>
              <a:rPr lang="en-US" sz="2000" dirty="0" smtClean="0"/>
              <a:t>After printer installation or printer driver updates, print test pages to verify the printer is working properly. Roll back the update if necessary.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310" y="5167154"/>
            <a:ext cx="2147715" cy="142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91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Installing and Configuring </a:t>
            </a:r>
            <a:r>
              <a:rPr lang="en-US" sz="1800" dirty="0" smtClean="0">
                <a:latin typeface="Arial" charset="0"/>
              </a:rPr>
              <a:t>Printers</a:t>
            </a:r>
            <a:br>
              <a:rPr lang="en-US" sz="1800" dirty="0" smtClean="0">
                <a:latin typeface="Arial" charset="0"/>
              </a:rPr>
            </a:br>
            <a:r>
              <a:rPr lang="en-US" sz="2800" dirty="0">
                <a:latin typeface="Arial" charset="0"/>
              </a:rPr>
              <a:t>Configuring Options and Default Settings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7" y="1404419"/>
            <a:ext cx="6010163" cy="5075595"/>
          </a:xfrm>
        </p:spPr>
        <p:txBody>
          <a:bodyPr/>
          <a:lstStyle/>
          <a:p>
            <a:r>
              <a:rPr lang="en-US" sz="2000" dirty="0" smtClean="0"/>
              <a:t>Some common printer configuration settings are: paper type, print quality, and paper size. Can you name a few more?</a:t>
            </a:r>
          </a:p>
          <a:p>
            <a:r>
              <a:rPr lang="en-US" sz="2000" dirty="0" smtClean="0"/>
              <a:t>Printers can be configured using the global or per document methods</a:t>
            </a:r>
          </a:p>
          <a:p>
            <a:r>
              <a:rPr lang="en-US" sz="2000" dirty="0" smtClean="0"/>
              <a:t>From the Control Panel in the Printers and Faxes or Devices and Printers section, a default printer can be set for all the print jobs.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700" y="2843393"/>
            <a:ext cx="26003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643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Arial" charset="0"/>
              </a:rPr>
              <a:t>Installing and Configuring </a:t>
            </a:r>
            <a:r>
              <a:rPr lang="en-US" sz="1800" dirty="0" smtClean="0">
                <a:latin typeface="Arial" charset="0"/>
              </a:rPr>
              <a:t>Printers</a:t>
            </a:r>
            <a:br>
              <a:rPr lang="en-US" sz="1800" dirty="0" smtClean="0">
                <a:latin typeface="Arial" charset="0"/>
              </a:rPr>
            </a:br>
            <a:r>
              <a:rPr lang="en-US" sz="2800" dirty="0">
                <a:latin typeface="Arial" charset="0"/>
              </a:rPr>
              <a:t>Optimizing Printer Performance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7" y="1404420"/>
            <a:ext cx="7302487" cy="4902862"/>
          </a:xfrm>
        </p:spPr>
        <p:txBody>
          <a:bodyPr/>
          <a:lstStyle/>
          <a:p>
            <a:r>
              <a:rPr lang="en-US" sz="2000" dirty="0" smtClean="0"/>
              <a:t>Most printer optimization is done through software supplied with the printer driver.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Printer spooling settings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Color calibration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Paper orientation</a:t>
            </a:r>
          </a:p>
          <a:p>
            <a:r>
              <a:rPr lang="en-US" sz="2000" dirty="0" smtClean="0"/>
              <a:t>Some printers updated through hardware </a:t>
            </a:r>
            <a:r>
              <a:rPr lang="en-US" sz="2000" dirty="0"/>
              <a:t>o</a:t>
            </a:r>
            <a:r>
              <a:rPr lang="en-US" sz="2000" dirty="0" smtClean="0"/>
              <a:t>ptimization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Firmware upgrades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Printer memory upgrades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41" y="3636880"/>
            <a:ext cx="4224759" cy="308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327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836" y="2263775"/>
            <a:ext cx="4348902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11.3 Sharing Printers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703471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Instructor </a:t>
            </a:r>
            <a:r>
              <a:rPr lang="en-US" dirty="0" smtClean="0">
                <a:latin typeface="Arial" charset="0"/>
              </a:rPr>
              <a:t>Materials </a:t>
            </a:r>
            <a:r>
              <a:rPr lang="en-US" dirty="0">
                <a:latin typeface="Arial" charset="0"/>
              </a:rPr>
              <a:t>- </a:t>
            </a:r>
            <a:r>
              <a:rPr lang="en-US" dirty="0" smtClean="0">
                <a:latin typeface="Arial" charset="0"/>
              </a:rPr>
              <a:t>Chapter 11 Planning Guide</a:t>
            </a:r>
            <a:endParaRPr lang="en-US" dirty="0" smtClean="0"/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32586"/>
            <a:ext cx="7940675" cy="4539803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This PowerPoint is divided in two parts: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Instructor Planning Guide</a:t>
            </a:r>
            <a:endParaRPr lang="en-CA" sz="2000" dirty="0" smtClean="0"/>
          </a:p>
          <a:p>
            <a:pPr lvl="1">
              <a:buFont typeface="Wingdings" charset="2"/>
              <a:buChar char="§"/>
            </a:pPr>
            <a:r>
              <a:rPr lang="en-CA" sz="1600" dirty="0" smtClean="0"/>
              <a:t>Information to help you become familiar with the chapter</a:t>
            </a:r>
          </a:p>
          <a:p>
            <a:pPr lvl="1">
              <a:buFont typeface="Wingdings" charset="2"/>
              <a:buChar char="§"/>
            </a:pPr>
            <a:r>
              <a:rPr lang="en-CA" sz="1600" dirty="0" smtClean="0"/>
              <a:t>Teaching aids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Instructor Class Presentation</a:t>
            </a:r>
          </a:p>
          <a:p>
            <a:pPr lvl="1">
              <a:buFont typeface="Wingdings" charset="2"/>
              <a:buChar char="§"/>
            </a:pPr>
            <a:r>
              <a:rPr lang="en-CA" sz="1600" dirty="0"/>
              <a:t>Optional slides that </a:t>
            </a:r>
            <a:r>
              <a:rPr lang="en-CA" sz="1600" dirty="0" smtClean="0"/>
              <a:t>you can use in the classroom</a:t>
            </a:r>
            <a:endParaRPr lang="en-CA" sz="1600" dirty="0"/>
          </a:p>
          <a:p>
            <a:pPr lvl="1">
              <a:buFont typeface="Wingdings" charset="2"/>
              <a:buChar char="§"/>
            </a:pPr>
            <a:r>
              <a:rPr lang="en-CA" sz="1600" dirty="0"/>
              <a:t>Begins on </a:t>
            </a:r>
            <a:r>
              <a:rPr lang="en-CA" sz="1600" dirty="0" smtClean="0"/>
              <a:t>slide </a:t>
            </a:r>
            <a:r>
              <a:rPr lang="en-CA" sz="1600" smtClean="0"/>
              <a:t>#10</a:t>
            </a:r>
            <a:endParaRPr lang="en-CA" sz="1600" b="1" dirty="0" smtClean="0"/>
          </a:p>
          <a:p>
            <a:pPr marL="0" indent="0">
              <a:buNone/>
            </a:pPr>
            <a:r>
              <a:rPr lang="en-CA" dirty="0"/>
              <a:t>Note: Remove the Planning Guide from this presentation before sharing with anyone.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289168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Sharing </a:t>
            </a:r>
            <a:r>
              <a:rPr lang="en-US" sz="1800" dirty="0" smtClean="0">
                <a:latin typeface="Arial" charset="0"/>
              </a:rPr>
              <a:t>Printers</a:t>
            </a:r>
            <a:br>
              <a:rPr lang="en-US" sz="1800" dirty="0" smtClean="0">
                <a:latin typeface="Arial" charset="0"/>
              </a:rPr>
            </a:br>
            <a:r>
              <a:rPr lang="en-US" sz="2800" dirty="0">
                <a:latin typeface="Arial" charset="0"/>
              </a:rPr>
              <a:t>Operating System Settings for Sharing </a:t>
            </a:r>
            <a:r>
              <a:rPr lang="en-US" sz="2800" dirty="0" smtClean="0">
                <a:latin typeface="Arial" charset="0"/>
              </a:rPr>
              <a:t>Printers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19"/>
            <a:ext cx="5195550" cy="5077403"/>
          </a:xfrm>
        </p:spPr>
        <p:txBody>
          <a:bodyPr/>
          <a:lstStyle/>
          <a:p>
            <a:r>
              <a:rPr lang="en-US" sz="2000" dirty="0" smtClean="0"/>
              <a:t>Printers can be shared on a network or using wireless or Bluetooth connections.</a:t>
            </a:r>
          </a:p>
          <a:p>
            <a:r>
              <a:rPr lang="en-US" sz="2000" dirty="0" smtClean="0"/>
              <a:t>Printer sharing can be configured in the Network and Sharing Center in the Control Panel.</a:t>
            </a:r>
            <a:endParaRPr lang="en-US" sz="2000" dirty="0"/>
          </a:p>
          <a:p>
            <a:r>
              <a:rPr lang="en-US" sz="2000" dirty="0" smtClean="0"/>
              <a:t>Shared printers can be connected using wired or wireless methods.</a:t>
            </a:r>
          </a:p>
          <a:p>
            <a:r>
              <a:rPr lang="en-US" sz="2000" dirty="0" smtClean="0"/>
              <a:t>To connect to a shared printer, navigate to the Control Panel. Choose Printers or Devices and Printers to add a printer.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824" y="4143737"/>
            <a:ext cx="3115201" cy="24878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605" y="1232593"/>
            <a:ext cx="3463420" cy="253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399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Sharing Printers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3000" dirty="0" smtClean="0">
                <a:latin typeface="Arial" charset="0"/>
              </a:rPr>
              <a:t>Print Servers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7" y="1415995"/>
            <a:ext cx="8521870" cy="4902862"/>
          </a:xfrm>
        </p:spPr>
        <p:txBody>
          <a:bodyPr/>
          <a:lstStyle/>
          <a:p>
            <a:r>
              <a:rPr lang="en-US" sz="2000" dirty="0" smtClean="0"/>
              <a:t>Print servers allows multiple computer users to access a single printer.</a:t>
            </a:r>
          </a:p>
          <a:p>
            <a:r>
              <a:rPr lang="en-US" sz="2000" dirty="0" smtClean="0"/>
              <a:t>Print servers has three functions: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Provide client access to print 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Queue and send print jobs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Provide feedback to </a:t>
            </a:r>
            <a:r>
              <a:rPr lang="en-US" sz="1600" dirty="0"/>
              <a:t>Account Creation</a:t>
            </a:r>
          </a:p>
          <a:p>
            <a:r>
              <a:rPr lang="en-US" sz="2000" dirty="0" smtClean="0"/>
              <a:t>Three types of print servers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Software – installed on a client computer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Hardware – connects the network and communicates with the printer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Dedicated – used in a large network with multiple LANs</a:t>
            </a:r>
          </a:p>
          <a:p>
            <a:r>
              <a:rPr lang="en-US" sz="2000" dirty="0"/>
              <a:t>Can you name </a:t>
            </a:r>
            <a:r>
              <a:rPr lang="en-US" sz="2000" dirty="0" smtClean="0"/>
              <a:t>the print server type used based on the topology below?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630" y="5206581"/>
            <a:ext cx="2203349" cy="13259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670" y="5211629"/>
            <a:ext cx="2473276" cy="125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262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836" y="2263775"/>
            <a:ext cx="4348902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11.4 Maintaining and Troubleshooting Printers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76234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/>
              <a:t>Maintaining and Troubleshooting Printers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sz="2800" dirty="0" smtClean="0"/>
              <a:t>Printer Preventive Maintenance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7" y="1404420"/>
            <a:ext cx="7653768" cy="4902862"/>
          </a:xfrm>
        </p:spPr>
        <p:txBody>
          <a:bodyPr/>
          <a:lstStyle/>
          <a:p>
            <a:r>
              <a:rPr lang="en-US" sz="2000" dirty="0" smtClean="0"/>
              <a:t>Follow vendor’s guidelines when performing preventive maintenance to keep the printer in good condition</a:t>
            </a:r>
            <a:endParaRPr lang="en-US" sz="1600" dirty="0" smtClean="0"/>
          </a:p>
          <a:p>
            <a:r>
              <a:rPr lang="en-US" sz="2000" dirty="0" smtClean="0"/>
              <a:t>Replace consumables using the manufacturer’s recommendations</a:t>
            </a:r>
          </a:p>
          <a:p>
            <a:r>
              <a:rPr lang="en-US" sz="2000" dirty="0" smtClean="0"/>
              <a:t>Keep the printer clean using the manufacturer’s instructions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Clean the print heads on inkjet printer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 a HEPA vacuum cleaner to remove toner particles in a laser printer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Clean the heating element with isopropyl alcohol on a thermal printer</a:t>
            </a:r>
          </a:p>
          <a:p>
            <a:r>
              <a:rPr lang="en-US" sz="2000" dirty="0" smtClean="0"/>
              <a:t>Keep the environment dry and clean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Store printers and supplies in a cool, dust-free, dry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Keep the glass clean on the copier / scanner</a:t>
            </a:r>
          </a:p>
          <a:p>
            <a:pPr marL="457200" lvl="1" indent="0"/>
            <a:r>
              <a:rPr lang="en-US" sz="1600" dirty="0" smtClean="0"/>
              <a:t> </a:t>
            </a: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891" y="5009270"/>
            <a:ext cx="2322280" cy="165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453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/>
              <a:t>Maintaining </a:t>
            </a:r>
            <a:r>
              <a:rPr lang="en-US" sz="1800" dirty="0"/>
              <a:t>and Troubleshooting Printers</a:t>
            </a: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Troubleshooting </a:t>
            </a:r>
            <a:r>
              <a:rPr lang="en-US" sz="2800" dirty="0">
                <a:latin typeface="Arial" charset="0"/>
              </a:rPr>
              <a:t>Printer Issues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7211148" cy="4902862"/>
          </a:xfrm>
        </p:spPr>
        <p:txBody>
          <a:bodyPr/>
          <a:lstStyle/>
          <a:p>
            <a:r>
              <a:rPr lang="en-US" sz="2000" dirty="0"/>
              <a:t>Identify the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first step in the troubleshooting process.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 list of open and closed-ended questions is useful.</a:t>
            </a:r>
          </a:p>
          <a:p>
            <a:r>
              <a:rPr lang="en-US" sz="2000" dirty="0"/>
              <a:t>Establish a Theory of Probable Cause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Based on the answers received, establish a theory probable cause.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 list of common problems can be useful.</a:t>
            </a:r>
            <a:endParaRPr lang="en-US" dirty="0"/>
          </a:p>
          <a:p>
            <a:r>
              <a:rPr lang="en-US" sz="2000" dirty="0"/>
              <a:t>Test the Theory to Determine Cause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Test your theories to determine the cause of the problem.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 list of quick procedures to common problems can help.</a:t>
            </a:r>
            <a:endParaRPr lang="en-US" dirty="0"/>
          </a:p>
          <a:p>
            <a:r>
              <a:rPr lang="en-US" sz="2000" dirty="0"/>
              <a:t>Establish a Plan of Action to Resolve the Problem and Implement the 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 plan of action is needed to solve the problem and implement a permanent solution.</a:t>
            </a:r>
          </a:p>
        </p:txBody>
      </p:sp>
    </p:spTree>
    <p:extLst>
      <p:ext uri="{BB962C8B-B14F-4D97-AF65-F5344CB8AC3E}">
        <p14:creationId xmlns:p14="http://schemas.microsoft.com/office/powerpoint/2010/main" val="12341003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/>
              <a:t>Maintaining and Troubleshooting Printers</a:t>
            </a:r>
            <a:br>
              <a:rPr lang="en-US" sz="1800" dirty="0" smtClean="0"/>
            </a:br>
            <a:r>
              <a:rPr lang="en-US" sz="2300" dirty="0" smtClean="0">
                <a:latin typeface="Arial" charset="0"/>
              </a:rPr>
              <a:t>Troubleshooting Printers Issues (Cont.)</a:t>
            </a:r>
            <a:endParaRPr lang="en-US" sz="23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8191007" cy="4902862"/>
          </a:xfrm>
        </p:spPr>
        <p:txBody>
          <a:bodyPr/>
          <a:lstStyle/>
          <a:p>
            <a:r>
              <a:rPr lang="en-US" sz="2000" dirty="0" smtClean="0"/>
              <a:t>Verify </a:t>
            </a:r>
            <a:r>
              <a:rPr lang="en-US" sz="2000" dirty="0"/>
              <a:t>Full System Functionality and Implement Preventive Measures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It is important to perform a full system check.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If applicable, implement preventive measures to avoid future problem recurrences.</a:t>
            </a:r>
            <a:endParaRPr lang="en-US" sz="2000" dirty="0" smtClean="0"/>
          </a:p>
          <a:p>
            <a:r>
              <a:rPr lang="en-US" sz="2000" dirty="0" smtClean="0"/>
              <a:t>Document Findings, Actions and Outcomes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Findings, repairs and notes should be documented.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This log can be helpful for future reference.</a:t>
            </a: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432" y="4589947"/>
            <a:ext cx="3032567" cy="216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162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/>
              <a:t>Maintaining and Troubleshooting Printers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sz="2800" dirty="0">
                <a:latin typeface="Arial" charset="0"/>
              </a:rPr>
              <a:t>Common Problems and Solutions for Printers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7" y="1404420"/>
            <a:ext cx="8498719" cy="4902862"/>
          </a:xfrm>
        </p:spPr>
        <p:txBody>
          <a:bodyPr/>
          <a:lstStyle/>
          <a:p>
            <a:r>
              <a:rPr lang="en-US" sz="2000" dirty="0"/>
              <a:t>Some </a:t>
            </a:r>
            <a:r>
              <a:rPr lang="en-US" sz="2000" dirty="0" smtClean="0"/>
              <a:t>printer </a:t>
            </a:r>
            <a:r>
              <a:rPr lang="en-US" sz="2000" dirty="0"/>
              <a:t>problems are more common than others.</a:t>
            </a:r>
          </a:p>
          <a:p>
            <a:r>
              <a:rPr lang="en-US" sz="2000" dirty="0" smtClean="0"/>
              <a:t>Printer </a:t>
            </a:r>
            <a:r>
              <a:rPr lang="en-US" sz="2000" dirty="0"/>
              <a:t>problems are usually caused by hardware, application or configuration issues.</a:t>
            </a:r>
          </a:p>
          <a:p>
            <a:r>
              <a:rPr lang="en-US" sz="2000" dirty="0"/>
              <a:t>A few </a:t>
            </a:r>
            <a:r>
              <a:rPr lang="en-US" sz="2000" dirty="0" smtClean="0"/>
              <a:t>common printer </a:t>
            </a:r>
            <a:r>
              <a:rPr lang="en-US" sz="2000" dirty="0"/>
              <a:t>problems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Printer is powered off or in standby mode.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Printer has an error, such as out of paper, paper jam, or out of toner / ink.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Printer does not print.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Printer prints unknown characters.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Print jobs are faded.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Users receive the message “Document failed to print”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Printer is printing incorrect colors.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663" y="3593560"/>
            <a:ext cx="3051362" cy="311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712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836" y="2263775"/>
            <a:ext cx="4348902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11.5 Chapter Summary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77380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/>
              <a:t>Chapter Summary</a:t>
            </a:r>
            <a:br>
              <a:rPr lang="en-US" sz="1800" dirty="0" smtClean="0"/>
            </a:br>
            <a:r>
              <a:rPr lang="en-US" sz="2800" dirty="0" err="1" smtClean="0"/>
              <a:t>Summary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7" y="1404419"/>
            <a:ext cx="7923589" cy="535034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This chapter introduced the </a:t>
            </a:r>
            <a:r>
              <a:rPr lang="en-US" sz="1600" dirty="0" smtClean="0"/>
              <a:t>printers. </a:t>
            </a:r>
            <a:r>
              <a:rPr lang="en-US" sz="1600" dirty="0"/>
              <a:t>The following concepts from this chapter are important to remember:</a:t>
            </a:r>
          </a:p>
          <a:p>
            <a:r>
              <a:rPr lang="en-US" sz="1800" dirty="0" smtClean="0"/>
              <a:t>Various types of printers and connections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Depending on the output, the printer is either suitable for commercial or home use.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Different speeds affect the quality of print.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Different printer connections, such as serial, parallel, USB, </a:t>
            </a:r>
            <a:r>
              <a:rPr lang="en-US" sz="1600" dirty="0" err="1" smtClean="0"/>
              <a:t>Firewire</a:t>
            </a:r>
            <a:r>
              <a:rPr lang="en-US" sz="1600" dirty="0" smtClean="0"/>
              <a:t>, or Bluetooth</a:t>
            </a:r>
          </a:p>
          <a:p>
            <a:r>
              <a:rPr lang="en-US" sz="1800" dirty="0" smtClean="0"/>
              <a:t>Printer installation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Automatic installation from the computer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Tools from manufacturer’s website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CD supplied by the manufacturer</a:t>
            </a:r>
            <a:endParaRPr lang="en-US" sz="2400" dirty="0" smtClean="0"/>
          </a:p>
          <a:p>
            <a:r>
              <a:rPr lang="en-US" sz="1800" dirty="0" smtClean="0"/>
              <a:t>Share a printer</a:t>
            </a:r>
          </a:p>
          <a:p>
            <a:r>
              <a:rPr lang="en-US" sz="1800" dirty="0" smtClean="0"/>
              <a:t>Preventive Maintenance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Keep the printer and supplies clean, dry, dust-free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Always follow safety procedures and manufacturer’s guidelines when servicing the printer</a:t>
            </a:r>
          </a:p>
        </p:txBody>
      </p:sp>
    </p:spTree>
    <p:extLst>
      <p:ext uri="{BB962C8B-B14F-4D97-AF65-F5344CB8AC3E}">
        <p14:creationId xmlns:p14="http://schemas.microsoft.com/office/powerpoint/2010/main" val="38501223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121858" name="Picture 3" descr="CNA_largo-onwhi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0368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 txBox="1">
            <a:spLocks noChangeArrowheads="1"/>
          </p:cNvSpPr>
          <p:nvPr/>
        </p:nvSpPr>
        <p:spPr bwMode="white">
          <a:xfrm>
            <a:off x="311148" y="2155592"/>
            <a:ext cx="4189413" cy="1838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ctr"/>
          <a:lstStyle/>
          <a:p>
            <a:pPr algn="l" defTabSz="814388">
              <a:lnSpc>
                <a:spcPct val="90000"/>
              </a:lnSpc>
              <a:defRPr/>
            </a:pPr>
            <a:r>
              <a:rPr lang="en-US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ITE 6.0</a:t>
            </a:r>
            <a: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Planning Guide</a:t>
            </a:r>
          </a:p>
          <a:p>
            <a:pPr algn="l" defTabSz="814388">
              <a:lnSpc>
                <a:spcPct val="90000"/>
              </a:lnSpc>
              <a:defRPr/>
            </a:pPr>
            <a:r>
              <a:rPr lang="en-US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Chapter 11: Printers</a:t>
            </a:r>
            <a:endParaRPr lang="en-US" b="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59813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Cisco_WHT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9375"/>
            <a:ext cx="2400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7253826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Chapter 11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13110" y="1539502"/>
            <a:ext cx="2603662" cy="494635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err="1"/>
              <a:t>airprint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cmyk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epp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gdi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hepa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hot swappable</a:t>
            </a:r>
          </a:p>
          <a:p>
            <a:pPr marL="0" indent="0">
              <a:buNone/>
            </a:pPr>
            <a:r>
              <a:rPr lang="en-US" sz="1600" dirty="0"/>
              <a:t>inkjet</a:t>
            </a:r>
          </a:p>
          <a:p>
            <a:pPr marL="0" indent="0">
              <a:buNone/>
            </a:pPr>
            <a:r>
              <a:rPr lang="en-US" sz="1600" dirty="0"/>
              <a:t>isopropyl</a:t>
            </a:r>
          </a:p>
          <a:p>
            <a:pPr marL="0" indent="0">
              <a:buNone/>
            </a:pPr>
            <a:r>
              <a:rPr lang="en-US" sz="1600" dirty="0" err="1"/>
              <a:t>ocr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pcl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pdf</a:t>
            </a:r>
          </a:p>
          <a:p>
            <a:pPr marL="0" indent="0">
              <a:buNone/>
            </a:pPr>
            <a:r>
              <a:rPr lang="en-US" sz="1600" dirty="0" err="1"/>
              <a:t>pdl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piezoelectric</a:t>
            </a:r>
            <a:endParaRPr lang="en-US" sz="16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816772" y="1539502"/>
            <a:ext cx="2603662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</a:rPr>
              <a:t>wordpad</a:t>
            </a:r>
          </a:p>
          <a:p>
            <a:pPr marL="0" indent="0"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</a:rPr>
              <a:t>wysiwyg</a:t>
            </a:r>
          </a:p>
          <a:p>
            <a:pPr marL="0" indent="0"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</a:rPr>
              <a:t>xps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420434" y="1539502"/>
            <a:ext cx="2603662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charset="0"/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2861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04535" y="1646809"/>
            <a:ext cx="7940675" cy="4605454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 smtClean="0"/>
              <a:t>What activities are associated with this chapter?</a:t>
            </a:r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00272"/>
              </p:ext>
            </p:extLst>
          </p:nvPr>
        </p:nvGraphicFramePr>
        <p:xfrm>
          <a:off x="701937" y="2072476"/>
          <a:ext cx="77458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959"/>
                <a:gridCol w="2203374"/>
                <a:gridCol w="36995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Page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11.1.2.4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Interactive Activity (IA)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Laser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Printing Process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11.2.1.6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Install a Printer in Windows 8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11.2.1.6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Install a Printer in Windows 7 and Vista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11.3.2.5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 a printer in Windows 8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11.3.2.5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 a printer in Windows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7 and Vista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/>
                </a:tc>
              </a:tr>
            </a:tbl>
          </a:graphicData>
        </a:graphic>
      </p:graphicFrame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11: Activities</a:t>
            </a:r>
          </a:p>
        </p:txBody>
      </p:sp>
    </p:spTree>
    <p:extLst>
      <p:ext uri="{BB962C8B-B14F-4D97-AF65-F5344CB8AC3E}">
        <p14:creationId xmlns:p14="http://schemas.microsoft.com/office/powerpoint/2010/main" val="8456883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11: Assessment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46113" y="1593850"/>
            <a:ext cx="7940675" cy="3571875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z="2000" dirty="0" smtClean="0"/>
              <a:t>Students should complete Chapter 11, “Assessment” after completing Chapter 11.</a:t>
            </a:r>
          </a:p>
          <a:p>
            <a:pPr eaLnBrk="1" hangingPunct="1">
              <a:spcBef>
                <a:spcPct val="30000"/>
              </a:spcBef>
            </a:pPr>
            <a:r>
              <a:rPr lang="en-US" sz="2000" dirty="0" smtClean="0"/>
              <a:t>Quizzes, labs, and other activities can be used to informally assess student progress.</a:t>
            </a:r>
          </a:p>
          <a:p>
            <a:pPr eaLnBrk="1" hangingPunct="1">
              <a:spcBef>
                <a:spcPct val="30000"/>
              </a:spcBef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3030449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59476"/>
            <a:ext cx="7940675" cy="4906537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2000" dirty="0" smtClean="0"/>
              <a:t>Prior to teaching Chapter 11, the instructor should: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Complete </a:t>
            </a:r>
            <a:r>
              <a:rPr lang="en-US" sz="2000" dirty="0" smtClean="0"/>
              <a:t>Chapter 11, </a:t>
            </a:r>
            <a:r>
              <a:rPr lang="en-US" sz="2000" dirty="0"/>
              <a:t>“Assessment</a:t>
            </a:r>
            <a:r>
              <a:rPr lang="en-US" sz="2000" dirty="0" smtClean="0"/>
              <a:t>.”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The goal of this chapter is to understand the process to install, configure, share, and maintain printers.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It is important to become familiar with different type of printers currently available.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The students should be able to describe the installation and configuration process for printers.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Make sure that the students understand </a:t>
            </a:r>
            <a:r>
              <a:rPr lang="en-US" sz="2000" dirty="0"/>
              <a:t>the potential safety hazards and safety procedures associated with printers and scanners</a:t>
            </a:r>
            <a:r>
              <a:rPr lang="en-US" sz="2000" dirty="0" smtClean="0"/>
              <a:t>.</a:t>
            </a: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The students should become familiar with the maintenance and troubleshooting processes and common problems for printers.</a:t>
            </a:r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655638" y="609600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algn="l" defTabSz="814388">
              <a:lnSpc>
                <a:spcPct val="90000"/>
              </a:lnSpc>
              <a:defRPr/>
            </a:pPr>
            <a:r>
              <a:rPr lang="en-US" sz="3200" b="1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11: </a:t>
            </a:r>
            <a:r>
              <a:rPr lang="en-US" sz="3200" b="1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8049452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11: Additional Help</a:t>
            </a:r>
          </a:p>
        </p:txBody>
      </p:sp>
      <p:sp>
        <p:nvSpPr>
          <p:cNvPr id="2048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3571875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2000" dirty="0" smtClean="0"/>
              <a:t>For additional help with teaching strategies, including lesson plans, analogies for difficult concepts, and discussion topics, visit the ITE Community at </a:t>
            </a:r>
            <a:r>
              <a:rPr lang="en-US" sz="2000" dirty="0" smtClean="0">
                <a:hlinkClick r:id="rId3"/>
              </a:rPr>
              <a:t>community.netacad.net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2000" dirty="0" smtClean="0"/>
              <a:t>If you have lesson plans or resources that you would like to share, upload them to the ITE Community in order to help other instructors.</a:t>
            </a:r>
          </a:p>
        </p:txBody>
      </p:sp>
    </p:spTree>
    <p:extLst>
      <p:ext uri="{BB962C8B-B14F-4D97-AF65-F5344CB8AC3E}">
        <p14:creationId xmlns:p14="http://schemas.microsoft.com/office/powerpoint/2010/main" val="14025893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Chapter 11: </a:t>
            </a:r>
            <a:r>
              <a:rPr lang="en-US" sz="2400" dirty="0"/>
              <a:t>Topics in chapter that are not found in the </a:t>
            </a:r>
            <a:r>
              <a:rPr lang="en-US" sz="2400" dirty="0" smtClean="0"/>
              <a:t>CompTIA A+ 220-901 Certification</a:t>
            </a:r>
          </a:p>
        </p:txBody>
      </p:sp>
      <p:sp>
        <p:nvSpPr>
          <p:cNvPr id="512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35718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This slide </a:t>
            </a:r>
            <a:r>
              <a:rPr lang="en-US" sz="2000" dirty="0"/>
              <a:t>lists </a:t>
            </a:r>
            <a:r>
              <a:rPr lang="en-US" sz="2000" dirty="0" smtClean="0"/>
              <a:t>content included in </a:t>
            </a:r>
            <a:r>
              <a:rPr lang="en-US" sz="2000" dirty="0"/>
              <a:t>this chapter that </a:t>
            </a:r>
            <a:r>
              <a:rPr lang="en-US" sz="2000" dirty="0" smtClean="0"/>
              <a:t>is </a:t>
            </a:r>
            <a:r>
              <a:rPr lang="en-US" sz="2000" dirty="0"/>
              <a:t>NOT listed in the CompTIA A+ 220-901 </a:t>
            </a:r>
            <a:r>
              <a:rPr lang="en-US" sz="2000" dirty="0" smtClean="0"/>
              <a:t>blueprint. Instructors </a:t>
            </a:r>
            <a:r>
              <a:rPr lang="en-US" sz="2000" dirty="0"/>
              <a:t>could skip these sections; however, they should provide additional information and fundamental concepts to assist the student with the topic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All content in Chapter 11 is aligned to the certification.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403606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pic>
        <p:nvPicPr>
          <p:cNvPr id="14339" name="Picture 100" descr="CNA_largo-onwhit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2978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33886</TotalTime>
  <Pages>28</Pages>
  <Words>1664</Words>
  <Application>Microsoft Office PowerPoint</Application>
  <PresentationFormat>On-screen Show (4:3)</PresentationFormat>
  <Paragraphs>284</Paragraphs>
  <Slides>31</Slides>
  <Notes>30</Notes>
  <HiddenSlides>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ＭＳ Ｐゴシック</vt:lpstr>
      <vt:lpstr>Arial</vt:lpstr>
      <vt:lpstr>calibri</vt:lpstr>
      <vt:lpstr>Wingdings</vt:lpstr>
      <vt:lpstr>PPT-TMPLT-WHT_C</vt:lpstr>
      <vt:lpstr>NetAcad-4F_PPT-WHT_060408</vt:lpstr>
      <vt:lpstr>Instructor Materials Chapter 11: Printers</vt:lpstr>
      <vt:lpstr>Instructor Materials - Chapter 11 Planning Guide</vt:lpstr>
      <vt:lpstr>PowerPoint Presentation</vt:lpstr>
      <vt:lpstr>Chapter 11: Activities</vt:lpstr>
      <vt:lpstr>Chapter 11: Assessment</vt:lpstr>
      <vt:lpstr>PowerPoint Presentation</vt:lpstr>
      <vt:lpstr>Chapter 11: Additional Help</vt:lpstr>
      <vt:lpstr>Chapter 11: Topics in chapter that are not found in the CompTIA A+ 220-901 Certification</vt:lpstr>
      <vt:lpstr>PowerPoint Presentation</vt:lpstr>
      <vt:lpstr>Chapter 11: Printers</vt:lpstr>
      <vt:lpstr>Chapter 11 - Sections &amp; Objectives</vt:lpstr>
      <vt:lpstr>11.1 Common Printer Features</vt:lpstr>
      <vt:lpstr>Common Printer Features Characteristics and Capabilities</vt:lpstr>
      <vt:lpstr>Common Printer Features Printer Types</vt:lpstr>
      <vt:lpstr>11.2 Installing and Configuring Printers</vt:lpstr>
      <vt:lpstr>Installing and Configuring Printers Installing and Updating a Printer</vt:lpstr>
      <vt:lpstr>Installing and Configuring Printers Configuring Options and Default Settings</vt:lpstr>
      <vt:lpstr>Installing and Configuring Printers Optimizing Printer Performance</vt:lpstr>
      <vt:lpstr>11.3 Sharing Printers</vt:lpstr>
      <vt:lpstr>Sharing Printers Operating System Settings for Sharing Printers</vt:lpstr>
      <vt:lpstr>Sharing Printers Print Servers</vt:lpstr>
      <vt:lpstr>11.4 Maintaining and Troubleshooting Printers</vt:lpstr>
      <vt:lpstr>Maintaining and Troubleshooting Printers Printer Preventive Maintenance</vt:lpstr>
      <vt:lpstr>Maintaining and Troubleshooting Printers Troubleshooting Printer Issues</vt:lpstr>
      <vt:lpstr>Maintaining and Troubleshooting Printers Troubleshooting Printers Issues (Cont.)</vt:lpstr>
      <vt:lpstr>Maintaining and Troubleshooting Printers Common Problems and Solutions for Printers</vt:lpstr>
      <vt:lpstr>11.5 Chapter Summary</vt:lpstr>
      <vt:lpstr>Chapter Summary Summary</vt:lpstr>
      <vt:lpstr>PowerPoint Presentation</vt:lpstr>
      <vt:lpstr>PowerPoint Presentation</vt:lpstr>
      <vt:lpstr>Chapter 11 New Terms and Commands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dholzing</cp:lastModifiedBy>
  <cp:revision>1009</cp:revision>
  <cp:lastPrinted>1999-01-27T00:54:54Z</cp:lastPrinted>
  <dcterms:created xsi:type="dcterms:W3CDTF">2006-10-23T15:07:30Z</dcterms:created>
  <dcterms:modified xsi:type="dcterms:W3CDTF">2015-11-16T21:51:06Z</dcterms:modified>
</cp:coreProperties>
</file>