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812" r:id="rId3"/>
    <p:sldId id="813" r:id="rId4"/>
    <p:sldId id="871" r:id="rId5"/>
    <p:sldId id="872" r:id="rId6"/>
    <p:sldId id="911" r:id="rId7"/>
    <p:sldId id="873" r:id="rId8"/>
    <p:sldId id="874" r:id="rId9"/>
    <p:sldId id="875" r:id="rId10"/>
    <p:sldId id="876" r:id="rId11"/>
    <p:sldId id="877" r:id="rId12"/>
    <p:sldId id="500" r:id="rId13"/>
    <p:sldId id="786" r:id="rId14"/>
    <p:sldId id="791" r:id="rId15"/>
    <p:sldId id="921" r:id="rId16"/>
    <p:sldId id="969" r:id="rId17"/>
    <p:sldId id="935" r:id="rId18"/>
    <p:sldId id="954" r:id="rId19"/>
    <p:sldId id="955" r:id="rId20"/>
    <p:sldId id="961" r:id="rId21"/>
    <p:sldId id="962" r:id="rId22"/>
    <p:sldId id="963" r:id="rId23"/>
    <p:sldId id="964" r:id="rId24"/>
    <p:sldId id="970" r:id="rId25"/>
    <p:sldId id="936" r:id="rId26"/>
    <p:sldId id="968" r:id="rId27"/>
    <p:sldId id="937" r:id="rId28"/>
    <p:sldId id="965" r:id="rId29"/>
    <p:sldId id="966" r:id="rId30"/>
    <p:sldId id="967" r:id="rId31"/>
    <p:sldId id="952" r:id="rId32"/>
    <p:sldId id="953" r:id="rId33"/>
    <p:sldId id="884" r:id="rId34"/>
    <p:sldId id="885" r:id="rId35"/>
    <p:sldId id="960"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varScale="1">
        <p:scale>
          <a:sx n="70" d="100"/>
          <a:sy n="70" d="100"/>
        </p:scale>
        <p:origin x="1704"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9.xml"/><Relationship Id="rId3" Type="http://schemas.openxmlformats.org/officeDocument/2006/relationships/slide" Target="slides/slide17.xml"/><Relationship Id="rId7" Type="http://schemas.openxmlformats.org/officeDocument/2006/relationships/slide" Target="slides/slide21.xml"/><Relationship Id="rId12" Type="http://schemas.openxmlformats.org/officeDocument/2006/relationships/slide" Target="slides/slide28.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20.xml"/><Relationship Id="rId11" Type="http://schemas.openxmlformats.org/officeDocument/2006/relationships/slide" Target="slides/slide27.xml"/><Relationship Id="rId5" Type="http://schemas.openxmlformats.org/officeDocument/2006/relationships/slide" Target="slides/slide19.xml"/><Relationship Id="rId15" Type="http://schemas.openxmlformats.org/officeDocument/2006/relationships/slide" Target="slides/slide34.xml"/><Relationship Id="rId10" Type="http://schemas.openxmlformats.org/officeDocument/2006/relationships/slide" Target="slides/slide25.xml"/><Relationship Id="rId4" Type="http://schemas.openxmlformats.org/officeDocument/2006/relationships/slide" Target="slides/slide18.xml"/><Relationship Id="rId9" Type="http://schemas.openxmlformats.org/officeDocument/2006/relationships/slide" Target="slides/slide23.xml"/><Relationship Id="rId1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IT Essentials</a:t>
            </a:r>
            <a:endParaRPr lang="en-US" b="0" dirty="0"/>
          </a:p>
          <a:p>
            <a:pPr>
              <a:buFontTx/>
              <a:buNone/>
            </a:pPr>
            <a:r>
              <a:rPr lang="en-US" sz="1400" smtClean="0">
                <a:latin typeface="Arial" charset="0"/>
              </a:rPr>
              <a:t>Chapter 12: Security </a:t>
            </a:r>
            <a:r>
              <a:rPr lang="en-US" sz="1400" smtClean="0">
                <a:latin typeface="Arial" charset="0"/>
              </a:rPr>
              <a:t> </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200" smtClean="0">
                <a:latin typeface="Arial" charset="0"/>
              </a:rPr>
              <a:t>Chapter 12: Security</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200" smtClean="0">
                <a:latin typeface="Arial" charset="0"/>
              </a:rPr>
              <a:t>Chapter 12: Security</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900" smtClean="0"/>
              <a:t>12.1 - Security Threats</a:t>
            </a:r>
          </a:p>
          <a:p>
            <a:pPr>
              <a:lnSpc>
                <a:spcPct val="80000"/>
              </a:lnSpc>
              <a:buFontTx/>
              <a:buNone/>
            </a:pPr>
            <a:r>
              <a:rPr lang="en-CA" sz="900" smtClean="0">
                <a:latin typeface="Arial" charset="0"/>
              </a:rPr>
              <a:t>12.1.1 - </a:t>
            </a:r>
            <a:r>
              <a:rPr lang="en-US" sz="1200" smtClean="0">
                <a:latin typeface="Arial" charset="0"/>
              </a:rPr>
              <a:t>Types of Security Threats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900" smtClean="0"/>
              <a:t>12.1 - Security Threats</a:t>
            </a:r>
          </a:p>
          <a:p>
            <a:pPr>
              <a:lnSpc>
                <a:spcPct val="80000"/>
              </a:lnSpc>
              <a:buFontTx/>
              <a:buNone/>
            </a:pPr>
            <a:r>
              <a:rPr lang="en-CA" sz="900" smtClean="0">
                <a:latin typeface="Arial" charset="0"/>
              </a:rPr>
              <a:t>12.1.1 - </a:t>
            </a:r>
            <a:r>
              <a:rPr lang="en-US" sz="1200" smtClean="0">
                <a:latin typeface="Arial" charset="0"/>
              </a:rPr>
              <a:t>Types of Security Threats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12: Security</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800" smtClean="0"/>
              <a:t>12.2 - Security Procedures</a:t>
            </a:r>
          </a:p>
          <a:p>
            <a:pPr>
              <a:lnSpc>
                <a:spcPct val="80000"/>
              </a:lnSpc>
              <a:buFontTx/>
              <a:buNone/>
            </a:pPr>
            <a:r>
              <a:rPr lang="en-CA" sz="800" smtClean="0">
                <a:latin typeface="Arial" charset="0"/>
              </a:rPr>
              <a:t>12.2.1 - </a:t>
            </a:r>
            <a:r>
              <a:rPr lang="en-US" sz="900" smtClean="0">
                <a:latin typeface="Arial" charset="0"/>
              </a:rPr>
              <a:t>Windows Local Security Policy</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smtClean="0"/>
              <a:t>12.2 - Security Procedures</a:t>
            </a:r>
          </a:p>
          <a:p>
            <a:pPr>
              <a:lnSpc>
                <a:spcPct val="80000"/>
              </a:lnSpc>
              <a:buFontTx/>
              <a:buNone/>
            </a:pPr>
            <a:r>
              <a:rPr lang="en-CA" sz="1200" smtClean="0">
                <a:latin typeface="Arial" charset="0"/>
              </a:rPr>
              <a:t>12.2.2 - </a:t>
            </a:r>
            <a:r>
              <a:rPr lang="en-US" sz="2000" smtClean="0">
                <a:latin typeface="Arial" charset="0"/>
              </a:rPr>
              <a:t>Securing Web Access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smtClean="0"/>
              <a:t>12.2 - Security Procedures</a:t>
            </a:r>
          </a:p>
          <a:p>
            <a:pPr>
              <a:lnSpc>
                <a:spcPct val="80000"/>
              </a:lnSpc>
              <a:buFontTx/>
              <a:buNone/>
            </a:pPr>
            <a:r>
              <a:rPr lang="en-CA" sz="1200" smtClean="0">
                <a:latin typeface="Arial" charset="0"/>
              </a:rPr>
              <a:t>12.2.3</a:t>
            </a:r>
            <a:r>
              <a:rPr lang="en-CA" sz="1200" baseline="0" smtClean="0">
                <a:latin typeface="Arial" charset="0"/>
              </a:rPr>
              <a:t> - </a:t>
            </a:r>
            <a:r>
              <a:rPr lang="en-US" sz="2000" smtClean="0">
                <a:latin typeface="Arial" charset="0"/>
              </a:rPr>
              <a:t>Protecting Data</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900" smtClean="0"/>
              <a:t>12.2</a:t>
            </a:r>
            <a:r>
              <a:rPr lang="en-CA" sz="900" baseline="0" smtClean="0"/>
              <a:t> - </a:t>
            </a:r>
            <a:r>
              <a:rPr lang="en-CA" sz="900" smtClean="0"/>
              <a:t>Security Procedures</a:t>
            </a:r>
          </a:p>
          <a:p>
            <a:pPr>
              <a:lnSpc>
                <a:spcPct val="80000"/>
              </a:lnSpc>
              <a:buFontTx/>
              <a:buNone/>
            </a:pPr>
            <a:r>
              <a:rPr lang="en-CA" sz="900" smtClean="0">
                <a:latin typeface="Arial" charset="0"/>
              </a:rPr>
              <a:t>12.2.4 - </a:t>
            </a:r>
            <a:r>
              <a:rPr lang="en-US" sz="1200" smtClean="0">
                <a:latin typeface="Arial" charset="0"/>
              </a:rPr>
              <a:t>Protection Against Malicious Software</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900" smtClean="0"/>
              <a:t>12.2 - Security Procedures</a:t>
            </a:r>
          </a:p>
          <a:p>
            <a:pPr>
              <a:lnSpc>
                <a:spcPct val="80000"/>
              </a:lnSpc>
              <a:buFontTx/>
              <a:buNone/>
            </a:pPr>
            <a:r>
              <a:rPr lang="en-CA" sz="900" smtClean="0">
                <a:latin typeface="Arial" charset="0"/>
              </a:rPr>
              <a:t>12.2.5 - </a:t>
            </a:r>
            <a:r>
              <a:rPr lang="en-US" sz="1200" smtClean="0">
                <a:latin typeface="Arial" charset="0"/>
              </a:rPr>
              <a:t>Security Techniques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900" smtClean="0"/>
              <a:t>12.2 - Security Procedures</a:t>
            </a:r>
          </a:p>
          <a:p>
            <a:pPr>
              <a:lnSpc>
                <a:spcPct val="80000"/>
              </a:lnSpc>
              <a:buFontTx/>
              <a:buNone/>
            </a:pPr>
            <a:r>
              <a:rPr lang="en-CA" sz="900" smtClean="0">
                <a:latin typeface="Arial" charset="0"/>
              </a:rPr>
              <a:t>12.2.5 - </a:t>
            </a:r>
            <a:r>
              <a:rPr lang="en-US" sz="1200" smtClean="0">
                <a:latin typeface="Arial" charset="0"/>
              </a:rPr>
              <a:t>Security Techniques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900" smtClean="0"/>
              <a:t>12.2 - Security Procedures</a:t>
            </a:r>
          </a:p>
          <a:p>
            <a:pPr>
              <a:lnSpc>
                <a:spcPct val="80000"/>
              </a:lnSpc>
              <a:buFontTx/>
              <a:buNone/>
            </a:pPr>
            <a:r>
              <a:rPr lang="en-CA" sz="900" smtClean="0">
                <a:latin typeface="Arial" charset="0"/>
              </a:rPr>
              <a:t>12.2.5 - </a:t>
            </a:r>
            <a:r>
              <a:rPr lang="en-US" sz="1200" smtClean="0">
                <a:latin typeface="Arial" charset="0"/>
              </a:rPr>
              <a:t>Security Techniques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12: Security</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smtClean="0">
                <a:latin typeface="Arial" charset="0"/>
              </a:rPr>
              <a:t>12.3 - </a:t>
            </a:r>
            <a:r>
              <a:rPr lang="en-CA" sz="1200" smtClean="0"/>
              <a:t>Common Preventive Maintenance Techniques</a:t>
            </a:r>
            <a:r>
              <a:rPr lang="en-CA" sz="1200" baseline="0" smtClean="0"/>
              <a:t> </a:t>
            </a:r>
            <a:r>
              <a:rPr lang="en-CA" sz="1200" smtClean="0"/>
              <a:t>for Security</a:t>
            </a:r>
            <a:endParaRPr lang="en-US" sz="1200" smtClean="0">
              <a:latin typeface="Arial" charset="0"/>
            </a:endParaRPr>
          </a:p>
          <a:p>
            <a:pPr>
              <a:lnSpc>
                <a:spcPct val="80000"/>
              </a:lnSpc>
              <a:buFontTx/>
              <a:buNone/>
            </a:pPr>
            <a:r>
              <a:rPr lang="en-US" sz="1200" smtClean="0">
                <a:latin typeface="Arial" charset="0"/>
              </a:rPr>
              <a:t>12.3.1</a:t>
            </a:r>
            <a:r>
              <a:rPr lang="en-US" sz="1200" baseline="0" smtClean="0">
                <a:latin typeface="Arial" charset="0"/>
              </a:rPr>
              <a:t> - </a:t>
            </a:r>
            <a:r>
              <a:rPr lang="en-US" sz="2000" smtClean="0">
                <a:latin typeface="Arial" charset="0"/>
              </a:rPr>
              <a:t>Security Maintenance</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12: Security</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smtClean="0"/>
              <a:t>12.4 - Basic Troubleshooting Process for Security</a:t>
            </a:r>
          </a:p>
          <a:p>
            <a:pPr>
              <a:lnSpc>
                <a:spcPct val="80000"/>
              </a:lnSpc>
              <a:buFontTx/>
              <a:buNone/>
            </a:pPr>
            <a:r>
              <a:rPr lang="en-CA" sz="1200" smtClean="0">
                <a:latin typeface="Arial" charset="0"/>
              </a:rPr>
              <a:t>12.4.1 - </a:t>
            </a:r>
            <a:r>
              <a:rPr lang="en-US" sz="1800" smtClean="0">
                <a:latin typeface="Arial" charset="0"/>
              </a:rPr>
              <a:t>Applying the Troubleshooting Process to Security</a:t>
            </a:r>
          </a:p>
        </p:txBody>
      </p:sp>
    </p:spTree>
    <p:extLst>
      <p:ext uri="{BB962C8B-B14F-4D97-AF65-F5344CB8AC3E}">
        <p14:creationId xmlns:p14="http://schemas.microsoft.com/office/powerpoint/2010/main" val="101486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000" smtClean="0"/>
              <a:t>12.4 - Basic Troubleshooting Process for Security</a:t>
            </a:r>
          </a:p>
          <a:p>
            <a:pPr>
              <a:lnSpc>
                <a:spcPct val="80000"/>
              </a:lnSpc>
              <a:buFontTx/>
              <a:buNone/>
            </a:pPr>
            <a:r>
              <a:rPr lang="en-CA" sz="1000" smtClean="0">
                <a:latin typeface="Arial" charset="0"/>
              </a:rPr>
              <a:t>12.4.1 - </a:t>
            </a:r>
            <a:r>
              <a:rPr lang="en-US" sz="1200" smtClean="0">
                <a:latin typeface="Arial" charset="0"/>
              </a:rPr>
              <a:t>Applying the Troubleshooting Process to Security</a:t>
            </a:r>
          </a:p>
        </p:txBody>
      </p:sp>
    </p:spTree>
    <p:extLst>
      <p:ext uri="{BB962C8B-B14F-4D97-AF65-F5344CB8AC3E}">
        <p14:creationId xmlns:p14="http://schemas.microsoft.com/office/powerpoint/2010/main" val="101486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smtClean="0"/>
              <a:t>12.4 - Basic Troubleshooting Process for Security</a:t>
            </a:r>
          </a:p>
          <a:p>
            <a:pPr>
              <a:lnSpc>
                <a:spcPct val="80000"/>
              </a:lnSpc>
              <a:buFontTx/>
              <a:buNone/>
            </a:pPr>
            <a:r>
              <a:rPr lang="en-CA" sz="1200" smtClean="0">
                <a:latin typeface="Arial" charset="0"/>
              </a:rPr>
              <a:t>12.4.2 - </a:t>
            </a:r>
            <a:r>
              <a:rPr lang="en-US" sz="1800" smtClean="0">
                <a:latin typeface="Arial" charset="0"/>
              </a:rPr>
              <a:t>Common Problems and Solutions for Security</a:t>
            </a:r>
            <a:endParaRPr lang="en-US" sz="1200" smtClean="0">
              <a:latin typeface="Arial" charset="0"/>
            </a:endParaRPr>
          </a:p>
        </p:txBody>
      </p:sp>
    </p:spTree>
    <p:extLst>
      <p:ext uri="{BB962C8B-B14F-4D97-AF65-F5344CB8AC3E}">
        <p14:creationId xmlns:p14="http://schemas.microsoft.com/office/powerpoint/2010/main" val="101486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ITE 6.0 Planning Guide</a:t>
            </a:r>
          </a:p>
          <a:p>
            <a:pPr>
              <a:buFontTx/>
              <a:buNone/>
            </a:pPr>
            <a:r>
              <a:rPr lang="en-US" sz="1200" smtClean="0">
                <a:latin typeface="Arial" charset="0"/>
              </a:rPr>
              <a:t>Chapter 12: Security</a:t>
            </a:r>
            <a:endParaRPr lang="en-GB"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12: Security</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smtClean="0">
                <a:solidFill>
                  <a:schemeClr val="tx1"/>
                </a:solidFill>
                <a:latin typeface="Arial" charset="0"/>
                <a:ea typeface="ＭＳ Ｐゴシック" charset="0"/>
                <a:cs typeface="ＭＳ Ｐゴシック" charset="0"/>
              </a:rPr>
              <a:t>12.6 </a:t>
            </a:r>
            <a:r>
              <a:rPr lang="en-US" sz="1200" kern="1200" dirty="0" smtClean="0">
                <a:solidFill>
                  <a:schemeClr val="tx1"/>
                </a:solidFill>
                <a:latin typeface="Arial" charset="0"/>
                <a:ea typeface="ＭＳ Ｐゴシック" charset="0"/>
                <a:cs typeface="ＭＳ Ｐゴシック" charset="0"/>
              </a:rPr>
              <a:t>– Chapter Summary</a:t>
            </a:r>
          </a:p>
          <a:p>
            <a:pPr>
              <a:lnSpc>
                <a:spcPct val="80000"/>
              </a:lnSpc>
              <a:buFontTx/>
              <a:buNone/>
            </a:pPr>
            <a:r>
              <a:rPr lang="en-US" sz="1200" kern="1200" smtClean="0">
                <a:solidFill>
                  <a:schemeClr val="tx1"/>
                </a:solidFill>
                <a:latin typeface="Arial" charset="0"/>
                <a:ea typeface="ＭＳ Ｐゴシック" charset="0"/>
                <a:cs typeface="ＭＳ Ｐゴシック" charset="0"/>
              </a:rPr>
              <a:t>12.6.1 - Conclusion</a:t>
            </a:r>
            <a:endParaRPr lang="en-US" dirty="0"/>
          </a:p>
        </p:txBody>
      </p:sp>
    </p:spTree>
    <p:extLst>
      <p:ext uri="{BB962C8B-B14F-4D97-AF65-F5344CB8AC3E}">
        <p14:creationId xmlns:p14="http://schemas.microsoft.com/office/powerpoint/2010/main" val="101486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33</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New Terms and Commands</a:t>
            </a:r>
            <a:endParaRPr lang="en-US" dirty="0"/>
          </a:p>
        </p:txBody>
      </p:sp>
    </p:spTree>
    <p:extLst>
      <p:ext uri="{BB962C8B-B14F-4D97-AF65-F5344CB8AC3E}">
        <p14:creationId xmlns:p14="http://schemas.microsoft.com/office/powerpoint/2010/main" val="140954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6006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9</a:t>
            </a:fld>
            <a:endParaRPr lang="en-US"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a:t>
            </a:r>
            <a:r>
              <a:rPr lang="en-US" sz="700" dirty="0" smtClean="0">
                <a:solidFill>
                  <a:srgbClr val="D3D3D3"/>
                </a:solidFill>
              </a:rPr>
              <a:t>2015, </a:t>
            </a:r>
            <a:r>
              <a:rPr lang="en-US" sz="700" dirty="0">
                <a:solidFill>
                  <a:srgbClr val="D3D3D3"/>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a:t>
            </a:r>
            <a:r>
              <a:rPr lang="en-US" sz="700" dirty="0" smtClean="0">
                <a:solidFill>
                  <a:srgbClr val="D3D3D3"/>
                </a:solidFill>
              </a:rPr>
              <a:t>2015 </a:t>
            </a:r>
            <a:r>
              <a:rPr lang="en-US" sz="700" dirty="0">
                <a:solidFill>
                  <a:srgbClr val="D3D3D3"/>
                </a:solidFill>
              </a:rPr>
              <a:t>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a:t>
            </a:r>
            <a:r>
              <a:rPr lang="en-US" sz="700" dirty="0" smtClean="0">
                <a:solidFill>
                  <a:srgbClr val="D3D3D3"/>
                </a:solidFill>
              </a:rPr>
              <a:t>2015, </a:t>
            </a:r>
            <a:r>
              <a:rPr lang="en-US" sz="700" dirty="0">
                <a:solidFill>
                  <a:srgbClr val="D3D3D3"/>
                </a:solidFill>
              </a:rPr>
              <a:t>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a:t>
            </a:r>
            <a:r>
              <a:rPr lang="en-US" sz="700" dirty="0" smtClean="0">
                <a:solidFill>
                  <a:srgbClr val="D3D3D3"/>
                </a:solidFill>
              </a:rPr>
              <a:t>2015 </a:t>
            </a:r>
            <a:r>
              <a:rPr lang="en-US" sz="700" dirty="0">
                <a:solidFill>
                  <a:srgbClr val="D3D3D3"/>
                </a:solidFill>
              </a:rPr>
              <a:t>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r>
              <a:rPr lang="en-US" sz="2400" smtClean="0">
                <a:latin typeface="Arial" charset="0"/>
              </a:rPr>
              <a:t/>
            </a:r>
            <a:br>
              <a:rPr lang="en-US" sz="2400" smtClean="0">
                <a:latin typeface="Arial" charset="0"/>
              </a:rPr>
            </a:br>
            <a:r>
              <a:rPr lang="en-US" sz="2400" smtClean="0">
                <a:latin typeface="Arial" charset="0"/>
              </a:rPr>
              <a:t>Chapter 12: Security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IT Essentials v6.0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smtClean="0">
                <a:latin typeface="Arial" charset="0"/>
              </a:rPr>
              <a:t>Chapter 12:</a:t>
            </a:r>
            <a:r>
              <a:rPr lang="en-US" sz="2400">
                <a:latin typeface="Arial" charset="0"/>
              </a:rPr>
              <a:t/>
            </a:r>
            <a:br>
              <a:rPr lang="en-US" sz="2400">
                <a:latin typeface="Arial" charset="0"/>
              </a:rPr>
            </a:br>
            <a:r>
              <a:rPr lang="en-US" sz="2400" smtClean="0"/>
              <a:t>Security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IT Essentials v6.0</a:t>
            </a:r>
            <a:endParaRPr lang="en-US" dirty="0">
              <a:latin typeface="Arial"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12 </a:t>
            </a:r>
            <a:r>
              <a:rPr lang="en-US" dirty="0" smtClean="0"/>
              <a:t>- Sections &amp; Objectives</a:t>
            </a:r>
          </a:p>
        </p:txBody>
      </p:sp>
      <p:sp>
        <p:nvSpPr>
          <p:cNvPr id="4099" name="Rectangle 34"/>
          <p:cNvSpPr>
            <a:spLocks noGrp="1" noChangeArrowheads="1"/>
          </p:cNvSpPr>
          <p:nvPr>
            <p:ph type="body" idx="4294967295"/>
          </p:nvPr>
        </p:nvSpPr>
        <p:spPr>
          <a:xfrm>
            <a:off x="655638" y="1828800"/>
            <a:ext cx="7940675" cy="4463716"/>
          </a:xfrm>
        </p:spPr>
        <p:txBody>
          <a:bodyPr>
            <a:normAutofit/>
          </a:bodyPr>
          <a:lstStyle/>
          <a:p>
            <a:pPr>
              <a:buFont typeface="Wingdings" charset="2"/>
              <a:buChar char="§"/>
            </a:pPr>
            <a:r>
              <a:rPr lang="en-CA" sz="2000" smtClean="0"/>
              <a:t>12.1 Security Threats</a:t>
            </a:r>
            <a:endParaRPr lang="en-CA" sz="2000" dirty="0" smtClean="0"/>
          </a:p>
          <a:p>
            <a:pPr lvl="1">
              <a:buFont typeface="Wingdings" charset="2"/>
              <a:buChar char="§"/>
            </a:pPr>
            <a:r>
              <a:rPr lang="en-CA" sz="1600" smtClean="0"/>
              <a:t> </a:t>
            </a:r>
            <a:r>
              <a:rPr lang="en-US" sz="1600" smtClean="0"/>
              <a:t>Explain security threats.</a:t>
            </a:r>
            <a:endParaRPr lang="en-CA" sz="1600" dirty="0" smtClean="0"/>
          </a:p>
          <a:p>
            <a:pPr>
              <a:buFont typeface="Wingdings" charset="2"/>
              <a:buChar char="§"/>
            </a:pPr>
            <a:r>
              <a:rPr lang="en-CA" sz="2000" smtClean="0"/>
              <a:t>12.2 Security Procedures</a:t>
            </a:r>
            <a:endParaRPr lang="en-CA" sz="2000" dirty="0" smtClean="0"/>
          </a:p>
          <a:p>
            <a:pPr lvl="1">
              <a:buFont typeface="Wingdings" charset="2"/>
              <a:buChar char="§"/>
            </a:pPr>
            <a:r>
              <a:rPr lang="en-CA" sz="1600" smtClean="0"/>
              <a:t> </a:t>
            </a:r>
            <a:r>
              <a:rPr lang="en-US" sz="1600" smtClean="0"/>
              <a:t>Configure IT security.</a:t>
            </a:r>
            <a:endParaRPr lang="en-CA" sz="1600" dirty="0" smtClean="0"/>
          </a:p>
          <a:p>
            <a:pPr>
              <a:buFont typeface="Wingdings" charset="2"/>
              <a:buChar char="§"/>
            </a:pPr>
            <a:r>
              <a:rPr lang="en-CA" sz="2000" smtClean="0"/>
              <a:t>12.3 Common Preventive Maintenance Techniques for Security</a:t>
            </a:r>
          </a:p>
          <a:p>
            <a:pPr lvl="1">
              <a:buFont typeface="Wingdings" charset="2"/>
              <a:buChar char="§"/>
            </a:pPr>
            <a:r>
              <a:rPr lang="en-US" sz="1600" smtClean="0"/>
              <a:t> Manage IT security on an ongoing basis.</a:t>
            </a:r>
            <a:endParaRPr lang="en-CA" sz="1600" smtClean="0"/>
          </a:p>
          <a:p>
            <a:pPr>
              <a:buFont typeface="Wingdings" charset="2"/>
              <a:buChar char="§"/>
            </a:pPr>
            <a:r>
              <a:rPr lang="en-CA" sz="2000" smtClean="0"/>
              <a:t>12.4 Basic Troubleshooting Process for Security</a:t>
            </a:r>
          </a:p>
          <a:p>
            <a:pPr lvl="1">
              <a:buFont typeface="Wingdings" charset="2"/>
              <a:buChar char="§"/>
            </a:pPr>
            <a:r>
              <a:rPr lang="en-US" sz="1600" smtClean="0"/>
              <a:t> Explain how to troubleshoot basic security problems.</a:t>
            </a:r>
            <a:endParaRPr lang="en-CA" sz="1600" smtClean="0"/>
          </a:p>
          <a:p>
            <a:pPr>
              <a:buFont typeface="Wingdings" charset="2"/>
              <a:buChar char="§"/>
            </a:pPr>
            <a:r>
              <a:rPr lang="en-CA" sz="2000" smtClean="0"/>
              <a:t>12.5 Chapter Summary</a:t>
            </a:r>
            <a:endParaRPr lang="en-CA" sz="2000" dirty="0" smtClean="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12.1 Security Threats</a:t>
            </a:r>
            <a:endParaRPr lang="en-CA" sz="2400" dirty="0" smtClean="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Threats</a:t>
            </a:r>
            <a:r>
              <a:rPr lang="en-US">
                <a:latin typeface="Arial" charset="0"/>
              </a:rPr>
              <a:t/>
            </a:r>
            <a:br>
              <a:rPr lang="en-US">
                <a:latin typeface="Arial" charset="0"/>
              </a:rPr>
            </a:br>
            <a:r>
              <a:rPr lang="en-US" sz="3000" smtClean="0">
                <a:latin typeface="Arial" charset="0"/>
              </a:rPr>
              <a:t>Types of Security Threats</a:t>
            </a:r>
            <a:endParaRPr lang="en-US" sz="3000" dirty="0">
              <a:latin typeface="Arial" charset="0"/>
            </a:endParaRPr>
          </a:p>
        </p:txBody>
      </p:sp>
      <p:sp>
        <p:nvSpPr>
          <p:cNvPr id="2" name="Content Placeholder 1"/>
          <p:cNvSpPr>
            <a:spLocks noGrp="1"/>
          </p:cNvSpPr>
          <p:nvPr>
            <p:ph idx="1"/>
          </p:nvPr>
        </p:nvSpPr>
        <p:spPr>
          <a:xfrm>
            <a:off x="193868" y="1403130"/>
            <a:ext cx="6033511" cy="5218388"/>
          </a:xfrm>
        </p:spPr>
        <p:txBody>
          <a:bodyPr wrap="square">
            <a:normAutofit lnSpcReduction="10000"/>
          </a:bodyPr>
          <a:lstStyle/>
          <a:p>
            <a:r>
              <a:rPr lang="en-US" sz="2000" dirty="0" smtClean="0"/>
              <a:t>Malicious software (malware) is:</a:t>
            </a:r>
          </a:p>
          <a:p>
            <a:pPr lvl="1">
              <a:buFont typeface="Wingdings" charset="2"/>
              <a:buChar char="§"/>
            </a:pPr>
            <a:r>
              <a:rPr lang="en-US" sz="1600" dirty="0" smtClean="0"/>
              <a:t>Usually installed without user knowledge</a:t>
            </a:r>
          </a:p>
          <a:p>
            <a:pPr lvl="1">
              <a:buFont typeface="Wingdings" charset="2"/>
              <a:buChar char="§"/>
            </a:pPr>
            <a:r>
              <a:rPr lang="en-US" sz="1600" dirty="0" smtClean="0"/>
              <a:t>Capable of modifying the user’s browser</a:t>
            </a:r>
          </a:p>
          <a:p>
            <a:pPr lvl="1">
              <a:buFont typeface="Wingdings" charset="2"/>
              <a:buChar char="§"/>
            </a:pPr>
            <a:r>
              <a:rPr lang="en-US" sz="1600" dirty="0" smtClean="0"/>
              <a:t>Often collects user information</a:t>
            </a:r>
          </a:p>
          <a:p>
            <a:r>
              <a:rPr lang="en-US" sz="2000" dirty="0" smtClean="0"/>
              <a:t>Viruses, Trojans, and worms are examples of malware.</a:t>
            </a:r>
          </a:p>
          <a:p>
            <a:r>
              <a:rPr lang="en-US" sz="2000" dirty="0" smtClean="0"/>
              <a:t>Phishing is designed to trick a user into providing personal or financial information. </a:t>
            </a:r>
          </a:p>
          <a:p>
            <a:r>
              <a:rPr lang="en-US" sz="2000" dirty="0" smtClean="0"/>
              <a:t>Spam is unsolicited email that is often used for phishing attacks, or to deliver malware.</a:t>
            </a:r>
          </a:p>
          <a:p>
            <a:r>
              <a:rPr lang="en-US" sz="2000" dirty="0" smtClean="0"/>
              <a:t>Web browser tools, such as Java and Adobe Flash, can make computers more vulnerable to attacks.</a:t>
            </a:r>
          </a:p>
          <a:p>
            <a:r>
              <a:rPr lang="en-US" sz="2000" dirty="0" smtClean="0"/>
              <a:t>Zero-Day attacks attempt to exploit software vulnerabilities that are unknown or undisclosed by the software vendor.</a:t>
            </a:r>
          </a:p>
        </p:txBody>
      </p:sp>
      <p:pic>
        <p:nvPicPr>
          <p:cNvPr id="3" name="Picture 2"/>
          <p:cNvPicPr>
            <a:picLocks noChangeAspect="1" noChangeArrowheads="1"/>
          </p:cNvPicPr>
          <p:nvPr/>
        </p:nvPicPr>
        <p:blipFill>
          <a:blip r:embed="rId3" cstate="print"/>
          <a:srcRect/>
          <a:stretch>
            <a:fillRect/>
          </a:stretch>
        </p:blipFill>
        <p:spPr bwMode="auto">
          <a:xfrm>
            <a:off x="6191415" y="1933247"/>
            <a:ext cx="2657475" cy="3086100"/>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Threats</a:t>
            </a:r>
            <a:r>
              <a:rPr lang="en-US">
                <a:latin typeface="Arial" charset="0"/>
              </a:rPr>
              <a:t/>
            </a:r>
            <a:br>
              <a:rPr lang="en-US">
                <a:latin typeface="Arial" charset="0"/>
              </a:rPr>
            </a:br>
            <a:r>
              <a:rPr lang="en-US" sz="3000" smtClean="0">
                <a:latin typeface="Arial" charset="0"/>
              </a:rPr>
              <a:t>Types of Security Threats</a:t>
            </a:r>
            <a:endParaRPr lang="en-US" sz="3000" dirty="0">
              <a:latin typeface="Arial" charset="0"/>
            </a:endParaRPr>
          </a:p>
        </p:txBody>
      </p:sp>
      <p:sp>
        <p:nvSpPr>
          <p:cNvPr id="2" name="Content Placeholder 1"/>
          <p:cNvSpPr>
            <a:spLocks noGrp="1"/>
          </p:cNvSpPr>
          <p:nvPr>
            <p:ph idx="1"/>
          </p:nvPr>
        </p:nvSpPr>
        <p:spPr>
          <a:xfrm>
            <a:off x="193868" y="1403129"/>
            <a:ext cx="5576311" cy="5171092"/>
          </a:xfrm>
        </p:spPr>
        <p:txBody>
          <a:bodyPr wrap="square">
            <a:normAutofit fontScale="92500" lnSpcReduction="10000"/>
          </a:bodyPr>
          <a:lstStyle/>
          <a:p>
            <a:r>
              <a:rPr lang="en-US" sz="2000" dirty="0" smtClean="0"/>
              <a:t>TCP/IP is vulnerable to a variety of attacks including:</a:t>
            </a:r>
          </a:p>
          <a:p>
            <a:pPr lvl="1">
              <a:buFont typeface="Wingdings" charset="2"/>
              <a:buChar char="§"/>
            </a:pPr>
            <a:r>
              <a:rPr lang="en-US" sz="1600" dirty="0" smtClean="0"/>
              <a:t>Denial of Service (DoS) attacks send an abnormally large amount of traffic. The goal is to completely overwhelm the device that is receiving this traffic so that it cannot respond to legitimate users.</a:t>
            </a:r>
          </a:p>
          <a:p>
            <a:pPr lvl="1">
              <a:buFont typeface="Wingdings" charset="2"/>
              <a:buChar char="§"/>
            </a:pPr>
            <a:r>
              <a:rPr lang="en-US" sz="1600" dirty="0" smtClean="0"/>
              <a:t>Distribute DoS (DDoS) attacks use botnets located in different geographical places, making it difficult to trace the source.</a:t>
            </a:r>
          </a:p>
          <a:p>
            <a:pPr lvl="1">
              <a:buFont typeface="Wingdings" charset="2"/>
              <a:buChar char="§"/>
            </a:pPr>
            <a:r>
              <a:rPr lang="en-US" sz="1600" dirty="0" smtClean="0"/>
              <a:t>A SYN flood attack randomly opens TCP ports at the source of the attack and ties up the network equipment or computer with a large amount of false SYN requests.</a:t>
            </a:r>
          </a:p>
          <a:p>
            <a:pPr lvl="1">
              <a:buFont typeface="Wingdings" charset="2"/>
              <a:buChar char="§"/>
            </a:pPr>
            <a:r>
              <a:rPr lang="en-US" sz="1600" dirty="0" smtClean="0"/>
              <a:t>A spoofing attack is when a computer uses a forged IP or MAC address to impersonate a computer that is trusted on the network.</a:t>
            </a:r>
          </a:p>
          <a:p>
            <a:pPr lvl="1">
              <a:buFont typeface="Wingdings" charset="2"/>
              <a:buChar char="§"/>
            </a:pPr>
            <a:r>
              <a:rPr lang="en-US" sz="1600" dirty="0" smtClean="0"/>
              <a:t>Man-in-the-middle (</a:t>
            </a:r>
            <a:r>
              <a:rPr lang="en-US" sz="1600" dirty="0" err="1" smtClean="0"/>
              <a:t>MitM</a:t>
            </a:r>
            <a:r>
              <a:rPr lang="en-US" sz="1600" dirty="0" smtClean="0"/>
              <a:t>) is an attacker intercepting communication between two computers.</a:t>
            </a:r>
          </a:p>
          <a:p>
            <a:pPr lvl="1">
              <a:buFont typeface="Wingdings" charset="2"/>
              <a:buChar char="§"/>
            </a:pPr>
            <a:r>
              <a:rPr lang="en-US" sz="1600" dirty="0" smtClean="0"/>
              <a:t>Replay attacks are usually an extension of an </a:t>
            </a:r>
            <a:r>
              <a:rPr lang="en-US" sz="1600" dirty="0" err="1" smtClean="0"/>
              <a:t>MitM</a:t>
            </a:r>
            <a:r>
              <a:rPr lang="en-US" sz="1600" dirty="0" smtClean="0"/>
              <a:t> attacker, intercepting credentials and then posing as a legitimate source.</a:t>
            </a:r>
          </a:p>
          <a:p>
            <a:pPr lvl="1">
              <a:buFont typeface="Wingdings" charset="2"/>
              <a:buChar char="§"/>
            </a:pPr>
            <a:r>
              <a:rPr lang="en-US" sz="1600" dirty="0" smtClean="0"/>
              <a:t>DNS Poisoning is an attempt to redirect traffic from legitimate websites to an imposter website.</a:t>
            </a:r>
          </a:p>
        </p:txBody>
      </p:sp>
      <p:pic>
        <p:nvPicPr>
          <p:cNvPr id="2050" name="Picture 2"/>
          <p:cNvPicPr>
            <a:picLocks noChangeAspect="1" noChangeArrowheads="1"/>
          </p:cNvPicPr>
          <p:nvPr/>
        </p:nvPicPr>
        <p:blipFill>
          <a:blip r:embed="rId3" cstate="print"/>
          <a:srcRect/>
          <a:stretch>
            <a:fillRect/>
          </a:stretch>
        </p:blipFill>
        <p:spPr bwMode="auto">
          <a:xfrm>
            <a:off x="5761407" y="1929633"/>
            <a:ext cx="3189630" cy="3351815"/>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12.2 Security Procedures</a:t>
            </a:r>
            <a:endParaRPr lang="en-CA" sz="2400" dirty="0" smtClean="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Procedures</a:t>
            </a:r>
            <a:r>
              <a:rPr lang="en-US">
                <a:latin typeface="Arial" charset="0"/>
              </a:rPr>
              <a:t/>
            </a:r>
            <a:br>
              <a:rPr lang="en-US">
                <a:latin typeface="Arial" charset="0"/>
              </a:rPr>
            </a:br>
            <a:r>
              <a:rPr lang="en-US" sz="3000" smtClean="0">
                <a:latin typeface="Arial" charset="0"/>
              </a:rPr>
              <a:t>Windows Local Security Policy</a:t>
            </a:r>
            <a:endParaRPr lang="en-US" sz="3000" dirty="0">
              <a:latin typeface="Arial" charset="0"/>
            </a:endParaRPr>
          </a:p>
        </p:txBody>
      </p:sp>
      <p:sp>
        <p:nvSpPr>
          <p:cNvPr id="2" name="Content Placeholder 1"/>
          <p:cNvSpPr>
            <a:spLocks noGrp="1"/>
          </p:cNvSpPr>
          <p:nvPr>
            <p:ph idx="1"/>
          </p:nvPr>
        </p:nvSpPr>
        <p:spPr>
          <a:xfrm>
            <a:off x="193868" y="1308165"/>
            <a:ext cx="4101406" cy="5281821"/>
          </a:xfrm>
        </p:spPr>
        <p:txBody>
          <a:bodyPr wrap="square">
            <a:normAutofit fontScale="92500" lnSpcReduction="20000"/>
          </a:bodyPr>
          <a:lstStyle/>
          <a:p>
            <a:r>
              <a:rPr lang="en-US" sz="2000" dirty="0" smtClean="0"/>
              <a:t>A security policy is a set of security objectives that ensure the security of a network, the data, and the computer systems in an organization.</a:t>
            </a:r>
          </a:p>
          <a:p>
            <a:r>
              <a:rPr lang="en-US" sz="2000" dirty="0" smtClean="0"/>
              <a:t>You can use the Windows Local Security Policy tool to implement a security policy on computers that are not part of an Active Directory domain.</a:t>
            </a:r>
          </a:p>
          <a:p>
            <a:r>
              <a:rPr lang="en-US" sz="2000" dirty="0" smtClean="0"/>
              <a:t>Password Policy can be configured to meet a variety of requirements including password history, max age, min age, min length, and complexity.</a:t>
            </a:r>
          </a:p>
          <a:p>
            <a:r>
              <a:rPr lang="en-US" sz="2000" dirty="0" smtClean="0"/>
              <a:t>Audit Policy can be enabled to record all logon events.</a:t>
            </a:r>
          </a:p>
          <a:p>
            <a:r>
              <a:rPr lang="en-US" sz="2000" dirty="0" smtClean="0"/>
              <a:t>You can then export the Local Security Policy to make it easier to update another computer with the same security policy.</a:t>
            </a:r>
          </a:p>
        </p:txBody>
      </p:sp>
      <p:pic>
        <p:nvPicPr>
          <p:cNvPr id="3074" name="Picture 2" descr="C:\Users\Allan\Desktop\Sandbox\development\ITE_6.0\Content\Ch12\Graphics\12.2.1.2.png"/>
          <p:cNvPicPr>
            <a:picLocks noChangeAspect="1" noChangeArrowheads="1"/>
          </p:cNvPicPr>
          <p:nvPr/>
        </p:nvPicPr>
        <p:blipFill>
          <a:blip r:embed="rId3" cstate="print"/>
          <a:srcRect/>
          <a:stretch>
            <a:fillRect/>
          </a:stretch>
        </p:blipFill>
        <p:spPr bwMode="auto">
          <a:xfrm>
            <a:off x="4675941" y="2147176"/>
            <a:ext cx="4184279" cy="2992383"/>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Procedures</a:t>
            </a:r>
            <a:r>
              <a:rPr lang="en-US">
                <a:latin typeface="Arial" charset="0"/>
              </a:rPr>
              <a:t/>
            </a:r>
            <a:br>
              <a:rPr lang="en-US">
                <a:latin typeface="Arial" charset="0"/>
              </a:rPr>
            </a:br>
            <a:r>
              <a:rPr lang="en-US" sz="3000" smtClean="0">
                <a:latin typeface="Arial" charset="0"/>
              </a:rPr>
              <a:t>Securing Web Access</a:t>
            </a:r>
            <a:endParaRPr lang="en-US" sz="3000" dirty="0">
              <a:latin typeface="Arial" charset="0"/>
            </a:endParaRPr>
          </a:p>
        </p:txBody>
      </p:sp>
      <p:sp>
        <p:nvSpPr>
          <p:cNvPr id="2" name="Content Placeholder 1"/>
          <p:cNvSpPr>
            <a:spLocks noGrp="1"/>
          </p:cNvSpPr>
          <p:nvPr>
            <p:ph idx="1"/>
          </p:nvPr>
        </p:nvSpPr>
        <p:spPr>
          <a:xfrm>
            <a:off x="193868" y="1404419"/>
            <a:ext cx="5602248" cy="5154036"/>
          </a:xfrm>
        </p:spPr>
        <p:txBody>
          <a:bodyPr wrap="square">
            <a:normAutofit/>
          </a:bodyPr>
          <a:lstStyle/>
          <a:p>
            <a:r>
              <a:rPr lang="en-US" sz="2000" dirty="0" smtClean="0"/>
              <a:t>Browsers include various tools that can be exploited by attackers.</a:t>
            </a:r>
          </a:p>
          <a:p>
            <a:r>
              <a:rPr lang="en-US" sz="2000" dirty="0" smtClean="0"/>
              <a:t>Most browsers have features that can be enabled to increase web security.</a:t>
            </a:r>
          </a:p>
          <a:p>
            <a:r>
              <a:rPr lang="en-US" sz="2000" dirty="0" smtClean="0"/>
              <a:t>For example, Internet Explorer security can be enhanced by enabling:</a:t>
            </a:r>
          </a:p>
          <a:p>
            <a:pPr lvl="1">
              <a:lnSpc>
                <a:spcPct val="85000"/>
              </a:lnSpc>
              <a:buFont typeface="Wingdings" charset="2"/>
              <a:buChar char="§"/>
            </a:pPr>
            <a:r>
              <a:rPr lang="en-US" sz="1800" dirty="0" smtClean="0"/>
              <a:t>ActiveX Filtering</a:t>
            </a:r>
          </a:p>
          <a:p>
            <a:pPr lvl="1">
              <a:lnSpc>
                <a:spcPct val="85000"/>
              </a:lnSpc>
              <a:buFont typeface="Wingdings" charset="2"/>
              <a:buChar char="§"/>
            </a:pPr>
            <a:r>
              <a:rPr lang="en-US" sz="1800" dirty="0" smtClean="0"/>
              <a:t>Pop-up Blocker</a:t>
            </a:r>
          </a:p>
          <a:p>
            <a:pPr lvl="1">
              <a:lnSpc>
                <a:spcPct val="85000"/>
              </a:lnSpc>
              <a:buFont typeface="Wingdings" charset="2"/>
              <a:buChar char="§"/>
            </a:pPr>
            <a:r>
              <a:rPr lang="en-US" sz="1800" dirty="0" smtClean="0"/>
              <a:t>SmartScreen Filter</a:t>
            </a:r>
          </a:p>
          <a:p>
            <a:pPr lvl="1">
              <a:lnSpc>
                <a:spcPct val="85000"/>
              </a:lnSpc>
              <a:buFont typeface="Wingdings" charset="2"/>
              <a:buChar char="§"/>
            </a:pPr>
            <a:r>
              <a:rPr lang="en-US" sz="1800" dirty="0" smtClean="0"/>
              <a:t>InPrivate Browsing</a:t>
            </a:r>
          </a:p>
          <a:p>
            <a:pPr lvl="1"/>
            <a:endParaRPr lang="en-US" sz="1200" dirty="0" smtClean="0"/>
          </a:p>
        </p:txBody>
      </p:sp>
      <p:pic>
        <p:nvPicPr>
          <p:cNvPr id="4098" name="Picture 2" descr="C:\Users\Allan\Desktop\Sandbox\development\ITE_6.0\Content\Ch12\Graphics\12.2.2.5-2.png"/>
          <p:cNvPicPr>
            <a:picLocks noChangeAspect="1" noChangeArrowheads="1"/>
          </p:cNvPicPr>
          <p:nvPr/>
        </p:nvPicPr>
        <p:blipFill>
          <a:blip r:embed="rId3" cstate="print"/>
          <a:srcRect/>
          <a:stretch>
            <a:fillRect/>
          </a:stretch>
        </p:blipFill>
        <p:spPr bwMode="auto">
          <a:xfrm>
            <a:off x="4542383" y="3368675"/>
            <a:ext cx="4250232" cy="2953298"/>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Procedures</a:t>
            </a:r>
            <a:r>
              <a:rPr lang="en-US">
                <a:latin typeface="Arial" charset="0"/>
              </a:rPr>
              <a:t/>
            </a:r>
            <a:br>
              <a:rPr lang="en-US">
                <a:latin typeface="Arial" charset="0"/>
              </a:rPr>
            </a:br>
            <a:r>
              <a:rPr lang="en-US" sz="3000" smtClean="0">
                <a:latin typeface="Arial" charset="0"/>
              </a:rPr>
              <a:t>Protecting Data</a:t>
            </a:r>
            <a:endParaRPr lang="en-US" sz="3000" dirty="0">
              <a:latin typeface="Arial" charset="0"/>
            </a:endParaRPr>
          </a:p>
        </p:txBody>
      </p:sp>
      <p:sp>
        <p:nvSpPr>
          <p:cNvPr id="2" name="Content Placeholder 1"/>
          <p:cNvSpPr>
            <a:spLocks noGrp="1"/>
          </p:cNvSpPr>
          <p:nvPr>
            <p:ph idx="1"/>
          </p:nvPr>
        </p:nvSpPr>
        <p:spPr>
          <a:xfrm>
            <a:off x="193868" y="1404419"/>
            <a:ext cx="4801213" cy="5453581"/>
          </a:xfrm>
        </p:spPr>
        <p:txBody>
          <a:bodyPr wrap="square">
            <a:normAutofit fontScale="85000" lnSpcReduction="10000"/>
          </a:bodyPr>
          <a:lstStyle/>
          <a:p>
            <a:r>
              <a:rPr lang="en-US" sz="2000" dirty="0" smtClean="0"/>
              <a:t>Protecting data on computers includes a variety of techniques including:</a:t>
            </a:r>
          </a:p>
          <a:p>
            <a:pPr lvl="1">
              <a:buFont typeface="Wingdings" charset="2"/>
              <a:buChar char="§"/>
            </a:pPr>
            <a:r>
              <a:rPr lang="en-US" sz="1900" dirty="0" smtClean="0"/>
              <a:t>Software, such as Windows Firewall, that filters traffic between the computer and other computers to which it is connected</a:t>
            </a:r>
          </a:p>
          <a:p>
            <a:pPr lvl="1">
              <a:buFont typeface="Wingdings" charset="2"/>
              <a:buChar char="§"/>
            </a:pPr>
            <a:r>
              <a:rPr lang="en-US" sz="1900" dirty="0" smtClean="0"/>
              <a:t>Biometric, smart card, and key fob security to help prevent unauthorized physical access to the computer.</a:t>
            </a:r>
          </a:p>
          <a:p>
            <a:pPr lvl="1">
              <a:buFont typeface="Wingdings" charset="2"/>
              <a:buChar char="§"/>
            </a:pPr>
            <a:r>
              <a:rPr lang="en-US" sz="1900" dirty="0" smtClean="0"/>
              <a:t>Backing up data in case of theft, loss, or damage with programs like Windows 7 Backup and Restore, or Windows 8.1 File History tools.</a:t>
            </a:r>
          </a:p>
          <a:p>
            <a:pPr lvl="1">
              <a:buFont typeface="Wingdings" charset="2"/>
              <a:buChar char="§"/>
            </a:pPr>
            <a:r>
              <a:rPr lang="en-US" sz="1900" dirty="0" smtClean="0"/>
              <a:t>File and folder permissions and encryption can be used to prevent unauthorized users from viewing or modifying data.</a:t>
            </a:r>
          </a:p>
          <a:p>
            <a:pPr lvl="1">
              <a:buFont typeface="Wingdings" charset="2"/>
              <a:buChar char="§"/>
            </a:pPr>
            <a:r>
              <a:rPr lang="en-US" sz="1900" dirty="0" smtClean="0"/>
              <a:t>An entire hard drive can be encrypted using Windows BitLocker.</a:t>
            </a:r>
          </a:p>
          <a:p>
            <a:pPr lvl="1">
              <a:buFont typeface="Wingdings" charset="2"/>
              <a:buChar char="§"/>
            </a:pPr>
            <a:r>
              <a:rPr lang="en-US" sz="1900" dirty="0" smtClean="0"/>
              <a:t>Hard drives that need to be disposed of should be data wiped either with a software tool or a degaussing device.</a:t>
            </a:r>
          </a:p>
          <a:p>
            <a:pPr lvl="1">
              <a:buFont typeface="Wingdings" charset="2"/>
              <a:buChar char="§"/>
            </a:pPr>
            <a:r>
              <a:rPr lang="en-US" sz="1900" dirty="0" smtClean="0"/>
              <a:t>When data is wiped, the hard drive can be either recycled or destroyed.</a:t>
            </a:r>
          </a:p>
          <a:p>
            <a:pPr lvl="1"/>
            <a:endParaRPr lang="en-US" sz="1600" dirty="0" smtClean="0"/>
          </a:p>
        </p:txBody>
      </p:sp>
      <p:pic>
        <p:nvPicPr>
          <p:cNvPr id="5122" name="Picture 2" descr="C:\Users\Allan\Desktop\Sandbox\development\ITE_6.0\Content\Ch12\Graphics\12.2.3.5.png"/>
          <p:cNvPicPr>
            <a:picLocks noChangeAspect="1" noChangeArrowheads="1"/>
          </p:cNvPicPr>
          <p:nvPr/>
        </p:nvPicPr>
        <p:blipFill>
          <a:blip r:embed="rId3" cstate="print"/>
          <a:srcRect/>
          <a:stretch>
            <a:fillRect/>
          </a:stretch>
        </p:blipFill>
        <p:spPr bwMode="auto">
          <a:xfrm>
            <a:off x="4967789" y="3313350"/>
            <a:ext cx="3944199" cy="2263172"/>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a:latin typeface="Arial" charset="0"/>
              </a:rPr>
              <a:t>- </a:t>
            </a:r>
            <a:r>
              <a:rPr lang="en-US" smtClean="0">
                <a:latin typeface="Arial" charset="0"/>
              </a:rPr>
              <a:t>Chapter 12 </a:t>
            </a:r>
            <a:r>
              <a:rPr lang="en-US" dirty="0" smtClean="0">
                <a:latin typeface="Arial" charset="0"/>
              </a:rPr>
              <a:t>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#11	</a:t>
            </a:r>
            <a:endParaRPr lang="en-CA" sz="1600" b="1" dirty="0" smtClean="0"/>
          </a:p>
          <a:p>
            <a:pPr marL="0" indent="0">
              <a:buNone/>
            </a:pPr>
            <a:r>
              <a:rPr lang="en-CA" dirty="0"/>
              <a:t>Note: Remove the Planning Guide from this presentation before sharing with anyone.</a:t>
            </a: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Procedures</a:t>
            </a:r>
            <a:r>
              <a:rPr lang="en-US">
                <a:latin typeface="Arial" charset="0"/>
              </a:rPr>
              <a:t/>
            </a:r>
            <a:br>
              <a:rPr lang="en-US">
                <a:latin typeface="Arial" charset="0"/>
              </a:rPr>
            </a:br>
            <a:r>
              <a:rPr lang="en-US" sz="3000" smtClean="0">
                <a:latin typeface="Arial" charset="0"/>
              </a:rPr>
              <a:t>Protection Against Malicious Software</a:t>
            </a:r>
            <a:endParaRPr lang="en-US" sz="3000" dirty="0">
              <a:latin typeface="Arial" charset="0"/>
            </a:endParaRPr>
          </a:p>
        </p:txBody>
      </p:sp>
      <p:sp>
        <p:nvSpPr>
          <p:cNvPr id="2" name="Content Placeholder 1"/>
          <p:cNvSpPr>
            <a:spLocks noGrp="1"/>
          </p:cNvSpPr>
          <p:nvPr>
            <p:ph idx="1"/>
          </p:nvPr>
        </p:nvSpPr>
        <p:spPr>
          <a:xfrm>
            <a:off x="193868" y="1404420"/>
            <a:ext cx="5602248" cy="5130492"/>
          </a:xfrm>
        </p:spPr>
        <p:txBody>
          <a:bodyPr wrap="square">
            <a:normAutofit fontScale="92500" lnSpcReduction="20000"/>
          </a:bodyPr>
          <a:lstStyle/>
          <a:p>
            <a:r>
              <a:rPr lang="en-US" sz="2000" dirty="0" smtClean="0"/>
              <a:t>Antimalware programs, such as those offered by </a:t>
            </a:r>
            <a:r>
              <a:rPr lang="en-US" sz="2000" dirty="0" err="1" smtClean="0"/>
              <a:t>McAffee</a:t>
            </a:r>
            <a:r>
              <a:rPr lang="en-US" sz="2000" dirty="0" smtClean="0"/>
              <a:t>, Symantec, and Kaspersky, include antivirus protection, adware protection, phishing protection, and spyware protection.</a:t>
            </a:r>
          </a:p>
          <a:p>
            <a:r>
              <a:rPr lang="en-US" sz="2000" dirty="0" smtClean="0"/>
              <a:t>Always retrieve the signature files from the manufacturer’s website to make sure the update is authentic and not corrupted by viruses.</a:t>
            </a:r>
          </a:p>
          <a:p>
            <a:r>
              <a:rPr lang="en-US" sz="2000" dirty="0" smtClean="0"/>
              <a:t>If a computer becomes infected, follow these steps:</a:t>
            </a:r>
          </a:p>
          <a:p>
            <a:pPr marL="800100" lvl="1" indent="-342900">
              <a:lnSpc>
                <a:spcPct val="85000"/>
              </a:lnSpc>
              <a:buFont typeface="+mj-lt"/>
              <a:buAutoNum type="arabicPeriod"/>
            </a:pPr>
            <a:r>
              <a:rPr lang="en-US" sz="1700" dirty="0" smtClean="0"/>
              <a:t>Remove the infected computer from the network.</a:t>
            </a:r>
          </a:p>
          <a:p>
            <a:pPr marL="800100" lvl="1" indent="-342900">
              <a:lnSpc>
                <a:spcPct val="85000"/>
              </a:lnSpc>
              <a:buFont typeface="+mj-lt"/>
              <a:buAutoNum type="arabicPeriod"/>
            </a:pPr>
            <a:r>
              <a:rPr lang="en-US" sz="1700" dirty="0" smtClean="0"/>
              <a:t>Follow the incident response policy, which may </a:t>
            </a:r>
            <a:r>
              <a:rPr lang="en-US" sz="1700" dirty="0" err="1" smtClean="0"/>
              <a:t>inlcude</a:t>
            </a:r>
            <a:r>
              <a:rPr lang="en-US" sz="1700" dirty="0" smtClean="0"/>
              <a:t>:</a:t>
            </a:r>
          </a:p>
          <a:p>
            <a:pPr marL="1025525" lvl="2" indent="-228600">
              <a:buFont typeface="Arial" pitchFamily="34" charset="0"/>
              <a:buChar char="•"/>
            </a:pPr>
            <a:r>
              <a:rPr lang="en-US" sz="1700" dirty="0" smtClean="0"/>
              <a:t>Notify IT personnel</a:t>
            </a:r>
          </a:p>
          <a:p>
            <a:pPr marL="1025525" lvl="2" indent="-228600">
              <a:buFont typeface="Arial" pitchFamily="34" charset="0"/>
              <a:buChar char="•"/>
            </a:pPr>
            <a:r>
              <a:rPr lang="en-US" sz="1700" dirty="0" smtClean="0"/>
              <a:t>Save log file to removable media</a:t>
            </a:r>
          </a:p>
          <a:p>
            <a:pPr marL="1025525" lvl="2" indent="-228600">
              <a:buFont typeface="Arial" pitchFamily="34" charset="0"/>
              <a:buChar char="•"/>
            </a:pPr>
            <a:r>
              <a:rPr lang="en-US" sz="1700" dirty="0" smtClean="0"/>
              <a:t>Turn off computer</a:t>
            </a:r>
          </a:p>
          <a:p>
            <a:pPr marL="1025525" lvl="2" indent="-228600">
              <a:buFont typeface="Arial" pitchFamily="34" charset="0"/>
              <a:buChar char="•"/>
            </a:pPr>
            <a:r>
              <a:rPr lang="en-US" sz="1700" dirty="0" smtClean="0"/>
              <a:t>Home users should update all antimalware programs.</a:t>
            </a:r>
          </a:p>
          <a:p>
            <a:pPr marL="800100" lvl="1" indent="-342900">
              <a:lnSpc>
                <a:spcPct val="85000"/>
              </a:lnSpc>
              <a:buFont typeface="+mj-lt"/>
              <a:buAutoNum type="arabicPeriod"/>
            </a:pPr>
            <a:r>
              <a:rPr lang="en-US" sz="1700" dirty="0" smtClean="0"/>
              <a:t>Boot the computer with a scan disk. This may include booting in Safe Mode.</a:t>
            </a:r>
          </a:p>
          <a:p>
            <a:pPr marL="800100" lvl="1" indent="-342900">
              <a:lnSpc>
                <a:spcPct val="85000"/>
              </a:lnSpc>
              <a:buFont typeface="+mj-lt"/>
              <a:buAutoNum type="arabicPeriod"/>
            </a:pPr>
            <a:r>
              <a:rPr lang="en-US" sz="1700" dirty="0" smtClean="0"/>
              <a:t>After the computer is clean, delete system restore files to protect against reinfection.</a:t>
            </a:r>
          </a:p>
          <a:p>
            <a:pPr marL="347663" indent="-228600"/>
            <a:endParaRPr lang="en-US" sz="1600" dirty="0" smtClean="0"/>
          </a:p>
          <a:p>
            <a:pPr marL="685800" lvl="1" indent="-228600">
              <a:buFont typeface="+mj-lt"/>
              <a:buAutoNum type="arabicPeriod"/>
            </a:pPr>
            <a:endParaRPr lang="en-US" sz="1200" dirty="0" smtClean="0"/>
          </a:p>
          <a:p>
            <a:pPr marL="685800" lvl="1" indent="-228600">
              <a:buFont typeface="+mj-lt"/>
              <a:buAutoNum type="arabicPeriod"/>
            </a:pPr>
            <a:endParaRPr lang="en-US" sz="1200" dirty="0" smtClean="0"/>
          </a:p>
        </p:txBody>
      </p:sp>
      <p:pic>
        <p:nvPicPr>
          <p:cNvPr id="6146" name="Picture 2" descr="C:\Users\Allan\Desktop\Sandbox\development\ITE_6.0\Content\Ch12\Graphics\12.2.4.2.PNG"/>
          <p:cNvPicPr>
            <a:picLocks noChangeAspect="1" noChangeArrowheads="1"/>
          </p:cNvPicPr>
          <p:nvPr/>
        </p:nvPicPr>
        <p:blipFill>
          <a:blip r:embed="rId3" cstate="print"/>
          <a:srcRect/>
          <a:stretch>
            <a:fillRect/>
          </a:stretch>
        </p:blipFill>
        <p:spPr bwMode="auto">
          <a:xfrm>
            <a:off x="5907221" y="1769111"/>
            <a:ext cx="3059741" cy="3607562"/>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Procedures</a:t>
            </a:r>
            <a:r>
              <a:rPr lang="en-US">
                <a:latin typeface="Arial" charset="0"/>
              </a:rPr>
              <a:t/>
            </a:r>
            <a:br>
              <a:rPr lang="en-US">
                <a:latin typeface="Arial" charset="0"/>
              </a:rPr>
            </a:br>
            <a:r>
              <a:rPr lang="en-US" sz="3000" smtClean="0">
                <a:latin typeface="Arial" charset="0"/>
              </a:rPr>
              <a:t>Security Techniques</a:t>
            </a:r>
            <a:endParaRPr lang="en-US" sz="3000" dirty="0">
              <a:latin typeface="Arial" charset="0"/>
            </a:endParaRPr>
          </a:p>
        </p:txBody>
      </p:sp>
      <p:sp>
        <p:nvSpPr>
          <p:cNvPr id="2" name="Content Placeholder 1"/>
          <p:cNvSpPr>
            <a:spLocks noGrp="1"/>
          </p:cNvSpPr>
          <p:nvPr>
            <p:ph idx="1"/>
          </p:nvPr>
        </p:nvSpPr>
        <p:spPr>
          <a:xfrm>
            <a:off x="193868" y="1404420"/>
            <a:ext cx="5602248" cy="5032476"/>
          </a:xfrm>
        </p:spPr>
        <p:txBody>
          <a:bodyPr wrap="square">
            <a:normAutofit lnSpcReduction="10000"/>
          </a:bodyPr>
          <a:lstStyle/>
          <a:p>
            <a:r>
              <a:rPr lang="en-US" sz="2000" dirty="0" smtClean="0"/>
              <a:t>All Windows computers on a network must be part of either a domain or a workgroup.</a:t>
            </a:r>
          </a:p>
          <a:p>
            <a:r>
              <a:rPr lang="en-US" sz="2000" dirty="0" smtClean="0"/>
              <a:t>Before computers can share resources, they must share the same domain name or workgroup name. </a:t>
            </a:r>
          </a:p>
          <a:p>
            <a:r>
              <a:rPr lang="en-US" sz="2000" dirty="0" smtClean="0"/>
              <a:t>Mapping a local drive is a useful way to access a single file, specific folders, or an entire drive between different operating systems over a network.</a:t>
            </a:r>
          </a:p>
          <a:p>
            <a:r>
              <a:rPr lang="en-US" sz="2000" dirty="0" smtClean="0"/>
              <a:t>Determine which resources will be shared over the network and the type of permissions users will have to the resources.</a:t>
            </a:r>
          </a:p>
          <a:p>
            <a:pPr lvl="1">
              <a:buFont typeface="Wingdings" charset="2"/>
              <a:buChar char="§"/>
            </a:pPr>
            <a:r>
              <a:rPr lang="en-US" sz="1600" dirty="0" smtClean="0"/>
              <a:t>Read - user can view data in files and run programs</a:t>
            </a:r>
          </a:p>
          <a:p>
            <a:pPr lvl="1">
              <a:buFont typeface="Wingdings" charset="2"/>
              <a:buChar char="§"/>
            </a:pPr>
            <a:r>
              <a:rPr lang="en-US" sz="1600" dirty="0" smtClean="0"/>
              <a:t>Change - user can add files and subfolders, change the data in files, and delete subfolders and files</a:t>
            </a:r>
          </a:p>
          <a:p>
            <a:pPr lvl="1">
              <a:buFont typeface="Wingdings" charset="2"/>
              <a:buChar char="§"/>
            </a:pPr>
            <a:r>
              <a:rPr lang="en-US" sz="1600" dirty="0" smtClean="0"/>
              <a:t>Full Control - user can change permissions of files and folders</a:t>
            </a:r>
          </a:p>
        </p:txBody>
      </p:sp>
      <p:pic>
        <p:nvPicPr>
          <p:cNvPr id="3076" name="Picture 4" descr="C:\Users\Allan\Desktop\Sandbox\development\ITE_6.0\Content\Ch8\Graphics\8.1.3.5-1c.png"/>
          <p:cNvPicPr>
            <a:picLocks noChangeAspect="1" noChangeArrowheads="1"/>
          </p:cNvPicPr>
          <p:nvPr/>
        </p:nvPicPr>
        <p:blipFill>
          <a:blip r:embed="rId3" cstate="print"/>
          <a:srcRect/>
          <a:stretch>
            <a:fillRect/>
          </a:stretch>
        </p:blipFill>
        <p:spPr bwMode="auto">
          <a:xfrm>
            <a:off x="5794668" y="1799139"/>
            <a:ext cx="3167824" cy="3831639"/>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Procedures</a:t>
            </a:r>
            <a:r>
              <a:rPr lang="en-US">
                <a:latin typeface="Arial" charset="0"/>
              </a:rPr>
              <a:t/>
            </a:r>
            <a:br>
              <a:rPr lang="en-US">
                <a:latin typeface="Arial" charset="0"/>
              </a:rPr>
            </a:br>
            <a:r>
              <a:rPr lang="en-US" sz="3000" smtClean="0">
                <a:latin typeface="Arial" charset="0"/>
              </a:rPr>
              <a:t>Security Techniques</a:t>
            </a:r>
            <a:endParaRPr lang="en-US" sz="3000" dirty="0">
              <a:latin typeface="Arial" charset="0"/>
            </a:endParaRPr>
          </a:p>
        </p:txBody>
      </p:sp>
      <p:sp>
        <p:nvSpPr>
          <p:cNvPr id="2" name="Content Placeholder 1"/>
          <p:cNvSpPr>
            <a:spLocks noGrp="1"/>
          </p:cNvSpPr>
          <p:nvPr>
            <p:ph idx="1"/>
          </p:nvPr>
        </p:nvSpPr>
        <p:spPr>
          <a:xfrm>
            <a:off x="193868" y="1404420"/>
            <a:ext cx="5243764" cy="5167068"/>
          </a:xfrm>
        </p:spPr>
        <p:txBody>
          <a:bodyPr wrap="square">
            <a:normAutofit fontScale="92500"/>
          </a:bodyPr>
          <a:lstStyle/>
          <a:p>
            <a:r>
              <a:rPr lang="en-US" sz="2000" dirty="0" smtClean="0"/>
              <a:t>Common security techniques include:</a:t>
            </a:r>
          </a:p>
          <a:p>
            <a:pPr lvl="1">
              <a:buFont typeface="Wingdings" charset="2"/>
              <a:buChar char="§"/>
            </a:pPr>
            <a:r>
              <a:rPr lang="en-US" sz="1600" dirty="0" smtClean="0"/>
              <a:t>Encrypted communications between two computers should occur over an encrypted channel, such as those provided by virtual private networks (VPNs).</a:t>
            </a:r>
          </a:p>
          <a:p>
            <a:pPr lvl="1">
              <a:buFont typeface="Wingdings" charset="2"/>
              <a:buChar char="§"/>
            </a:pPr>
            <a:r>
              <a:rPr lang="en-US" sz="1600" dirty="0" smtClean="0"/>
              <a:t>The service set identifier (SSID) broadcasting on wireless networks (WLANs) can be disabled, although this does not provide sufficient security.</a:t>
            </a:r>
          </a:p>
          <a:p>
            <a:pPr lvl="1">
              <a:buFont typeface="Wingdings" charset="2"/>
              <a:buChar char="§"/>
            </a:pPr>
            <a:r>
              <a:rPr lang="en-US" sz="1600" dirty="0" smtClean="0"/>
              <a:t>Secure WLANs with the strongest security mode, which is currently WPA2.</a:t>
            </a:r>
          </a:p>
          <a:p>
            <a:pPr lvl="1">
              <a:buFont typeface="Wingdings" charset="2"/>
              <a:buChar char="§"/>
            </a:pPr>
            <a:r>
              <a:rPr lang="en-US" sz="1600" dirty="0" smtClean="0"/>
              <a:t>Universal Plug and Play (UPnP), which enables devices to add themselves to the network, should be disabled. UPnP is not secure.</a:t>
            </a:r>
          </a:p>
          <a:p>
            <a:pPr lvl="1">
              <a:buFont typeface="Wingdings" charset="2"/>
              <a:buChar char="§"/>
            </a:pPr>
            <a:r>
              <a:rPr lang="en-US" sz="1600" dirty="0" smtClean="0"/>
              <a:t>Be sure the firmware is up-to-date with the latest security patches.</a:t>
            </a:r>
          </a:p>
          <a:p>
            <a:pPr lvl="1">
              <a:buFont typeface="Wingdings" charset="2"/>
              <a:buChar char="§"/>
            </a:pPr>
            <a:r>
              <a:rPr lang="en-US" sz="1600" dirty="0" smtClean="0"/>
              <a:t>Install and configure a firewall. Most wireless routers today include a stateful packet inspection firewall.</a:t>
            </a:r>
          </a:p>
          <a:p>
            <a:pPr lvl="1">
              <a:buFont typeface="Wingdings" charset="2"/>
              <a:buChar char="§"/>
            </a:pPr>
            <a:r>
              <a:rPr lang="en-US" sz="1600" dirty="0" smtClean="0"/>
              <a:t>If you want others to be able to access a computer, server, or gaming console across untrusted or public networks, use port forwarding and isolate the computer in a demilitarized zone (DMZ).</a:t>
            </a:r>
          </a:p>
        </p:txBody>
      </p:sp>
      <p:pic>
        <p:nvPicPr>
          <p:cNvPr id="7170" name="Picture 2" descr="C:\Users\Allan\Desktop\Sandbox\development\ITE_6.0\Content\Ch12\Graphics\12.2.5.3.png"/>
          <p:cNvPicPr>
            <a:picLocks noChangeAspect="1" noChangeArrowheads="1"/>
          </p:cNvPicPr>
          <p:nvPr/>
        </p:nvPicPr>
        <p:blipFill>
          <a:blip r:embed="rId3" cstate="print"/>
          <a:srcRect/>
          <a:stretch>
            <a:fillRect/>
          </a:stretch>
        </p:blipFill>
        <p:spPr bwMode="auto">
          <a:xfrm>
            <a:off x="5601249" y="1170243"/>
            <a:ext cx="3058837" cy="2231325"/>
          </a:xfrm>
          <a:prstGeom prst="rect">
            <a:avLst/>
          </a:prstGeom>
          <a:noFill/>
        </p:spPr>
      </p:pic>
      <p:pic>
        <p:nvPicPr>
          <p:cNvPr id="7171" name="Picture 3" descr="C:\Users\Allan\Desktop\Sandbox\development\ITE_6.0\Content\Ch12\Graphics\12.2.5.6-1.png"/>
          <p:cNvPicPr>
            <a:picLocks noChangeAspect="1" noChangeArrowheads="1"/>
          </p:cNvPicPr>
          <p:nvPr/>
        </p:nvPicPr>
        <p:blipFill>
          <a:blip r:embed="rId4" cstate="print"/>
          <a:srcRect/>
          <a:stretch>
            <a:fillRect/>
          </a:stretch>
        </p:blipFill>
        <p:spPr bwMode="auto">
          <a:xfrm>
            <a:off x="5596957" y="3685985"/>
            <a:ext cx="3077449" cy="2507551"/>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Security Procedures</a:t>
            </a:r>
            <a:r>
              <a:rPr lang="en-US">
                <a:latin typeface="Arial" charset="0"/>
              </a:rPr>
              <a:t/>
            </a:r>
            <a:br>
              <a:rPr lang="en-US">
                <a:latin typeface="Arial" charset="0"/>
              </a:rPr>
            </a:br>
            <a:r>
              <a:rPr lang="en-US" sz="3000" smtClean="0">
                <a:latin typeface="Arial" charset="0"/>
              </a:rPr>
              <a:t>Protecting Physical Equipment</a:t>
            </a:r>
            <a:endParaRPr lang="en-US" sz="3000" dirty="0">
              <a:latin typeface="Arial" charset="0"/>
            </a:endParaRPr>
          </a:p>
        </p:txBody>
      </p:sp>
      <p:sp>
        <p:nvSpPr>
          <p:cNvPr id="2" name="Content Placeholder 1"/>
          <p:cNvSpPr>
            <a:spLocks noGrp="1"/>
          </p:cNvSpPr>
          <p:nvPr>
            <p:ph idx="1"/>
          </p:nvPr>
        </p:nvSpPr>
        <p:spPr>
          <a:xfrm>
            <a:off x="193868" y="1404420"/>
            <a:ext cx="5207188" cy="5154876"/>
          </a:xfrm>
        </p:spPr>
        <p:txBody>
          <a:bodyPr wrap="square">
            <a:normAutofit/>
          </a:bodyPr>
          <a:lstStyle/>
          <a:p>
            <a:r>
              <a:rPr lang="en-US" sz="2000" dirty="0" smtClean="0"/>
              <a:t>Common techniques for protecting physical equipment include:</a:t>
            </a:r>
          </a:p>
          <a:p>
            <a:pPr lvl="1">
              <a:buFont typeface="Wingdings" charset="2"/>
              <a:buChar char="§"/>
            </a:pPr>
            <a:r>
              <a:rPr lang="en-US" sz="1600" dirty="0" smtClean="0"/>
              <a:t>Store network equipment in a locked wiring closet</a:t>
            </a:r>
          </a:p>
          <a:p>
            <a:pPr lvl="1">
              <a:buFont typeface="Wingdings" charset="2"/>
              <a:buChar char="§"/>
            </a:pPr>
            <a:r>
              <a:rPr lang="en-US" sz="1600" dirty="0" smtClean="0"/>
              <a:t>Consider setting a BIOS or UEFI password</a:t>
            </a:r>
          </a:p>
          <a:p>
            <a:pPr lvl="1">
              <a:buFont typeface="Wingdings" charset="2"/>
              <a:buChar char="§"/>
            </a:pPr>
            <a:r>
              <a:rPr lang="en-US" sz="1600" dirty="0" smtClean="0"/>
              <a:t>Disable </a:t>
            </a:r>
            <a:r>
              <a:rPr lang="en-US" sz="1600" dirty="0" err="1" smtClean="0"/>
              <a:t>AutoRun</a:t>
            </a:r>
            <a:r>
              <a:rPr lang="en-US" sz="1600" dirty="0" smtClean="0"/>
              <a:t> and AutoPlay</a:t>
            </a:r>
          </a:p>
          <a:p>
            <a:pPr lvl="1">
              <a:buFont typeface="Wingdings" charset="2"/>
              <a:buChar char="§"/>
            </a:pPr>
            <a:r>
              <a:rPr lang="en-US" sz="1600" dirty="0" smtClean="0"/>
              <a:t>Implement multifactor authentication which includes:</a:t>
            </a:r>
          </a:p>
          <a:p>
            <a:pPr lvl="2">
              <a:buFont typeface="Wingdings" charset="2"/>
              <a:buChar char="§"/>
            </a:pPr>
            <a:r>
              <a:rPr lang="en-US" sz="1600" dirty="0" smtClean="0"/>
              <a:t>Something you know (e.g. password)</a:t>
            </a:r>
          </a:p>
          <a:p>
            <a:pPr lvl="2">
              <a:buFont typeface="Wingdings" charset="2"/>
              <a:buChar char="§"/>
            </a:pPr>
            <a:r>
              <a:rPr lang="en-US" sz="1600" dirty="0" smtClean="0"/>
              <a:t>Something you have (e.g. key fob)</a:t>
            </a:r>
          </a:p>
          <a:p>
            <a:pPr lvl="2">
              <a:buFont typeface="Wingdings" charset="2"/>
              <a:buChar char="§"/>
            </a:pPr>
            <a:r>
              <a:rPr lang="en-US" sz="1600" dirty="0" smtClean="0"/>
              <a:t>Something you are (e.g. fingerprint)</a:t>
            </a:r>
          </a:p>
          <a:p>
            <a:pPr lvl="1">
              <a:buFont typeface="Wingdings" charset="2"/>
              <a:buChar char="§"/>
            </a:pPr>
            <a:r>
              <a:rPr lang="en-US" sz="1600" dirty="0" smtClean="0"/>
              <a:t>Lock down all equipment with security cables. </a:t>
            </a:r>
          </a:p>
          <a:p>
            <a:pPr lvl="1">
              <a:buFont typeface="Wingdings" charset="2"/>
              <a:buChar char="§"/>
            </a:pPr>
            <a:r>
              <a:rPr lang="en-US" sz="1600" dirty="0" smtClean="0"/>
              <a:t>Use card keys, video surveillance, and/or security guards if the cost is warranted. (e.g. data centers)</a:t>
            </a:r>
          </a:p>
        </p:txBody>
      </p:sp>
      <p:pic>
        <p:nvPicPr>
          <p:cNvPr id="8194" name="Picture 2"/>
          <p:cNvPicPr>
            <a:picLocks noChangeAspect="1" noChangeArrowheads="1"/>
          </p:cNvPicPr>
          <p:nvPr/>
        </p:nvPicPr>
        <p:blipFill>
          <a:blip r:embed="rId3" cstate="print"/>
          <a:srcRect/>
          <a:stretch>
            <a:fillRect/>
          </a:stretch>
        </p:blipFill>
        <p:spPr bwMode="auto">
          <a:xfrm>
            <a:off x="5900928" y="1347978"/>
            <a:ext cx="2760726" cy="4338284"/>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12.3 Common Preventive Maintenance Techniques for Security</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Common Preventive Maintenance Techniques for Security</a:t>
            </a:r>
            <a:r>
              <a:rPr lang="en-US" smtClean="0">
                <a:latin typeface="Arial" charset="0"/>
              </a:rPr>
              <a:t/>
            </a:r>
            <a:br>
              <a:rPr lang="en-US" smtClean="0">
                <a:latin typeface="Arial" charset="0"/>
              </a:rPr>
            </a:br>
            <a:r>
              <a:rPr lang="en-US" sz="3000" smtClean="0">
                <a:latin typeface="Arial" charset="0"/>
              </a:rPr>
              <a:t>Security Maintenance</a:t>
            </a:r>
            <a:endParaRPr lang="en-US" sz="3000" dirty="0">
              <a:latin typeface="Arial" charset="0"/>
            </a:endParaRPr>
          </a:p>
        </p:txBody>
      </p:sp>
      <p:sp>
        <p:nvSpPr>
          <p:cNvPr id="2" name="Content Placeholder 1"/>
          <p:cNvSpPr>
            <a:spLocks noGrp="1"/>
          </p:cNvSpPr>
          <p:nvPr>
            <p:ph idx="1"/>
          </p:nvPr>
        </p:nvSpPr>
        <p:spPr>
          <a:xfrm>
            <a:off x="193868" y="1404420"/>
            <a:ext cx="5048692" cy="4986332"/>
          </a:xfrm>
        </p:spPr>
        <p:txBody>
          <a:bodyPr>
            <a:normAutofit/>
          </a:bodyPr>
          <a:lstStyle/>
          <a:p>
            <a:r>
              <a:rPr lang="en-US" sz="2000" dirty="0" smtClean="0"/>
              <a:t>Maintaining security includes the following:</a:t>
            </a:r>
          </a:p>
          <a:p>
            <a:pPr lvl="1">
              <a:buFont typeface="Wingdings" charset="2"/>
              <a:buChar char="§"/>
            </a:pPr>
            <a:r>
              <a:rPr lang="en-US" sz="1600" dirty="0" smtClean="0"/>
              <a:t>Keep operating systems up-to-date with security patches and service packs.</a:t>
            </a:r>
          </a:p>
          <a:p>
            <a:pPr lvl="1">
              <a:buFont typeface="Wingdings" charset="2"/>
              <a:buChar char="§"/>
            </a:pPr>
            <a:r>
              <a:rPr lang="en-US" sz="1600" dirty="0" smtClean="0"/>
              <a:t>Back up data regularly.</a:t>
            </a:r>
          </a:p>
          <a:p>
            <a:pPr lvl="1">
              <a:buFont typeface="Wingdings" charset="2"/>
              <a:buChar char="§"/>
            </a:pPr>
            <a:r>
              <a:rPr lang="en-US" sz="1600" dirty="0" smtClean="0"/>
              <a:t>Install, enable, and configure a software firewall, such as Windows Firewall.</a:t>
            </a:r>
          </a:p>
          <a:p>
            <a:pPr lvl="1">
              <a:buFont typeface="Wingdings" charset="2"/>
              <a:buChar char="§"/>
            </a:pPr>
            <a:r>
              <a:rPr lang="en-US" sz="1600" dirty="0" smtClean="0"/>
              <a:t>Manage users including removing terminated employees, assigning temporary guest accounts, configuring login times, monitoring failed login attempts, and enforcing idle timeouts and screen locks. </a:t>
            </a:r>
          </a:p>
          <a:p>
            <a:pPr lvl="1">
              <a:buFont typeface="Wingdings" charset="2"/>
              <a:buChar char="§"/>
            </a:pPr>
            <a:r>
              <a:rPr lang="en-US" sz="1600" dirty="0" smtClean="0"/>
              <a:t>In Windows, use the User Account Control or Local Users and Groups Manager to manage users.</a:t>
            </a:r>
          </a:p>
        </p:txBody>
      </p:sp>
      <p:pic>
        <p:nvPicPr>
          <p:cNvPr id="9218" name="Picture 2" descr="C:\Users\Allan\Desktop\Sandbox\development\ITE_6.0\Content\Ch12\Graphics\12.3.1.4.png"/>
          <p:cNvPicPr>
            <a:picLocks noChangeAspect="1" noChangeArrowheads="1"/>
          </p:cNvPicPr>
          <p:nvPr/>
        </p:nvPicPr>
        <p:blipFill>
          <a:blip r:embed="rId3" cstate="print"/>
          <a:srcRect/>
          <a:stretch>
            <a:fillRect/>
          </a:stretch>
        </p:blipFill>
        <p:spPr bwMode="auto">
          <a:xfrm>
            <a:off x="5327904" y="1131450"/>
            <a:ext cx="3606990" cy="2635878"/>
          </a:xfrm>
          <a:prstGeom prst="rect">
            <a:avLst/>
          </a:prstGeom>
          <a:noFill/>
        </p:spPr>
      </p:pic>
      <p:pic>
        <p:nvPicPr>
          <p:cNvPr id="9219" name="Picture 3" descr="C:\Users\Allan\Desktop\Sandbox\development\ITE_6.0\Content\Ch12\Graphics\12.3.1.7-Figure 2.PNG"/>
          <p:cNvPicPr>
            <a:picLocks noChangeAspect="1" noChangeArrowheads="1"/>
          </p:cNvPicPr>
          <p:nvPr/>
        </p:nvPicPr>
        <p:blipFill>
          <a:blip r:embed="rId4" cstate="print"/>
          <a:srcRect/>
          <a:stretch>
            <a:fillRect/>
          </a:stretch>
        </p:blipFill>
        <p:spPr bwMode="auto">
          <a:xfrm>
            <a:off x="5909492" y="3935730"/>
            <a:ext cx="2443814" cy="2489454"/>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12.4 Basic Troubleshooting Process for Security</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701579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smtClean="0"/>
              <a:t>Identify the Problem</a:t>
            </a:r>
          </a:p>
          <a:p>
            <a:pPr lvl="1">
              <a:buFont typeface="Wingdings" charset="2"/>
              <a:buChar char="§"/>
            </a:pPr>
            <a:r>
              <a:rPr lang="en-US" sz="1600" smtClean="0"/>
              <a:t>The first step in the troubleshooting process.</a:t>
            </a:r>
          </a:p>
          <a:p>
            <a:pPr lvl="1">
              <a:buFont typeface="Wingdings" charset="2"/>
              <a:buChar char="§"/>
            </a:pPr>
            <a:r>
              <a:rPr lang="en-US" sz="1600" smtClean="0"/>
              <a:t>A list of open and closed-ended questions is useful.</a:t>
            </a:r>
          </a:p>
          <a:p>
            <a:r>
              <a:rPr lang="en-US" sz="2000" smtClean="0"/>
              <a:t>Establish a Theory of Probable Cause</a:t>
            </a:r>
          </a:p>
          <a:p>
            <a:pPr lvl="1">
              <a:buFont typeface="Wingdings" charset="2"/>
              <a:buChar char="§"/>
            </a:pPr>
            <a:r>
              <a:rPr lang="en-US" sz="1600" smtClean="0"/>
              <a:t>Based on the answers received, establish a theory probable cause.</a:t>
            </a:r>
          </a:p>
          <a:p>
            <a:pPr lvl="1">
              <a:buFont typeface="Wingdings" charset="2"/>
              <a:buChar char="§"/>
            </a:pPr>
            <a:r>
              <a:rPr lang="en-US" sz="1600" smtClean="0"/>
              <a:t>A list of common problems can be useful.</a:t>
            </a:r>
          </a:p>
          <a:p>
            <a:r>
              <a:rPr lang="en-US" sz="2000" smtClean="0"/>
              <a:t>Test the Theory to Determine Cause</a:t>
            </a:r>
          </a:p>
          <a:p>
            <a:pPr lvl="1">
              <a:buFont typeface="Wingdings" charset="2"/>
              <a:buChar char="§"/>
            </a:pPr>
            <a:r>
              <a:rPr lang="en-US" sz="1600" smtClean="0"/>
              <a:t>Test your theories to determine the cause of the problem.</a:t>
            </a:r>
          </a:p>
          <a:p>
            <a:pPr lvl="1">
              <a:buFont typeface="Wingdings" charset="2"/>
              <a:buChar char="§"/>
            </a:pPr>
            <a:r>
              <a:rPr lang="en-US" sz="1600" smtClean="0"/>
              <a:t>A list of quick procedures to common problems can help.</a:t>
            </a:r>
          </a:p>
          <a:p>
            <a:r>
              <a:rPr lang="en-US" sz="2000" smtClean="0"/>
              <a:t>Establish a Plan of Action to Resolve the Problem and Implement the Solution</a:t>
            </a:r>
          </a:p>
          <a:p>
            <a:pPr lvl="1">
              <a:buFont typeface="Wingdings" charset="2"/>
              <a:buChar char="§"/>
            </a:pPr>
            <a:r>
              <a:rPr lang="en-US" sz="1600" smtClean="0"/>
              <a:t>A plan of action is needed to solve the problem and implement a permanent solution.</a:t>
            </a:r>
            <a:endParaRPr lang="en-US" sz="1600" dirty="0" smtClean="0"/>
          </a:p>
        </p:txBody>
      </p:sp>
      <p:sp>
        <p:nvSpPr>
          <p:cNvPr id="21505" name="Rectangle 2"/>
          <p:cNvSpPr>
            <a:spLocks noGrp="1" noChangeArrowheads="1"/>
          </p:cNvSpPr>
          <p:nvPr>
            <p:ph type="title"/>
          </p:nvPr>
        </p:nvSpPr>
        <p:spPr/>
        <p:txBody>
          <a:bodyPr>
            <a:normAutofit/>
          </a:bodyPr>
          <a:lstStyle/>
          <a:p>
            <a:pPr eaLnBrk="1" hangingPunct="1"/>
            <a:r>
              <a:rPr lang="en-CA" sz="1800" smtClean="0"/>
              <a:t>Basic Troubleshooting Process for Security</a:t>
            </a:r>
            <a:r>
              <a:rPr lang="en-US" smtClean="0">
                <a:latin typeface="Arial" charset="0"/>
              </a:rPr>
              <a:t/>
            </a:r>
            <a:br>
              <a:rPr lang="en-US" smtClean="0">
                <a:latin typeface="Arial" charset="0"/>
              </a:rPr>
            </a:br>
            <a:r>
              <a:rPr lang="en-US" sz="2700" smtClean="0">
                <a:latin typeface="Arial" charset="0"/>
              </a:rPr>
              <a:t>Applying the Troubleshooting Process to Security</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701579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smtClean="0"/>
              <a:t>Verify Full System Functionality and, If Applicable, Implement Preventive Measures</a:t>
            </a:r>
          </a:p>
          <a:p>
            <a:pPr lvl="1">
              <a:buFont typeface="Wingdings" charset="2"/>
              <a:buChar char="§"/>
            </a:pPr>
            <a:r>
              <a:rPr lang="en-US" sz="1600" smtClean="0"/>
              <a:t>It </a:t>
            </a:r>
            <a:r>
              <a:rPr lang="en-US" sz="1600" dirty="0" smtClean="0"/>
              <a:t>is important to perform a </a:t>
            </a:r>
            <a:r>
              <a:rPr lang="en-US" sz="1600" smtClean="0"/>
              <a:t>full re-scan of the computer.</a:t>
            </a:r>
            <a:endParaRPr lang="en-US" sz="1600" dirty="0" smtClean="0"/>
          </a:p>
          <a:p>
            <a:pPr lvl="1">
              <a:buFont typeface="Wingdings" charset="2"/>
              <a:buChar char="§"/>
            </a:pPr>
            <a:r>
              <a:rPr lang="en-US" sz="1600" dirty="0" smtClean="0"/>
              <a:t>If applicable, implement preventive measures to avoid future </a:t>
            </a:r>
            <a:r>
              <a:rPr lang="en-US" sz="1600" smtClean="0"/>
              <a:t>problem recurrences, such as enabling automatic updates.</a:t>
            </a:r>
            <a:endParaRPr lang="en-US" sz="1600" dirty="0" smtClean="0"/>
          </a:p>
          <a:p>
            <a:r>
              <a:rPr lang="en-US" sz="2000" dirty="0" smtClean="0"/>
              <a:t>Document Findings, Actions and Outcomes</a:t>
            </a:r>
          </a:p>
          <a:p>
            <a:pPr lvl="1">
              <a:buFont typeface="Wingdings" charset="2"/>
              <a:buChar char="§"/>
            </a:pPr>
            <a:r>
              <a:rPr lang="en-US" sz="1600" dirty="0" smtClean="0"/>
              <a:t>Findings</a:t>
            </a:r>
            <a:r>
              <a:rPr lang="en-US" sz="1600" smtClean="0"/>
              <a:t>, actions, and </a:t>
            </a:r>
            <a:r>
              <a:rPr lang="en-US" sz="1600" dirty="0" smtClean="0"/>
              <a:t>notes should be documented.</a:t>
            </a:r>
          </a:p>
          <a:p>
            <a:pPr lvl="1">
              <a:buFont typeface="Wingdings" charset="2"/>
              <a:buChar char="§"/>
            </a:pPr>
            <a:r>
              <a:rPr lang="en-US" sz="1600" dirty="0" smtClean="0"/>
              <a:t>This log can be helpful for future reference.</a:t>
            </a:r>
          </a:p>
        </p:txBody>
      </p:sp>
      <p:sp>
        <p:nvSpPr>
          <p:cNvPr id="21505" name="Rectangle 2"/>
          <p:cNvSpPr>
            <a:spLocks noGrp="1" noChangeArrowheads="1"/>
          </p:cNvSpPr>
          <p:nvPr>
            <p:ph type="title"/>
          </p:nvPr>
        </p:nvSpPr>
        <p:spPr/>
        <p:txBody>
          <a:bodyPr>
            <a:normAutofit/>
          </a:bodyPr>
          <a:lstStyle/>
          <a:p>
            <a:pPr eaLnBrk="1" hangingPunct="1"/>
            <a:r>
              <a:rPr lang="en-CA" sz="1800" smtClean="0"/>
              <a:t>Basic Troubleshooting Process for Security</a:t>
            </a:r>
            <a:r>
              <a:rPr lang="en-US" smtClean="0">
                <a:latin typeface="Arial" charset="0"/>
              </a:rPr>
              <a:t/>
            </a:r>
            <a:br>
              <a:rPr lang="en-US" smtClean="0">
                <a:latin typeface="Arial" charset="0"/>
              </a:rPr>
            </a:br>
            <a:r>
              <a:rPr lang="en-US" sz="2700" smtClean="0">
                <a:latin typeface="Arial" charset="0"/>
              </a:rPr>
              <a:t>Applying the Troubleshooting Process to Security</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9" y="1232592"/>
            <a:ext cx="5836988"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no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Security problems can be attributed to hardware, software, or connectivity issues</a:t>
            </a:r>
          </a:p>
          <a:p>
            <a:r>
              <a:rPr lang="en-US" sz="2000" dirty="0" smtClean="0"/>
              <a:t>Common security problems include:</a:t>
            </a:r>
          </a:p>
          <a:p>
            <a:pPr lvl="1">
              <a:buFont typeface="Wingdings" charset="2"/>
              <a:buChar char="§"/>
            </a:pPr>
            <a:r>
              <a:rPr lang="en-US" sz="1600" dirty="0" smtClean="0"/>
              <a:t>A user receiving thousands of junk emails daily</a:t>
            </a:r>
          </a:p>
          <a:p>
            <a:pPr lvl="1">
              <a:buFont typeface="Wingdings" charset="2"/>
              <a:buChar char="§"/>
            </a:pPr>
            <a:r>
              <a:rPr lang="en-US" sz="1600" dirty="0" smtClean="0"/>
              <a:t>A rogue wireless access point is discovered on the network.</a:t>
            </a:r>
          </a:p>
          <a:p>
            <a:pPr lvl="1">
              <a:buFont typeface="Wingdings" charset="2"/>
              <a:buChar char="§"/>
            </a:pPr>
            <a:r>
              <a:rPr lang="en-US" sz="1600" dirty="0" smtClean="0"/>
              <a:t>User flash drives are infecting computers.</a:t>
            </a:r>
          </a:p>
          <a:p>
            <a:pPr lvl="1">
              <a:buFont typeface="Wingdings" charset="2"/>
              <a:buChar char="§"/>
            </a:pPr>
            <a:r>
              <a:rPr lang="en-US" sz="1600" dirty="0" smtClean="0"/>
              <a:t>Windows update fails.</a:t>
            </a:r>
          </a:p>
          <a:p>
            <a:pPr lvl="1">
              <a:buFont typeface="Wingdings" charset="2"/>
              <a:buChar char="§"/>
            </a:pPr>
            <a:r>
              <a:rPr lang="en-US" sz="1600" dirty="0" smtClean="0"/>
              <a:t>System files have been renamed.</a:t>
            </a:r>
          </a:p>
        </p:txBody>
      </p:sp>
      <p:sp>
        <p:nvSpPr>
          <p:cNvPr id="21505" name="Rectangle 2"/>
          <p:cNvSpPr>
            <a:spLocks noGrp="1" noChangeArrowheads="1"/>
          </p:cNvSpPr>
          <p:nvPr>
            <p:ph type="title"/>
          </p:nvPr>
        </p:nvSpPr>
        <p:spPr/>
        <p:txBody>
          <a:bodyPr>
            <a:normAutofit/>
          </a:bodyPr>
          <a:lstStyle/>
          <a:p>
            <a:pPr eaLnBrk="1" hangingPunct="1"/>
            <a:r>
              <a:rPr lang="en-CA" sz="1800" smtClean="0"/>
              <a:t>Basic Troubleshooting Process for Security</a:t>
            </a:r>
            <a:r>
              <a:rPr lang="en-US" smtClean="0">
                <a:latin typeface="Arial" charset="0"/>
              </a:rPr>
              <a:t/>
            </a:r>
            <a:br>
              <a:rPr lang="en-US" smtClean="0">
                <a:latin typeface="Arial" charset="0"/>
              </a:rPr>
            </a:br>
            <a:r>
              <a:rPr lang="en-US" sz="2700" smtClean="0">
                <a:latin typeface="Arial" charset="0"/>
              </a:rPr>
              <a:t>Common Problems and Solutions for Security</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n-US" b="0" kern="0" dirty="0" smtClean="0">
                <a:solidFill>
                  <a:schemeClr val="bg1"/>
                </a:solidFill>
                <a:latin typeface="+mj-lt"/>
                <a:ea typeface="+mj-ea"/>
                <a:cs typeface="+mj-cs"/>
              </a:rPr>
              <a:t>ITE 6.0</a:t>
            </a: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smtClean="0">
                <a:solidFill>
                  <a:schemeClr val="bg1"/>
                </a:solidFill>
                <a:latin typeface="+mj-lt"/>
                <a:ea typeface="+mj-ea"/>
                <a:cs typeface="+mj-cs"/>
              </a:rPr>
              <a:t>Planning Guide</a:t>
            </a:r>
          </a:p>
          <a:p>
            <a:pPr algn="l" defTabSz="814388">
              <a:lnSpc>
                <a:spcPct val="90000"/>
              </a:lnSpc>
              <a:defRPr/>
            </a:pPr>
            <a:r>
              <a:rPr lang="en-US" b="0" smtClean="0">
                <a:solidFill>
                  <a:schemeClr val="bg1"/>
                </a:solidFill>
                <a:latin typeface="Arial" pitchFamily="34" charset="0"/>
                <a:cs typeface="Arial" pitchFamily="34" charset="0"/>
              </a:rPr>
              <a:t>Chapter 12: Security</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smtClean="0"/>
              <a:t>12.5 Chapter Summary</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8600517"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normAutofit fontScale="92500" lnSpcReduction="20000"/>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This chapter introduced </a:t>
            </a:r>
            <a:r>
              <a:rPr lang="en-US" sz="1600" dirty="0" smtClean="0"/>
              <a:t>the operation of computer networks. The following concepts from this chapter are important to remember:</a:t>
            </a:r>
            <a:endParaRPr lang="en-US" sz="1600" dirty="0"/>
          </a:p>
          <a:p>
            <a:r>
              <a:rPr lang="en-US" sz="1600" dirty="0" smtClean="0"/>
              <a:t>Malicious software (malware) is usually </a:t>
            </a:r>
            <a:r>
              <a:rPr lang="en-US" sz="1600" dirty="0"/>
              <a:t>installed without user knowledge; </a:t>
            </a:r>
            <a:r>
              <a:rPr lang="en-US" sz="1600" dirty="0" smtClean="0"/>
              <a:t>capable </a:t>
            </a:r>
            <a:r>
              <a:rPr lang="en-US" sz="1600" dirty="0"/>
              <a:t>of modifying the user’s browser; and </a:t>
            </a:r>
            <a:r>
              <a:rPr lang="en-US" sz="1600" dirty="0" smtClean="0"/>
              <a:t>often </a:t>
            </a:r>
            <a:r>
              <a:rPr lang="en-US" sz="1600" dirty="0"/>
              <a:t>collects user </a:t>
            </a:r>
            <a:r>
              <a:rPr lang="en-US" sz="1600" dirty="0" smtClean="0"/>
              <a:t>information.</a:t>
            </a:r>
            <a:endParaRPr lang="en-US" sz="1600" dirty="0"/>
          </a:p>
          <a:p>
            <a:r>
              <a:rPr lang="en-US" sz="1600" dirty="0"/>
              <a:t>DDoS attacks use botnets located in different </a:t>
            </a:r>
            <a:r>
              <a:rPr lang="en-US" sz="1600" dirty="0" smtClean="0"/>
              <a:t>geographical places, making it difficult to trace.</a:t>
            </a:r>
          </a:p>
          <a:p>
            <a:r>
              <a:rPr lang="en-US" sz="1600" dirty="0" smtClean="0"/>
              <a:t>A security policy is a set of security objectives that ensure the security of a network, the data, and the computer systems in an organization.</a:t>
            </a:r>
          </a:p>
          <a:p>
            <a:r>
              <a:rPr lang="en-US" sz="1600" dirty="0" smtClean="0"/>
              <a:t>Most browsers have features that can be enabled to increase web security.</a:t>
            </a:r>
          </a:p>
          <a:p>
            <a:r>
              <a:rPr lang="en-US" sz="1600" dirty="0" smtClean="0"/>
              <a:t>Protecting data on computers includes a variety of techniques including firewalls, backing up data, and file/folder permissions.</a:t>
            </a:r>
          </a:p>
          <a:p>
            <a:r>
              <a:rPr lang="en-US" sz="1600" dirty="0" smtClean="0"/>
              <a:t>Antimalware programs, such as those offered by </a:t>
            </a:r>
            <a:r>
              <a:rPr lang="en-US" sz="1600" dirty="0" err="1" smtClean="0"/>
              <a:t>McAffee</a:t>
            </a:r>
            <a:r>
              <a:rPr lang="en-US" sz="1600" dirty="0" smtClean="0"/>
              <a:t>, Symantec, and Kaspersky, include antivirus protection, adware protection, phishing protection, and spyware protection.</a:t>
            </a:r>
          </a:p>
          <a:p>
            <a:r>
              <a:rPr lang="en-US" sz="1600" dirty="0" smtClean="0"/>
              <a:t>All Windows computers on a network must be part of either a domain or a workgroup.</a:t>
            </a:r>
          </a:p>
          <a:p>
            <a:r>
              <a:rPr lang="en-US" sz="1600" dirty="0" smtClean="0"/>
              <a:t>Common security techniques include VPNs, secure WLANs, disable UPnP, updated firmware, firewalls, and a DMZ.</a:t>
            </a:r>
          </a:p>
          <a:p>
            <a:r>
              <a:rPr lang="en-US" sz="1600" dirty="0" smtClean="0"/>
              <a:t>Store network equipment in a locked wiring closet.</a:t>
            </a:r>
          </a:p>
          <a:p>
            <a:r>
              <a:rPr lang="en-US" sz="1600" dirty="0" smtClean="0"/>
              <a:t>Maintaining security includes updating operating systems, backing up data regularly, managing firewall configurations, and managing users.</a:t>
            </a:r>
          </a:p>
          <a:p>
            <a:r>
              <a:rPr lang="en-US" sz="1600" dirty="0" smtClean="0"/>
              <a:t>A security policy should require a systematic preventive maintenance and troubleshooting methodology.</a:t>
            </a:r>
            <a:endParaRPr lang="en-US" sz="1600" dirty="0"/>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smtClean="0">
                <a:latin typeface="Arial" charset="0"/>
              </a:rPr>
              <a:t/>
            </a:r>
            <a:br>
              <a:rPr lang="en-US" smtClean="0">
                <a:latin typeface="Arial" charset="0"/>
              </a:rPr>
            </a:br>
            <a:r>
              <a:rPr lang="en-US" smtClean="0">
                <a:latin typeface="Arial" charset="0"/>
              </a:rPr>
              <a:t>Conclusion</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Chapter 12</a:t>
            </a:r>
            <a:r>
              <a:rPr lang="en-US" dirty="0">
                <a:latin typeface="Arial" charset="0"/>
              </a:rPr>
              <a:t/>
            </a:r>
            <a:br>
              <a:rPr lang="en-US" dirty="0">
                <a:latin typeface="Arial" charset="0"/>
              </a:rPr>
            </a:br>
            <a:r>
              <a:rPr lang="en-US" dirty="0">
                <a:latin typeface="Arial" charset="0"/>
              </a:rPr>
              <a:t>New Terms and Commands</a:t>
            </a: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autoplay</a:t>
            </a:r>
            <a:endParaRPr lang="en-US" sz="1600" dirty="0"/>
          </a:p>
          <a:p>
            <a:pPr marL="0" indent="0">
              <a:buNone/>
            </a:pPr>
            <a:r>
              <a:rPr lang="en-US" sz="1600" dirty="0" err="1"/>
              <a:t>autorun</a:t>
            </a:r>
            <a:endParaRPr lang="en-US" sz="1600" dirty="0"/>
          </a:p>
          <a:p>
            <a:pPr marL="0" indent="0">
              <a:buNone/>
            </a:pPr>
            <a:r>
              <a:rPr lang="en-US" sz="1600" dirty="0"/>
              <a:t>biometric</a:t>
            </a:r>
          </a:p>
          <a:p>
            <a:pPr marL="0" indent="0">
              <a:buNone/>
            </a:pPr>
            <a:r>
              <a:rPr lang="en-US" sz="1600" dirty="0" err="1"/>
              <a:t>bitlocker</a:t>
            </a:r>
            <a:endParaRPr lang="en-US" sz="1600" dirty="0"/>
          </a:p>
          <a:p>
            <a:pPr marL="0" indent="0">
              <a:buNone/>
            </a:pPr>
            <a:r>
              <a:rPr lang="en-US" sz="1600" dirty="0" err="1"/>
              <a:t>cleartext</a:t>
            </a:r>
            <a:endParaRPr lang="en-US" sz="1600" dirty="0"/>
          </a:p>
          <a:p>
            <a:pPr marL="0" indent="0">
              <a:buNone/>
            </a:pPr>
            <a:r>
              <a:rPr lang="en-US" sz="1600" dirty="0" err="1"/>
              <a:t>ddos</a:t>
            </a:r>
            <a:endParaRPr lang="en-US" sz="1600" dirty="0"/>
          </a:p>
          <a:p>
            <a:pPr marL="0" indent="0">
              <a:buNone/>
            </a:pPr>
            <a:r>
              <a:rPr lang="en-US" sz="1600" dirty="0" err="1"/>
              <a:t>dmz</a:t>
            </a:r>
            <a:endParaRPr lang="en-US" sz="1600" dirty="0"/>
          </a:p>
          <a:p>
            <a:pPr marL="0" indent="0">
              <a:buNone/>
            </a:pPr>
            <a:r>
              <a:rPr lang="en-US" sz="1600" dirty="0" err="1"/>
              <a:t>dns</a:t>
            </a:r>
            <a:endParaRPr lang="en-US" sz="1600" dirty="0"/>
          </a:p>
          <a:p>
            <a:pPr marL="0" indent="0">
              <a:buNone/>
            </a:pPr>
            <a:r>
              <a:rPr lang="en-US" sz="1600" dirty="0"/>
              <a:t>docking</a:t>
            </a:r>
          </a:p>
          <a:p>
            <a:pPr marL="0" indent="0">
              <a:buNone/>
            </a:pPr>
            <a:r>
              <a:rPr lang="en-US" sz="1600" dirty="0" err="1"/>
              <a:t>efs</a:t>
            </a:r>
            <a:endParaRPr lang="en-US" sz="1600" dirty="0"/>
          </a:p>
          <a:p>
            <a:pPr marL="0" indent="0">
              <a:buNone/>
            </a:pPr>
            <a:r>
              <a:rPr lang="en-US" sz="1600" dirty="0"/>
              <a:t>exploit</a:t>
            </a:r>
          </a:p>
          <a:p>
            <a:pPr marL="0" indent="0">
              <a:buNone/>
            </a:pPr>
            <a:r>
              <a:rPr lang="en-US" sz="1600" dirty="0" err="1"/>
              <a:t>grc</a:t>
            </a:r>
            <a:endParaRPr lang="en-US" sz="1600" dirty="0"/>
          </a:p>
          <a:p>
            <a:pPr marL="0" indent="0">
              <a:buNone/>
            </a:pPr>
            <a:r>
              <a:rPr lang="en-US" sz="1600" dirty="0" smtClean="0"/>
              <a:t>hacker</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kaspersky</a:t>
            </a:r>
            <a:endParaRPr lang="en-US" sz="1600" dirty="0"/>
          </a:p>
          <a:p>
            <a:pPr marL="0" indent="0">
              <a:buNone/>
            </a:pPr>
            <a:r>
              <a:rPr lang="en-US" sz="1600" dirty="0" err="1" smtClean="0"/>
              <a:t>keyloggers</a:t>
            </a:r>
            <a:endParaRPr lang="en-US" sz="1600" dirty="0"/>
          </a:p>
          <a:p>
            <a:pPr marL="0" indent="0">
              <a:buNone/>
            </a:pPr>
            <a:r>
              <a:rPr lang="en-US" sz="1600" dirty="0" err="1"/>
              <a:t>lenovo</a:t>
            </a:r>
            <a:endParaRPr lang="en-US" sz="1600" dirty="0"/>
          </a:p>
          <a:p>
            <a:pPr marL="0" indent="0">
              <a:buNone/>
            </a:pPr>
            <a:r>
              <a:rPr lang="en-US" sz="1600" dirty="0" err="1"/>
              <a:t>mcafee</a:t>
            </a:r>
            <a:endParaRPr lang="en-US" sz="1600" dirty="0"/>
          </a:p>
          <a:p>
            <a:pPr marL="0" indent="0">
              <a:buNone/>
            </a:pPr>
            <a:r>
              <a:rPr lang="en-US" sz="1600" dirty="0"/>
              <a:t>md5</a:t>
            </a:r>
          </a:p>
          <a:p>
            <a:pPr marL="0" indent="0">
              <a:buNone/>
            </a:pPr>
            <a:r>
              <a:rPr lang="en-US" sz="1600" dirty="0" err="1"/>
              <a:t>mitm</a:t>
            </a:r>
            <a:endParaRPr lang="en-US" sz="1600" dirty="0"/>
          </a:p>
          <a:p>
            <a:pPr marL="0" indent="0">
              <a:buNone/>
            </a:pPr>
            <a:r>
              <a:rPr lang="en-US" sz="1600" dirty="0" err="1"/>
              <a:t>msc</a:t>
            </a:r>
            <a:endParaRPr lang="en-US" sz="1600" dirty="0"/>
          </a:p>
          <a:p>
            <a:pPr marL="0" indent="0">
              <a:buNone/>
            </a:pPr>
            <a:r>
              <a:rPr lang="en-US" sz="1600" dirty="0"/>
              <a:t>plaintext</a:t>
            </a:r>
          </a:p>
          <a:p>
            <a:pPr marL="0" indent="0">
              <a:buNone/>
            </a:pPr>
            <a:r>
              <a:rPr lang="en-US" sz="1600" dirty="0"/>
              <a:t>pop3</a:t>
            </a:r>
          </a:p>
          <a:p>
            <a:pPr marL="0" indent="0">
              <a:buNone/>
            </a:pPr>
            <a:r>
              <a:rPr lang="en-US" sz="1600" dirty="0" err="1"/>
              <a:t>rfid</a:t>
            </a:r>
            <a:endParaRPr lang="en-US" sz="1600" dirty="0"/>
          </a:p>
          <a:p>
            <a:pPr marL="0" indent="0">
              <a:buNone/>
            </a:pPr>
            <a:r>
              <a:rPr lang="en-US" sz="1600" dirty="0" err="1"/>
              <a:t>rsa</a:t>
            </a:r>
            <a:endParaRPr lang="en-US" sz="1600" dirty="0"/>
          </a:p>
          <a:p>
            <a:pPr marL="0" indent="0">
              <a:buNone/>
            </a:pPr>
            <a:r>
              <a:rPr lang="en-US" sz="1600" dirty="0" err="1"/>
              <a:t>secpol</a:t>
            </a:r>
            <a:endParaRPr lang="en-US" sz="1600" dirty="0"/>
          </a:p>
          <a:p>
            <a:pPr marL="0" indent="0">
              <a:buNone/>
            </a:pPr>
            <a:r>
              <a:rPr lang="en-US" sz="1600" dirty="0" err="1" smtClean="0"/>
              <a:t>sha</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syn</a:t>
            </a:r>
            <a:endParaRPr lang="en-US" sz="1600" dirty="0"/>
          </a:p>
          <a:p>
            <a:pPr marL="0" indent="0">
              <a:buNone/>
            </a:pPr>
            <a:r>
              <a:rPr lang="en-US" sz="1600" dirty="0" err="1"/>
              <a:t>tcp</a:t>
            </a:r>
            <a:endParaRPr lang="en-US" sz="1600" dirty="0"/>
          </a:p>
          <a:p>
            <a:pPr marL="0" indent="0">
              <a:buNone/>
            </a:pPr>
            <a:r>
              <a:rPr lang="en-US" sz="1600" dirty="0" err="1" smtClean="0"/>
              <a:t>thinkpad</a:t>
            </a:r>
            <a:endParaRPr lang="en-US" sz="1600" dirty="0"/>
          </a:p>
          <a:p>
            <a:pPr marL="0" indent="0">
              <a:buNone/>
            </a:pPr>
            <a:r>
              <a:rPr lang="en-US" sz="1600" dirty="0" err="1"/>
              <a:t>trojan</a:t>
            </a:r>
            <a:endParaRPr lang="en-US" sz="1600" dirty="0"/>
          </a:p>
          <a:p>
            <a:pPr marL="0" indent="0">
              <a:buNone/>
            </a:pPr>
            <a:r>
              <a:rPr lang="en-US" sz="1600" dirty="0" err="1"/>
              <a:t>upnp</a:t>
            </a:r>
            <a:endParaRPr lang="en-US" sz="1600" dirty="0"/>
          </a:p>
          <a:p>
            <a:pPr marL="0" indent="0">
              <a:buNone/>
            </a:pPr>
            <a:r>
              <a:rPr lang="en-US" sz="1600" dirty="0" err="1"/>
              <a:t>wlan</a:t>
            </a:r>
            <a:endParaRPr lang="en-US" sz="1600" dirty="0"/>
          </a:p>
          <a:p>
            <a:pPr marL="0" indent="0">
              <a:buNone/>
            </a:pPr>
            <a:r>
              <a:rPr lang="en-US" sz="1600" dirty="0"/>
              <a:t>worm</a:t>
            </a:r>
          </a:p>
        </p:txBody>
      </p:sp>
    </p:spTree>
    <p:extLst>
      <p:ext uri="{BB962C8B-B14F-4D97-AF65-F5344CB8AC3E}">
        <p14:creationId xmlns:p14="http://schemas.microsoft.com/office/powerpoint/2010/main" val="118639919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en-US" sz="2000" dirty="0" smtClean="0"/>
              <a:t>What activities are associated with this chapter?</a:t>
            </a:r>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a:p>
        </p:txBody>
      </p:sp>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12: </a:t>
            </a:r>
            <a:r>
              <a:rPr lang="en-US" dirty="0" smtClean="0"/>
              <a:t>Activities</a:t>
            </a:r>
          </a:p>
        </p:txBody>
      </p:sp>
      <p:graphicFrame>
        <p:nvGraphicFramePr>
          <p:cNvPr id="5" name="Table 4"/>
          <p:cNvGraphicFramePr>
            <a:graphicFrameLocks noGrp="1"/>
          </p:cNvGraphicFramePr>
          <p:nvPr>
            <p:extLst>
              <p:ext uri="{D42A27DB-BD31-4B8C-83A1-F6EECF244321}">
                <p14:modId xmlns:p14="http://schemas.microsoft.com/office/powerpoint/2010/main" val="526954815"/>
              </p:ext>
            </p:extLst>
          </p:nvPr>
        </p:nvGraphicFramePr>
        <p:xfrm>
          <a:off x="701937" y="2072476"/>
          <a:ext cx="7745872" cy="2804160"/>
        </p:xfrm>
        <a:graphic>
          <a:graphicData uri="http://schemas.openxmlformats.org/drawingml/2006/table">
            <a:tbl>
              <a:tblPr firstRow="1" bandRow="1">
                <a:tableStyleId>{5C22544A-7EE6-4342-B048-85BDC9FD1C3A}</a:tableStyleId>
              </a:tblPr>
              <a:tblGrid>
                <a:gridCol w="1752505"/>
                <a:gridCol w="1756611"/>
                <a:gridCol w="4236756"/>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sz="1600" smtClean="0"/>
                        <a:t>12.1.1.2</a:t>
                      </a:r>
                      <a:endParaRPr lang="en-US" sz="1600" dirty="0"/>
                    </a:p>
                  </a:txBody>
                  <a:tcPr/>
                </a:tc>
                <a:tc>
                  <a:txBody>
                    <a:bodyPr/>
                    <a:lstStyle/>
                    <a:p>
                      <a:r>
                        <a:rPr lang="en-US" sz="1600" smtClean="0"/>
                        <a:t>Interactive Activity (IA)</a:t>
                      </a:r>
                      <a:endParaRPr lang="en-US" sz="1600" dirty="0"/>
                    </a:p>
                  </a:txBody>
                  <a:tcPr/>
                </a:tc>
                <a:tc>
                  <a:txBody>
                    <a:bodyPr/>
                    <a:lstStyle/>
                    <a:p>
                      <a:pPr algn="l" rtl="0" fontAlgn="t"/>
                      <a:r>
                        <a:rPr lang="en-US" smtClean="0">
                          <a:solidFill>
                            <a:srgbClr val="000000"/>
                          </a:solidFill>
                          <a:latin typeface="calibri"/>
                        </a:rPr>
                        <a:t>Identify </a:t>
                      </a:r>
                      <a:r>
                        <a:rPr lang="en-US">
                          <a:solidFill>
                            <a:srgbClr val="000000"/>
                          </a:solidFill>
                          <a:latin typeface="calibri"/>
                        </a:rPr>
                        <a:t>Malware Types</a:t>
                      </a:r>
                    </a:p>
                  </a:txBody>
                  <a:tcPr marL="28575" marR="28575" marT="0" marB="0"/>
                </a:tc>
              </a:tr>
              <a:tr h="370840">
                <a:tc>
                  <a:txBody>
                    <a:bodyPr/>
                    <a:lstStyle/>
                    <a:p>
                      <a:r>
                        <a:rPr lang="en-US" sz="1600" smtClean="0"/>
                        <a:t>12.1.1.7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en-US" sz="1600" dirty="0"/>
                    </a:p>
                  </a:txBody>
                  <a:tcPr/>
                </a:tc>
                <a:tc>
                  <a:txBody>
                    <a:bodyPr/>
                    <a:lstStyle/>
                    <a:p>
                      <a:pPr algn="l" rtl="0" fontAlgn="t"/>
                      <a:r>
                        <a:rPr lang="en-US" smtClean="0">
                          <a:solidFill>
                            <a:srgbClr val="000000"/>
                          </a:solidFill>
                          <a:latin typeface="calibri"/>
                        </a:rPr>
                        <a:t>Identify </a:t>
                      </a:r>
                      <a:r>
                        <a:rPr lang="en-US">
                          <a:solidFill>
                            <a:srgbClr val="000000"/>
                          </a:solidFill>
                          <a:latin typeface="calibri"/>
                        </a:rPr>
                        <a:t>TCP/IP Attacks</a:t>
                      </a:r>
                    </a:p>
                  </a:txBody>
                  <a:tcPr marL="28575" marR="28575" marT="0" marB="0"/>
                </a:tc>
              </a:tr>
              <a:tr h="370840">
                <a:tc>
                  <a:txBody>
                    <a:bodyPr/>
                    <a:lstStyle/>
                    <a:p>
                      <a:r>
                        <a:rPr lang="en-US" sz="1600" smtClean="0"/>
                        <a:t>12.2.1.8</a:t>
                      </a:r>
                      <a:endParaRPr lang="en-US" sz="1600"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kern="1200" smtClean="0">
                          <a:solidFill>
                            <a:srgbClr val="000000"/>
                          </a:solidFill>
                          <a:latin typeface="calibri"/>
                          <a:ea typeface="+mn-ea"/>
                          <a:cs typeface="+mn-cs"/>
                        </a:rPr>
                        <a:t>Lab</a:t>
                      </a:r>
                      <a:endParaRPr lang="en-US" sz="1800" kern="1200" dirty="0">
                        <a:solidFill>
                          <a:srgbClr val="000000"/>
                        </a:solidFill>
                        <a:latin typeface="calibri"/>
                        <a:ea typeface="+mn-ea"/>
                        <a:cs typeface="+mn-cs"/>
                      </a:endParaRPr>
                    </a:p>
                  </a:txBody>
                  <a:tcPr/>
                </a:tc>
                <a:tc>
                  <a:txBody>
                    <a:bodyPr/>
                    <a:lstStyle/>
                    <a:p>
                      <a:pPr marL="0" algn="l" defTabSz="914400" rtl="0" eaLnBrk="1" fontAlgn="t" latinLnBrk="0" hangingPunct="1"/>
                      <a:r>
                        <a:rPr lang="en-US" sz="1800" kern="1200" smtClean="0">
                          <a:solidFill>
                            <a:srgbClr val="000000"/>
                          </a:solidFill>
                          <a:latin typeface="calibri"/>
                          <a:ea typeface="+mn-ea"/>
                          <a:cs typeface="+mn-cs"/>
                        </a:rPr>
                        <a:t>Configuring Windows Local Security Policy</a:t>
                      </a:r>
                    </a:p>
                  </a:txBody>
                  <a:tcPr marL="28575" marR="28575" marT="0" marB="0" anchor="b"/>
                </a:tc>
              </a:tr>
              <a:tr h="370840">
                <a:tc>
                  <a:txBody>
                    <a:bodyPr/>
                    <a:lstStyle/>
                    <a:p>
                      <a:r>
                        <a:rPr lang="en-US" sz="1600" smtClean="0"/>
                        <a:t>12.2.3.9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en-US" sz="1600" dirty="0"/>
                    </a:p>
                  </a:txBody>
                  <a:tcPr/>
                </a:tc>
                <a:tc>
                  <a:txBody>
                    <a:bodyPr/>
                    <a:lstStyle/>
                    <a:p>
                      <a:pPr algn="l" rtl="0" fontAlgn="t"/>
                      <a:r>
                        <a:rPr lang="en-US" smtClean="0">
                          <a:solidFill>
                            <a:srgbClr val="000000"/>
                          </a:solidFill>
                          <a:latin typeface="calibri"/>
                        </a:rPr>
                        <a:t>Identify </a:t>
                      </a:r>
                      <a:r>
                        <a:rPr lang="en-US">
                          <a:solidFill>
                            <a:srgbClr val="000000"/>
                          </a:solidFill>
                          <a:latin typeface="calibri"/>
                        </a:rPr>
                        <a:t>Data Protection Terminology</a:t>
                      </a:r>
                    </a:p>
                  </a:txBody>
                  <a:tcPr marL="28575" marR="28575" marT="0" marB="0"/>
                </a:tc>
              </a:tr>
              <a:tr h="370840">
                <a:tc>
                  <a:txBody>
                    <a:bodyPr/>
                    <a:lstStyle/>
                    <a:p>
                      <a:r>
                        <a:rPr lang="en-US" sz="1600" smtClean="0"/>
                        <a:t>12.2.5.8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PT</a:t>
                      </a:r>
                    </a:p>
                  </a:txBody>
                  <a:tcPr/>
                </a:tc>
                <a:tc>
                  <a:txBody>
                    <a:bodyPr/>
                    <a:lstStyle/>
                    <a:p>
                      <a:pPr algn="l" rtl="0" fontAlgn="t"/>
                      <a:r>
                        <a:rPr lang="en-US" smtClean="0">
                          <a:solidFill>
                            <a:srgbClr val="000000"/>
                          </a:solidFill>
                          <a:latin typeface="calibri"/>
                        </a:rPr>
                        <a:t>Configure </a:t>
                      </a:r>
                      <a:r>
                        <a:rPr lang="en-US">
                          <a:solidFill>
                            <a:srgbClr val="000000"/>
                          </a:solidFill>
                          <a:latin typeface="calibri"/>
                        </a:rPr>
                        <a:t>Wireless Security</a:t>
                      </a:r>
                    </a:p>
                  </a:txBody>
                  <a:tcPr marL="28575" marR="28575" marT="0" marB="0"/>
                </a:tc>
              </a:tr>
              <a:tr h="370840">
                <a:tc>
                  <a:txBody>
                    <a:bodyPr/>
                    <a:lstStyle/>
                    <a:p>
                      <a:r>
                        <a:rPr lang="en-US" sz="1600" smtClean="0"/>
                        <a:t>12.2.6.3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en-US" sz="1600" dirty="0"/>
                    </a:p>
                  </a:txBody>
                  <a:tcPr/>
                </a:tc>
                <a:tc>
                  <a:txBody>
                    <a:bodyPr/>
                    <a:lstStyle/>
                    <a:p>
                      <a:pPr algn="l" rtl="0" fontAlgn="t"/>
                      <a:r>
                        <a:rPr lang="en-US" smtClean="0">
                          <a:solidFill>
                            <a:srgbClr val="000000"/>
                          </a:solidFill>
                          <a:latin typeface="calibri"/>
                        </a:rPr>
                        <a:t>Identify </a:t>
                      </a:r>
                      <a:r>
                        <a:rPr lang="en-US">
                          <a:solidFill>
                            <a:srgbClr val="000000"/>
                          </a:solidFill>
                          <a:latin typeface="calibri"/>
                        </a:rPr>
                        <a:t>the Physical Security Device</a:t>
                      </a:r>
                    </a:p>
                  </a:txBody>
                  <a:tcPr marL="28575" marR="28575" marT="0" marB="0"/>
                </a:tc>
              </a:tr>
            </a:tbl>
          </a:graphicData>
        </a:graphic>
      </p:graphicFrame>
      <p:sp>
        <p:nvSpPr>
          <p:cNvPr id="6" name="Rectangle 5"/>
          <p:cNvSpPr/>
          <p:nvPr/>
        </p:nvSpPr>
        <p:spPr>
          <a:xfrm>
            <a:off x="599543" y="5636539"/>
            <a:ext cx="8145462" cy="757130"/>
          </a:xfrm>
          <a:prstGeom prst="rect">
            <a:avLst/>
          </a:prstGeom>
        </p:spPr>
        <p:txBody>
          <a:bodyPr wrap="square">
            <a:spAutoFit/>
          </a:bodyPr>
          <a:lstStyle/>
          <a:p>
            <a:pPr marL="0" indent="0" algn="l" eaLnBrk="1" hangingPunct="1">
              <a:spcBef>
                <a:spcPct val="30000"/>
              </a:spcBef>
              <a:buNone/>
            </a:pPr>
            <a:r>
              <a:rPr lang="en-US" smtClean="0"/>
              <a:t>The </a:t>
            </a:r>
            <a:r>
              <a:rPr lang="en-US" dirty="0"/>
              <a:t>password used in the Packet Tracer activities in this chapter is</a:t>
            </a:r>
            <a:r>
              <a:rPr lang="en-US" smtClean="0"/>
              <a:t>: PT_ITE!</a:t>
            </a:r>
            <a:endParaRPr lang="en-US" dirty="0"/>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en-US" sz="2000" dirty="0" smtClean="0"/>
              <a:t>What activities are associated with this chapter?</a:t>
            </a:r>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526954815"/>
              </p:ext>
            </p:extLst>
          </p:nvPr>
        </p:nvGraphicFramePr>
        <p:xfrm>
          <a:off x="701937" y="2072476"/>
          <a:ext cx="7745872" cy="3129280"/>
        </p:xfrm>
        <a:graphic>
          <a:graphicData uri="http://schemas.openxmlformats.org/drawingml/2006/table">
            <a:tbl>
              <a:tblPr firstRow="1" bandRow="1">
                <a:tableStyleId>{5C22544A-7EE6-4342-B048-85BDC9FD1C3A}</a:tableStyleId>
              </a:tblPr>
              <a:tblGrid>
                <a:gridCol w="1752505"/>
                <a:gridCol w="1792094"/>
                <a:gridCol w="4201273"/>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sz="1600" smtClean="0"/>
                        <a:t>12.3.1.3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Data </a:t>
                      </a:r>
                      <a:r>
                        <a:rPr lang="en-US">
                          <a:solidFill>
                            <a:srgbClr val="000000"/>
                          </a:solidFill>
                          <a:latin typeface="calibri"/>
                        </a:rPr>
                        <a:t>Backup and Recovery in Windows 8</a:t>
                      </a:r>
                    </a:p>
                  </a:txBody>
                  <a:tcPr marL="28575" marR="28575" marT="0" marB="0"/>
                </a:tc>
              </a:tr>
              <a:tr h="370840">
                <a:tc>
                  <a:txBody>
                    <a:bodyPr/>
                    <a:lstStyle/>
                    <a:p>
                      <a:r>
                        <a:rPr lang="en-US" sz="1600" smtClean="0"/>
                        <a:t>12.3.1.3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Data </a:t>
                      </a:r>
                      <a:r>
                        <a:rPr lang="en-US">
                          <a:solidFill>
                            <a:srgbClr val="000000"/>
                          </a:solidFill>
                          <a:latin typeface="calibri"/>
                        </a:rPr>
                        <a:t>Backup and Recovery in Windows 7 and Vista</a:t>
                      </a:r>
                    </a:p>
                  </a:txBody>
                  <a:tcPr marL="28575" marR="28575" marT="0" marB="0"/>
                </a:tc>
              </a:tr>
              <a:tr h="370840">
                <a:tc>
                  <a:txBody>
                    <a:bodyPr/>
                    <a:lstStyle/>
                    <a:p>
                      <a:r>
                        <a:rPr lang="en-US" sz="1600" smtClean="0"/>
                        <a:t>12.3.1.5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Configure </a:t>
                      </a:r>
                      <a:r>
                        <a:rPr lang="en-US">
                          <a:solidFill>
                            <a:srgbClr val="000000"/>
                          </a:solidFill>
                          <a:latin typeface="calibri"/>
                        </a:rPr>
                        <a:t>the Firewall in Windows 8</a:t>
                      </a:r>
                    </a:p>
                  </a:txBody>
                  <a:tcPr marL="28575" marR="28575" marT="0" marB="0"/>
                </a:tc>
              </a:tr>
              <a:tr h="370840">
                <a:tc>
                  <a:txBody>
                    <a:bodyPr/>
                    <a:lstStyle/>
                    <a:p>
                      <a:r>
                        <a:rPr lang="en-US" sz="1600" smtClean="0"/>
                        <a:t>12.3.1.5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Configure </a:t>
                      </a:r>
                      <a:r>
                        <a:rPr lang="en-US">
                          <a:solidFill>
                            <a:srgbClr val="000000"/>
                          </a:solidFill>
                          <a:latin typeface="calibri"/>
                        </a:rPr>
                        <a:t>the Firewall in Windows 7 and Vista</a:t>
                      </a:r>
                    </a:p>
                  </a:txBody>
                  <a:tcPr marL="28575" marR="28575" marT="0" marB="0"/>
                </a:tc>
              </a:tr>
              <a:tr h="370840">
                <a:tc>
                  <a:txBody>
                    <a:bodyPr/>
                    <a:lstStyle/>
                    <a:p>
                      <a:r>
                        <a:rPr lang="en-US" sz="1600" smtClean="0"/>
                        <a:t>12.3.1.9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Configure </a:t>
                      </a:r>
                      <a:r>
                        <a:rPr lang="en-US">
                          <a:solidFill>
                            <a:srgbClr val="000000"/>
                          </a:solidFill>
                          <a:latin typeface="calibri"/>
                        </a:rPr>
                        <a:t>Users and Groups in Windows</a:t>
                      </a:r>
                    </a:p>
                  </a:txBody>
                  <a:tcPr marL="28575" marR="28575" marT="0" marB="0"/>
                </a:tc>
              </a:tr>
              <a:tr h="370840">
                <a:tc>
                  <a:txBody>
                    <a:bodyPr/>
                    <a:lstStyle/>
                    <a:p>
                      <a:r>
                        <a:rPr lang="en-US" sz="1600" smtClean="0"/>
                        <a:t>12.4.2.2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Document </a:t>
                      </a:r>
                      <a:r>
                        <a:rPr lang="en-US">
                          <a:solidFill>
                            <a:srgbClr val="000000"/>
                          </a:solidFill>
                          <a:latin typeface="calibri"/>
                        </a:rPr>
                        <a:t>Customer Information in a Work Order</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12: </a:t>
            </a:r>
            <a:r>
              <a:rPr lang="en-US" dirty="0" smtClean="0"/>
              <a:t>Activities (Cont.)</a:t>
            </a:r>
          </a:p>
        </p:txBody>
      </p:sp>
      <p:sp>
        <p:nvSpPr>
          <p:cNvPr id="6" name="Rectangle 5"/>
          <p:cNvSpPr/>
          <p:nvPr/>
        </p:nvSpPr>
        <p:spPr>
          <a:xfrm>
            <a:off x="599543" y="5636539"/>
            <a:ext cx="8145462" cy="757130"/>
          </a:xfrm>
          <a:prstGeom prst="rect">
            <a:avLst/>
          </a:prstGeom>
        </p:spPr>
        <p:txBody>
          <a:bodyPr wrap="square">
            <a:spAutoFit/>
          </a:bodyPr>
          <a:lstStyle/>
          <a:p>
            <a:pPr marL="0" indent="0" algn="l" eaLnBrk="1" hangingPunct="1">
              <a:spcBef>
                <a:spcPct val="30000"/>
              </a:spcBef>
              <a:buNone/>
            </a:pPr>
            <a:r>
              <a:rPr lang="en-US" smtClean="0"/>
              <a:t>The </a:t>
            </a:r>
            <a:r>
              <a:rPr lang="en-US" dirty="0"/>
              <a:t>password used in the Packet Tracer activities in this chapter is</a:t>
            </a:r>
            <a:r>
              <a:rPr lang="en-US" smtClean="0"/>
              <a:t>: PT_ITE!</a:t>
            </a:r>
            <a:endParaRPr lang="en-US" dirty="0"/>
          </a:p>
        </p:txBody>
      </p:sp>
    </p:spTree>
    <p:extLst>
      <p:ext uri="{BB962C8B-B14F-4D97-AF65-F5344CB8AC3E}">
        <p14:creationId xmlns:p14="http://schemas.microsoft.com/office/powerpoint/2010/main" val="31813937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12: </a:t>
            </a:r>
            <a:r>
              <a:rPr lang="en-US" dirty="0" smtClean="0"/>
              <a:t>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a:t>
            </a:r>
            <a:r>
              <a:rPr lang="en-US" sz="2000" smtClean="0"/>
              <a:t>complete Chapter 12, </a:t>
            </a:r>
            <a:r>
              <a:rPr lang="en-US" sz="2000" dirty="0" smtClean="0"/>
              <a:t>“Assessment” after </a:t>
            </a:r>
            <a:r>
              <a:rPr lang="en-US" sz="2000" smtClean="0"/>
              <a:t>completing Chapter 12.</a:t>
            </a:r>
            <a:endParaRPr lang="en-US" sz="2000" dirty="0" smtClean="0"/>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5045861"/>
          </a:xfrm>
        </p:spPr>
        <p:txBody>
          <a:bodyPr>
            <a:normAutofit/>
          </a:bodyPr>
          <a:lstStyle/>
          <a:p>
            <a:pPr eaLnBrk="1" hangingPunct="1">
              <a:lnSpc>
                <a:spcPct val="85000"/>
              </a:lnSpc>
              <a:spcBef>
                <a:spcPct val="30000"/>
              </a:spcBef>
            </a:pPr>
            <a:r>
              <a:rPr lang="en-US" sz="2000" dirty="0" smtClean="0"/>
              <a:t>Prior to </a:t>
            </a:r>
            <a:r>
              <a:rPr lang="en-US" sz="2000" smtClean="0"/>
              <a:t>teaching Chapter 12, </a:t>
            </a:r>
            <a:r>
              <a:rPr lang="en-US" sz="2000" dirty="0" smtClean="0"/>
              <a:t>the instructor should </a:t>
            </a:r>
            <a:r>
              <a:rPr lang="en-US" sz="2000" smtClean="0"/>
              <a:t>complete Chapter 12, </a:t>
            </a:r>
            <a:r>
              <a:rPr lang="en-US" sz="2000" dirty="0"/>
              <a:t>“Assessment</a:t>
            </a:r>
            <a:r>
              <a:rPr lang="en-US" sz="2000" dirty="0" smtClean="0"/>
              <a:t>.”</a:t>
            </a:r>
          </a:p>
          <a:p>
            <a:pPr eaLnBrk="1" hangingPunct="1">
              <a:lnSpc>
                <a:spcPct val="85000"/>
              </a:lnSpc>
              <a:spcBef>
                <a:spcPct val="30000"/>
              </a:spcBef>
            </a:pPr>
            <a:r>
              <a:rPr lang="en-US" sz="2000" dirty="0" smtClean="0"/>
              <a:t>The goal of this chapter </a:t>
            </a:r>
            <a:r>
              <a:rPr lang="en-US" sz="2000" smtClean="0"/>
              <a:t>is for the student to be able to implement basic host, data, and network security. </a:t>
            </a:r>
          </a:p>
          <a:p>
            <a:pPr eaLnBrk="1" hangingPunct="1">
              <a:lnSpc>
                <a:spcPct val="85000"/>
              </a:lnSpc>
              <a:spcBef>
                <a:spcPct val="30000"/>
              </a:spcBef>
            </a:pPr>
            <a:r>
              <a:rPr lang="en-US" sz="2000" smtClean="0"/>
              <a:t>Make sure students can describe the variety of common security threats including malware, phishing, spam, zero-day attacks, and social engineering.</a:t>
            </a:r>
          </a:p>
          <a:p>
            <a:pPr eaLnBrk="1" hangingPunct="1">
              <a:lnSpc>
                <a:spcPct val="85000"/>
              </a:lnSpc>
              <a:spcBef>
                <a:spcPct val="30000"/>
              </a:spcBef>
            </a:pPr>
            <a:r>
              <a:rPr lang="en-US" sz="2000" smtClean="0"/>
              <a:t>Students should be able to explain the importance of a security policy </a:t>
            </a:r>
          </a:p>
          <a:p>
            <a:pPr eaLnBrk="1" hangingPunct="1">
              <a:lnSpc>
                <a:spcPct val="85000"/>
              </a:lnSpc>
              <a:spcBef>
                <a:spcPct val="30000"/>
              </a:spcBef>
            </a:pPr>
            <a:r>
              <a:rPr lang="en-US" sz="2000" smtClean="0"/>
              <a:t>Make sure students can describe techniques to secure hosts, data, and networks.</a:t>
            </a:r>
          </a:p>
          <a:p>
            <a:pPr eaLnBrk="1" hangingPunct="1">
              <a:lnSpc>
                <a:spcPct val="85000"/>
              </a:lnSpc>
              <a:spcBef>
                <a:spcPct val="30000"/>
              </a:spcBef>
            </a:pPr>
            <a:r>
              <a:rPr lang="en-US" sz="2000" smtClean="0"/>
              <a:t>Students should be able to implement security in Windows and a wireless router.</a:t>
            </a:r>
          </a:p>
          <a:p>
            <a:pPr eaLnBrk="1" hangingPunct="1">
              <a:lnSpc>
                <a:spcPct val="85000"/>
              </a:lnSpc>
              <a:spcBef>
                <a:spcPct val="30000"/>
              </a:spcBef>
            </a:pPr>
            <a:r>
              <a:rPr lang="en-US" sz="2000" smtClean="0"/>
              <a:t>Students should be able to explain how to maintain secure hosts, data, and networks.</a:t>
            </a:r>
          </a:p>
          <a:p>
            <a:pPr eaLnBrk="1" hangingPunct="1">
              <a:lnSpc>
                <a:spcPct val="85000"/>
              </a:lnSpc>
              <a:spcBef>
                <a:spcPct val="30000"/>
              </a:spcBef>
            </a:pPr>
            <a:r>
              <a:rPr lang="en-US" sz="2000" smtClean="0"/>
              <a:t>Students should be able to troubleshoot basic security issues.</a:t>
            </a:r>
          </a:p>
          <a:p>
            <a:pPr eaLnBrk="1" hangingPunct="1">
              <a:lnSpc>
                <a:spcPct val="85000"/>
              </a:lnSpc>
              <a:spcBef>
                <a:spcPct val="30000"/>
              </a:spcBef>
            </a:pPr>
            <a:endParaRPr lang="en-US" sz="2000"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smtClean="0">
                <a:solidFill>
                  <a:srgbClr val="708CA1"/>
                </a:solidFill>
                <a:latin typeface="+mj-lt"/>
                <a:ea typeface="+mj-ea"/>
                <a:cs typeface="+mj-cs"/>
              </a:rPr>
              <a:t>Chapter 12: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12: </a:t>
            </a:r>
            <a:r>
              <a:rPr lang="en-US" dirty="0" smtClean="0"/>
              <a:t>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ITE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ITE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en-US" sz="2400" smtClean="0"/>
              <a:t>Chapter 12: </a:t>
            </a:r>
            <a:r>
              <a:rPr lang="en-US" sz="2400" dirty="0"/>
              <a:t>Topics in chapter that are not found in the </a:t>
            </a:r>
            <a:r>
              <a:rPr lang="en-US" sz="2400" dirty="0" smtClean="0"/>
              <a:t>CompTIA A+ 220-901 Certification</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en-US" sz="2000" dirty="0" smtClean="0"/>
              <a:t>This slide </a:t>
            </a:r>
            <a:r>
              <a:rPr lang="en-US" sz="2000" dirty="0"/>
              <a:t>lists </a:t>
            </a:r>
            <a:r>
              <a:rPr lang="en-US" sz="2000" dirty="0" smtClean="0"/>
              <a:t>content included in </a:t>
            </a:r>
            <a:r>
              <a:rPr lang="en-US" sz="2000" dirty="0"/>
              <a:t>this chapter that </a:t>
            </a:r>
            <a:r>
              <a:rPr lang="en-US" sz="2000" dirty="0" smtClean="0"/>
              <a:t>is </a:t>
            </a:r>
            <a:r>
              <a:rPr lang="en-US" sz="2000" dirty="0"/>
              <a:t>NOT listed in the CompTIA A+ 220-901 </a:t>
            </a:r>
            <a:r>
              <a:rPr lang="en-US" sz="2000" dirty="0" smtClean="0"/>
              <a:t>blueprint. Instructors </a:t>
            </a:r>
            <a:r>
              <a:rPr lang="en-US" sz="2000" dirty="0"/>
              <a:t>could skip these sections; however, they should provide additional information and fundamental concepts to assist the student with the topic</a:t>
            </a:r>
            <a:r>
              <a:rPr lang="en-US" sz="2000" dirty="0" smtClean="0"/>
              <a:t>.</a:t>
            </a:r>
          </a:p>
          <a:p>
            <a:r>
              <a:rPr lang="en-US" sz="2000" dirty="0" smtClean="0"/>
              <a:t>All content </a:t>
            </a:r>
            <a:r>
              <a:rPr lang="en-US" sz="2000" smtClean="0"/>
              <a:t>in Chapter 12 </a:t>
            </a:r>
            <a:r>
              <a:rPr lang="en-US" sz="2000" dirty="0" smtClean="0"/>
              <a:t>is aligned to the certification.</a:t>
            </a:r>
            <a:endParaRPr lang="en-US" sz="2000" dirty="0"/>
          </a:p>
          <a:p>
            <a:pPr marL="0" indent="0">
              <a:buNone/>
            </a:pPr>
            <a:endParaRPr lang="en-US"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35999</TotalTime>
  <Pages>28</Pages>
  <Words>2418</Words>
  <Application>Microsoft Office PowerPoint</Application>
  <PresentationFormat>On-screen Show (4:3)</PresentationFormat>
  <Paragraphs>358</Paragraphs>
  <Slides>34</Slides>
  <Notes>33</Notes>
  <HiddenSlides>10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ＭＳ Ｐゴシック</vt:lpstr>
      <vt:lpstr>Arial</vt:lpstr>
      <vt:lpstr>calibri</vt:lpstr>
      <vt:lpstr>Wingdings</vt:lpstr>
      <vt:lpstr>PPT-TMPLT-WHT_C</vt:lpstr>
      <vt:lpstr>NetAcad-4F_PPT-WHT_060408</vt:lpstr>
      <vt:lpstr>Instructor Materials Chapter 12: Security</vt:lpstr>
      <vt:lpstr>Instructor Materials - Chapter 12 Planning Guide</vt:lpstr>
      <vt:lpstr>PowerPoint Presentation</vt:lpstr>
      <vt:lpstr>Chapter 12: Activities</vt:lpstr>
      <vt:lpstr>Chapter 12: Activities (Cont.)</vt:lpstr>
      <vt:lpstr>Chapter 12: Assessment</vt:lpstr>
      <vt:lpstr>PowerPoint Presentation</vt:lpstr>
      <vt:lpstr>Chapter 12: Additional Help</vt:lpstr>
      <vt:lpstr>Chapter 12: Topics in chapter that are not found in the CompTIA A+ 220-901 Certification</vt:lpstr>
      <vt:lpstr>PowerPoint Presentation</vt:lpstr>
      <vt:lpstr>Chapter 12: Security</vt:lpstr>
      <vt:lpstr>Chapter 12 - Sections &amp; Objectives</vt:lpstr>
      <vt:lpstr>12.1 Security Threats</vt:lpstr>
      <vt:lpstr>Security Threats Types of Security Threats</vt:lpstr>
      <vt:lpstr>Security Threats Types of Security Threats</vt:lpstr>
      <vt:lpstr>12.2 Security Procedures</vt:lpstr>
      <vt:lpstr>Security Procedures Windows Local Security Policy</vt:lpstr>
      <vt:lpstr>Security Procedures Securing Web Access</vt:lpstr>
      <vt:lpstr>Security Procedures Protecting Data</vt:lpstr>
      <vt:lpstr>Security Procedures Protection Against Malicious Software</vt:lpstr>
      <vt:lpstr>Security Procedures Security Techniques</vt:lpstr>
      <vt:lpstr>Security Procedures Security Techniques</vt:lpstr>
      <vt:lpstr>Security Procedures Protecting Physical Equipment</vt:lpstr>
      <vt:lpstr>12.3 Common Preventive Maintenance Techniques for Security</vt:lpstr>
      <vt:lpstr>Common Preventive Maintenance Techniques for Security Security Maintenance</vt:lpstr>
      <vt:lpstr>12.4 Basic Troubleshooting Process for Security</vt:lpstr>
      <vt:lpstr>Basic Troubleshooting Process for Security Applying the Troubleshooting Process to Security</vt:lpstr>
      <vt:lpstr>Basic Troubleshooting Process for Security Applying the Troubleshooting Process to Security</vt:lpstr>
      <vt:lpstr>Basic Troubleshooting Process for Security Common Problems and Solutions for Security</vt:lpstr>
      <vt:lpstr>12.5 Chapter Summary</vt:lpstr>
      <vt:lpstr>Chapter Summary Conclusion</vt:lpstr>
      <vt:lpstr>PowerPoint Presentation</vt:lpstr>
      <vt:lpstr>PowerPoint Presentation</vt:lpstr>
      <vt:lpstr>Chapter 12 New Terms and Commands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dholzing</cp:lastModifiedBy>
  <cp:revision>1691</cp:revision>
  <cp:lastPrinted>1999-01-27T00:54:54Z</cp:lastPrinted>
  <dcterms:created xsi:type="dcterms:W3CDTF">2006-10-23T15:07:30Z</dcterms:created>
  <dcterms:modified xsi:type="dcterms:W3CDTF">2015-11-16T21:51:08Z</dcterms:modified>
</cp:coreProperties>
</file>