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29"/>
  </p:notesMasterIdLst>
  <p:handoutMasterIdLst>
    <p:handoutMasterId r:id="rId30"/>
  </p:handoutMasterIdLst>
  <p:sldIdLst>
    <p:sldId id="812" r:id="rId3"/>
    <p:sldId id="813" r:id="rId4"/>
    <p:sldId id="871" r:id="rId5"/>
    <p:sldId id="872" r:id="rId6"/>
    <p:sldId id="873" r:id="rId7"/>
    <p:sldId id="874" r:id="rId8"/>
    <p:sldId id="875" r:id="rId9"/>
    <p:sldId id="876" r:id="rId10"/>
    <p:sldId id="877" r:id="rId11"/>
    <p:sldId id="500" r:id="rId12"/>
    <p:sldId id="786" r:id="rId13"/>
    <p:sldId id="791" r:id="rId14"/>
    <p:sldId id="921" r:id="rId15"/>
    <p:sldId id="922" r:id="rId16"/>
    <p:sldId id="941" r:id="rId17"/>
    <p:sldId id="878" r:id="rId18"/>
    <p:sldId id="923" r:id="rId19"/>
    <p:sldId id="926" r:id="rId20"/>
    <p:sldId id="935" r:id="rId21"/>
    <p:sldId id="924" r:id="rId22"/>
    <p:sldId id="943" r:id="rId23"/>
    <p:sldId id="936" r:id="rId24"/>
    <p:sldId id="942" r:id="rId25"/>
    <p:sldId id="884" r:id="rId26"/>
    <p:sldId id="885" r:id="rId27"/>
    <p:sldId id="940" r:id="rId2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0" autoAdjust="0"/>
    <p:restoredTop sz="89277" autoAdjust="0"/>
  </p:normalViewPr>
  <p:slideViewPr>
    <p:cSldViewPr snapToGrid="0">
      <p:cViewPr varScale="1">
        <p:scale>
          <a:sx n="70" d="100"/>
          <a:sy n="70" d="100"/>
        </p:scale>
        <p:origin x="17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3" Type="http://schemas.openxmlformats.org/officeDocument/2006/relationships/slide" Target="slides/slide15.xml"/><Relationship Id="rId7" Type="http://schemas.openxmlformats.org/officeDocument/2006/relationships/slide" Target="slides/slide21.xml"/><Relationship Id="rId2" Type="http://schemas.openxmlformats.org/officeDocument/2006/relationships/slide" Target="slides/slide14.xml"/><Relationship Id="rId1" Type="http://schemas.openxmlformats.org/officeDocument/2006/relationships/slide" Target="slides/slide13.xml"/><Relationship Id="rId6" Type="http://schemas.openxmlformats.org/officeDocument/2006/relationships/slide" Target="slides/slide20.xml"/><Relationship Id="rId5" Type="http://schemas.openxmlformats.org/officeDocument/2006/relationships/slide" Target="slides/slide18.xml"/><Relationship Id="rId4" Type="http://schemas.openxmlformats.org/officeDocument/2006/relationships/slide" Target="slides/slide17.xml"/><Relationship Id="rId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</a:t>
            </a:r>
            <a:r>
              <a:rPr lang="en-US" b="0" dirty="0" smtClean="0"/>
              <a:t>Program </a:t>
            </a:r>
            <a:endParaRPr lang="en-US" b="0" dirty="0"/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  <a:endParaRPr lang="en-US" b="0" dirty="0"/>
          </a:p>
          <a:p>
            <a:pPr>
              <a:buFontTx/>
              <a:buNone/>
            </a:pPr>
            <a:r>
              <a:rPr lang="en-US" sz="1400" dirty="0" smtClean="0">
                <a:latin typeface="Arial" charset="0"/>
              </a:rPr>
              <a:t>Chapter 13</a:t>
            </a:r>
            <a:r>
              <a:rPr lang="en-US" sz="1400" baseline="0" dirty="0" smtClean="0">
                <a:latin typeface="Arial" charset="0"/>
              </a:rPr>
              <a:t>: The </a:t>
            </a:r>
            <a:r>
              <a:rPr lang="en-US" sz="1400" baseline="0" smtClean="0">
                <a:latin typeface="Arial" charset="0"/>
              </a:rPr>
              <a:t>IT </a:t>
            </a:r>
            <a:r>
              <a:rPr lang="en-US" sz="1400" baseline="0" smtClean="0">
                <a:latin typeface="Arial" charset="0"/>
              </a:rPr>
              <a:t>Professional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13: The IT Professional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11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13:</a:t>
            </a:r>
            <a:r>
              <a:rPr lang="en-US" sz="1200" baseline="0" dirty="0" smtClean="0">
                <a:latin typeface="Arial" charset="0"/>
              </a:rPr>
              <a:t> The IT Professional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13.1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/>
              <a:t>Communication Skills and the IT Professional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13.1.1</a:t>
            </a:r>
            <a:r>
              <a:rPr lang="en-US" baseline="0" dirty="0" smtClean="0">
                <a:latin typeface="Arial" charset="0"/>
              </a:rPr>
              <a:t> – Communication Skills, Troubleshooting and the IT Professional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13.1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/>
              <a:t>Communication Skills and the IT Professional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13.1.2</a:t>
            </a:r>
            <a:r>
              <a:rPr lang="en-US" baseline="0" dirty="0" smtClean="0">
                <a:latin typeface="Arial" charset="0"/>
              </a:rPr>
              <a:t> – Working with a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11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13.1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/>
              <a:t>Communication Skills and the IT Professional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13.1.3</a:t>
            </a:r>
            <a:r>
              <a:rPr lang="en-US" baseline="0" dirty="0" smtClean="0">
                <a:latin typeface="Arial" charset="0"/>
              </a:rPr>
              <a:t> – Employee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19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13: The</a:t>
            </a:r>
            <a:r>
              <a:rPr lang="en-US" sz="1200" baseline="0" dirty="0" smtClean="0">
                <a:latin typeface="Arial" charset="0"/>
              </a:rPr>
              <a:t> IT Professional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779939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13.2 - </a:t>
            </a:r>
            <a:r>
              <a:rPr lang="en-US" sz="1200" dirty="0" smtClean="0"/>
              <a:t>Ethical and Legal Issues in the IT Industry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13.2.1 - </a:t>
            </a:r>
            <a:r>
              <a:rPr lang="en-US" sz="1200" dirty="0" smtClean="0"/>
              <a:t>Ethical and Legal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56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13.2 - </a:t>
            </a:r>
            <a:r>
              <a:rPr lang="en-US" sz="1200" dirty="0" smtClean="0"/>
              <a:t>Ethical and Legal Issues in the IT Industry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13.2.2 – </a:t>
            </a:r>
            <a:r>
              <a:rPr lang="en-US" sz="1200" dirty="0" smtClean="0"/>
              <a:t>Legal Procedures</a:t>
            </a:r>
            <a:r>
              <a:rPr lang="en-US" sz="1200" baseline="0" dirty="0" smtClean="0"/>
              <a:t>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29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13: The IT Professional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0623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105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13.3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Call Center</a:t>
            </a:r>
            <a:r>
              <a:rPr lang="en-US" sz="800" baseline="0" dirty="0" smtClean="0">
                <a:latin typeface="Arial" charset="0"/>
              </a:rPr>
              <a:t> Technicians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13.3.1 – </a:t>
            </a:r>
            <a:r>
              <a:rPr lang="en-US" sz="1200" dirty="0" smtClean="0">
                <a:latin typeface="Arial" charset="0"/>
              </a:rPr>
              <a:t>Call Centers, Level One Technicians,</a:t>
            </a:r>
            <a:r>
              <a:rPr lang="en-US" sz="1200" baseline="0" dirty="0" smtClean="0">
                <a:latin typeface="Arial" charset="0"/>
              </a:rPr>
              <a:t> and Level Two Technicians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48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13.3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Call Center</a:t>
            </a:r>
            <a:r>
              <a:rPr lang="en-US" sz="800" baseline="0" dirty="0" smtClean="0">
                <a:latin typeface="Arial" charset="0"/>
              </a:rPr>
              <a:t> Technicians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13.3.1 – </a:t>
            </a:r>
            <a:r>
              <a:rPr lang="en-US" sz="1200" dirty="0" smtClean="0">
                <a:latin typeface="Arial" charset="0"/>
              </a:rPr>
              <a:t>Call Centers, Level One Technicians,</a:t>
            </a:r>
            <a:r>
              <a:rPr lang="en-US" sz="1200" baseline="0" dirty="0" smtClean="0">
                <a:latin typeface="Arial" charset="0"/>
              </a:rPr>
              <a:t> and Level Two Technicians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23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13: The</a:t>
            </a:r>
            <a:r>
              <a:rPr lang="en-US" sz="1200" baseline="0" dirty="0" smtClean="0">
                <a:latin typeface="Arial" charset="0"/>
              </a:rPr>
              <a:t> IT Professional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53892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13.4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Chapter Summary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13.4.1 -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56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79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n-US" sz="800" b="0" kern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ITE 6.0 Planning Guide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13: The IT Professional</a:t>
            </a:r>
            <a:endParaRPr lang="en-GB" b="0" dirty="0" smtClean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8266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7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11D0035-3BE0-490C-B824-0AD9C41C2BAC}" type="slidenum">
              <a:rPr lang="en-US" sz="800" b="0"/>
              <a:pPr algn="r"/>
              <a:t>8</a:t>
            </a:fld>
            <a:endParaRPr lang="en-US" sz="8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49963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2007 – </a:t>
            </a:r>
            <a:r>
              <a:rPr lang="en-US" sz="700" dirty="0" smtClean="0">
                <a:solidFill>
                  <a:srgbClr val="D3D3D3"/>
                </a:solidFill>
              </a:rPr>
              <a:t>2015, </a:t>
            </a:r>
            <a:r>
              <a:rPr lang="en-US" sz="700" dirty="0">
                <a:solidFill>
                  <a:srgbClr val="D3D3D3"/>
                </a:solidFill>
              </a:rPr>
              <a:t>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0529"/>
            <a:ext cx="2067013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</a:t>
            </a:r>
            <a:r>
              <a:rPr lang="en-US" sz="700" dirty="0" smtClean="0">
                <a:solidFill>
                  <a:srgbClr val="D3D3D3"/>
                </a:solidFill>
              </a:rPr>
              <a:t>2015</a:t>
            </a:r>
            <a:r>
              <a:rPr lang="en-US" sz="700" baseline="0" dirty="0" smtClean="0">
                <a:solidFill>
                  <a:srgbClr val="D3D3D3"/>
                </a:solidFill>
              </a:rPr>
              <a:t> </a:t>
            </a:r>
            <a:r>
              <a:rPr lang="en-US" sz="700" dirty="0" smtClean="0">
                <a:solidFill>
                  <a:srgbClr val="D3D3D3"/>
                </a:solidFill>
              </a:rPr>
              <a:t>Cisco </a:t>
            </a:r>
            <a:r>
              <a:rPr lang="en-US" sz="700" dirty="0">
                <a:solidFill>
                  <a:srgbClr val="D3D3D3"/>
                </a:solidFill>
              </a:rPr>
              <a:t>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2007 – </a:t>
            </a:r>
            <a:r>
              <a:rPr lang="en-US" sz="700" dirty="0" smtClean="0">
                <a:solidFill>
                  <a:srgbClr val="D3D3D3"/>
                </a:solidFill>
              </a:rPr>
              <a:t>2015, </a:t>
            </a:r>
            <a:r>
              <a:rPr lang="en-US" sz="700" dirty="0">
                <a:solidFill>
                  <a:srgbClr val="D3D3D3"/>
                </a:solidFill>
              </a:rPr>
              <a:t>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</a:t>
            </a:r>
            <a:r>
              <a:rPr lang="en-US" sz="700" dirty="0" smtClean="0">
                <a:solidFill>
                  <a:srgbClr val="D3D3D3"/>
                </a:solidFill>
              </a:rPr>
              <a:t>2015 </a:t>
            </a:r>
            <a:r>
              <a:rPr lang="en-US" sz="700" dirty="0">
                <a:solidFill>
                  <a:srgbClr val="D3D3D3"/>
                </a:solidFill>
              </a:rPr>
              <a:t>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netacad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3951757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Instructor Materials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Chapter 13: The IT Professional</a:t>
            </a:r>
            <a:endParaRPr lang="en-US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IT Essentials v6.0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Chapter 13: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The IT Professional</a:t>
            </a:r>
            <a:endParaRPr lang="en-US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IT Essentials v6.0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13 -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4252259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CA" sz="2000" dirty="0" smtClean="0"/>
              <a:t>13.1 Communication Skills and the IT Professional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 </a:t>
            </a:r>
            <a:r>
              <a:rPr lang="en-US" sz="1600" dirty="0"/>
              <a:t>Explain why good communication skills are a critical part of IT work</a:t>
            </a:r>
            <a:r>
              <a:rPr lang="en-US" sz="1600" dirty="0" smtClean="0"/>
              <a:t>.</a:t>
            </a:r>
            <a:endParaRPr lang="en-CA" sz="1600" dirty="0" smtClean="0"/>
          </a:p>
          <a:p>
            <a:pPr>
              <a:buFont typeface="Wingdings" charset="2"/>
              <a:buChar char="§"/>
            </a:pPr>
            <a:r>
              <a:rPr lang="en-CA" sz="2000" dirty="0" smtClean="0"/>
              <a:t>13.2 Ethical and Legal Issues in the IT Industry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 </a:t>
            </a:r>
            <a:r>
              <a:rPr lang="en-US" sz="1600" dirty="0"/>
              <a:t>Explain appropriate behavior when faced with the legal and ethical issues that arise in the IT industry</a:t>
            </a:r>
            <a:r>
              <a:rPr lang="en-US" sz="1600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CA" sz="2000" dirty="0" smtClean="0"/>
              <a:t>13.3 Call Center Technicians</a:t>
            </a:r>
            <a:endParaRPr lang="en-CA" sz="2000" dirty="0"/>
          </a:p>
          <a:p>
            <a:pPr lvl="1">
              <a:buFont typeface="Wingdings" charset="2"/>
              <a:buChar char="§"/>
            </a:pPr>
            <a:r>
              <a:rPr lang="en-CA" sz="1600" dirty="0"/>
              <a:t> </a:t>
            </a:r>
            <a:r>
              <a:rPr lang="en-US" sz="1600" dirty="0"/>
              <a:t>Explain the call center environment and technician responsibilities.</a:t>
            </a:r>
            <a:endParaRPr lang="en-US" sz="1600" dirty="0" smtClean="0"/>
          </a:p>
          <a:p>
            <a:pPr>
              <a:buFont typeface="Wingdings" charset="2"/>
              <a:buChar char="§"/>
            </a:pPr>
            <a:r>
              <a:rPr lang="en-US" sz="2000" dirty="0" smtClean="0"/>
              <a:t>13.4 Chapter Summary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13.1 Communication Skills and the IT Professional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566220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/>
              <a:t>Communication Skills and the IT </a:t>
            </a:r>
            <a:r>
              <a:rPr lang="en-US" sz="1800" dirty="0" smtClean="0"/>
              <a:t>Professional</a:t>
            </a:r>
            <a:br>
              <a:rPr lang="en-US" sz="1800" dirty="0" smtClean="0"/>
            </a:br>
            <a:r>
              <a:rPr lang="en-US" sz="2800" dirty="0">
                <a:latin typeface="Arial" charset="0"/>
              </a:rPr>
              <a:t>Communication Skills, Troubleshooting and the IT </a:t>
            </a:r>
            <a:r>
              <a:rPr lang="en-US" sz="2800" dirty="0" smtClean="0">
                <a:latin typeface="Arial" charset="0"/>
              </a:rPr>
              <a:t>Professional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87277"/>
            <a:ext cx="8487424" cy="2489812"/>
          </a:xfrm>
        </p:spPr>
        <p:txBody>
          <a:bodyPr/>
          <a:lstStyle/>
          <a:p>
            <a:r>
              <a:rPr lang="en-US" sz="2000" dirty="0" smtClean="0"/>
              <a:t>Establish good communication skills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Listen to your customer to learn the details of the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Speak directly with the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Gather information from the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Present yourself professionally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Keep your own emotions in check</a:t>
            </a:r>
            <a:endParaRPr lang="en-US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060" y="3590223"/>
            <a:ext cx="4401003" cy="289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Communication Skills and the IT Professional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3000" dirty="0" smtClean="0">
                <a:latin typeface="Arial" charset="0"/>
              </a:rPr>
              <a:t>Working with a Customer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9" y="1404420"/>
            <a:ext cx="6659318" cy="4902862"/>
          </a:xfrm>
        </p:spPr>
        <p:txBody>
          <a:bodyPr/>
          <a:lstStyle/>
          <a:p>
            <a:r>
              <a:rPr lang="en-US" sz="2000" dirty="0" smtClean="0"/>
              <a:t>Determine customer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Listen actively to customer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 not interrupt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Understand the problem, ask to clarify as necessary</a:t>
            </a:r>
          </a:p>
          <a:p>
            <a:r>
              <a:rPr lang="en-US" sz="2000" dirty="0" smtClean="0"/>
              <a:t>Display professional behavior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Treat customer with respect and prompt attention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Know the proper procedure to put a customer on hold or transfer a 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Explain how you can assist the customer</a:t>
            </a:r>
            <a:endParaRPr lang="en-US" sz="1600" dirty="0"/>
          </a:p>
          <a:p>
            <a:r>
              <a:rPr lang="en-US" sz="2000" dirty="0" smtClean="0"/>
              <a:t>Stay focus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Keep the communications focus on the customer issue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Understand how to deal with different customer types</a:t>
            </a:r>
            <a:endParaRPr lang="en-US" sz="2000" dirty="0" smtClean="0"/>
          </a:p>
          <a:p>
            <a:r>
              <a:rPr lang="en-US" sz="2000" dirty="0" smtClean="0"/>
              <a:t>Proper netiquette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Practice good netiquette when communicating online with the customer</a:t>
            </a:r>
            <a:endParaRPr lang="en-US" sz="1600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050" y="4197667"/>
            <a:ext cx="2105025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641" y="1404420"/>
            <a:ext cx="2886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89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Communication Skills and the IT </a:t>
            </a:r>
            <a:r>
              <a:rPr lang="en-US" sz="1800" dirty="0" smtClean="0"/>
              <a:t>Professional</a:t>
            </a:r>
            <a:br>
              <a:rPr lang="en-US" sz="1800" dirty="0" smtClean="0"/>
            </a:br>
            <a:r>
              <a:rPr lang="en-US" sz="2800" dirty="0">
                <a:latin typeface="Arial" charset="0"/>
              </a:rPr>
              <a:t>Employee Best Practices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822949" cy="4902862"/>
          </a:xfrm>
        </p:spPr>
        <p:txBody>
          <a:bodyPr/>
          <a:lstStyle/>
          <a:p>
            <a:r>
              <a:rPr lang="en-US" sz="2000" dirty="0" smtClean="0"/>
              <a:t>Time and stress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Prioritize your activities by following the business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Compose yourself between customer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Adjust your work station to help you do your job</a:t>
            </a:r>
          </a:p>
          <a:p>
            <a:r>
              <a:rPr lang="en-US" sz="2000" dirty="0" smtClean="0"/>
              <a:t>Observe SLAs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SLA defines an agreement between the interested parties.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When dealing with customers, you need to observe the content of the SLA.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Management determines the exceptions to the SLA.</a:t>
            </a:r>
          </a:p>
          <a:p>
            <a:r>
              <a:rPr lang="en-US" sz="2000" dirty="0" smtClean="0"/>
              <a:t>Follow business policies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Handling </a:t>
            </a:r>
            <a:r>
              <a:rPr lang="en-US" sz="1600" dirty="0"/>
              <a:t>c</a:t>
            </a:r>
            <a:r>
              <a:rPr lang="en-US" sz="1600" dirty="0" smtClean="0"/>
              <a:t>ustomer calls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Call center activities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Ensuring customer satisfaction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471" y="4449337"/>
            <a:ext cx="3294553" cy="217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401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48902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13.2 Ethical and Legal Issues in the IT Industry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78986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Ethical and Legal Issues in the IT Industry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/>
              <a:t>Ethical and Legal </a:t>
            </a:r>
            <a:r>
              <a:rPr lang="en-US" sz="2800" dirty="0" smtClean="0"/>
              <a:t>Considerations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404420"/>
            <a:ext cx="8772157" cy="5107235"/>
          </a:xfrm>
        </p:spPr>
        <p:txBody>
          <a:bodyPr/>
          <a:lstStyle/>
          <a:p>
            <a:r>
              <a:rPr lang="en-US" sz="2000" dirty="0" smtClean="0"/>
              <a:t>Respect your customers, their equipment and intellectual property.</a:t>
            </a:r>
          </a:p>
          <a:p>
            <a:r>
              <a:rPr lang="en-US" sz="2000" dirty="0" smtClean="0"/>
              <a:t>Legal consideration</a:t>
            </a:r>
          </a:p>
          <a:p>
            <a:pPr lvl="1"/>
            <a:r>
              <a:rPr lang="en-US" sz="1600" dirty="0" smtClean="0"/>
              <a:t>Some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 not make any changes to the software</a:t>
            </a:r>
            <a:r>
              <a:rPr lang="en-US" sz="1600" dirty="0"/>
              <a:t> </a:t>
            </a:r>
            <a:r>
              <a:rPr lang="en-US" sz="1600" dirty="0" smtClean="0"/>
              <a:t>and hardware configuration without permission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 not access customers’ user accounts without permission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 not violate the copyright laws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 not use customers’ IT resources without permission</a:t>
            </a:r>
            <a:endParaRPr lang="en-US" sz="1600" dirty="0"/>
          </a:p>
          <a:p>
            <a:r>
              <a:rPr lang="en-US" sz="2000" dirty="0" smtClean="0"/>
              <a:t>Licensing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Personal license: The program usually runs on only one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Enterprise license: The company pays for the employees to use the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Open source license: This license allows developers to modify and share the codes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Commercial license: The commercial license allows the licensee to make money from the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Digital rights management: The software is designed to prevent illegal access to digital content and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4229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Ethical and Legal Issues in the IT Industry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2800" dirty="0"/>
              <a:t>Legal Procedures Overview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268" y="1404419"/>
            <a:ext cx="8631044" cy="522184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Computer forensics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collection and analysis of data from computers and related devices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Two types of data collected: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Persistent data is usually stored on a drive and preserved when computer is turned off.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Volatile data is lost when the computer is turned off. Volatile data includes data in transit and data that is temporarily stored in RAM, cache and registries.</a:t>
            </a:r>
            <a:endParaRPr lang="en-US" sz="1600" dirty="0"/>
          </a:p>
          <a:p>
            <a:r>
              <a:rPr lang="en-US" sz="2000" dirty="0" smtClean="0"/>
              <a:t>Cyber law and first response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professionals must understand their responsibility and liability relating to cybercrimes in their country, region, or state.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Know your company’s policy regarding cybercrimes.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Understand how to preserve evidence if illegal activity is discovered.</a:t>
            </a:r>
          </a:p>
          <a:p>
            <a:r>
              <a:rPr lang="en-US" sz="2000" dirty="0" smtClean="0"/>
              <a:t>Documentation and chain of custody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Always document the work performed.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Chain of custody documents how the evidence was collected, who has access to the evidence, and where it is stored.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643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48902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13.3 Call Center Technicians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70347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Instructor </a:t>
            </a:r>
            <a:r>
              <a:rPr lang="en-US" dirty="0" smtClean="0">
                <a:latin typeface="Arial" charset="0"/>
              </a:rPr>
              <a:t>Materials </a:t>
            </a:r>
            <a:r>
              <a:rPr lang="en-US" dirty="0">
                <a:latin typeface="Arial" charset="0"/>
              </a:rPr>
              <a:t>- </a:t>
            </a:r>
            <a:r>
              <a:rPr lang="en-US" dirty="0" smtClean="0">
                <a:latin typeface="Arial" charset="0"/>
              </a:rPr>
              <a:t>Chapter 13 Planning Guide</a:t>
            </a:r>
            <a:endParaRPr lang="en-US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2586"/>
            <a:ext cx="7940675" cy="45398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This PowerPoint is divided in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Instructor Planning Guide</a:t>
            </a:r>
            <a:endParaRPr lang="en-CA" sz="2000" dirty="0" smtClean="0"/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Information to help you become familiar with the chapter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Teaching aids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Instructor Class Presentation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Optional slides that </a:t>
            </a:r>
            <a:r>
              <a:rPr lang="en-CA" sz="1600" dirty="0" smtClean="0"/>
              <a:t>you can use in the classroom</a:t>
            </a:r>
            <a:endParaRPr lang="en-CA" sz="1600" dirty="0"/>
          </a:p>
          <a:p>
            <a:pPr lvl="1">
              <a:buFont typeface="Wingdings" charset="2"/>
              <a:buChar char="§"/>
            </a:pPr>
            <a:r>
              <a:rPr lang="en-CA" sz="1600" dirty="0"/>
              <a:t>Begins on </a:t>
            </a:r>
            <a:r>
              <a:rPr lang="en-CA" sz="1600" dirty="0" smtClean="0"/>
              <a:t>slide #10</a:t>
            </a:r>
            <a:endParaRPr lang="en-CA" sz="1600" b="1" dirty="0" smtClean="0"/>
          </a:p>
          <a:p>
            <a:pPr marL="0" indent="0">
              <a:buNone/>
            </a:pPr>
            <a:r>
              <a:rPr lang="en-CA" dirty="0"/>
              <a:t>Note: Remove the Planning Guide from this presentation before sharing with anyone.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89168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9" y="607696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Call Center Technicians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2800" dirty="0">
                <a:latin typeface="Arial" charset="0"/>
              </a:rPr>
              <a:t>Call Centers, Level One Technicians, and Level Two Technicians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076" y="1476351"/>
            <a:ext cx="8447163" cy="2748808"/>
          </a:xfrm>
        </p:spPr>
        <p:txBody>
          <a:bodyPr>
            <a:noAutofit/>
          </a:bodyPr>
          <a:lstStyle/>
          <a:p>
            <a:r>
              <a:rPr lang="en-US" sz="2000" dirty="0" smtClean="0"/>
              <a:t>Call Centers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Busy, fast-paced, possibly 24/7 work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Could be internal or a service to outside customer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Has business policies regarding call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Uses support software to manage the job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Technicians with different experience levels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21" y="3935227"/>
            <a:ext cx="7307271" cy="24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39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9" y="607696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Call Center Technicians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2800" dirty="0">
                <a:latin typeface="Arial" charset="0"/>
              </a:rPr>
              <a:t>Call Centers, Level One Technicians, and Level Two </a:t>
            </a:r>
            <a:r>
              <a:rPr lang="en-US" sz="2800" dirty="0" smtClean="0">
                <a:latin typeface="Arial" charset="0"/>
              </a:rPr>
              <a:t>Technicians (Cont.)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76351"/>
            <a:ext cx="8584371" cy="3263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Level 1 Technicians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Gather pertinent information from the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Resolve simple issues and escalate the work order when necessary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What questions should a Level 1 technician ask the customer?</a:t>
            </a:r>
            <a:endParaRPr lang="en-US" sz="1600" dirty="0"/>
          </a:p>
          <a:p>
            <a:r>
              <a:rPr lang="en-US" sz="2000" dirty="0" smtClean="0"/>
              <a:t>Level 2 Technicians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Probably have remote software capabilities to assist with resolving customer issue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Calls the customer back to ask any additional questions.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Usually </a:t>
            </a:r>
            <a:r>
              <a:rPr lang="en-US" altLang="en-US" sz="1600" dirty="0"/>
              <a:t>more knowledgeable about technology.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Deals </a:t>
            </a:r>
            <a:r>
              <a:rPr lang="en-US" sz="1600" dirty="0"/>
              <a:t>with escalated work order</a:t>
            </a:r>
          </a:p>
          <a:p>
            <a:pPr marL="457200" lvl="1" indent="0"/>
            <a:endParaRPr lang="en-US" alt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61" y="4196303"/>
            <a:ext cx="3275913" cy="237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074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48902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13.4 Chapter Summary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76234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Chapter Summary</a:t>
            </a:r>
            <a:br>
              <a:rPr lang="en-US" sz="1800" dirty="0" smtClean="0"/>
            </a:br>
            <a:r>
              <a:rPr lang="en-US" sz="2800" dirty="0" err="1" smtClean="0"/>
              <a:t>Summary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404420"/>
            <a:ext cx="7923589" cy="4902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To become a successful technician, you will: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 good communications skills with customers and co-workers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Conduct business in a professional manner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Practice good netiquette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Comply with customer’s SLA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Follow business policies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Practice good time and stress management skills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Familiarize yourself with cyber laws in your country, region, or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Know your responsibility in the fight against cybercrimes</a:t>
            </a:r>
          </a:p>
        </p:txBody>
      </p:sp>
    </p:spTree>
    <p:extLst>
      <p:ext uri="{BB962C8B-B14F-4D97-AF65-F5344CB8AC3E}">
        <p14:creationId xmlns:p14="http://schemas.microsoft.com/office/powerpoint/2010/main" val="37863355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smtClean="0">
                <a:latin typeface="Arial" charset="0"/>
              </a:rPr>
              <a:t>Chapter 13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/>
              <a:t>dnd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drm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flash (plugin)</a:t>
            </a:r>
          </a:p>
          <a:p>
            <a:pPr marL="0" indent="0">
              <a:buNone/>
            </a:pPr>
            <a:r>
              <a:rPr lang="en-US" sz="1600" dirty="0" err="1"/>
              <a:t>nist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pii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retina (display)</a:t>
            </a:r>
          </a:p>
          <a:p>
            <a:pPr marL="0" indent="0">
              <a:buNone/>
            </a:pPr>
            <a:r>
              <a:rPr lang="en-US" sz="1600" dirty="0" smtClean="0"/>
              <a:t>SLA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SSN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16772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420434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73465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lnSpc>
                <a:spcPct val="90000"/>
              </a:lnSpc>
              <a:defRPr/>
            </a:pP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 6.0</a:t>
            </a: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Planning Guide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en-US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13: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en-US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IT Professional</a:t>
            </a:r>
            <a:endParaRPr lang="en-US" b="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04535" y="1646809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17501"/>
              </p:ext>
            </p:extLst>
          </p:nvPr>
        </p:nvGraphicFramePr>
        <p:xfrm>
          <a:off x="701936" y="2072476"/>
          <a:ext cx="78432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113"/>
                <a:gridCol w="2443033"/>
                <a:gridCol w="36791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13.1.1.3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Technician Resources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13.1.2.3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Interactive Activity (IA)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Behavior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with Customers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13.1.2.3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Transferring a Call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/>
                </a:tc>
              </a:tr>
            </a:tbl>
          </a:graphicData>
        </a:graphic>
      </p:graphicFrame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13: Activities</a:t>
            </a:r>
          </a:p>
        </p:txBody>
      </p:sp>
    </p:spTree>
    <p:extLst>
      <p:ext uri="{BB962C8B-B14F-4D97-AF65-F5344CB8AC3E}">
        <p14:creationId xmlns:p14="http://schemas.microsoft.com/office/powerpoint/2010/main" val="8456883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13: 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Students should complete Chapter 13, “Assessment” after completing Chapter 13.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Quizzes, worksheet, and other activities can be used to informally assess student progress.</a:t>
            </a:r>
          </a:p>
          <a:p>
            <a:pPr eaLnBrk="1" hangingPunct="1">
              <a:spcBef>
                <a:spcPct val="30000"/>
              </a:spcBef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59476"/>
            <a:ext cx="7940675" cy="4906537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2000" dirty="0" smtClean="0"/>
              <a:t>Prior to teaching Chapter 13, the instructor should: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Complete </a:t>
            </a:r>
            <a:r>
              <a:rPr lang="en-US" sz="2000" dirty="0" smtClean="0"/>
              <a:t>Chapter 13, </a:t>
            </a:r>
            <a:r>
              <a:rPr lang="en-US" sz="2000" dirty="0"/>
              <a:t>“Assessment</a:t>
            </a:r>
            <a:r>
              <a:rPr lang="en-US" sz="2000" dirty="0" smtClean="0"/>
              <a:t>.”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The goal of this chapter is to understand the necessary skills to become a successful IT professional.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The students should understand the relationship between </a:t>
            </a:r>
            <a:r>
              <a:rPr lang="en-US" sz="2000" dirty="0"/>
              <a:t>good communication skills,  troubleshooting, and professional </a:t>
            </a:r>
            <a:r>
              <a:rPr lang="en-US" sz="2000" dirty="0" smtClean="0"/>
              <a:t>behavior while working with a customer.</a:t>
            </a:r>
            <a:endParaRPr lang="en-US" sz="20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The students can explain the importance of time and stress management and the observation of SLAs and the company’s business policies.</a:t>
            </a:r>
          </a:p>
          <a:p>
            <a:r>
              <a:rPr lang="en-US" sz="2000" dirty="0" smtClean="0"/>
              <a:t>The students are familiar with the </a:t>
            </a:r>
            <a:r>
              <a:rPr lang="en-US" sz="2000" dirty="0"/>
              <a:t>legal and ethical issues that arise in the IT industry and appropriate behavior when faced with these issues. </a:t>
            </a:r>
          </a:p>
          <a:p>
            <a:r>
              <a:rPr lang="en-US" sz="2000" dirty="0" smtClean="0"/>
              <a:t>The students can describe </a:t>
            </a:r>
            <a:r>
              <a:rPr lang="en-US" sz="2000" dirty="0"/>
              <a:t>the call center environment and technician responsibilities.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n-US" sz="3200" b="1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13: </a:t>
            </a:r>
            <a:r>
              <a:rPr lang="en-US" sz="3200" b="1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13: Additional Help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For additional help with teaching strategies, including lesson plans, analogies for difficult concepts, and discussion topics, visit the ITE Community at </a:t>
            </a:r>
            <a:r>
              <a:rPr lang="en-US" sz="2000" dirty="0" smtClean="0">
                <a:hlinkClick r:id="rId3"/>
              </a:rPr>
              <a:t>community.netacad.net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If you have lesson plans or resources that you would like to share, upload them to the ITE Community in order to help other instructors.</a:t>
            </a:r>
          </a:p>
        </p:txBody>
      </p:sp>
    </p:spTree>
    <p:extLst>
      <p:ext uri="{BB962C8B-B14F-4D97-AF65-F5344CB8AC3E}">
        <p14:creationId xmlns:p14="http://schemas.microsoft.com/office/powerpoint/2010/main" val="1402589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Chapter 13: </a:t>
            </a:r>
            <a:r>
              <a:rPr lang="en-US" sz="2400" dirty="0"/>
              <a:t>Topics in chapter that are not found in the </a:t>
            </a:r>
            <a:r>
              <a:rPr lang="en-US" sz="2400" dirty="0" smtClean="0"/>
              <a:t>CompTIA A+ 220-901 Certification</a:t>
            </a:r>
          </a:p>
        </p:txBody>
      </p:sp>
      <p:sp>
        <p:nvSpPr>
          <p:cNvPr id="512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This slide </a:t>
            </a:r>
            <a:r>
              <a:rPr lang="en-US" sz="2000" dirty="0"/>
              <a:t>lists </a:t>
            </a:r>
            <a:r>
              <a:rPr lang="en-US" sz="2000" dirty="0" smtClean="0"/>
              <a:t>content included in </a:t>
            </a:r>
            <a:r>
              <a:rPr lang="en-US" sz="2000" dirty="0"/>
              <a:t>this chapter that </a:t>
            </a:r>
            <a:r>
              <a:rPr lang="en-US" sz="2000" dirty="0" smtClean="0"/>
              <a:t>is </a:t>
            </a:r>
            <a:r>
              <a:rPr lang="en-US" sz="2000" dirty="0"/>
              <a:t>NOT listed in the CompTIA A+ 220-901 </a:t>
            </a:r>
            <a:r>
              <a:rPr lang="en-US" sz="2000" dirty="0" smtClean="0"/>
              <a:t>blueprint. Instructors </a:t>
            </a:r>
            <a:r>
              <a:rPr lang="en-US" sz="2000" dirty="0"/>
              <a:t>could skip these sections; however, they should provide additional information and fundamental concepts to assist the student with the topic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All content in Chapter 13 is aligned to the certification.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403606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36070</TotalTime>
  <Pages>28</Pages>
  <Words>1398</Words>
  <Application>Microsoft Office PowerPoint</Application>
  <PresentationFormat>On-screen Show (4:3)</PresentationFormat>
  <Paragraphs>227</Paragraphs>
  <Slides>26</Slides>
  <Notes>25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calibri</vt:lpstr>
      <vt:lpstr>Wingdings</vt:lpstr>
      <vt:lpstr>PPT-TMPLT-WHT_C</vt:lpstr>
      <vt:lpstr>NetAcad-4F_PPT-WHT_060408</vt:lpstr>
      <vt:lpstr>Instructor Materials Chapter 13: The IT Professional</vt:lpstr>
      <vt:lpstr>Instructor Materials - Chapter 13 Planning Guide</vt:lpstr>
      <vt:lpstr>PowerPoint Presentation</vt:lpstr>
      <vt:lpstr>Chapter 13: Activities</vt:lpstr>
      <vt:lpstr>Chapter 13: Assessment</vt:lpstr>
      <vt:lpstr>PowerPoint Presentation</vt:lpstr>
      <vt:lpstr>Chapter 13: Additional Help</vt:lpstr>
      <vt:lpstr>Chapter 13: Topics in chapter that are not found in the CompTIA A+ 220-901 Certification</vt:lpstr>
      <vt:lpstr>PowerPoint Presentation</vt:lpstr>
      <vt:lpstr>Chapter 13: The IT Professional</vt:lpstr>
      <vt:lpstr>Chapter 13 - Sections &amp; Objectives</vt:lpstr>
      <vt:lpstr>13.1 Communication Skills and the IT Professional</vt:lpstr>
      <vt:lpstr>Communication Skills and the IT Professional Communication Skills, Troubleshooting and the IT Professional</vt:lpstr>
      <vt:lpstr>Communication Skills and the IT Professional Working with a Customer</vt:lpstr>
      <vt:lpstr>Communication Skills and the IT Professional Employee Best Practices</vt:lpstr>
      <vt:lpstr>13.2 Ethical and Legal Issues in the IT Industry</vt:lpstr>
      <vt:lpstr>Ethical and Legal Issues in the IT Industry  Ethical and Legal Considerations</vt:lpstr>
      <vt:lpstr>Ethical and Legal Issues in the IT Industry Legal Procedures Overview</vt:lpstr>
      <vt:lpstr>13.3 Call Center Technicians</vt:lpstr>
      <vt:lpstr>Call Center Technicians Call Centers, Level One Technicians, and Level Two Technicians</vt:lpstr>
      <vt:lpstr>Call Center Technicians Call Centers, Level One Technicians, and Level Two Technicians (Cont.)</vt:lpstr>
      <vt:lpstr>13.4 Chapter Summary </vt:lpstr>
      <vt:lpstr>Chapter Summary Summary</vt:lpstr>
      <vt:lpstr>PowerPoint Presentation</vt:lpstr>
      <vt:lpstr>PowerPoint Presentation</vt:lpstr>
      <vt:lpstr>Chapter 13 New Terms and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dholzing</cp:lastModifiedBy>
  <cp:revision>1047</cp:revision>
  <cp:lastPrinted>1999-01-27T00:54:54Z</cp:lastPrinted>
  <dcterms:created xsi:type="dcterms:W3CDTF">2006-10-23T15:07:30Z</dcterms:created>
  <dcterms:modified xsi:type="dcterms:W3CDTF">2015-11-16T21:51:09Z</dcterms:modified>
</cp:coreProperties>
</file>