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1"/>
  </p:notesMasterIdLst>
  <p:handoutMasterIdLst>
    <p:handoutMasterId r:id="rId32"/>
  </p:handoutMasterIdLst>
  <p:sldIdLst>
    <p:sldId id="812" r:id="rId3"/>
    <p:sldId id="813" r:id="rId4"/>
    <p:sldId id="871" r:id="rId5"/>
    <p:sldId id="872" r:id="rId6"/>
    <p:sldId id="873" r:id="rId7"/>
    <p:sldId id="874" r:id="rId8"/>
    <p:sldId id="875" r:id="rId9"/>
    <p:sldId id="876" r:id="rId10"/>
    <p:sldId id="877" r:id="rId11"/>
    <p:sldId id="500" r:id="rId12"/>
    <p:sldId id="786" r:id="rId13"/>
    <p:sldId id="791" r:id="rId14"/>
    <p:sldId id="867" r:id="rId15"/>
    <p:sldId id="887" r:id="rId16"/>
    <p:sldId id="898" r:id="rId17"/>
    <p:sldId id="888" r:id="rId18"/>
    <p:sldId id="878" r:id="rId19"/>
    <p:sldId id="889" r:id="rId20"/>
    <p:sldId id="891" r:id="rId21"/>
    <p:sldId id="890" r:id="rId22"/>
    <p:sldId id="882" r:id="rId23"/>
    <p:sldId id="883" r:id="rId24"/>
    <p:sldId id="884" r:id="rId25"/>
    <p:sldId id="885" r:id="rId26"/>
    <p:sldId id="894" r:id="rId27"/>
    <p:sldId id="895" r:id="rId28"/>
    <p:sldId id="896" r:id="rId29"/>
    <p:sldId id="897" r:id="rId30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49" autoAdjust="0"/>
    <p:restoredTop sz="94384" autoAdjust="0"/>
  </p:normalViewPr>
  <p:slideViewPr>
    <p:cSldViewPr snapToGrid="0">
      <p:cViewPr varScale="1">
        <p:scale>
          <a:sx n="70" d="100"/>
          <a:sy n="70" d="100"/>
        </p:scale>
        <p:origin x="155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2.xml"/><Relationship Id="rId3" Type="http://schemas.openxmlformats.org/officeDocument/2006/relationships/slide" Target="slides/slide15.xml"/><Relationship Id="rId7" Type="http://schemas.openxmlformats.org/officeDocument/2006/relationships/slide" Target="slides/slide20.xml"/><Relationship Id="rId12" Type="http://schemas.openxmlformats.org/officeDocument/2006/relationships/slide" Target="slides/slide28.xml"/><Relationship Id="rId2" Type="http://schemas.openxmlformats.org/officeDocument/2006/relationships/slide" Target="slides/slide14.xml"/><Relationship Id="rId1" Type="http://schemas.openxmlformats.org/officeDocument/2006/relationships/slide" Target="slides/slide13.xml"/><Relationship Id="rId6" Type="http://schemas.openxmlformats.org/officeDocument/2006/relationships/slide" Target="slides/slide19.xml"/><Relationship Id="rId11" Type="http://schemas.openxmlformats.org/officeDocument/2006/relationships/slide" Target="slides/slide27.xml"/><Relationship Id="rId5" Type="http://schemas.openxmlformats.org/officeDocument/2006/relationships/slide" Target="slides/slide18.xml"/><Relationship Id="rId10" Type="http://schemas.openxmlformats.org/officeDocument/2006/relationships/slide" Target="slides/slide26.xml"/><Relationship Id="rId4" Type="http://schemas.openxmlformats.org/officeDocument/2006/relationships/slide" Target="slides/slide16.xml"/><Relationship Id="rId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IT Essentials</a:t>
            </a:r>
          </a:p>
          <a:p>
            <a:pPr>
              <a:buFontTx/>
              <a:buNone/>
            </a:pPr>
            <a:r>
              <a:rPr lang="en-US" sz="1400" dirty="0">
                <a:latin typeface="Arial" charset="0"/>
              </a:rPr>
              <a:t>Chapter 2: Introduction to Lab Procedures and Tool Use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39727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IT Essentials</a:t>
            </a:r>
          </a:p>
          <a:p>
            <a:pPr>
              <a:buFontTx/>
              <a:buNone/>
            </a:pPr>
            <a:r>
              <a:rPr lang="en-US" sz="1200" dirty="0">
                <a:latin typeface="Arial" charset="0"/>
              </a:rPr>
              <a:t>Chapter 2: Introduction to Lab Procedures and Tool Use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11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IT Essentials</a:t>
            </a:r>
          </a:p>
          <a:p>
            <a:pPr>
              <a:buFontTx/>
              <a:buNone/>
            </a:pPr>
            <a:r>
              <a:rPr lang="en-US" sz="1200" dirty="0">
                <a:latin typeface="Arial" charset="0"/>
              </a:rPr>
              <a:t>Chapter 2: Introduction to Lab Procedures and Tool Use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900" dirty="0">
                <a:latin typeface="Arial" charset="0"/>
              </a:rPr>
              <a:t>Safe Lab Procedures</a:t>
            </a:r>
            <a:endParaRPr lang="en-US" sz="120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2.1.1 - Procedures to Protect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62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900" dirty="0">
                <a:latin typeface="Arial" charset="0"/>
              </a:rPr>
              <a:t>Safe Lab Procedures</a:t>
            </a:r>
            <a:endParaRPr lang="en-US" sz="120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2.1.2 - Procedures to Protect Equipment</a:t>
            </a:r>
            <a:r>
              <a:rPr lang="en-US" baseline="0" dirty="0">
                <a:latin typeface="Arial" charset="0"/>
              </a:rPr>
              <a:t> and Data</a:t>
            </a:r>
          </a:p>
          <a:p>
            <a:pPr marL="112713" indent="-112713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Electrostatic discharge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ESD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112713" indent="-112713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Electromagnetic interference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EMI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112713" indent="-112713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Radio-frequency interference (RFI) 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00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900" dirty="0">
                <a:latin typeface="Arial" charset="0"/>
              </a:rPr>
              <a:t>Safe Lab Procedures</a:t>
            </a:r>
            <a:endParaRPr lang="en-US" sz="120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2.1.2 - Procedures to Protect Equipment</a:t>
            </a:r>
            <a:r>
              <a:rPr lang="en-US" baseline="0" dirty="0">
                <a:latin typeface="Arial" charset="0"/>
              </a:rPr>
              <a:t> and Data (Cont.)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  <a:p>
            <a:pPr marL="112713" indent="-112713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brownout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is an intentional or unintentional drop in voltage in an electrical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power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supply system.</a:t>
            </a:r>
          </a:p>
          <a:p>
            <a:pPr marL="112713" indent="-112713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Power Spike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– A very short pulse of energy on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power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line.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Power spikes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can contain very high voltages – up to and beyond 6000 volts.</a:t>
            </a:r>
          </a:p>
          <a:p>
            <a:pPr marL="112713" indent="-112713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power surge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is basically a spike in your home's electrical current. </a:t>
            </a:r>
          </a:p>
          <a:p>
            <a:pPr marL="112713" indent="-112713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2713" indent="-112713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66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900" dirty="0">
                <a:latin typeface="Arial" charset="0"/>
              </a:rPr>
              <a:t>Safe Lab Procedures</a:t>
            </a:r>
            <a:endParaRPr lang="en-US" sz="120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2.1.3 - Procedures to Protect the Environment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*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17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IT Essentials</a:t>
            </a:r>
          </a:p>
          <a:p>
            <a:pPr>
              <a:buFontTx/>
              <a:buNone/>
            </a:pPr>
            <a:r>
              <a:rPr lang="en-US" sz="1200" dirty="0">
                <a:latin typeface="Arial" charset="0"/>
              </a:rPr>
              <a:t>Chapter 2: Introduction to Lab Procedures and Tool Use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779939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900" dirty="0">
                <a:latin typeface="Arial" charset="0"/>
              </a:rPr>
              <a:t>Proper Use of Tools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900" dirty="0">
                <a:latin typeface="Arial" charset="0"/>
              </a:rPr>
              <a:t>2.2.1</a:t>
            </a:r>
            <a:r>
              <a:rPr lang="en-US" sz="900" baseline="0" dirty="0">
                <a:latin typeface="Arial" charset="0"/>
              </a:rPr>
              <a:t> - H</a:t>
            </a:r>
            <a:r>
              <a:rPr lang="en-US" sz="900" dirty="0">
                <a:latin typeface="Arial" charset="0"/>
              </a:rPr>
              <a:t>ardware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61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900" dirty="0">
                <a:latin typeface="Arial" charset="0"/>
              </a:rPr>
              <a:t>Proper Use of Tools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900" dirty="0">
                <a:latin typeface="Arial" charset="0"/>
              </a:rPr>
              <a:t>2.2.2</a:t>
            </a:r>
            <a:r>
              <a:rPr lang="en-US" sz="900" baseline="0" dirty="0">
                <a:latin typeface="Arial" charset="0"/>
              </a:rPr>
              <a:t> – </a:t>
            </a:r>
            <a:r>
              <a:rPr lang="en-US" sz="900" dirty="0">
                <a:latin typeface="Arial" charset="0"/>
              </a:rPr>
              <a:t>Software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14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05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900" dirty="0">
                <a:latin typeface="Arial" charset="0"/>
              </a:rPr>
              <a:t>Proper Use of Tools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900" dirty="0">
                <a:latin typeface="Arial" charset="0"/>
              </a:rPr>
              <a:t>2.2.3</a:t>
            </a:r>
            <a:r>
              <a:rPr lang="en-US" sz="900" baseline="0" dirty="0">
                <a:latin typeface="Arial" charset="0"/>
              </a:rPr>
              <a:t> – </a:t>
            </a:r>
            <a:r>
              <a:rPr lang="en-US" sz="900" dirty="0">
                <a:latin typeface="Arial" charset="0"/>
              </a:rPr>
              <a:t>Organizational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66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IT Essentials</a:t>
            </a:r>
          </a:p>
          <a:p>
            <a:pPr>
              <a:buFontTx/>
              <a:buNone/>
            </a:pPr>
            <a:r>
              <a:rPr lang="en-US" sz="1200" dirty="0">
                <a:latin typeface="Arial" charset="0"/>
              </a:rPr>
              <a:t>Chapter 2: Introduction to Lab Procedures and Tool Use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633365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2.3.1.1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- </a:t>
            </a:r>
            <a:r>
              <a:rPr lang="en-US" dirty="0">
                <a:latin typeface="Arial" charset="0"/>
              </a:rPr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28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6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26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44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27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067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28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6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en-US" sz="800" b="0" kern="0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ITE 6.0 Planning Guide</a:t>
            </a:r>
          </a:p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en-US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2: Introduction to Lab Procedures and Tool Use</a:t>
            </a:r>
          </a:p>
        </p:txBody>
      </p:sp>
    </p:spTree>
    <p:extLst>
      <p:ext uri="{BB962C8B-B14F-4D97-AF65-F5344CB8AC3E}">
        <p14:creationId xmlns:p14="http://schemas.microsoft.com/office/powerpoint/2010/main" val="55188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660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40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6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471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7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279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311D0035-3BE0-490C-B824-0AD9C41C2BAC}" type="slidenum">
              <a:rPr lang="en-US" sz="800" b="0"/>
              <a:pPr algn="r"/>
              <a:t>8</a:t>
            </a:fld>
            <a:endParaRPr lang="en-US" sz="8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963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8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netacad.n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49" y="2263775"/>
            <a:ext cx="3951757" cy="1481138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</a:rPr>
              <a:t>Instructor Materials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Chapter 2: Introduction to Lab Procedures and Tool Use</a:t>
            </a:r>
            <a:endParaRPr lang="en-US" sz="24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IT Essentials v6.0</a:t>
            </a:r>
          </a:p>
        </p:txBody>
      </p:sp>
    </p:spTree>
    <p:extLst>
      <p:ext uri="{BB962C8B-B14F-4D97-AF65-F5344CB8AC3E}">
        <p14:creationId xmlns:p14="http://schemas.microsoft.com/office/powerpoint/2010/main" val="2515264652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</a:rPr>
              <a:t>Chapter 2:</a:t>
            </a:r>
            <a:br>
              <a:rPr lang="en-US" sz="2400" dirty="0">
                <a:latin typeface="Arial" charset="0"/>
              </a:rPr>
            </a:br>
            <a:r>
              <a:rPr lang="en-US" sz="2400" dirty="0"/>
              <a:t>Introduction to Lab Procedures and Tool Use</a:t>
            </a:r>
            <a:endParaRPr lang="en-US" sz="24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IT Essentials v6.0</a:t>
            </a: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/>
              <a:t>Chapter 2 - Sections &amp;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4252259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CA" sz="2000" dirty="0"/>
              <a:t>2.1 Safe Lab procedures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 </a:t>
            </a:r>
            <a:r>
              <a:rPr lang="en-US" sz="1600" dirty="0"/>
              <a:t>Explain the purpose of safe working conditions and safe lab procedures.</a:t>
            </a:r>
            <a:endParaRPr lang="en-CA" sz="1600" dirty="0"/>
          </a:p>
          <a:p>
            <a:pPr>
              <a:buFont typeface="Wingdings" charset="2"/>
              <a:buChar char="§"/>
            </a:pPr>
            <a:r>
              <a:rPr lang="en-CA" sz="2000" dirty="0"/>
              <a:t>2.2 Proper Use of Tools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 </a:t>
            </a:r>
            <a:r>
              <a:rPr lang="en-US" sz="1600" dirty="0"/>
              <a:t>Explain how to use tools and software with personal computer components.</a:t>
            </a:r>
            <a:endParaRPr lang="en-CA" sz="1600" dirty="0"/>
          </a:p>
          <a:p>
            <a:pPr marL="0" indent="0">
              <a:buNone/>
            </a:pPr>
            <a:endParaRPr lang="en-CA" sz="2000" dirty="0"/>
          </a:p>
          <a:p>
            <a:pPr lvl="1">
              <a:buFont typeface="Wingdings" charset="2"/>
              <a:buChar char="§"/>
            </a:pP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2.1 Safe Lab Procedures</a:t>
            </a: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Safe Lab Procedures</a:t>
            </a:r>
            <a:br>
              <a:rPr lang="en-US" dirty="0">
                <a:latin typeface="Arial" charset="0"/>
              </a:rPr>
            </a:br>
            <a:r>
              <a:rPr lang="en-US" dirty="0" err="1">
                <a:latin typeface="Arial" charset="0"/>
              </a:rPr>
              <a:t>Procedures</a:t>
            </a:r>
            <a:r>
              <a:rPr lang="en-US" dirty="0">
                <a:latin typeface="Arial" charset="0"/>
              </a:rPr>
              <a:t> to Protect People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7211148" cy="4902862"/>
          </a:xfrm>
        </p:spPr>
        <p:txBody>
          <a:bodyPr/>
          <a:lstStyle/>
          <a:p>
            <a:r>
              <a:rPr lang="en-US" sz="2000" dirty="0"/>
              <a:t>General Safety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Make sure a first-aid kit is available.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Unsecured cables create tripping hazards.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Food and drinks should not be in the workspace.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jewelry.</a:t>
            </a:r>
          </a:p>
          <a:p>
            <a:r>
              <a:rPr lang="en-US" sz="2000" dirty="0"/>
              <a:t>Electrical Safety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Computer power supplies are dangerous when disassembled.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Watch for printer areas that are hot or that use high voltage.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Check the voltage output of AC adapters and chargers before connecting them to devices.</a:t>
            </a:r>
          </a:p>
          <a:p>
            <a:r>
              <a:rPr lang="en-US" sz="2000" dirty="0"/>
              <a:t>Fire Safety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Turn off the power and unplug equipment before performing service.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Different types of fires require different types of fire extinguishers; make sure to use to correct 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Be alert for odors emitting from computers and electronic devices.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49719" y="1539502"/>
            <a:ext cx="2416306" cy="198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68903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755" y="4311941"/>
            <a:ext cx="3526270" cy="2014432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Safe Lab Procedures</a:t>
            </a:r>
            <a:br>
              <a:rPr lang="en-US" dirty="0">
                <a:latin typeface="Arial" charset="0"/>
              </a:rPr>
            </a:br>
            <a:r>
              <a:rPr lang="en-US" dirty="0" err="1">
                <a:latin typeface="Arial" charset="0"/>
              </a:rPr>
              <a:t>Procedures</a:t>
            </a:r>
            <a:r>
              <a:rPr lang="en-US" dirty="0">
                <a:latin typeface="Arial" charset="0"/>
              </a:rPr>
              <a:t> to Protect Equipment and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5231346" cy="4786870"/>
          </a:xfrm>
        </p:spPr>
        <p:txBody>
          <a:bodyPr/>
          <a:lstStyle/>
          <a:p>
            <a:r>
              <a:rPr lang="en-US" sz="2000" dirty="0"/>
              <a:t>ESD and EMI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ESD can cause damage to computer equipment if not discharged properly.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ESD can build up on you as you walk on a carpeted floor.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EMI distorts the signals, degrading computer communication.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EMI can be generated by large motors, power lines, electrical storms, or any other source of electromagnetic energy.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Wireless networks are affected by RFI.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RFI is caused by radio transmitters transmitting in the same frequency.</a:t>
            </a:r>
          </a:p>
          <a:p>
            <a:pPr marL="461963" indent="-342900"/>
            <a:r>
              <a:rPr lang="en-US" sz="2000" dirty="0"/>
              <a:t>Environmental temperature and humidity levels also affect computers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65230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Safe Lab Procedures</a:t>
            </a:r>
            <a:br>
              <a:rPr lang="en-US" dirty="0">
                <a:latin typeface="Arial" charset="0"/>
              </a:rPr>
            </a:br>
            <a:r>
              <a:rPr lang="en-US" sz="2800" dirty="0" err="1">
                <a:latin typeface="Arial" charset="0"/>
              </a:rPr>
              <a:t>Procedures</a:t>
            </a:r>
            <a:r>
              <a:rPr lang="en-US" sz="2800" dirty="0">
                <a:latin typeface="Arial" charset="0"/>
              </a:rPr>
              <a:t> to Protect Equipment and Data (Cont.)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539502"/>
            <a:ext cx="5348792" cy="4786870"/>
          </a:xfrm>
        </p:spPr>
        <p:txBody>
          <a:bodyPr/>
          <a:lstStyle/>
          <a:p>
            <a:r>
              <a:rPr lang="en-US" sz="2000" dirty="0"/>
              <a:t>Power Fluctuation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Power fluctuations may impact the operation of computer components.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Blackouts, brownouts, noise, spike and power surge are types of power fluctuations that can cause data loss or hardware failure.</a:t>
            </a:r>
          </a:p>
          <a:p>
            <a:r>
              <a:rPr lang="en-US" sz="2000" dirty="0"/>
              <a:t>Power Protection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Surge suppressors, UPSs, SPSs are devices designed to protect computer systems from power fluctuations.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Laser printers should not be plugged to UPSs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176" y="2242591"/>
            <a:ext cx="3613849" cy="408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97794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350" y="1399837"/>
            <a:ext cx="3114675" cy="2266950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Safe Lab Procedures</a:t>
            </a:r>
            <a:br>
              <a:rPr lang="en-US" dirty="0">
                <a:latin typeface="Arial" charset="0"/>
              </a:rPr>
            </a:br>
            <a:r>
              <a:rPr lang="en-US" dirty="0" err="1">
                <a:latin typeface="Arial" charset="0"/>
              </a:rPr>
              <a:t>Procedures</a:t>
            </a:r>
            <a:r>
              <a:rPr lang="en-US" dirty="0">
                <a:latin typeface="Arial" charset="0"/>
              </a:rPr>
              <a:t> to Protect the Environment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539502"/>
            <a:ext cx="5698593" cy="4786870"/>
          </a:xfrm>
        </p:spPr>
        <p:txBody>
          <a:bodyPr/>
          <a:lstStyle/>
          <a:p>
            <a:r>
              <a:rPr lang="en-US" sz="2000" dirty="0"/>
              <a:t>Safety Data Sheet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Use an SDS to obtain information about a material, including procedures for proper disposal.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The SDS contains information on the material’s composition, how it can affect personal health, fire hazards, and first-aid requirements.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It also includes protective measures for the safe handling and storage of materials and spill, leak, and disposal procedures.</a:t>
            </a:r>
          </a:p>
          <a:p>
            <a:r>
              <a:rPr lang="en-US" sz="2000" dirty="0"/>
              <a:t>Equipment Disposal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Computer equipment contains hazardous materials and should be properly disposed.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Follow regulations to protect the environment and avoid fines.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Batteries, monitors, toner kits, cartridges, developers, chemical solvents and aerosol cans are examples of equipment that must be properly disposed.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975" y="3973697"/>
            <a:ext cx="30670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69911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48902" cy="1481138"/>
          </a:xfrm>
        </p:spPr>
        <p:txBody>
          <a:bodyPr/>
          <a:lstStyle/>
          <a:p>
            <a:pPr eaLnBrk="1" hangingPunct="1"/>
            <a:r>
              <a:rPr lang="en-US" sz="2400" dirty="0"/>
              <a:t>2.2 Proper Use of Tools</a:t>
            </a:r>
          </a:p>
        </p:txBody>
      </p:sp>
    </p:spTree>
    <p:extLst>
      <p:ext uri="{BB962C8B-B14F-4D97-AF65-F5344CB8AC3E}">
        <p14:creationId xmlns:p14="http://schemas.microsoft.com/office/powerpoint/2010/main" val="1077898608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Proper Use of Tools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Hardware Tools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1381" y="1433927"/>
            <a:ext cx="5698593" cy="4786870"/>
          </a:xfrm>
        </p:spPr>
        <p:txBody>
          <a:bodyPr/>
          <a:lstStyle/>
          <a:p>
            <a:pPr marL="119063" indent="0">
              <a:buNone/>
            </a:pPr>
            <a:r>
              <a:rPr lang="en-US" sz="1800" dirty="0"/>
              <a:t>Hardware tools are grouped into:</a:t>
            </a:r>
          </a:p>
          <a:p>
            <a:r>
              <a:rPr lang="en-US" sz="2000" dirty="0"/>
              <a:t>ESD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Antistatic wrist strap and antistatic mat</a:t>
            </a:r>
          </a:p>
          <a:p>
            <a:r>
              <a:rPr lang="en-US" sz="2000" dirty="0"/>
              <a:t>Hand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Include screwdrivers, flashlights and pliers. </a:t>
            </a:r>
          </a:p>
          <a:p>
            <a:r>
              <a:rPr lang="en-US" sz="2000" dirty="0"/>
              <a:t>Cable Tools</a:t>
            </a:r>
          </a:p>
          <a:p>
            <a:pPr marL="457200" lvl="1" indent="0"/>
            <a:r>
              <a:rPr lang="en-US" sz="1600" dirty="0"/>
              <a:t>Include wire cutters and strippers, crimpers and punch down tool.</a:t>
            </a:r>
          </a:p>
          <a:p>
            <a:r>
              <a:rPr lang="en-US" sz="2000" dirty="0"/>
              <a:t>Cleaning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Include special cloths, chemicals and cable ties.</a:t>
            </a:r>
          </a:p>
          <a:p>
            <a:r>
              <a:rPr lang="en-US" sz="2000" dirty="0"/>
              <a:t>Diagnostic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Include digital </a:t>
            </a:r>
            <a:r>
              <a:rPr lang="en-US" sz="1600" dirty="0" err="1"/>
              <a:t>multimeters</a:t>
            </a:r>
            <a:r>
              <a:rPr lang="en-US" sz="1600" dirty="0"/>
              <a:t>, loopback adapters, </a:t>
            </a:r>
            <a:r>
              <a:rPr lang="en-US" sz="1600" dirty="0" err="1"/>
              <a:t>WiFi</a:t>
            </a:r>
            <a:r>
              <a:rPr lang="en-US" sz="1600" dirty="0"/>
              <a:t> analyzer, external HDD enclosure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974" y="1837188"/>
            <a:ext cx="3056051" cy="45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50274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02" y="4139658"/>
            <a:ext cx="3232298" cy="1666999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Proper Use of Tools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Software Tools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539502"/>
            <a:ext cx="5698593" cy="4786870"/>
          </a:xfrm>
        </p:spPr>
        <p:txBody>
          <a:bodyPr/>
          <a:lstStyle/>
          <a:p>
            <a:r>
              <a:rPr lang="en-US" sz="2000" dirty="0"/>
              <a:t>Like hardware tools, software tools are task-specific. </a:t>
            </a:r>
          </a:p>
          <a:p>
            <a:r>
              <a:rPr lang="en-US" sz="2000" dirty="0"/>
              <a:t>Used to diagnose problems, maintain hardware, and protect the data stored on a computer.</a:t>
            </a:r>
          </a:p>
          <a:p>
            <a:r>
              <a:rPr lang="en-US" sz="2000" dirty="0"/>
              <a:t>Disk Management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Used for disk management, formatting, error checking, drive optimization, disk cleanup and more. </a:t>
            </a:r>
          </a:p>
          <a:p>
            <a:r>
              <a:rPr lang="en-US" sz="2000" dirty="0"/>
              <a:t>Protection Software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Malicious software can damage or compromise operating systems, applications, and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Software protection tools include antivirus, antispyware, firewalls and update manager software.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702" y="1539502"/>
            <a:ext cx="3054323" cy="202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74848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Instructor Materials - Chapter 2 Planning Guide</a:t>
            </a:r>
            <a:endParaRPr lang="en-US" dirty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32586"/>
            <a:ext cx="7940675" cy="453980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This PowerPoint deck is divided in two parts: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Instructor Planning Guide</a:t>
            </a:r>
            <a:endParaRPr lang="en-CA" sz="2000" dirty="0"/>
          </a:p>
          <a:p>
            <a:pPr lvl="1">
              <a:buFont typeface="Wingdings" charset="2"/>
              <a:buChar char="§"/>
            </a:pPr>
            <a:r>
              <a:rPr lang="en-CA" sz="1600" dirty="0"/>
              <a:t>Information to help you become familiar with the chapter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Teaching aids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Instructor Class Presentation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Optional slides that you can use in the classroom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Begins on slide #10	</a:t>
            </a:r>
            <a:endParaRPr lang="en-CA" sz="1600" b="1" dirty="0"/>
          </a:p>
          <a:p>
            <a:pPr marL="0" indent="0">
              <a:buNone/>
            </a:pPr>
            <a:r>
              <a:rPr lang="en-CA" dirty="0"/>
              <a:t>Note: Remove the Planning Guide from this presentation before sharing with anyone.</a:t>
            </a:r>
          </a:p>
        </p:txBody>
      </p:sp>
    </p:spTree>
    <p:extLst>
      <p:ext uri="{BB962C8B-B14F-4D97-AF65-F5344CB8AC3E}">
        <p14:creationId xmlns:p14="http://schemas.microsoft.com/office/powerpoint/2010/main" val="428916898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Proper Use of Tools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Organizational Tools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539502"/>
            <a:ext cx="5698593" cy="478687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It is important that a technician document all services and repairs for future reference.</a:t>
            </a:r>
          </a:p>
          <a:p>
            <a:r>
              <a:rPr lang="en-US" sz="2000" dirty="0"/>
              <a:t>Personal Reference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Include troubleshooting guides, manufacturer manuals, quick reference guides, and repair journals.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History of repairs and a notepad can be extremely useful as a technician performs troubleshooting and repairs.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Internet can be a great reference tool by providing access to specialized forums, search engines, manufacturer’s FAQs, and more.</a:t>
            </a:r>
          </a:p>
          <a:p>
            <a:r>
              <a:rPr lang="en-US" sz="2000" dirty="0"/>
              <a:t>Miscellaneous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Additional secondary items can be added to the toolkit.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Masking tape, a working computer and even pencil eraser can be very useful additions to a technician’s kit.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345" y="1837189"/>
            <a:ext cx="3001680" cy="396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49209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58524" cy="1481138"/>
          </a:xfrm>
        </p:spPr>
        <p:txBody>
          <a:bodyPr/>
          <a:lstStyle/>
          <a:p>
            <a:pPr eaLnBrk="1" hangingPunct="1"/>
            <a:r>
              <a:rPr lang="en-US" sz="2400" dirty="0"/>
              <a:t>2.3  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1818553580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65508" y="1539502"/>
            <a:ext cx="8600517" cy="248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This chapter discussed safe lab procedures, correct tool usage, and the proper disposal of computer components and supplies.</a:t>
            </a:r>
          </a:p>
          <a:p>
            <a:r>
              <a:rPr lang="en-US" sz="1600" dirty="0"/>
              <a:t>Work in a safe manner to protect users and equipment.</a:t>
            </a:r>
          </a:p>
          <a:p>
            <a:r>
              <a:rPr lang="en-US" sz="1600" dirty="0"/>
              <a:t>Follow all safety guidelines to prevent injuries to yourself and others.</a:t>
            </a:r>
          </a:p>
          <a:p>
            <a:r>
              <a:rPr lang="en-US" sz="1600" dirty="0"/>
              <a:t>Know how to protect equipment from ESD damage.</a:t>
            </a:r>
          </a:p>
          <a:p>
            <a:r>
              <a:rPr lang="en-US" sz="1600" dirty="0"/>
              <a:t>Know about and be able to prevent power issues that can cause equipment damage or data loss.</a:t>
            </a:r>
          </a:p>
          <a:p>
            <a:r>
              <a:rPr lang="en-US" sz="1600" dirty="0"/>
              <a:t>Know which products and supplies require special disposal procedures.</a:t>
            </a:r>
          </a:p>
          <a:p>
            <a:r>
              <a:rPr lang="en-US" sz="1600" dirty="0"/>
              <a:t>Familiarize yourself with the SDS for safety issues and disposal restrictions to help protect the environment.</a:t>
            </a:r>
          </a:p>
          <a:p>
            <a:r>
              <a:rPr lang="en-US" sz="1600" dirty="0"/>
              <a:t>Be able to use the correct tools for the task.</a:t>
            </a:r>
          </a:p>
          <a:p>
            <a:r>
              <a:rPr lang="en-US" sz="1600" dirty="0"/>
              <a:t>Know how to clean components safely.</a:t>
            </a:r>
          </a:p>
          <a:p>
            <a:r>
              <a:rPr lang="en-US" sz="1600" dirty="0"/>
              <a:t>Use organizational tools during computer repairs.</a:t>
            </a:r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Chapter Summary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497760924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Section 2.1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2603662" cy="494635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ac</a:t>
            </a:r>
          </a:p>
          <a:p>
            <a:pPr marL="0" indent="0">
              <a:buNone/>
            </a:pPr>
            <a:r>
              <a:rPr lang="en-US" sz="1600" dirty="0"/>
              <a:t>acid</a:t>
            </a:r>
          </a:p>
          <a:p>
            <a:pPr marL="0" indent="0">
              <a:buNone/>
            </a:pPr>
            <a:r>
              <a:rPr lang="en-US" sz="1600" dirty="0"/>
              <a:t>aerosol</a:t>
            </a:r>
          </a:p>
          <a:p>
            <a:pPr marL="0" indent="0">
              <a:buNone/>
            </a:pPr>
            <a:r>
              <a:rPr lang="en-US" sz="1600" dirty="0"/>
              <a:t>alkaline</a:t>
            </a:r>
          </a:p>
          <a:p>
            <a:pPr marL="0" indent="0">
              <a:buNone/>
            </a:pPr>
            <a:r>
              <a:rPr lang="en-US" sz="1600" dirty="0"/>
              <a:t>antistatic</a:t>
            </a:r>
          </a:p>
          <a:p>
            <a:pPr marL="0" indent="0">
              <a:buNone/>
            </a:pPr>
            <a:r>
              <a:rPr lang="en-US" sz="1600" dirty="0"/>
              <a:t>backup</a:t>
            </a:r>
          </a:p>
          <a:p>
            <a:pPr marL="0" indent="0">
              <a:buNone/>
            </a:pPr>
            <a:r>
              <a:rPr lang="en-US" sz="1600" dirty="0"/>
              <a:t>barium</a:t>
            </a:r>
          </a:p>
          <a:p>
            <a:pPr marL="0" indent="0">
              <a:buNone/>
            </a:pPr>
            <a:r>
              <a:rPr lang="en-US" sz="1600" dirty="0"/>
              <a:t>base</a:t>
            </a:r>
          </a:p>
          <a:p>
            <a:pPr marL="0" indent="0">
              <a:buNone/>
            </a:pPr>
            <a:r>
              <a:rPr lang="en-US" sz="1600" dirty="0"/>
              <a:t>blackout</a:t>
            </a:r>
          </a:p>
          <a:p>
            <a:pPr marL="0" indent="0">
              <a:buNone/>
            </a:pPr>
            <a:r>
              <a:rPr lang="en-US" sz="1600" dirty="0"/>
              <a:t>cadmium</a:t>
            </a:r>
          </a:p>
          <a:p>
            <a:pPr marL="0" indent="0">
              <a:buNone/>
            </a:pPr>
            <a:r>
              <a:rPr lang="en-US" sz="1600" dirty="0"/>
              <a:t>cartridge</a:t>
            </a:r>
          </a:p>
          <a:p>
            <a:pPr marL="0" indent="0">
              <a:buNone/>
            </a:pPr>
            <a:r>
              <a:rPr lang="en-US" sz="1600" dirty="0"/>
              <a:t>cellular</a:t>
            </a:r>
          </a:p>
          <a:p>
            <a:pPr marL="0" indent="0">
              <a:buNone/>
            </a:pPr>
            <a:r>
              <a:rPr lang="en-US" sz="1600" dirty="0"/>
              <a:t>combustible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816772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concentrations</a:t>
            </a:r>
          </a:p>
          <a:p>
            <a:pPr marL="0" indent="0">
              <a:buNone/>
            </a:pPr>
            <a:r>
              <a:rPr lang="en-US" sz="1600" dirty="0"/>
              <a:t>conduit</a:t>
            </a:r>
          </a:p>
          <a:p>
            <a:pPr marL="0" indent="0">
              <a:buNone/>
            </a:pPr>
            <a:r>
              <a:rPr lang="en-US" sz="1600" dirty="0"/>
              <a:t>copper</a:t>
            </a:r>
          </a:p>
          <a:p>
            <a:pPr marL="0" indent="0">
              <a:buNone/>
            </a:pPr>
            <a:r>
              <a:rPr lang="en-US" sz="1600" dirty="0"/>
              <a:t>cordless</a:t>
            </a:r>
          </a:p>
          <a:p>
            <a:pPr marL="0" indent="0">
              <a:buNone/>
            </a:pPr>
            <a:r>
              <a:rPr lang="en-US" sz="1600" dirty="0"/>
              <a:t>current</a:t>
            </a:r>
          </a:p>
          <a:p>
            <a:pPr marL="0" indent="0">
              <a:buNone/>
            </a:pPr>
            <a:r>
              <a:rPr lang="en-US" sz="1600" dirty="0"/>
              <a:t>decay</a:t>
            </a:r>
          </a:p>
          <a:p>
            <a:pPr marL="0" indent="0">
              <a:buNone/>
            </a:pPr>
            <a:r>
              <a:rPr lang="en-US" sz="1600" dirty="0"/>
              <a:t>discharge</a:t>
            </a:r>
          </a:p>
          <a:p>
            <a:pPr marL="0" indent="0">
              <a:buNone/>
            </a:pPr>
            <a:r>
              <a:rPr lang="en-US" sz="1600" dirty="0"/>
              <a:t>electromagnetic</a:t>
            </a:r>
          </a:p>
          <a:p>
            <a:pPr marL="0" indent="0">
              <a:buNone/>
            </a:pPr>
            <a:r>
              <a:rPr lang="en-US" sz="1600" dirty="0"/>
              <a:t>electrons</a:t>
            </a:r>
          </a:p>
          <a:p>
            <a:pPr marL="0" indent="0">
              <a:buNone/>
            </a:pPr>
            <a:r>
              <a:rPr lang="en-US" sz="1600" dirty="0"/>
              <a:t>electrostatic</a:t>
            </a:r>
          </a:p>
          <a:p>
            <a:pPr marL="0" indent="0">
              <a:buNone/>
            </a:pPr>
            <a:r>
              <a:rPr lang="en-US" sz="1600" dirty="0" err="1"/>
              <a:t>epa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emi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esd</a:t>
            </a: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420434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fuse</a:t>
            </a:r>
            <a:endParaRPr lang="en-US" sz="1600" kern="0" dirty="0"/>
          </a:p>
          <a:p>
            <a:pPr marL="0" indent="0">
              <a:buNone/>
            </a:pPr>
            <a:r>
              <a:rPr lang="en-US" sz="1600" dirty="0"/>
              <a:t>hydride</a:t>
            </a:r>
          </a:p>
          <a:p>
            <a:pPr marL="0" indent="0">
              <a:buNone/>
            </a:pPr>
            <a:r>
              <a:rPr lang="en-US" sz="1600" dirty="0"/>
              <a:t>inkjet</a:t>
            </a:r>
          </a:p>
          <a:p>
            <a:pPr marL="0" indent="0">
              <a:buNone/>
            </a:pPr>
            <a:r>
              <a:rPr lang="en-US" sz="1600" dirty="0"/>
              <a:t>kerosene</a:t>
            </a:r>
          </a:p>
          <a:p>
            <a:pPr marL="0" indent="0">
              <a:buNone/>
            </a:pPr>
            <a:r>
              <a:rPr lang="en-US" sz="1600" dirty="0"/>
              <a:t>lithium</a:t>
            </a:r>
          </a:p>
          <a:p>
            <a:pPr marL="0" indent="0">
              <a:buNone/>
            </a:pPr>
            <a:r>
              <a:rPr lang="en-US" sz="1600" dirty="0"/>
              <a:t>manganese</a:t>
            </a:r>
          </a:p>
          <a:p>
            <a:pPr marL="0" indent="0">
              <a:buNone/>
            </a:pPr>
            <a:r>
              <a:rPr lang="en-US" sz="1600" dirty="0"/>
              <a:t>moisture</a:t>
            </a:r>
          </a:p>
          <a:p>
            <a:pPr marL="0" indent="0">
              <a:buNone/>
            </a:pPr>
            <a:r>
              <a:rPr lang="en-US" sz="1600" dirty="0" err="1"/>
              <a:t>msds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nickel</a:t>
            </a:r>
          </a:p>
          <a:p>
            <a:pPr marL="0" indent="0">
              <a:buNone/>
            </a:pPr>
            <a:r>
              <a:rPr lang="en-US" sz="1600" dirty="0"/>
              <a:t>osha</a:t>
            </a:r>
          </a:p>
          <a:p>
            <a:pPr marL="0" indent="0">
              <a:buNone/>
            </a:pPr>
            <a:r>
              <a:rPr lang="en-US" sz="1600" dirty="0" err="1"/>
              <a:t>rfi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sds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shock</a:t>
            </a:r>
          </a:p>
        </p:txBody>
      </p:sp>
    </p:spTree>
    <p:extLst>
      <p:ext uri="{BB962C8B-B14F-4D97-AF65-F5344CB8AC3E}">
        <p14:creationId xmlns:p14="http://schemas.microsoft.com/office/powerpoint/2010/main" val="1461021471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Section 2.1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 (Cont.)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2603662" cy="494635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solar</a:t>
            </a:r>
          </a:p>
          <a:p>
            <a:pPr marL="0" indent="0">
              <a:buNone/>
            </a:pPr>
            <a:r>
              <a:rPr lang="en-US" sz="1600" dirty="0"/>
              <a:t>solvents</a:t>
            </a:r>
          </a:p>
          <a:p>
            <a:pPr marL="0" indent="0">
              <a:buNone/>
            </a:pPr>
            <a:r>
              <a:rPr lang="en-US" sz="1600" dirty="0"/>
              <a:t>spike</a:t>
            </a:r>
          </a:p>
          <a:p>
            <a:pPr marL="0" indent="0">
              <a:buNone/>
            </a:pPr>
            <a:r>
              <a:rPr lang="en-US" sz="1600" dirty="0" err="1"/>
              <a:t>sps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storyboard</a:t>
            </a:r>
          </a:p>
          <a:p>
            <a:pPr marL="0" indent="0">
              <a:buNone/>
            </a:pPr>
            <a:r>
              <a:rPr lang="en-US" sz="1600" dirty="0"/>
              <a:t>surge</a:t>
            </a:r>
          </a:p>
          <a:p>
            <a:pPr marL="0" indent="0">
              <a:buNone/>
            </a:pPr>
            <a:r>
              <a:rPr lang="en-US" sz="1600" dirty="0"/>
              <a:t>temperature</a:t>
            </a:r>
          </a:p>
          <a:p>
            <a:pPr marL="0" indent="0">
              <a:buNone/>
            </a:pPr>
            <a:r>
              <a:rPr lang="en-US" sz="1600" dirty="0"/>
              <a:t>transformer</a:t>
            </a:r>
          </a:p>
          <a:p>
            <a:pPr marL="0" indent="0">
              <a:buNone/>
            </a:pPr>
            <a:r>
              <a:rPr lang="en-US" sz="1600" dirty="0"/>
              <a:t>uninterruptible</a:t>
            </a:r>
          </a:p>
          <a:p>
            <a:pPr marL="0" indent="0">
              <a:buNone/>
            </a:pPr>
            <a:r>
              <a:rPr lang="en-US" sz="1600" dirty="0"/>
              <a:t>ups</a:t>
            </a:r>
          </a:p>
          <a:p>
            <a:pPr marL="0" indent="0">
              <a:buNone/>
            </a:pPr>
            <a:r>
              <a:rPr lang="en-US" sz="1600" dirty="0"/>
              <a:t>warranty</a:t>
            </a:r>
          </a:p>
          <a:p>
            <a:pPr marL="0" indent="0">
              <a:buNone/>
            </a:pPr>
            <a:r>
              <a:rPr lang="en-US" sz="1600" dirty="0"/>
              <a:t>wrist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816772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420434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4484669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Section 2.2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2603662" cy="494635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alcohol</a:t>
            </a:r>
          </a:p>
          <a:p>
            <a:pPr marL="0" indent="0">
              <a:buNone/>
            </a:pPr>
            <a:r>
              <a:rPr lang="en-US" sz="1600" dirty="0"/>
              <a:t>ammoniated</a:t>
            </a:r>
          </a:p>
          <a:p>
            <a:pPr marL="0" indent="0">
              <a:buNone/>
            </a:pPr>
            <a:r>
              <a:rPr lang="en-US" sz="1600" dirty="0"/>
              <a:t>amperage</a:t>
            </a:r>
          </a:p>
          <a:p>
            <a:pPr marL="0" indent="0">
              <a:buNone/>
            </a:pPr>
            <a:r>
              <a:rPr lang="en-US" sz="1600" dirty="0"/>
              <a:t>analyzer</a:t>
            </a:r>
          </a:p>
          <a:p>
            <a:pPr marL="0" indent="0">
              <a:buNone/>
            </a:pPr>
            <a:r>
              <a:rPr lang="en-US" sz="1600" dirty="0"/>
              <a:t>antistatic</a:t>
            </a:r>
          </a:p>
          <a:p>
            <a:pPr marL="0" indent="0">
              <a:buNone/>
            </a:pPr>
            <a:r>
              <a:rPr lang="en-US" sz="1600" dirty="0"/>
              <a:t>antivirus</a:t>
            </a:r>
          </a:p>
          <a:p>
            <a:pPr marL="0" indent="0">
              <a:buNone/>
            </a:pPr>
            <a:r>
              <a:rPr lang="en-US" sz="1600" dirty="0"/>
              <a:t>auditing</a:t>
            </a:r>
          </a:p>
          <a:p>
            <a:pPr marL="0" indent="0">
              <a:buNone/>
            </a:pPr>
            <a:r>
              <a:rPr lang="en-US" sz="1600" dirty="0"/>
              <a:t>blades</a:t>
            </a:r>
          </a:p>
          <a:p>
            <a:pPr marL="0" indent="0">
              <a:buNone/>
            </a:pPr>
            <a:r>
              <a:rPr lang="en-US" sz="1600" dirty="0"/>
              <a:t>bolt</a:t>
            </a:r>
          </a:p>
          <a:p>
            <a:pPr marL="0" indent="0">
              <a:buNone/>
            </a:pPr>
            <a:r>
              <a:rPr lang="en-US" sz="1600" dirty="0"/>
              <a:t>chassis</a:t>
            </a:r>
          </a:p>
          <a:p>
            <a:pPr marL="0" indent="0">
              <a:buNone/>
            </a:pPr>
            <a:r>
              <a:rPr lang="en-US" sz="1600" dirty="0" err="1"/>
              <a:t>chkdsk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circuit</a:t>
            </a:r>
          </a:p>
          <a:p>
            <a:pPr marL="0" indent="0">
              <a:buNone/>
            </a:pPr>
            <a:r>
              <a:rPr lang="en-US" sz="1600" dirty="0"/>
              <a:t>cm</a:t>
            </a:r>
          </a:p>
          <a:p>
            <a:pPr marL="0" indent="0">
              <a:buNone/>
            </a:pPr>
            <a:r>
              <a:rPr lang="en-US" sz="1600" dirty="0"/>
              <a:t>coating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816772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conductive</a:t>
            </a:r>
          </a:p>
          <a:p>
            <a:pPr marL="0" indent="0">
              <a:buNone/>
            </a:pPr>
            <a:r>
              <a:rPr lang="en-US" sz="1600" dirty="0"/>
              <a:t>conductor</a:t>
            </a:r>
          </a:p>
          <a:p>
            <a:pPr marL="0" indent="0">
              <a:buNone/>
            </a:pPr>
            <a:r>
              <a:rPr lang="en-US" sz="1600" dirty="0"/>
              <a:t>damp</a:t>
            </a:r>
          </a:p>
          <a:p>
            <a:pPr marL="0" indent="0">
              <a:buNone/>
            </a:pPr>
            <a:r>
              <a:rPr lang="en-US" sz="1600" dirty="0"/>
              <a:t>dc</a:t>
            </a:r>
          </a:p>
          <a:p>
            <a:pPr marL="0" indent="0">
              <a:buNone/>
            </a:pPr>
            <a:r>
              <a:rPr lang="en-US" sz="1600" dirty="0"/>
              <a:t>defrag</a:t>
            </a:r>
          </a:p>
          <a:p>
            <a:pPr marL="0" indent="0">
              <a:buNone/>
            </a:pPr>
            <a:r>
              <a:rPr lang="en-US" sz="1600" dirty="0"/>
              <a:t>diagnose</a:t>
            </a:r>
          </a:p>
          <a:p>
            <a:pPr marL="0" indent="0">
              <a:buNone/>
            </a:pPr>
            <a:r>
              <a:rPr lang="en-US" sz="1600" dirty="0"/>
              <a:t>driver</a:t>
            </a:r>
          </a:p>
          <a:p>
            <a:pPr marL="0" indent="0">
              <a:buNone/>
            </a:pPr>
            <a:r>
              <a:rPr lang="en-US" sz="1600" dirty="0" err="1"/>
              <a:t>faqs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firewall</a:t>
            </a:r>
          </a:p>
          <a:p>
            <a:pPr marL="0" indent="0">
              <a:buNone/>
            </a:pPr>
            <a:r>
              <a:rPr lang="en-US" sz="1600" dirty="0"/>
              <a:t>fluke</a:t>
            </a:r>
          </a:p>
          <a:p>
            <a:pPr marL="0" indent="0">
              <a:buNone/>
            </a:pPr>
            <a:r>
              <a:rPr lang="en-US" sz="1600" dirty="0"/>
              <a:t>format</a:t>
            </a:r>
          </a:p>
          <a:p>
            <a:pPr marL="0" indent="0">
              <a:buNone/>
            </a:pPr>
            <a:r>
              <a:rPr lang="en-US" sz="1600" dirty="0"/>
              <a:t>forums</a:t>
            </a:r>
          </a:p>
          <a:p>
            <a:pPr marL="0" indent="0">
              <a:buNone/>
            </a:pPr>
            <a:r>
              <a:rPr lang="en-US" sz="1600" dirty="0"/>
              <a:t>gain</a:t>
            </a:r>
          </a:p>
          <a:p>
            <a:pPr marL="0" indent="0">
              <a:buNone/>
            </a:pPr>
            <a:r>
              <a:rPr lang="en-US" sz="1600" dirty="0"/>
              <a:t>hex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420434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impurities</a:t>
            </a:r>
          </a:p>
          <a:p>
            <a:pPr marL="0" indent="0">
              <a:buNone/>
            </a:pPr>
            <a:r>
              <a:rPr lang="en-US" sz="1600" dirty="0"/>
              <a:t>induce</a:t>
            </a:r>
          </a:p>
          <a:p>
            <a:pPr marL="0" indent="0">
              <a:buNone/>
            </a:pPr>
            <a:r>
              <a:rPr lang="en-US" sz="1600" dirty="0"/>
              <a:t>insulator</a:t>
            </a:r>
          </a:p>
          <a:p>
            <a:pPr marL="0" indent="0">
              <a:buNone/>
            </a:pPr>
            <a:r>
              <a:rPr lang="en-US" sz="1600" dirty="0"/>
              <a:t>isopropyl</a:t>
            </a:r>
          </a:p>
          <a:p>
            <a:pPr marL="0" indent="0">
              <a:buNone/>
            </a:pPr>
            <a:r>
              <a:rPr lang="en-US" sz="1600" dirty="0" err="1"/>
              <a:t>lcd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lead</a:t>
            </a:r>
          </a:p>
          <a:p>
            <a:pPr marL="0" indent="0">
              <a:buNone/>
            </a:pPr>
            <a:r>
              <a:rPr lang="en-US" sz="1600" dirty="0" err="1"/>
              <a:t>multimeter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overheat</a:t>
            </a:r>
          </a:p>
          <a:p>
            <a:pPr marL="0" indent="0">
              <a:buNone/>
            </a:pPr>
            <a:r>
              <a:rPr lang="en-US" sz="1600" dirty="0" err="1"/>
              <a:t>phillips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scandisk</a:t>
            </a:r>
          </a:p>
          <a:p>
            <a:pPr marL="0" indent="0">
              <a:buNone/>
            </a:pPr>
            <a:r>
              <a:rPr lang="en-US" sz="1600" dirty="0"/>
              <a:t>Screwdriver</a:t>
            </a:r>
          </a:p>
          <a:p>
            <a:pPr marL="0" indent="0">
              <a:buNone/>
            </a:pPr>
            <a:r>
              <a:rPr lang="en-US" sz="1600" dirty="0" err="1"/>
              <a:t>sfc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spyware</a:t>
            </a:r>
          </a:p>
          <a:p>
            <a:pPr marL="0" indent="0">
              <a:buNone/>
            </a:pPr>
            <a:r>
              <a:rPr lang="en-US" sz="1600" dirty="0"/>
              <a:t>toolkit</a:t>
            </a: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3551504011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Section 2.1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 (Cont.)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2603662" cy="4946358"/>
          </a:xfrm>
        </p:spPr>
        <p:txBody>
          <a:bodyPr/>
          <a:lstStyle/>
          <a:p>
            <a:r>
              <a:rPr lang="en-US" sz="1600" dirty="0" err="1"/>
              <a:t>torx</a:t>
            </a:r>
            <a:endParaRPr lang="en-US" sz="1600" dirty="0"/>
          </a:p>
          <a:p>
            <a:r>
              <a:rPr lang="en-US" sz="1600" dirty="0"/>
              <a:t>vacuum</a:t>
            </a:r>
          </a:p>
          <a:p>
            <a:r>
              <a:rPr lang="en-US" sz="1600" dirty="0" err="1"/>
              <a:t>velcro</a:t>
            </a:r>
            <a:endParaRPr lang="en-US" sz="1600" dirty="0"/>
          </a:p>
          <a:p>
            <a:r>
              <a:rPr lang="en-US" sz="1600" dirty="0"/>
              <a:t>viruses</a:t>
            </a:r>
          </a:p>
          <a:p>
            <a:r>
              <a:rPr lang="en-US" sz="1600" dirty="0" err="1"/>
              <a:t>wifi</a:t>
            </a:r>
            <a:endParaRPr lang="en-US" sz="1600" dirty="0"/>
          </a:p>
          <a:p>
            <a:r>
              <a:rPr lang="en-US" sz="1600" dirty="0"/>
              <a:t>wireless</a:t>
            </a:r>
          </a:p>
          <a:p>
            <a:r>
              <a:rPr lang="en-US" sz="1600" dirty="0"/>
              <a:t>workbench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816772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420434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0946085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89413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algn="l" defTabSz="814388">
              <a:lnSpc>
                <a:spcPct val="90000"/>
              </a:lnSpc>
              <a:defRPr/>
            </a:pP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ITE 6.0</a:t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Planning Guide</a:t>
            </a:r>
          </a:p>
          <a:p>
            <a:pPr algn="l" defTabSz="814388">
              <a:lnSpc>
                <a:spcPct val="90000"/>
              </a:lnSpc>
              <a:defRPr/>
            </a:pPr>
            <a:r>
              <a:rPr lang="en-US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2: Introduction to Lab Procedures and Tool Use</a:t>
            </a:r>
            <a:endParaRPr lang="en-US" b="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5981340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/>
              <a:t>Chapter 2: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701937" y="1632031"/>
            <a:ext cx="7940675" cy="460545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/>
              <a:t>What activities are associated with this chapter?</a:t>
            </a:r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/>
              <a:t>The password used in the Packet Tracer activities in this chapter is:</a:t>
            </a:r>
          </a:p>
          <a:p>
            <a:pPr marL="461963" indent="-342900" eaLnBrk="1" hangingPunct="1">
              <a:spcBef>
                <a:spcPct val="30000"/>
              </a:spcBef>
            </a:pPr>
            <a:r>
              <a:rPr lang="en-US" sz="2000" dirty="0"/>
              <a:t>Not applicable for this chapter.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860188"/>
              </p:ext>
            </p:extLst>
          </p:nvPr>
        </p:nvGraphicFramePr>
        <p:xfrm>
          <a:off x="701937" y="2072476"/>
          <a:ext cx="7745872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0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2.2.2.3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Diagnostic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2.2.4.4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Using a </a:t>
                      </a:r>
                      <a:r>
                        <a:rPr lang="en-US" sz="1600" dirty="0" err="1"/>
                        <a:t>Multimeter</a:t>
                      </a:r>
                      <a:r>
                        <a:rPr lang="en-US" sz="1600" dirty="0"/>
                        <a:t> and a Power Supply Tester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2.2.4.6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Disassembly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2.2.4.7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Computer Disassembly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688366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/>
              <a:t>Chapter 2: Assessment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46113" y="1593850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000" dirty="0"/>
              <a:t>Students should complete Chapter 2, “Assessment” after completing Chapter 2.</a:t>
            </a:r>
          </a:p>
          <a:p>
            <a:pPr eaLnBrk="1" hangingPunct="1">
              <a:spcBef>
                <a:spcPct val="30000"/>
              </a:spcBef>
            </a:pPr>
            <a:r>
              <a:rPr lang="en-US" sz="2000" dirty="0"/>
              <a:t>Quizzes, labs, Packet Tracers and other activities can be used to informally assess student progress.</a:t>
            </a:r>
          </a:p>
          <a:p>
            <a:pPr eaLnBrk="1" hangingPunct="1">
              <a:spcBef>
                <a:spcPct val="3000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3044919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59476"/>
            <a:ext cx="7940675" cy="4906537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2000" dirty="0"/>
              <a:t>Prior to teaching Chapter 2, the instructor should: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Complete Chapter 2, “Assessment.”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The goal of this chapter is to provide information about safety and toolkits.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Ensure that students understand that different tasks require different tools and that the correct tools can drastically reduce the time required to complete a task.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en-US" sz="3200" b="1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2: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804945289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/>
              <a:t>Chapter 2: Additional Help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/>
              <a:t>For additional help with teaching strategies, including lesson plans, analogies for difficult concepts, and discussion topics, visit the ITE Community at </a:t>
            </a:r>
            <a:r>
              <a:rPr lang="en-US" sz="2000" dirty="0">
                <a:hlinkClick r:id="rId3"/>
              </a:rPr>
              <a:t>community.netacad.net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/>
              <a:t>If you have lesson plans or resources that you would like to share, upload them to the ITE Community in order to help other instructors.</a:t>
            </a:r>
          </a:p>
        </p:txBody>
      </p:sp>
    </p:spTree>
    <p:extLst>
      <p:ext uri="{BB962C8B-B14F-4D97-AF65-F5344CB8AC3E}">
        <p14:creationId xmlns:p14="http://schemas.microsoft.com/office/powerpoint/2010/main" val="1402589301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sz="2400" dirty="0"/>
              <a:t>Chapter 2: Topics in chapter that are not found in the CompTIA A+ 220-901 Certification</a:t>
            </a:r>
          </a:p>
        </p:txBody>
      </p:sp>
      <p:sp>
        <p:nvSpPr>
          <p:cNvPr id="512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This slide lists content included in this chapter that is NOT listed in the CompTIA A+ 220-901 blueprint. Instructors could skip these sections; however, they should provide additional information and fundamental concepts to assist the student with the topic.</a:t>
            </a:r>
          </a:p>
          <a:p>
            <a:r>
              <a:rPr lang="en-US" sz="2000" dirty="0"/>
              <a:t>All content in Chapter 2 is aligned to the certification.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0360691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297878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22909</TotalTime>
  <Pages>28</Pages>
  <Words>1519</Words>
  <Application>Microsoft Office PowerPoint</Application>
  <PresentationFormat>On-screen Show (4:3)</PresentationFormat>
  <Paragraphs>326</Paragraphs>
  <Slides>28</Slides>
  <Notes>27</Notes>
  <HiddenSlides>12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ＭＳ Ｐゴシック</vt:lpstr>
      <vt:lpstr>Arial</vt:lpstr>
      <vt:lpstr>Wingdings</vt:lpstr>
      <vt:lpstr>PPT-TMPLT-WHT_C</vt:lpstr>
      <vt:lpstr>NetAcad-4F_PPT-WHT_060408</vt:lpstr>
      <vt:lpstr>Instructor Materials Chapter 2: Introduction to Lab Procedures and Tool Use</vt:lpstr>
      <vt:lpstr>Instructor Materials - Chapter 2 Planning Guide</vt:lpstr>
      <vt:lpstr>PowerPoint Presentation</vt:lpstr>
      <vt:lpstr>Chapter 2: Activities</vt:lpstr>
      <vt:lpstr>Chapter 2: Assessment</vt:lpstr>
      <vt:lpstr>PowerPoint Presentation</vt:lpstr>
      <vt:lpstr>Chapter 2: Additional Help</vt:lpstr>
      <vt:lpstr>Chapter 2: Topics in chapter that are not found in the CompTIA A+ 220-901 Certification</vt:lpstr>
      <vt:lpstr>PowerPoint Presentation</vt:lpstr>
      <vt:lpstr>Chapter 2: Introduction to Lab Procedures and Tool Use</vt:lpstr>
      <vt:lpstr>Chapter 2 - Sections &amp; Objectives</vt:lpstr>
      <vt:lpstr>2.1 Safe Lab Procedures</vt:lpstr>
      <vt:lpstr>Safe Lab Procedures Procedures to Protect People</vt:lpstr>
      <vt:lpstr>Safe Lab Procedures Procedures to Protect Equipment and Data</vt:lpstr>
      <vt:lpstr>Safe Lab Procedures Procedures to Protect Equipment and Data (Cont.)</vt:lpstr>
      <vt:lpstr>Safe Lab Procedures Procedures to Protect the Environment</vt:lpstr>
      <vt:lpstr>2.2 Proper Use of Tools</vt:lpstr>
      <vt:lpstr>Proper Use of Tools Hardware Tools</vt:lpstr>
      <vt:lpstr>Proper Use of Tools Software Tools</vt:lpstr>
      <vt:lpstr>Proper Use of Tools Organizational Tools</vt:lpstr>
      <vt:lpstr>2.3  Chapter Summary</vt:lpstr>
      <vt:lpstr>Chapter Summary Summary</vt:lpstr>
      <vt:lpstr>PowerPoint Presentation</vt:lpstr>
      <vt:lpstr>PowerPoint Presentation</vt:lpstr>
      <vt:lpstr>Section 2.1 New Terms and Commands</vt:lpstr>
      <vt:lpstr>Section 2.1 New Terms and Commands (Cont.)</vt:lpstr>
      <vt:lpstr>Section 2.2 New Terms and Commands</vt:lpstr>
      <vt:lpstr>Section 2.1 New Terms and Commands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Md. Asiful Islam</cp:lastModifiedBy>
  <cp:revision>856</cp:revision>
  <cp:lastPrinted>1999-01-27T00:54:54Z</cp:lastPrinted>
  <dcterms:created xsi:type="dcterms:W3CDTF">2006-10-23T15:07:30Z</dcterms:created>
  <dcterms:modified xsi:type="dcterms:W3CDTF">2017-10-18T06:47:50Z</dcterms:modified>
</cp:coreProperties>
</file>