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945" r:id="rId2"/>
  </p:sldMasterIdLst>
  <p:notesMasterIdLst>
    <p:notesMasterId r:id="rId28"/>
  </p:notesMasterIdLst>
  <p:handoutMasterIdLst>
    <p:handoutMasterId r:id="rId29"/>
  </p:handoutMasterIdLst>
  <p:sldIdLst>
    <p:sldId id="812" r:id="rId3"/>
    <p:sldId id="813" r:id="rId4"/>
    <p:sldId id="871" r:id="rId5"/>
    <p:sldId id="872" r:id="rId6"/>
    <p:sldId id="873" r:id="rId7"/>
    <p:sldId id="874" r:id="rId8"/>
    <p:sldId id="875" r:id="rId9"/>
    <p:sldId id="876" r:id="rId10"/>
    <p:sldId id="877" r:id="rId11"/>
    <p:sldId id="500" r:id="rId12"/>
    <p:sldId id="786" r:id="rId13"/>
    <p:sldId id="791" r:id="rId14"/>
    <p:sldId id="900" r:id="rId15"/>
    <p:sldId id="921" r:id="rId16"/>
    <p:sldId id="922" r:id="rId17"/>
    <p:sldId id="878" r:id="rId18"/>
    <p:sldId id="919" r:id="rId19"/>
    <p:sldId id="923" r:id="rId20"/>
    <p:sldId id="924" r:id="rId21"/>
    <p:sldId id="920" r:id="rId22"/>
    <p:sldId id="899" r:id="rId23"/>
    <p:sldId id="883" r:id="rId24"/>
    <p:sldId id="884" r:id="rId25"/>
    <p:sldId id="885" r:id="rId26"/>
    <p:sldId id="894" r:id="rId27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ne Gibbons" initials="JG" lastIdx="12" clrIdx="0"/>
  <p:cmAuthor id="1" name="Rodrigo Floriano" initials="RF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4"/>
    <a:srgbClr val="678DC5"/>
    <a:srgbClr val="3E67A4"/>
    <a:srgbClr val="3E8DC5"/>
    <a:srgbClr val="5F5F65"/>
    <a:srgbClr val="7E7E86"/>
    <a:srgbClr val="FFFFFF"/>
    <a:srgbClr val="8E8E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90" autoAdjust="0"/>
    <p:restoredTop sz="71739" autoAdjust="0"/>
  </p:normalViewPr>
  <p:slideViewPr>
    <p:cSldViewPr snapToGrid="0">
      <p:cViewPr varScale="1">
        <p:scale>
          <a:sx n="49" d="100"/>
          <a:sy n="49" d="100"/>
        </p:scale>
        <p:origin x="203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22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commentAuthors" Target="commentAuthors.xml"/><Relationship Id="rId35" Type="http://schemas.microsoft.com/office/2015/10/relationships/revisionInfo" Target="revisionInfo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2.xml"/><Relationship Id="rId3" Type="http://schemas.openxmlformats.org/officeDocument/2006/relationships/slide" Target="slides/slide15.xml"/><Relationship Id="rId7" Type="http://schemas.openxmlformats.org/officeDocument/2006/relationships/slide" Target="slides/slide20.xml"/><Relationship Id="rId2" Type="http://schemas.openxmlformats.org/officeDocument/2006/relationships/slide" Target="slides/slide14.xml"/><Relationship Id="rId1" Type="http://schemas.openxmlformats.org/officeDocument/2006/relationships/slide" Target="slides/slide13.xml"/><Relationship Id="rId6" Type="http://schemas.openxmlformats.org/officeDocument/2006/relationships/slide" Target="slides/slide19.xml"/><Relationship Id="rId5" Type="http://schemas.openxmlformats.org/officeDocument/2006/relationships/slide" Target="slides/slide18.xml"/><Relationship Id="rId4" Type="http://schemas.openxmlformats.org/officeDocument/2006/relationships/slide" Target="slides/slide17.xml"/><Relationship Id="rId9" Type="http://schemas.openxmlformats.org/officeDocument/2006/relationships/slide" Target="slides/slide2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Presentation_ID.scr</a:t>
            </a:r>
          </a:p>
        </p:txBody>
      </p:sp>
      <p:sp>
        <p:nvSpPr>
          <p:cNvPr id="5124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/>
          <a:p>
            <a:pPr algn="r" defTabSz="903288">
              <a:lnSpc>
                <a:spcPct val="100000"/>
              </a:lnSpc>
            </a:pPr>
            <a:fld id="{22244E67-557B-7741-B9F5-F61AA18495DF}" type="slidenum">
              <a:rPr lang="en-US" sz="800"/>
              <a:pPr algn="r" defTabSz="903288">
                <a:lnSpc>
                  <a:spcPct val="100000"/>
                </a:lnSpc>
              </a:pPr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181015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" name="Rectangle 9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Presentation_ID.scr</a:t>
            </a:r>
          </a:p>
        </p:txBody>
      </p:sp>
      <p:sp>
        <p:nvSpPr>
          <p:cNvPr id="6148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 smtClean="0">
                <a:cs typeface="+mn-cs"/>
              </a:defRPr>
            </a:lvl1pPr>
          </a:lstStyle>
          <a:p>
            <a:pPr>
              <a:defRPr/>
            </a:pPr>
            <a:fld id="{F4CE0E46-7F05-B940-8356-5580BE265E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150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6460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D9030C1-C977-B14B-8EB7-BA2B30FCDB63}" type="slidenum">
              <a:rPr lang="en-US" sz="800"/>
              <a:pPr/>
              <a:t>1</a:t>
            </a:fld>
            <a:endParaRPr lang="en-US" sz="80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Program</a:t>
            </a:r>
          </a:p>
          <a:p>
            <a:pPr>
              <a:buFontTx/>
              <a:buNone/>
            </a:pPr>
            <a:r>
              <a:rPr lang="en-US" b="0" dirty="0"/>
              <a:t>IT Essentials</a:t>
            </a:r>
          </a:p>
          <a:p>
            <a:pPr>
              <a:buFontTx/>
              <a:buNone/>
            </a:pPr>
            <a:r>
              <a:rPr lang="en-US" sz="1400" dirty="0">
                <a:latin typeface="Arial" charset="0"/>
              </a:rPr>
              <a:t>Chapter 4: Overview of Preventive Maintenance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33972705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D9030C1-C977-B14B-8EB7-BA2B30FCDB63}" type="slidenum">
              <a:rPr lang="en-US" sz="800"/>
              <a:pPr/>
              <a:t>10</a:t>
            </a:fld>
            <a:endParaRPr lang="en-US" sz="80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Program</a:t>
            </a:r>
          </a:p>
          <a:p>
            <a:pPr>
              <a:buFontTx/>
              <a:buNone/>
            </a:pPr>
            <a:r>
              <a:rPr lang="en-US" b="0" dirty="0"/>
              <a:t>IT Essentials</a:t>
            </a:r>
          </a:p>
          <a:p>
            <a:pPr>
              <a:buFontTx/>
              <a:buNone/>
            </a:pPr>
            <a:r>
              <a:rPr lang="en-US" sz="1400" dirty="0">
                <a:latin typeface="Arial" charset="0"/>
              </a:rPr>
              <a:t>Chapter 4: Overview of Preventive Maintenance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4769437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/>
              <a:pPr algn="r"/>
              <a:t>11</a:t>
            </a:fld>
            <a:endParaRPr lang="en-US" sz="800" b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38055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Program</a:t>
            </a:r>
          </a:p>
          <a:p>
            <a:pPr>
              <a:buFontTx/>
              <a:buNone/>
            </a:pPr>
            <a:r>
              <a:rPr lang="en-US" b="0" dirty="0"/>
              <a:t>IT Essentials</a:t>
            </a:r>
          </a:p>
          <a:p>
            <a:pPr>
              <a:buFontTx/>
              <a:buNone/>
            </a:pPr>
            <a:r>
              <a:rPr lang="en-US" sz="1400" dirty="0">
                <a:latin typeface="Arial" charset="0"/>
              </a:rPr>
              <a:t>Chapter 4: Overview of Preventive Maintenance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28677331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13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4.1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800" dirty="0">
                <a:latin typeface="Arial" charset="0"/>
              </a:rPr>
              <a:t>Preventive</a:t>
            </a:r>
            <a:r>
              <a:rPr lang="en-US" sz="800" baseline="0" dirty="0">
                <a:latin typeface="Arial" charset="0"/>
              </a:rPr>
              <a:t> Maintenance</a:t>
            </a:r>
            <a:endParaRPr lang="en-US" sz="120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4.1.1 – </a:t>
            </a:r>
            <a:r>
              <a:rPr lang="en-US" sz="1200" dirty="0">
                <a:latin typeface="Arial" charset="0"/>
              </a:rPr>
              <a:t>PC Preventive</a:t>
            </a:r>
            <a:r>
              <a:rPr lang="en-US" sz="1200" baseline="0" dirty="0">
                <a:latin typeface="Arial" charset="0"/>
              </a:rPr>
              <a:t> Maintenance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2245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14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4.1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800" dirty="0">
                <a:latin typeface="Arial" charset="0"/>
              </a:rPr>
              <a:t>Preventive</a:t>
            </a:r>
            <a:r>
              <a:rPr lang="en-US" sz="800" baseline="0" dirty="0">
                <a:latin typeface="Arial" charset="0"/>
              </a:rPr>
              <a:t> Maintenance</a:t>
            </a:r>
            <a:endParaRPr lang="en-US" sz="120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4.1.1 – </a:t>
            </a:r>
            <a:r>
              <a:rPr lang="en-US" sz="1200" dirty="0">
                <a:latin typeface="Arial" charset="0"/>
              </a:rPr>
              <a:t>PC Preventive</a:t>
            </a:r>
            <a:r>
              <a:rPr lang="en-US" sz="1200" baseline="0" dirty="0">
                <a:latin typeface="Arial" charset="0"/>
              </a:rPr>
              <a:t> Maintenance Overview </a:t>
            </a:r>
            <a:r>
              <a:rPr lang="en-US" sz="1200" dirty="0">
                <a:latin typeface="Arial" charset="0"/>
              </a:rPr>
              <a:t>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7261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15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4.1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800" dirty="0">
                <a:latin typeface="Arial" charset="0"/>
              </a:rPr>
              <a:t>Preventive</a:t>
            </a:r>
            <a:r>
              <a:rPr lang="en-US" sz="800" baseline="0" dirty="0">
                <a:latin typeface="Arial" charset="0"/>
              </a:rPr>
              <a:t> Maintenance</a:t>
            </a:r>
            <a:endParaRPr lang="en-US" sz="120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4.1.1 – </a:t>
            </a:r>
            <a:r>
              <a:rPr lang="en-US" sz="1200" dirty="0">
                <a:latin typeface="Arial" charset="0"/>
              </a:rPr>
              <a:t>PC Preventive</a:t>
            </a:r>
            <a:r>
              <a:rPr lang="en-US" sz="1200" baseline="0" dirty="0">
                <a:latin typeface="Arial" charset="0"/>
              </a:rPr>
              <a:t> Maintenance Overview </a:t>
            </a:r>
            <a:r>
              <a:rPr lang="en-US" sz="1200" dirty="0">
                <a:latin typeface="Arial" charset="0"/>
              </a:rPr>
              <a:t>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4317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Program</a:t>
            </a:r>
          </a:p>
          <a:p>
            <a:pPr>
              <a:buFontTx/>
              <a:buNone/>
            </a:pPr>
            <a:r>
              <a:rPr lang="en-US" b="0" dirty="0"/>
              <a:t>IT Essentials</a:t>
            </a:r>
          </a:p>
          <a:p>
            <a:pPr>
              <a:buFontTx/>
              <a:buNone/>
            </a:pPr>
            <a:r>
              <a:rPr lang="en-US" sz="1400" dirty="0">
                <a:latin typeface="Arial" charset="0"/>
              </a:rPr>
              <a:t>Chapter 4: Overview of Preventive Maintenance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37799399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17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4.2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800" dirty="0">
                <a:latin typeface="Arial" charset="0"/>
              </a:rPr>
              <a:t>Troubleshooting Process</a:t>
            </a:r>
            <a:endParaRPr lang="en-US" sz="120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4.2.1 – </a:t>
            </a:r>
            <a:r>
              <a:rPr lang="en-US" sz="1200" dirty="0">
                <a:latin typeface="Arial" charset="0"/>
              </a:rPr>
              <a:t>Troubleshooting Process Steps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200" dirty="0">
              <a:latin typeface="Arial" charset="0"/>
            </a:endParaRPr>
          </a:p>
          <a:p>
            <a:pPr marL="112713" indent="-112713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BIOS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 (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basic input/output system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) </a:t>
            </a:r>
          </a:p>
          <a:p>
            <a:pPr marL="112713" indent="-112713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 Unified Extensible Firmware Interface (UEFI)</a:t>
            </a:r>
          </a:p>
          <a:p>
            <a:pPr marL="112713" indent="-112713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Power-On Self-Test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 (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POST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  <a:p>
            <a:pPr marL="112713" indent="-112713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Complementary metal–oxide–semiconductor, abbreviated as </a:t>
            </a:r>
            <a:r>
              <a:rPr lang="en-US" sz="1200" b="1" i="0" kern="120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CMOS</a:t>
            </a:r>
            <a:endParaRPr lang="en-US" sz="1200" b="0" i="0" kern="120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2082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18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4.2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800" dirty="0">
                <a:latin typeface="Arial" charset="0"/>
              </a:rPr>
              <a:t>Troubleshooting Process</a:t>
            </a:r>
            <a:endParaRPr lang="en-US" sz="120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4.2.1 – </a:t>
            </a:r>
            <a:r>
              <a:rPr lang="en-US" sz="1200" dirty="0">
                <a:latin typeface="Arial" charset="0"/>
              </a:rPr>
              <a:t>Troubleshooting Process Steps 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2943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19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4.2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800" dirty="0">
                <a:latin typeface="Arial" charset="0"/>
              </a:rPr>
              <a:t>Troubleshooting Process</a:t>
            </a:r>
            <a:endParaRPr lang="en-US" sz="120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4.2.1 – </a:t>
            </a:r>
            <a:r>
              <a:rPr lang="en-US" sz="1200" dirty="0">
                <a:latin typeface="Arial" charset="0"/>
              </a:rPr>
              <a:t>Troubleshooting Process Steps 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246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/>
              <a:pPr algn="r"/>
              <a:t>2</a:t>
            </a:fld>
            <a:endParaRPr lang="en-US" sz="800" b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057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20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4.2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800" dirty="0">
                <a:latin typeface="Arial" charset="0"/>
              </a:rPr>
              <a:t>Troubleshooting Process</a:t>
            </a:r>
            <a:endParaRPr lang="en-US" sz="120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4.2.2 – </a:t>
            </a:r>
            <a:r>
              <a:rPr lang="en-US" sz="1200" dirty="0">
                <a:latin typeface="Arial" charset="0"/>
              </a:rPr>
              <a:t>Common Problems</a:t>
            </a:r>
            <a:r>
              <a:rPr lang="en-US" sz="1200" baseline="0" dirty="0">
                <a:latin typeface="Arial" charset="0"/>
              </a:rPr>
              <a:t> and Solutions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7070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Program</a:t>
            </a:r>
          </a:p>
          <a:p>
            <a:pPr>
              <a:buFontTx/>
              <a:buNone/>
            </a:pPr>
            <a:r>
              <a:rPr lang="en-US" b="0" dirty="0"/>
              <a:t>IT Essentials</a:t>
            </a:r>
          </a:p>
          <a:p>
            <a:pPr>
              <a:buFontTx/>
              <a:buNone/>
            </a:pPr>
            <a:r>
              <a:rPr lang="en-US" sz="1400" dirty="0">
                <a:latin typeface="Arial" charset="0"/>
              </a:rPr>
              <a:t>Chapter 4: Overview of Preventive Maintenance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25149908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22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4.3.1.1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- </a:t>
            </a:r>
            <a:r>
              <a:rPr lang="en-US" dirty="0">
                <a:latin typeface="Arial" charset="0"/>
              </a:rPr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8289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C3B40C-7774-46A0-8FD7-D0857136B16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928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/>
              <a:pPr/>
              <a:t>25</a:t>
            </a:fld>
            <a:endParaRPr lang="en-US" sz="80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New Terms and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16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897EDCD-494B-463B-94F5-50E6B57D71C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l" defTabSz="814388">
              <a:lnSpc>
                <a:spcPct val="90000"/>
              </a:lnSpc>
              <a:buNone/>
              <a:defRPr/>
            </a:pPr>
            <a:r>
              <a:rPr lang="en-US" sz="800" b="0" kern="0" dirty="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rPr>
              <a:t>ITE 6.0 Planning Guide</a:t>
            </a:r>
          </a:p>
          <a:p>
            <a:pPr>
              <a:buFontTx/>
              <a:buNone/>
            </a:pPr>
            <a:r>
              <a:rPr lang="en-US" sz="1200" dirty="0">
                <a:latin typeface="Arial" charset="0"/>
              </a:rPr>
              <a:t>Chapter 4: Overview of Preventive Maintenance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55188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A313ED8-785B-4D16-9B17-4143385249B9}" type="slidenum">
              <a:rPr lang="en-US" sz="800" b="0"/>
              <a:pPr algn="r"/>
              <a:t>4</a:t>
            </a:fld>
            <a:endParaRPr lang="en-US" sz="800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660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7" tIns="0" rIns="18817" bIns="0" anchor="b"/>
          <a:lstStyle>
            <a:lvl1pPr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ACE20BE7-F2F3-4E26-9454-50B18F790A4E}" type="slidenum">
              <a:rPr lang="en-US" sz="800" b="0">
                <a:ea typeface="ＭＳ Ｐゴシック" pitchFamily="34" charset="-128"/>
              </a:rPr>
              <a:pPr algn="r"/>
              <a:t>5</a:t>
            </a:fld>
            <a:endParaRPr lang="en-US" sz="800" b="0">
              <a:ea typeface="ＭＳ Ｐゴシック" pitchFamily="34" charset="-128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4400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/>
              <a:pPr algn="r"/>
              <a:t>6</a:t>
            </a:fld>
            <a:endParaRPr lang="en-US" sz="800" b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471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7" tIns="0" rIns="18817" bIns="0" anchor="b"/>
          <a:lstStyle>
            <a:lvl1pPr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5F7D0146-1035-4865-8A5B-0B1E8578604B}" type="slidenum">
              <a:rPr lang="en-US" sz="800" b="0">
                <a:ea typeface="ＭＳ Ｐゴシック" pitchFamily="34" charset="-128"/>
              </a:rPr>
              <a:pPr algn="r"/>
              <a:t>7</a:t>
            </a:fld>
            <a:endParaRPr lang="en-US" sz="800" b="0">
              <a:ea typeface="ＭＳ Ｐゴシック" pitchFamily="34" charset="-128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279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311D0035-3BE0-490C-B824-0AD9C41C2BAC}" type="slidenum">
              <a:rPr lang="en-US" sz="800" b="0"/>
              <a:pPr algn="r"/>
              <a:t>8</a:t>
            </a:fld>
            <a:endParaRPr lang="en-US" sz="800" b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9632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CB16DC-A265-4634-B8FE-A98AE819939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89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Public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n-US" sz="700" dirty="0">
                <a:solidFill>
                  <a:srgbClr val="D3D3D3"/>
                </a:solidFill>
              </a:rPr>
              <a:t>Chapter 1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C7FBAF0-BCF5-8741-945F-3C6763791038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pic>
        <p:nvPicPr>
          <p:cNvPr id="9" name="Picture 9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24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9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54027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752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766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98513"/>
            <a:ext cx="8145462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2014538"/>
            <a:ext cx="7940675" cy="3571875"/>
          </a:xfrm>
        </p:spPr>
        <p:txBody>
          <a:bodyPr/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9748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_4face_02120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1350"/>
            <a:ext cx="9144000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78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6" name="Rectangle 279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Confidential</a:t>
            </a:r>
          </a:p>
        </p:txBody>
      </p:sp>
      <p:sp>
        <p:nvSpPr>
          <p:cNvPr id="7" name="Rectangle 280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8" name="Rectangle 281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7F1BC4EF-034A-F647-AA58-B71D58802FDB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pic>
        <p:nvPicPr>
          <p:cNvPr id="9" name="Picture 331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33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84885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1047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2851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9231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4373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8482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8569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02293"/>
            <a:ext cx="8145462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638" y="1687390"/>
            <a:ext cx="7940675" cy="4720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09755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4253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74911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86291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31607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150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894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027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836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485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499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190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n-US" sz="700" dirty="0">
                <a:solidFill>
                  <a:srgbClr val="D3D3D3"/>
                </a:solidFill>
              </a:rPr>
              <a:t>Chapter 1</a:t>
            </a: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28856D66-2D7E-BA44-8BF8-F720D8CAD36C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6398" y="2078328"/>
            <a:ext cx="7940675" cy="3950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0" name="Picture 7" descr="PPt_TopBand_Artwork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Public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  <p:sldLayoutId id="2147484044" r:id="rId12"/>
  </p:sldLayoutIdLst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193868" y="394392"/>
            <a:ext cx="877215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3075" name="Rectangle 6281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3076" name="Rectangle 6282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6084AB3D-AE30-934E-B0BC-A74C2CCEE444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sp>
        <p:nvSpPr>
          <p:cNvPr id="3077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3109" y="1539502"/>
            <a:ext cx="8733677" cy="4926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78" name="Rectangle 6312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3079" name="Rectangle 6313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Confidential</a:t>
            </a:r>
          </a:p>
        </p:txBody>
      </p:sp>
      <p:pic>
        <p:nvPicPr>
          <p:cNvPr id="3080" name="Picture 8" descr="Rev08_Cisco_BrandBar10_060408.pn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</p:sldLayoutIdLst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netacad.net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49" y="2263775"/>
            <a:ext cx="3951757" cy="1481138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Arial" charset="0"/>
              </a:rPr>
              <a:t>Instructor Materials</a:t>
            </a:r>
            <a:br>
              <a:rPr lang="en-US" sz="2400" dirty="0">
                <a:latin typeface="Arial" charset="0"/>
              </a:rPr>
            </a:br>
            <a:r>
              <a:rPr lang="en-US" sz="2400" dirty="0">
                <a:latin typeface="Arial" charset="0"/>
              </a:rPr>
              <a:t>Chapter 4: Overview of Preventive Maintenance</a:t>
            </a:r>
            <a:endParaRPr lang="en-US" sz="2400" dirty="0">
              <a:solidFill>
                <a:schemeClr val="folHlink"/>
              </a:solidFill>
              <a:latin typeface="Arial" charset="0"/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6788150" cy="658812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IT Essentials v6.0</a:t>
            </a:r>
          </a:p>
        </p:txBody>
      </p:sp>
    </p:spTree>
    <p:extLst>
      <p:ext uri="{BB962C8B-B14F-4D97-AF65-F5344CB8AC3E}">
        <p14:creationId xmlns:p14="http://schemas.microsoft.com/office/powerpoint/2010/main" val="2515264652"/>
      </p:ext>
    </p:extLst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Arial" charset="0"/>
              </a:rPr>
              <a:t>Chapter 4:</a:t>
            </a:r>
            <a:br>
              <a:rPr lang="en-US" sz="2400" dirty="0">
                <a:latin typeface="Arial" charset="0"/>
              </a:rPr>
            </a:br>
            <a:r>
              <a:rPr lang="en-US" sz="2400" dirty="0"/>
              <a:t>Overview of Preventive Maintenance</a:t>
            </a:r>
            <a:endParaRPr lang="en-US" sz="2400" dirty="0">
              <a:solidFill>
                <a:schemeClr val="folHlink"/>
              </a:solidFill>
              <a:latin typeface="Arial" charset="0"/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6788150" cy="658812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IT Essentials v6.0</a:t>
            </a:r>
          </a:p>
        </p:txBody>
      </p:sp>
    </p:spTree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/>
              <a:t>Chapter 4 - Sections &amp; Objectives</a:t>
            </a:r>
          </a:p>
        </p:txBody>
      </p:sp>
      <p:sp>
        <p:nvSpPr>
          <p:cNvPr id="4099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828800"/>
            <a:ext cx="7940675" cy="4252259"/>
          </a:xfrm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en-CA" sz="2000" dirty="0"/>
              <a:t>4.1 Preventive Maintenance</a:t>
            </a:r>
          </a:p>
          <a:p>
            <a:pPr lvl="1">
              <a:buFont typeface="Wingdings" charset="2"/>
              <a:buChar char="§"/>
            </a:pPr>
            <a:r>
              <a:rPr lang="en-CA" sz="1600" dirty="0"/>
              <a:t> </a:t>
            </a:r>
            <a:r>
              <a:rPr lang="en-US" sz="1600" dirty="0"/>
              <a:t>Explain why preventive maintenance must be performed on personal computers.</a:t>
            </a:r>
            <a:endParaRPr lang="en-CA" sz="1600" dirty="0"/>
          </a:p>
          <a:p>
            <a:pPr>
              <a:buFont typeface="Wingdings" charset="2"/>
              <a:buChar char="§"/>
            </a:pPr>
            <a:r>
              <a:rPr lang="en-CA" sz="2000" dirty="0"/>
              <a:t>4.2 Troubleshooting Process</a:t>
            </a:r>
          </a:p>
          <a:p>
            <a:pPr lvl="1">
              <a:buFont typeface="Wingdings" charset="2"/>
              <a:buChar char="§"/>
            </a:pPr>
            <a:r>
              <a:rPr lang="en-CA" sz="1600" dirty="0"/>
              <a:t> </a:t>
            </a:r>
            <a:r>
              <a:rPr lang="en-US" sz="1600" dirty="0"/>
              <a:t>Explain how to troubleshoot computer problems.</a:t>
            </a:r>
            <a:endParaRPr lang="en-CA" sz="1600" dirty="0"/>
          </a:p>
          <a:p>
            <a:pPr>
              <a:buFont typeface="Wingdings" charset="2"/>
              <a:buChar char="§"/>
            </a:pPr>
            <a:r>
              <a:rPr lang="en-CA" sz="2000" dirty="0"/>
              <a:t>4.3 Chapter Summary</a:t>
            </a:r>
          </a:p>
          <a:p>
            <a:pPr lvl="1">
              <a:buFont typeface="Wingdings" charset="2"/>
              <a:buChar char="§"/>
            </a:pPr>
            <a:endParaRPr lang="en-CA" sz="1600" dirty="0"/>
          </a:p>
          <a:p>
            <a:pPr>
              <a:buFont typeface="Wingdings" charset="2"/>
              <a:buChar char="§"/>
            </a:pPr>
            <a:endParaRPr lang="en-CA" sz="2000" dirty="0"/>
          </a:p>
          <a:p>
            <a:pPr lvl="1">
              <a:buFont typeface="Wingdings" charset="2"/>
              <a:buChar char="§"/>
            </a:pP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1065710895"/>
      </p:ext>
    </p:extLst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400" dirty="0"/>
              <a:t>4.1 Preventive Maintenance</a:t>
            </a:r>
          </a:p>
        </p:txBody>
      </p:sp>
    </p:spTree>
    <p:extLst>
      <p:ext uri="{BB962C8B-B14F-4D97-AF65-F5344CB8AC3E}">
        <p14:creationId xmlns:p14="http://schemas.microsoft.com/office/powerpoint/2010/main" val="2753221210"/>
      </p:ext>
    </p:extLst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Preventive Maintenance</a:t>
            </a:r>
            <a:br>
              <a:rPr lang="en-US" dirty="0">
                <a:latin typeface="Arial" charset="0"/>
              </a:rPr>
            </a:br>
            <a:r>
              <a:rPr lang="en-US" sz="3000" dirty="0">
                <a:latin typeface="Arial" charset="0"/>
              </a:rPr>
              <a:t>PC Preventive Maintenance Overview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868" y="1404420"/>
            <a:ext cx="5586147" cy="4902862"/>
          </a:xfrm>
        </p:spPr>
        <p:txBody>
          <a:bodyPr/>
          <a:lstStyle/>
          <a:p>
            <a:r>
              <a:rPr lang="en-US" sz="2000" dirty="0">
                <a:latin typeface="Arial" charset="0"/>
              </a:rPr>
              <a:t>Benefits of Preventive Maintenance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Reduces potential hardware and software problems, computer downtime and repair costs by:</a:t>
            </a:r>
          </a:p>
          <a:p>
            <a:pPr marL="1082675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Improving data protection</a:t>
            </a:r>
          </a:p>
          <a:p>
            <a:pPr marL="1082675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Extending the life of the components</a:t>
            </a:r>
          </a:p>
          <a:p>
            <a:pPr marL="1082675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Improving equipment stability</a:t>
            </a:r>
          </a:p>
          <a:p>
            <a:r>
              <a:rPr lang="en-US" sz="2000" dirty="0">
                <a:latin typeface="Arial" charset="0"/>
              </a:rPr>
              <a:t>Preventive Maintenance Tasks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Hardware tasks include: </a:t>
            </a:r>
          </a:p>
          <a:p>
            <a:pPr marL="1082675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remove dust from fans, power supply, internal components and peripherals, clean the mouse, keyboard, and display, check for and secure any loose cables.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Software tasks include: </a:t>
            </a:r>
          </a:p>
          <a:p>
            <a:pPr marL="1082675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review and install appropriate OS, security and driver updates, regularly update virus definition files, regularly scan for virus and spyware, remove unwanted programs, regularly scan hard drive for errors. 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652" y="2487189"/>
            <a:ext cx="2863373" cy="382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43140"/>
      </p:ext>
    </p:extLst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Preventive Maintenance</a:t>
            </a:r>
            <a:br>
              <a:rPr lang="en-US" dirty="0">
                <a:latin typeface="Arial" charset="0"/>
              </a:rPr>
            </a:br>
            <a:r>
              <a:rPr lang="en-US" sz="3000" dirty="0">
                <a:latin typeface="Arial" charset="0"/>
              </a:rPr>
              <a:t>PC Preventive Maintenance Overview (Cont.)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868" y="1404420"/>
            <a:ext cx="5586147" cy="4902862"/>
          </a:xfrm>
        </p:spPr>
        <p:txBody>
          <a:bodyPr/>
          <a:lstStyle/>
          <a:p>
            <a:r>
              <a:rPr lang="en-US" sz="2000" dirty="0">
                <a:latin typeface="Arial" charset="0"/>
              </a:rPr>
              <a:t>Clean the Case and Internal Components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Dust or dirt can accumulate inside the computer.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Accumulated dirt and dust block airflow inside the case.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charset="0"/>
              </a:rPr>
              <a:t>Use a low-air-flow ESD vacuum cleaner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charset="0"/>
              </a:rPr>
              <a:t>Make sure to keep the following internal components clean: Heat sink and fan assembly, RAM, adapter cards, motherboard, fans, power supply and internal drives.</a:t>
            </a:r>
            <a:endParaRPr lang="en-US" sz="2000" dirty="0">
              <a:latin typeface="Arial" charset="0"/>
            </a:endParaRPr>
          </a:p>
          <a:p>
            <a:r>
              <a:rPr lang="en-US" sz="2000" dirty="0">
                <a:latin typeface="Arial" charset="0"/>
              </a:rPr>
              <a:t>Inspect Internal Components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Examine the computer on a regular schedule.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The main components to inspect are: CPU heat sink and fan assembly, RAM, storage devices, adapter cards, screws, cables, power devices, keyboard and mouse.</a:t>
            </a:r>
            <a:endParaRPr lang="en-US" sz="2000" dirty="0">
              <a:latin typeface="Aria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652" y="2487189"/>
            <a:ext cx="2863373" cy="382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813374"/>
      </p:ext>
    </p:extLst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Preventive Maintenance</a:t>
            </a:r>
            <a:br>
              <a:rPr lang="en-US" dirty="0">
                <a:latin typeface="Arial" charset="0"/>
              </a:rPr>
            </a:br>
            <a:r>
              <a:rPr lang="en-US" sz="3000" dirty="0">
                <a:latin typeface="Arial" charset="0"/>
              </a:rPr>
              <a:t>PC Preventive Maintenance Overview (Cont.)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868" y="1404420"/>
            <a:ext cx="5586147" cy="4902862"/>
          </a:xfrm>
        </p:spPr>
        <p:txBody>
          <a:bodyPr/>
          <a:lstStyle/>
          <a:p>
            <a:r>
              <a:rPr lang="en-US" sz="2000" dirty="0">
                <a:latin typeface="Arial" charset="0"/>
              </a:rPr>
              <a:t>Environmental Concerns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Computers should not be operated in harsh environmental conditions.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Due to their mobile nature, laptops are subject to various environmental conditions.</a:t>
            </a:r>
          </a:p>
          <a:p>
            <a:r>
              <a:rPr lang="en-US" sz="2000" dirty="0"/>
              <a:t>Guidelines to help ensure optimal computer operating performance include: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Do not obstruct vents or airflow to the internal components.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Keep the room temperature between 45 to 90 degrees Fahrenheit (7 to 32 degrees Celsius).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Keep the humidity level between 10 and 80 percent.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652" y="2487189"/>
            <a:ext cx="2863373" cy="382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525012"/>
      </p:ext>
    </p:extLst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836" y="2263775"/>
            <a:ext cx="4348902" cy="1481138"/>
          </a:xfrm>
        </p:spPr>
        <p:txBody>
          <a:bodyPr/>
          <a:lstStyle/>
          <a:p>
            <a:pPr eaLnBrk="1" hangingPunct="1"/>
            <a:r>
              <a:rPr lang="en-US" sz="2400" dirty="0"/>
              <a:t>4.2 Troubleshooting Process</a:t>
            </a:r>
          </a:p>
        </p:txBody>
      </p:sp>
    </p:spTree>
    <p:extLst>
      <p:ext uri="{BB962C8B-B14F-4D97-AF65-F5344CB8AC3E}">
        <p14:creationId xmlns:p14="http://schemas.microsoft.com/office/powerpoint/2010/main" val="1077898608"/>
      </p:ext>
    </p:extLst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Troubleshooting Process</a:t>
            </a:r>
            <a:br>
              <a:rPr lang="en-US" dirty="0">
                <a:latin typeface="Arial" charset="0"/>
              </a:rPr>
            </a:br>
            <a:r>
              <a:rPr lang="en-US" sz="3000" dirty="0">
                <a:latin typeface="Arial" charset="0"/>
              </a:rPr>
              <a:t>Troubleshooting Process Steps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868" y="1404420"/>
            <a:ext cx="5519035" cy="4902862"/>
          </a:xfrm>
        </p:spPr>
        <p:txBody>
          <a:bodyPr/>
          <a:lstStyle/>
          <a:p>
            <a:r>
              <a:rPr lang="en-US" sz="2000" dirty="0">
                <a:latin typeface="Arial" charset="0"/>
              </a:rPr>
              <a:t>Introduction to Troubleshooting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Requires an organized and logical approach to problems.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Eliminates variables and identifies causes of problems in a systematic order.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charset="0"/>
              </a:rPr>
              <a:t>Troubleshooting skills get better with experience.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charset="0"/>
              </a:rPr>
              <a:t>Before troubleshooting, protect user data.</a:t>
            </a:r>
            <a:endParaRPr lang="en-US" sz="2000" dirty="0">
              <a:latin typeface="Arial" charset="0"/>
            </a:endParaRPr>
          </a:p>
          <a:p>
            <a:r>
              <a:rPr lang="en-US" sz="2000" dirty="0">
                <a:latin typeface="Arial" charset="0"/>
              </a:rPr>
              <a:t>Identify the Problem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Ask the customer questions and be respectful.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Use both open-ended and closed-ended questions.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Listen to beep codes.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Use BIOS or UEFI to identify POST problems.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Use Event Viewer,  Device Manager, Task Manager and other diagnostics tools to help identifying the problem.</a:t>
            </a:r>
            <a:endParaRPr lang="en-US" sz="2000" dirty="0">
              <a:latin typeface="Arial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441900" y="1659082"/>
            <a:ext cx="2524125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705021"/>
      </p:ext>
    </p:extLst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Troubleshooting Process</a:t>
            </a:r>
            <a:br>
              <a:rPr lang="en-US" dirty="0">
                <a:latin typeface="Arial" charset="0"/>
              </a:rPr>
            </a:br>
            <a:r>
              <a:rPr lang="en-US" sz="3000" dirty="0">
                <a:latin typeface="Arial" charset="0"/>
              </a:rPr>
              <a:t>Troubleshooting Process Steps (Cont.)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868" y="1404420"/>
            <a:ext cx="6223710" cy="4902862"/>
          </a:xfrm>
        </p:spPr>
        <p:txBody>
          <a:bodyPr/>
          <a:lstStyle/>
          <a:p>
            <a:r>
              <a:rPr lang="en-US" sz="2000" dirty="0">
                <a:latin typeface="Arial" charset="0"/>
              </a:rPr>
              <a:t>Establish a Theory of Probable Cause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Create a list of the most common reasons for the error.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List the easiest or most obvious causes at the top and more complex causes at the bottom.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charset="0"/>
              </a:rPr>
              <a:t>Research the symptoms.</a:t>
            </a:r>
            <a:endParaRPr lang="en-US" sz="2000" dirty="0">
              <a:latin typeface="Arial" charset="0"/>
            </a:endParaRPr>
          </a:p>
          <a:p>
            <a:r>
              <a:rPr lang="en-US" sz="2000" dirty="0">
                <a:latin typeface="Arial" charset="0"/>
              </a:rPr>
              <a:t>Test the Theory to Determine Cause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Test your theories one at a time.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If none of the theories can be confirmed, create new ones.</a:t>
            </a:r>
          </a:p>
          <a:p>
            <a:r>
              <a:rPr lang="en-US" sz="2000" dirty="0">
                <a:latin typeface="Arial" charset="0"/>
              </a:rPr>
              <a:t>Establish a Plan of Action to Resolve the Problem and Implement the Solution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Write down a plan to solve the identified problem.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May require simple or complex procedures.</a:t>
            </a:r>
            <a:endParaRPr lang="en-US" sz="2000" dirty="0">
              <a:latin typeface="Aria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441900" y="1659082"/>
            <a:ext cx="2524125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27270"/>
      </p:ext>
    </p:extLst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Troubleshooting Process</a:t>
            </a:r>
            <a:br>
              <a:rPr lang="en-US" dirty="0">
                <a:latin typeface="Arial" charset="0"/>
              </a:rPr>
            </a:br>
            <a:r>
              <a:rPr lang="en-US" sz="3000" dirty="0">
                <a:latin typeface="Arial" charset="0"/>
              </a:rPr>
              <a:t>Troubleshooting Process Steps (Cont.)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868" y="1404420"/>
            <a:ext cx="6223710" cy="4902862"/>
          </a:xfrm>
        </p:spPr>
        <p:txBody>
          <a:bodyPr/>
          <a:lstStyle/>
          <a:p>
            <a:r>
              <a:rPr lang="en-US" sz="2000" dirty="0">
                <a:latin typeface="Arial" charset="0"/>
              </a:rPr>
              <a:t>Verify Full System Functionality and, if applicable, Implement Preventive Measures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The troubleshooting process is not over until full system functionality is confirmed.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If the system is working properly, implement preventive measures if needed.</a:t>
            </a:r>
            <a:endParaRPr lang="en-US" sz="2000" dirty="0">
              <a:latin typeface="Arial" charset="0"/>
            </a:endParaRPr>
          </a:p>
          <a:p>
            <a:r>
              <a:rPr lang="en-US" sz="2000" dirty="0">
                <a:latin typeface="Arial" charset="0"/>
              </a:rPr>
              <a:t>Document Findings, Actions and Outcomes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Explain the problem to the customer, both verbally and in writing.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The customer should try to reproduce the problem after the solution has been implemented.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Document the entire process for future reference.</a:t>
            </a:r>
            <a:endParaRPr lang="en-US" sz="2000" dirty="0"/>
          </a:p>
          <a:p>
            <a:endParaRPr lang="en-US" sz="2000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441900" y="1659082"/>
            <a:ext cx="2524125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00315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Instructor Materials - Chapter 4 Planning Guide</a:t>
            </a:r>
            <a:endParaRPr lang="en-US" dirty="0"/>
          </a:p>
        </p:txBody>
      </p:sp>
      <p:sp>
        <p:nvSpPr>
          <p:cNvPr id="4099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532586"/>
            <a:ext cx="7940675" cy="4539803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This PowerPoint is divided in two parts: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Instructor Planning Guide</a:t>
            </a:r>
            <a:endParaRPr lang="en-CA" sz="2000" dirty="0"/>
          </a:p>
          <a:p>
            <a:pPr lvl="1">
              <a:buFont typeface="Wingdings" charset="2"/>
              <a:buChar char="§"/>
            </a:pPr>
            <a:r>
              <a:rPr lang="en-CA" sz="1600" dirty="0"/>
              <a:t>Information to help you become familiar with the chapter</a:t>
            </a:r>
          </a:p>
          <a:p>
            <a:pPr lvl="1">
              <a:buFont typeface="Wingdings" charset="2"/>
              <a:buChar char="§"/>
            </a:pPr>
            <a:r>
              <a:rPr lang="en-CA" sz="1600" dirty="0"/>
              <a:t>Teaching aids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2000" dirty="0"/>
              <a:t>Instructor Class Presentation</a:t>
            </a:r>
          </a:p>
          <a:p>
            <a:pPr lvl="1">
              <a:buFont typeface="Wingdings" charset="2"/>
              <a:buChar char="§"/>
            </a:pPr>
            <a:r>
              <a:rPr lang="en-CA" sz="1600" dirty="0"/>
              <a:t>Optional slides that you can use in the classroom</a:t>
            </a:r>
          </a:p>
          <a:p>
            <a:pPr lvl="1">
              <a:buFont typeface="Wingdings" charset="2"/>
              <a:buChar char="§"/>
            </a:pPr>
            <a:r>
              <a:rPr lang="en-CA" sz="1600" dirty="0"/>
              <a:t>Begins on slide #10	</a:t>
            </a:r>
            <a:endParaRPr lang="en-CA" sz="1600" b="1" dirty="0"/>
          </a:p>
          <a:p>
            <a:pPr marL="0" indent="0">
              <a:buNone/>
            </a:pPr>
            <a:r>
              <a:rPr lang="en-CA" dirty="0"/>
              <a:t>Note: Remove the Planning Guide from this presentation before sharing with anyone.</a:t>
            </a:r>
          </a:p>
        </p:txBody>
      </p:sp>
    </p:spTree>
    <p:extLst>
      <p:ext uri="{BB962C8B-B14F-4D97-AF65-F5344CB8AC3E}">
        <p14:creationId xmlns:p14="http://schemas.microsoft.com/office/powerpoint/2010/main" val="428916898"/>
      </p:ext>
    </p:extLst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Troubleshooting Process</a:t>
            </a:r>
            <a:br>
              <a:rPr lang="en-US" dirty="0">
                <a:latin typeface="Arial" charset="0"/>
              </a:rPr>
            </a:br>
            <a:r>
              <a:rPr lang="en-US" sz="3000" dirty="0">
                <a:latin typeface="Arial" charset="0"/>
              </a:rPr>
              <a:t>Common Problems and Solutions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868" y="1404420"/>
            <a:ext cx="5519035" cy="4902862"/>
          </a:xfrm>
        </p:spPr>
        <p:txBody>
          <a:bodyPr/>
          <a:lstStyle/>
          <a:p>
            <a:r>
              <a:rPr lang="en-US" sz="2000" dirty="0">
                <a:latin typeface="Arial" charset="0"/>
              </a:rPr>
              <a:t>PC Common Problems and Solutions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Computer problems can be attributed to hardware, software, networks, or some combination of the three.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Common PC hardware problems include:</a:t>
            </a:r>
          </a:p>
          <a:p>
            <a:pPr marL="1082675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Storage device problems</a:t>
            </a:r>
          </a:p>
          <a:p>
            <a:pPr marL="1082675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Motherboard and internal components problems</a:t>
            </a:r>
          </a:p>
          <a:p>
            <a:pPr marL="1082675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Power supply problems</a:t>
            </a:r>
          </a:p>
          <a:p>
            <a:pPr marL="1082675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CPU and memory problems</a:t>
            </a:r>
            <a:endParaRPr lang="en-US" dirty="0">
              <a:latin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238" y="1404420"/>
            <a:ext cx="2331949" cy="490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841820"/>
      </p:ext>
    </p:extLst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836" y="2263775"/>
            <a:ext cx="4358524" cy="1481138"/>
          </a:xfrm>
        </p:spPr>
        <p:txBody>
          <a:bodyPr/>
          <a:lstStyle/>
          <a:p>
            <a:pPr eaLnBrk="1" hangingPunct="1"/>
            <a:r>
              <a:rPr lang="en-US" sz="2400" dirty="0"/>
              <a:t>4.3  Chapter Summary</a:t>
            </a:r>
          </a:p>
        </p:txBody>
      </p:sp>
    </p:spTree>
    <p:extLst>
      <p:ext uri="{BB962C8B-B14F-4D97-AF65-F5344CB8AC3E}">
        <p14:creationId xmlns:p14="http://schemas.microsoft.com/office/powerpoint/2010/main" val="681142726"/>
      </p:ext>
    </p:extLst>
  </p:cSld>
  <p:clrMapOvr>
    <a:masterClrMapping/>
  </p:clrMapOvr>
  <p:transition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365508" y="1539502"/>
            <a:ext cx="8600517" cy="2485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dirty="0"/>
              <a:t>This chapter discussed the concepts of preventive maintenance and the troubleshooting process.</a:t>
            </a:r>
          </a:p>
          <a:p>
            <a:r>
              <a:rPr lang="en-US" sz="1600" dirty="0"/>
              <a:t>Regular preventive maintenance reduces hardware and software problems.</a:t>
            </a:r>
          </a:p>
          <a:p>
            <a:r>
              <a:rPr lang="en-US" sz="1600" dirty="0"/>
              <a:t>Before beginning any repair, back up the data on a computer.</a:t>
            </a:r>
          </a:p>
          <a:p>
            <a:r>
              <a:rPr lang="en-US" sz="1600" dirty="0"/>
              <a:t>The troubleshooting process is a guideline to help you solve computer problems in an efficient manner.</a:t>
            </a:r>
          </a:p>
          <a:p>
            <a:r>
              <a:rPr lang="en-US" sz="1600" dirty="0"/>
              <a:t>Document everything that you try, even if it fails. The documentation that you create is a useful resource for you and other technicians.</a:t>
            </a:r>
          </a:p>
        </p:txBody>
      </p:sp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Chapter Summary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497760924"/>
      </p:ext>
    </p:extLst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ctr"/>
          <a:lstStyle/>
          <a:p>
            <a:endParaRPr lang="en-US"/>
          </a:p>
        </p:txBody>
      </p:sp>
      <p:pic>
        <p:nvPicPr>
          <p:cNvPr id="121858" name="Picture 3" descr="CNA_largo-onwhite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2741613"/>
            <a:ext cx="6097588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7036819"/>
      </p:ext>
    </p:extLst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9" descr="Cisco_WHT_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619375"/>
            <a:ext cx="24003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70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ctr"/>
          <a:lstStyle/>
          <a:p>
            <a:pPr algn="ctr" eaLnBrk="0" hangingPunct="0">
              <a:lnSpc>
                <a:spcPct val="90000"/>
              </a:lnSpc>
            </a:pPr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725382621"/>
      </p:ext>
    </p:extLst>
  </p:cSld>
  <p:clrMapOvr>
    <a:masterClrMapping/>
  </p:clrMapOvr>
  <p:transition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Chapter 4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New Terms and Commands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213110" y="1539502"/>
            <a:ext cx="2603662" cy="4946358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err="1"/>
              <a:t>celsius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diagnostic</a:t>
            </a:r>
          </a:p>
          <a:p>
            <a:pPr marL="0" indent="0">
              <a:buNone/>
            </a:pPr>
            <a:r>
              <a:rPr lang="en-US" sz="1600" dirty="0"/>
              <a:t>downtime</a:t>
            </a:r>
          </a:p>
          <a:p>
            <a:pPr marL="0" indent="0">
              <a:buNone/>
            </a:pPr>
            <a:r>
              <a:rPr lang="en-US" sz="1600" dirty="0" err="1"/>
              <a:t>fahrenheit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overheating</a:t>
            </a:r>
          </a:p>
          <a:p>
            <a:pPr marL="0" indent="0">
              <a:buNone/>
            </a:pPr>
            <a:r>
              <a:rPr lang="en-US" sz="1600" dirty="0"/>
              <a:t>overspinning</a:t>
            </a:r>
          </a:p>
          <a:p>
            <a:pPr marL="0" indent="0">
              <a:buNone/>
            </a:pPr>
            <a:r>
              <a:rPr lang="en-US" sz="1600" dirty="0"/>
              <a:t>spyware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2816772" y="1539502"/>
            <a:ext cx="2603662" cy="494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5420434" y="1539502"/>
            <a:ext cx="2603662" cy="494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61021471"/>
      </p:ext>
    </p:extLst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3"/>
          <p:cNvSpPr txBox="1">
            <a:spLocks noChangeArrowheads="1"/>
          </p:cNvSpPr>
          <p:nvPr/>
        </p:nvSpPr>
        <p:spPr bwMode="white">
          <a:xfrm>
            <a:off x="311148" y="2155592"/>
            <a:ext cx="4189413" cy="18382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2124" tIns="41061" rIns="82124" bIns="41061" anchor="ctr"/>
          <a:lstStyle/>
          <a:p>
            <a:pPr algn="l" defTabSz="814388">
              <a:lnSpc>
                <a:spcPct val="90000"/>
              </a:lnSpc>
              <a:defRPr/>
            </a:pPr>
            <a:r>
              <a:rPr lang="en-US" b="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ITE 6.0</a:t>
            </a:r>
            <a:br>
              <a:rPr lang="en-US" b="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b="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Planning Guide</a:t>
            </a:r>
          </a:p>
          <a:p>
            <a:pPr algn="l" defTabSz="814388">
              <a:lnSpc>
                <a:spcPct val="90000"/>
              </a:lnSpc>
              <a:defRPr/>
            </a:pPr>
            <a:r>
              <a:rPr lang="en-US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Chapter 3: Computer Assembly</a:t>
            </a:r>
            <a:endParaRPr lang="en-US" b="0" kern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25981340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04535" y="1646809"/>
            <a:ext cx="7940675" cy="4605454"/>
          </a:xfrm>
        </p:spPr>
        <p:txBody>
          <a:bodyPr/>
          <a:lstStyle/>
          <a:p>
            <a:pPr marL="0" indent="0" eaLnBrk="1" hangingPunct="1">
              <a:spcBef>
                <a:spcPct val="30000"/>
              </a:spcBef>
              <a:buNone/>
            </a:pPr>
            <a:r>
              <a:rPr lang="en-US" sz="2000" dirty="0"/>
              <a:t>What activities are associated with this chapter?</a:t>
            </a:r>
          </a:p>
          <a:p>
            <a:pPr marL="119063" indent="0" eaLnBrk="1" hangingPunct="1">
              <a:spcBef>
                <a:spcPct val="30000"/>
              </a:spcBef>
              <a:buNone/>
            </a:pPr>
            <a:endParaRPr lang="en-US" sz="2000" dirty="0"/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sz="2000" dirty="0"/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sz="2000" dirty="0"/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sz="2000" dirty="0"/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sz="2000" dirty="0"/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sz="2000" dirty="0"/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sz="2000" dirty="0"/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sz="2000" dirty="0"/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sz="2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316912"/>
              </p:ext>
            </p:extLst>
          </p:nvPr>
        </p:nvGraphicFramePr>
        <p:xfrm>
          <a:off x="701937" y="2072476"/>
          <a:ext cx="774587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65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9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900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Page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Activity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Activity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4.2.1.3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Interactive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Identify the Problem</a:t>
                      </a:r>
                    </a:p>
                  </a:txBody>
                  <a:tcPr marL="28575" marR="2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46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/>
              <a:t>Chapter 4: Activities</a:t>
            </a:r>
          </a:p>
        </p:txBody>
      </p:sp>
    </p:spTree>
    <p:extLst>
      <p:ext uri="{BB962C8B-B14F-4D97-AF65-F5344CB8AC3E}">
        <p14:creationId xmlns:p14="http://schemas.microsoft.com/office/powerpoint/2010/main" val="845688366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/>
              <a:t>Chapter 4: Assessment</a:t>
            </a:r>
          </a:p>
        </p:txBody>
      </p:sp>
      <p:sp>
        <p:nvSpPr>
          <p:cNvPr id="7171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46113" y="1593850"/>
            <a:ext cx="7940675" cy="3571875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US" sz="2000" dirty="0"/>
              <a:t>Students should complete Chapter 4, “Assessment” after completing Chapter 4.</a:t>
            </a:r>
          </a:p>
          <a:p>
            <a:pPr eaLnBrk="1" hangingPunct="1">
              <a:spcBef>
                <a:spcPct val="30000"/>
              </a:spcBef>
            </a:pPr>
            <a:r>
              <a:rPr lang="en-US" sz="2000" dirty="0"/>
              <a:t>Quizzes, labs, Packet Tracers and other activities can be used to informally assess student progress.</a:t>
            </a:r>
          </a:p>
          <a:p>
            <a:pPr eaLnBrk="1" hangingPunct="1">
              <a:spcBef>
                <a:spcPct val="30000"/>
              </a:spcBef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03044919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559476"/>
            <a:ext cx="7940675" cy="4906537"/>
          </a:xfrm>
        </p:spPr>
        <p:txBody>
          <a:bodyPr/>
          <a:lstStyle/>
          <a:p>
            <a:pPr marL="0" indent="0" eaLnBrk="1" hangingPunct="1">
              <a:lnSpc>
                <a:spcPct val="85000"/>
              </a:lnSpc>
              <a:spcBef>
                <a:spcPct val="30000"/>
              </a:spcBef>
              <a:buNone/>
            </a:pPr>
            <a:r>
              <a:rPr lang="en-US" sz="2000" dirty="0"/>
              <a:t>Prior to teaching Chapter 4, the instructor should: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sz="2000" dirty="0"/>
              <a:t>Complete Chapter 4, “Assessment.”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sz="2000" dirty="0"/>
              <a:t>The goal of this chapter is to explain the basics of preventive maintenance and troubleshooting.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sz="2000" dirty="0"/>
              <a:t>Ensure that students understand that, just like any machine, computers require periodic maintenance.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sz="2000" dirty="0"/>
              <a:t>Stress the fact that operating systems create and remove a number of files during normal computer operation and the maintenance required to keep the OS performing properly.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sz="2000" dirty="0"/>
              <a:t>Make sure students understand that while electronic components experience less wear than mechanical components, all components will eventually fail due to normal operation.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sz="2000" dirty="0"/>
              <a:t>Students may be discouraged by the troubleshooting process at first; make sure they understand it must be practiced and that it will take some time before they become experts.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</p:txBody>
      </p:sp>
      <p:sp>
        <p:nvSpPr>
          <p:cNvPr id="4" name="Rectangle 33"/>
          <p:cNvSpPr txBox="1">
            <a:spLocks noChangeArrowheads="1"/>
          </p:cNvSpPr>
          <p:nvPr/>
        </p:nvSpPr>
        <p:spPr bwMode="auto">
          <a:xfrm>
            <a:off x="655638" y="609600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2124" tIns="41061" rIns="82124" bIns="41061" anchor="b"/>
          <a:lstStyle/>
          <a:p>
            <a:pPr algn="l" defTabSz="814388">
              <a:lnSpc>
                <a:spcPct val="90000"/>
              </a:lnSpc>
              <a:defRPr/>
            </a:pPr>
            <a:r>
              <a:rPr lang="en-US" sz="3200" b="1" kern="0" dirty="0">
                <a:solidFill>
                  <a:srgbClr val="708CA1"/>
                </a:solidFill>
                <a:latin typeface="+mj-lt"/>
                <a:ea typeface="+mj-ea"/>
                <a:cs typeface="+mj-cs"/>
              </a:rPr>
              <a:t>Chapter 4: Best Practices</a:t>
            </a:r>
          </a:p>
        </p:txBody>
      </p:sp>
    </p:spTree>
    <p:extLst>
      <p:ext uri="{BB962C8B-B14F-4D97-AF65-F5344CB8AC3E}">
        <p14:creationId xmlns:p14="http://schemas.microsoft.com/office/powerpoint/2010/main" val="2804945289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/>
              <a:t>Chapter 4: Additional Help</a:t>
            </a:r>
          </a:p>
        </p:txBody>
      </p:sp>
      <p:sp>
        <p:nvSpPr>
          <p:cNvPr id="20483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828800"/>
            <a:ext cx="7940675" cy="3571875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sz="2000" dirty="0"/>
              <a:t>For additional help with teaching strategies, including lesson plans, analogies for difficult concepts, and discussion topics, visit the ITE Community at </a:t>
            </a:r>
            <a:r>
              <a:rPr lang="en-US" sz="2000" dirty="0">
                <a:hlinkClick r:id="rId3"/>
              </a:rPr>
              <a:t>community.netacad.net</a:t>
            </a:r>
            <a:r>
              <a:rPr lang="en-US" sz="2000" dirty="0"/>
              <a:t>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sz="2000" dirty="0"/>
              <a:t>If you have lesson plans or resources that you would like to share, upload them to the ITE Community in order to help other instructors.</a:t>
            </a:r>
          </a:p>
        </p:txBody>
      </p:sp>
    </p:spTree>
    <p:extLst>
      <p:ext uri="{BB962C8B-B14F-4D97-AF65-F5344CB8AC3E}">
        <p14:creationId xmlns:p14="http://schemas.microsoft.com/office/powerpoint/2010/main" val="1402589301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en-US" sz="2400" dirty="0"/>
              <a:t>Chapter 4: Topics in chapter that are not found in the CompTIA A+ 220-901 Certification</a:t>
            </a:r>
          </a:p>
        </p:txBody>
      </p:sp>
      <p:sp>
        <p:nvSpPr>
          <p:cNvPr id="5123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828800"/>
            <a:ext cx="7940675" cy="357187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This slide lists content included in this chapter that is NOT listed in the CompTIA A+ 220-901 blueprint. Instructors could skip these sections; however, they should provide additional information and fundamental concepts to assist the student with the topic.</a:t>
            </a:r>
          </a:p>
          <a:p>
            <a:r>
              <a:rPr lang="en-US" sz="2000" dirty="0"/>
              <a:t>All content in Chapter 4 is aligned to the certification.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40360691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0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ctr"/>
          <a:lstStyle/>
          <a:p>
            <a:pPr algn="ctr" eaLnBrk="0" hangingPunct="0">
              <a:lnSpc>
                <a:spcPct val="90000"/>
              </a:lnSpc>
            </a:pPr>
            <a:endParaRPr lang="en-US" b="0"/>
          </a:p>
        </p:txBody>
      </p:sp>
      <p:pic>
        <p:nvPicPr>
          <p:cNvPr id="14339" name="Picture 100" descr="CNA_largo-onwhit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2741613"/>
            <a:ext cx="6097588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9297878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Acad-4F_PPT-WHT_060408">
  <a:themeElements>
    <a:clrScheme name="Oct_2006_Cisco White Template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Oct_2006_Cisco Whi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ct_2006_Cisco White Template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30445</TotalTime>
  <Pages>28</Pages>
  <Words>1244</Words>
  <Application>Microsoft Office PowerPoint</Application>
  <PresentationFormat>On-screen Show (4:3)</PresentationFormat>
  <Paragraphs>201</Paragraphs>
  <Slides>25</Slides>
  <Notes>24</Notes>
  <HiddenSlides>9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ＭＳ Ｐゴシック</vt:lpstr>
      <vt:lpstr>Arial</vt:lpstr>
      <vt:lpstr>calibri</vt:lpstr>
      <vt:lpstr>Wingdings</vt:lpstr>
      <vt:lpstr>PPT-TMPLT-WHT_C</vt:lpstr>
      <vt:lpstr>NetAcad-4F_PPT-WHT_060408</vt:lpstr>
      <vt:lpstr>Instructor Materials Chapter 4: Overview of Preventive Maintenance</vt:lpstr>
      <vt:lpstr>Instructor Materials - Chapter 4 Planning Guide</vt:lpstr>
      <vt:lpstr>PowerPoint Presentation</vt:lpstr>
      <vt:lpstr>Chapter 4: Activities</vt:lpstr>
      <vt:lpstr>Chapter 4: Assessment</vt:lpstr>
      <vt:lpstr>PowerPoint Presentation</vt:lpstr>
      <vt:lpstr>Chapter 4: Additional Help</vt:lpstr>
      <vt:lpstr>Chapter 4: Topics in chapter that are not found in the CompTIA A+ 220-901 Certification</vt:lpstr>
      <vt:lpstr>PowerPoint Presentation</vt:lpstr>
      <vt:lpstr>Chapter 4: Overview of Preventive Maintenance</vt:lpstr>
      <vt:lpstr>Chapter 4 - Sections &amp; Objectives</vt:lpstr>
      <vt:lpstr>4.1 Preventive Maintenance</vt:lpstr>
      <vt:lpstr>Preventive Maintenance PC Preventive Maintenance Overview</vt:lpstr>
      <vt:lpstr>Preventive Maintenance PC Preventive Maintenance Overview (Cont.)</vt:lpstr>
      <vt:lpstr>Preventive Maintenance PC Preventive Maintenance Overview (Cont.)</vt:lpstr>
      <vt:lpstr>4.2 Troubleshooting Process</vt:lpstr>
      <vt:lpstr>Troubleshooting Process Troubleshooting Process Steps</vt:lpstr>
      <vt:lpstr>Troubleshooting Process Troubleshooting Process Steps (Cont.)</vt:lpstr>
      <vt:lpstr>Troubleshooting Process Troubleshooting Process Steps (Cont.)</vt:lpstr>
      <vt:lpstr>Troubleshooting Process Common Problems and Solutions</vt:lpstr>
      <vt:lpstr>4.3  Chapter Summary</vt:lpstr>
      <vt:lpstr>Chapter Summary Summary</vt:lpstr>
      <vt:lpstr>PowerPoint Presentation</vt:lpstr>
      <vt:lpstr>PowerPoint Presentation</vt:lpstr>
      <vt:lpstr>Chapter 4 New Terms and Commands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 PC v4.0 Chapter 1</dc:title>
  <dc:creator>Karen Alderson</dc:creator>
  <cp:lastModifiedBy>Md. Asiful Islam</cp:lastModifiedBy>
  <cp:revision>935</cp:revision>
  <cp:lastPrinted>1999-01-27T00:54:54Z</cp:lastPrinted>
  <dcterms:created xsi:type="dcterms:W3CDTF">2006-10-23T15:07:30Z</dcterms:created>
  <dcterms:modified xsi:type="dcterms:W3CDTF">2017-10-25T08:42:16Z</dcterms:modified>
</cp:coreProperties>
</file>