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4"/>
  </p:notesMasterIdLst>
  <p:handoutMasterIdLst>
    <p:handoutMasterId r:id="rId35"/>
  </p:handoutMasterIdLst>
  <p:sldIdLst>
    <p:sldId id="812" r:id="rId3"/>
    <p:sldId id="813" r:id="rId4"/>
    <p:sldId id="871" r:id="rId5"/>
    <p:sldId id="872" r:id="rId6"/>
    <p:sldId id="911" r:id="rId7"/>
    <p:sldId id="873" r:id="rId8"/>
    <p:sldId id="874" r:id="rId9"/>
    <p:sldId id="875" r:id="rId10"/>
    <p:sldId id="876" r:id="rId11"/>
    <p:sldId id="877" r:id="rId12"/>
    <p:sldId id="500" r:id="rId13"/>
    <p:sldId id="786" r:id="rId14"/>
    <p:sldId id="791" r:id="rId15"/>
    <p:sldId id="921" r:id="rId16"/>
    <p:sldId id="922" r:id="rId17"/>
    <p:sldId id="923" r:id="rId18"/>
    <p:sldId id="926" r:id="rId19"/>
    <p:sldId id="878" r:id="rId20"/>
    <p:sldId id="924" r:id="rId21"/>
    <p:sldId id="930" r:id="rId22"/>
    <p:sldId id="925" r:id="rId23"/>
    <p:sldId id="931" r:id="rId24"/>
    <p:sldId id="927" r:id="rId25"/>
    <p:sldId id="928" r:id="rId26"/>
    <p:sldId id="929" r:id="rId27"/>
    <p:sldId id="932" r:id="rId28"/>
    <p:sldId id="899" r:id="rId29"/>
    <p:sldId id="919" r:id="rId30"/>
    <p:sldId id="884" r:id="rId31"/>
    <p:sldId id="885" r:id="rId32"/>
    <p:sldId id="933" r:id="rId3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0" autoAdjust="0"/>
    <p:restoredTop sz="89277" autoAdjust="0"/>
  </p:normalViewPr>
  <p:slideViewPr>
    <p:cSldViewPr snapToGrid="0">
      <p:cViewPr varScale="1">
        <p:scale>
          <a:sx n="78" d="100"/>
          <a:sy n="78" d="100"/>
        </p:scale>
        <p:origin x="21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13" Type="http://schemas.openxmlformats.org/officeDocument/2006/relationships/slide" Target="slides/slide28.xml"/><Relationship Id="rId3" Type="http://schemas.openxmlformats.org/officeDocument/2006/relationships/slide" Target="slides/slide16.xml"/><Relationship Id="rId7" Type="http://schemas.openxmlformats.org/officeDocument/2006/relationships/slide" Target="slides/slide21.xml"/><Relationship Id="rId12" Type="http://schemas.openxmlformats.org/officeDocument/2006/relationships/slide" Target="slides/slide26.xml"/><Relationship Id="rId2" Type="http://schemas.openxmlformats.org/officeDocument/2006/relationships/slide" Target="slides/slide15.xml"/><Relationship Id="rId1" Type="http://schemas.openxmlformats.org/officeDocument/2006/relationships/slide" Target="slides/slide14.xml"/><Relationship Id="rId6" Type="http://schemas.openxmlformats.org/officeDocument/2006/relationships/slide" Target="slides/slide20.xml"/><Relationship Id="rId11" Type="http://schemas.openxmlformats.org/officeDocument/2006/relationships/slide" Target="slides/slide25.xml"/><Relationship Id="rId5" Type="http://schemas.openxmlformats.org/officeDocument/2006/relationships/slide" Target="slides/slide19.xml"/><Relationship Id="rId10" Type="http://schemas.openxmlformats.org/officeDocument/2006/relationships/slide" Target="slides/slide24.xml"/><Relationship Id="rId4" Type="http://schemas.openxmlformats.org/officeDocument/2006/relationships/slide" Target="slides/slide17.xml"/><Relationship Id="rId9" Type="http://schemas.openxmlformats.org/officeDocument/2006/relationships/slide" Target="slides/slide23.xml"/><Relationship Id="rId14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</a:t>
            </a:r>
            <a:r>
              <a:rPr lang="en-US" b="0" dirty="0" smtClean="0"/>
              <a:t>Program</a:t>
            </a:r>
            <a:endParaRPr lang="en-US" b="0" dirty="0"/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  <a:endParaRPr lang="en-US" b="0" dirty="0"/>
          </a:p>
          <a:p>
            <a:pPr>
              <a:buFontTx/>
              <a:buNone/>
            </a:pPr>
            <a:r>
              <a:rPr lang="en-US" sz="1400" dirty="0" smtClean="0">
                <a:latin typeface="Arial" charset="0"/>
              </a:rPr>
              <a:t>Chapter 5: Windows Installation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5: Windows Installation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5: Windows Installation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5.1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Modern Operating Systems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5.1.1 - </a:t>
            </a:r>
            <a:r>
              <a:rPr lang="en-US" sz="1200" dirty="0" smtClean="0">
                <a:latin typeface="Arial" charset="0"/>
              </a:rPr>
              <a:t>Operating System Terms and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5.1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Modern Operating Systems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5.1.2 - </a:t>
            </a:r>
            <a:r>
              <a:rPr lang="en-US" sz="1200" dirty="0" smtClean="0">
                <a:latin typeface="Arial" charset="0"/>
              </a:rPr>
              <a:t>Types of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11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5.1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Modern Operating Systems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5.1.3 - </a:t>
            </a:r>
            <a:r>
              <a:rPr lang="en-US" sz="1200" dirty="0" smtClean="0">
                <a:latin typeface="Arial" charset="0"/>
              </a:rPr>
              <a:t>Customer Requirements for an Operating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56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5.1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Modern Operating Systems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5.1.4 - </a:t>
            </a:r>
            <a:r>
              <a:rPr lang="en-US" sz="1200" dirty="0" smtClean="0">
                <a:latin typeface="Arial" charset="0"/>
              </a:rPr>
              <a:t>Operating Systems Upgrade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29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5: Windows Installation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779939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5.2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Operating System Installation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5.2.1 - </a:t>
            </a:r>
            <a:r>
              <a:rPr lang="en-US" sz="1200" dirty="0" smtClean="0">
                <a:latin typeface="Arial" charset="0"/>
              </a:rPr>
              <a:t>Storage Device Setup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4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105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5.2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Operating System Installation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5.2.1 - </a:t>
            </a:r>
            <a:r>
              <a:rPr lang="en-US" sz="1200" dirty="0" smtClean="0">
                <a:latin typeface="Arial" charset="0"/>
              </a:rPr>
              <a:t>Storage Device Setup Procedures</a:t>
            </a:r>
            <a:r>
              <a:rPr lang="en-US" sz="1200" baseline="0" dirty="0" smtClean="0">
                <a:latin typeface="Arial" charset="0"/>
              </a:rPr>
              <a:t> </a:t>
            </a:r>
            <a:r>
              <a:rPr lang="en-US" sz="1200" dirty="0" smtClean="0">
                <a:latin typeface="Arial" charset="0"/>
              </a:rPr>
              <a:t>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3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5.2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Operating System Installation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5.2.2 - </a:t>
            </a:r>
            <a:r>
              <a:rPr lang="en-US" sz="1200" dirty="0" smtClean="0">
                <a:latin typeface="Arial" charset="0"/>
              </a:rPr>
              <a:t>Custom Installation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18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5.2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Operating System Installation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5.2.2 - </a:t>
            </a:r>
            <a:r>
              <a:rPr lang="en-US" sz="1200" dirty="0" smtClean="0">
                <a:latin typeface="Arial" charset="0"/>
              </a:rPr>
              <a:t>Custom Installation Options</a:t>
            </a:r>
            <a:r>
              <a:rPr lang="en-US" sz="1200" dirty="0" smtClean="0"/>
              <a:t>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60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5.2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Operating System Installation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5.2.3 - </a:t>
            </a:r>
            <a:r>
              <a:rPr lang="en-US" sz="1200" dirty="0" smtClean="0">
                <a:latin typeface="Arial" charset="0"/>
              </a:rPr>
              <a:t>Boot Sequence and Registry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53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5.2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Operating System Installation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5.2.4 - </a:t>
            </a:r>
            <a:r>
              <a:rPr lang="en-US" sz="1200" dirty="0" err="1" smtClean="0">
                <a:latin typeface="Arial" charset="0"/>
              </a:rPr>
              <a:t>Multiboot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12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5.2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Operating System Installation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5.2.5 - </a:t>
            </a:r>
            <a:r>
              <a:rPr lang="en-US" sz="1200" dirty="0" smtClean="0">
                <a:latin typeface="Arial" charset="0"/>
              </a:rPr>
              <a:t>Disk Directories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97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5.2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Operating System Installation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5.2.5 - </a:t>
            </a:r>
            <a:r>
              <a:rPr lang="en-US" sz="1200" dirty="0" smtClean="0">
                <a:latin typeface="Arial" charset="0"/>
              </a:rPr>
              <a:t>Disk Directories</a:t>
            </a:r>
            <a:r>
              <a:rPr lang="en-US" sz="1200" dirty="0" smtClean="0"/>
              <a:t>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73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5: Windows Installation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514990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2.3.1.1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- </a:t>
            </a:r>
            <a:r>
              <a:rPr lang="en-US" dirty="0" smtClean="0">
                <a:latin typeface="Arial" charset="0"/>
              </a:rPr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638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en-US" sz="800" b="0" kern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ITE 6.0 Planning Guide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5: Windows Installation</a:t>
            </a:r>
            <a:endParaRPr lang="en-GB" b="0" dirty="0" smtClean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31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45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8266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5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60063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6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68471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8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35279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11D0035-3BE0-490C-B824-0AD9C41C2BAC}" type="slidenum">
              <a:rPr lang="en-US" sz="800" b="0"/>
              <a:pPr algn="r"/>
              <a:t>9</a:t>
            </a:fld>
            <a:endParaRPr lang="en-US" sz="8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4996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netacad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3951757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Instructor Materials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Chapter 5: Windows Installation</a:t>
            </a:r>
            <a:endParaRPr lang="en-US" sz="24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IT Essentials v6.0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Chapter 5:</a:t>
            </a:r>
            <a:r>
              <a:rPr lang="en-US" sz="2400" dirty="0">
                <a:latin typeface="Arial" charset="0"/>
              </a:rPr>
              <a:t/>
            </a:r>
            <a:br>
              <a:rPr lang="en-US" sz="2400" dirty="0">
                <a:latin typeface="Arial" charset="0"/>
              </a:rPr>
            </a:br>
            <a:r>
              <a:rPr lang="en-US" sz="2400" dirty="0" smtClean="0"/>
              <a:t>Windows Installation</a:t>
            </a:r>
            <a:endParaRPr lang="en-US" sz="24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IT Essentials v6.0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5 - Sections &amp;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4252259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CA" sz="2000" dirty="0"/>
              <a:t>5</a:t>
            </a:r>
            <a:r>
              <a:rPr lang="en-CA" sz="2000" dirty="0" smtClean="0"/>
              <a:t>.1 Modern Operating System</a:t>
            </a:r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 </a:t>
            </a:r>
            <a:r>
              <a:rPr lang="en-US" sz="1600" dirty="0"/>
              <a:t>Explain operating system requirements.</a:t>
            </a:r>
            <a:endParaRPr lang="en-CA" sz="1600" dirty="0" smtClean="0"/>
          </a:p>
          <a:p>
            <a:pPr>
              <a:buFont typeface="Wingdings" charset="2"/>
              <a:buChar char="§"/>
            </a:pPr>
            <a:r>
              <a:rPr lang="en-CA" sz="2000" dirty="0"/>
              <a:t>5</a:t>
            </a:r>
            <a:r>
              <a:rPr lang="en-CA" sz="2000" dirty="0" smtClean="0"/>
              <a:t>.2 Operating System Installation</a:t>
            </a:r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 </a:t>
            </a:r>
            <a:r>
              <a:rPr lang="en-US" sz="1600" dirty="0"/>
              <a:t>Install a Microsoft Windows operating system.</a:t>
            </a:r>
            <a:endParaRPr lang="en-CA" sz="1600" dirty="0" smtClean="0"/>
          </a:p>
          <a:p>
            <a:pPr>
              <a:buFont typeface="Wingdings" charset="2"/>
              <a:buChar char="§"/>
            </a:pPr>
            <a:r>
              <a:rPr lang="en-CA" sz="2000" dirty="0" smtClean="0"/>
              <a:t>5.3 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5</a:t>
            </a:r>
            <a:r>
              <a:rPr lang="en-US" sz="2400" dirty="0" smtClean="0"/>
              <a:t>.1 Modern Operating Systems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Modern Operating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3000" dirty="0" smtClean="0">
                <a:latin typeface="Arial" charset="0"/>
              </a:rPr>
              <a:t>Operating System </a:t>
            </a:r>
            <a:r>
              <a:rPr lang="en-US" sz="3000" dirty="0">
                <a:latin typeface="Arial" charset="0"/>
              </a:rPr>
              <a:t>Terms and Characteristics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211148" cy="4902862"/>
          </a:xfrm>
        </p:spPr>
        <p:txBody>
          <a:bodyPr/>
          <a:lstStyle/>
          <a:p>
            <a:r>
              <a:rPr lang="en-US" sz="2000" dirty="0" smtClean="0"/>
              <a:t>Terms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Common terms describing operating systems include: multi-user, multitasking, multiprocessing and multithreading </a:t>
            </a:r>
          </a:p>
          <a:p>
            <a:r>
              <a:rPr lang="en-US" sz="2000" dirty="0" smtClean="0"/>
              <a:t>Basic </a:t>
            </a:r>
            <a:r>
              <a:rPr lang="en-US" sz="2000" dirty="0"/>
              <a:t>Functions of an Operating </a:t>
            </a:r>
            <a:r>
              <a:rPr lang="en-US" sz="2000" dirty="0" smtClean="0"/>
              <a:t>System (OS)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Hardware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File and Folder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User Interface (CLI and GUI)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Application Management</a:t>
            </a:r>
          </a:p>
          <a:p>
            <a:r>
              <a:rPr lang="en-US" sz="2000" dirty="0" smtClean="0"/>
              <a:t>Processor </a:t>
            </a:r>
            <a:r>
              <a:rPr lang="en-US" sz="2000" dirty="0" smtClean="0"/>
              <a:t>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Affects </a:t>
            </a:r>
            <a:r>
              <a:rPr lang="en-US" sz="1600" dirty="0"/>
              <a:t>the performance of the </a:t>
            </a:r>
            <a:r>
              <a:rPr lang="en-US" sz="1600" dirty="0" smtClean="0"/>
              <a:t>computer.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CPUs contain </a:t>
            </a:r>
            <a:r>
              <a:rPr lang="en-US" sz="1600" dirty="0"/>
              <a:t>storage </a:t>
            </a:r>
            <a:r>
              <a:rPr lang="en-US" sz="1600" dirty="0" smtClean="0"/>
              <a:t>locations called registers.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Registers can be </a:t>
            </a:r>
            <a:r>
              <a:rPr lang="en-US" sz="1600" dirty="0" smtClean="0"/>
              <a:t>32-bits </a:t>
            </a:r>
            <a:r>
              <a:rPr lang="en-US" sz="1600" dirty="0" smtClean="0"/>
              <a:t>or </a:t>
            </a:r>
            <a:r>
              <a:rPr lang="en-US" sz="1600" dirty="0" smtClean="0"/>
              <a:t>64-bits </a:t>
            </a:r>
            <a:r>
              <a:rPr lang="en-US" sz="1600" dirty="0" smtClean="0"/>
              <a:t>long.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32" y="2131089"/>
            <a:ext cx="2522093" cy="417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30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Modern Operating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3000" dirty="0" smtClean="0">
                <a:latin typeface="Arial" charset="0"/>
              </a:rPr>
              <a:t>Types of Operating Systems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6137921" cy="4902862"/>
          </a:xfrm>
        </p:spPr>
        <p:txBody>
          <a:bodyPr/>
          <a:lstStyle/>
          <a:p>
            <a:r>
              <a:rPr lang="en-US" sz="2000" dirty="0" smtClean="0"/>
              <a:t>Desktop Operating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Intended </a:t>
            </a:r>
            <a:r>
              <a:rPr lang="en-US" sz="1600" dirty="0"/>
              <a:t>for use </a:t>
            </a:r>
            <a:r>
              <a:rPr lang="en-US" sz="1600" dirty="0" smtClean="0"/>
              <a:t>in SOHO environment.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Supports </a:t>
            </a:r>
            <a:r>
              <a:rPr lang="en-US" sz="1600" dirty="0"/>
              <a:t>a single </a:t>
            </a:r>
            <a:r>
              <a:rPr lang="en-US" sz="1600" dirty="0" smtClean="0"/>
              <a:t>user.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Shares </a:t>
            </a:r>
            <a:r>
              <a:rPr lang="en-US" sz="1600" dirty="0"/>
              <a:t>files and folders on a small network with limited </a:t>
            </a:r>
            <a:r>
              <a:rPr lang="en-US" sz="1600" dirty="0" smtClean="0"/>
              <a:t>security.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Microsoft Windows, Apple Mac OS, and </a:t>
            </a:r>
            <a:r>
              <a:rPr lang="en-US" sz="1600" dirty="0" smtClean="0"/>
              <a:t>Linux are a few examples.</a:t>
            </a:r>
          </a:p>
          <a:p>
            <a:r>
              <a:rPr lang="en-US" sz="2000" dirty="0" smtClean="0"/>
              <a:t>Network Operating Systems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Contains </a:t>
            </a:r>
            <a:r>
              <a:rPr lang="en-US" sz="1600" dirty="0"/>
              <a:t>features that increase functionality </a:t>
            </a:r>
            <a:r>
              <a:rPr lang="en-US" sz="1600" dirty="0" smtClean="0"/>
              <a:t>in </a:t>
            </a:r>
            <a:r>
              <a:rPr lang="en-US" sz="1600" dirty="0"/>
              <a:t>a networked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Supports </a:t>
            </a:r>
            <a:r>
              <a:rPr lang="en-US" sz="1600" dirty="0"/>
              <a:t>multiple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Provides </a:t>
            </a:r>
            <a:r>
              <a:rPr lang="en-US" sz="1600" dirty="0"/>
              <a:t>increased security compared to desktop operating systems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32" y="2131089"/>
            <a:ext cx="2522093" cy="417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89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Modern Operating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/>
              <a:t>Customer Requirements for an Operating System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6922924" cy="4902862"/>
          </a:xfrm>
        </p:spPr>
        <p:txBody>
          <a:bodyPr/>
          <a:lstStyle/>
          <a:p>
            <a:r>
              <a:rPr lang="fr-FR" sz="2000" dirty="0"/>
              <a:t>OS Compatible Applications and </a:t>
            </a:r>
            <a:r>
              <a:rPr lang="en-US" sz="2000" dirty="0" smtClean="0"/>
              <a:t>Environments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Before recommending an OS, the technician must: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Review </a:t>
            </a:r>
            <a:r>
              <a:rPr lang="en-US" sz="1600" dirty="0"/>
              <a:t>budget </a:t>
            </a:r>
            <a:r>
              <a:rPr lang="en-US" sz="1600" dirty="0" smtClean="0"/>
              <a:t>constraints.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L</a:t>
            </a:r>
            <a:r>
              <a:rPr lang="en-US" sz="1600" dirty="0" smtClean="0"/>
              <a:t>earn </a:t>
            </a:r>
            <a:r>
              <a:rPr lang="en-US" sz="1600" dirty="0"/>
              <a:t>how the computer will be </a:t>
            </a:r>
            <a:r>
              <a:rPr lang="en-US" sz="1600" dirty="0" smtClean="0"/>
              <a:t>used.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</a:t>
            </a:r>
            <a:r>
              <a:rPr lang="en-US" sz="1600" dirty="0" smtClean="0"/>
              <a:t>etermine </a:t>
            </a:r>
            <a:r>
              <a:rPr lang="en-US" sz="1600" dirty="0"/>
              <a:t>which types of applications will be </a:t>
            </a:r>
            <a:r>
              <a:rPr lang="en-US" sz="1600" dirty="0" smtClean="0"/>
              <a:t>installed.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Determine if a </a:t>
            </a:r>
            <a:r>
              <a:rPr lang="en-US" sz="1600" dirty="0" smtClean="0"/>
              <a:t>new </a:t>
            </a:r>
            <a:r>
              <a:rPr lang="en-US" sz="1600" dirty="0"/>
              <a:t>computer </a:t>
            </a:r>
            <a:r>
              <a:rPr lang="en-US" sz="1600" dirty="0" smtClean="0"/>
              <a:t>needs to </a:t>
            </a:r>
            <a:r>
              <a:rPr lang="en-US" sz="1600" dirty="0"/>
              <a:t>be </a:t>
            </a:r>
            <a:r>
              <a:rPr lang="en-US" sz="1600" dirty="0" smtClean="0"/>
              <a:t>purchased?</a:t>
            </a:r>
          </a:p>
          <a:p>
            <a:r>
              <a:rPr lang="en-US" sz="2000" dirty="0"/>
              <a:t>Minimum Hardware Requirements and Compatibility with the OS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OS minimum requirements must be met for optimal operation.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Some applications may also have specific hardware </a:t>
            </a:r>
            <a:r>
              <a:rPr lang="pt-BR" sz="1600" dirty="0" smtClean="0"/>
              <a:t>requirements.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Upgrades may be necessary.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RAM, hard drives, CPU, video card, motherboard are a few common upgradable components.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Microsoft Compatibility Center can be a good resource.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970" y="3252158"/>
            <a:ext cx="1845055" cy="305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91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Modern Operating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3000" dirty="0" smtClean="0">
                <a:latin typeface="Arial" charset="0"/>
              </a:rPr>
              <a:t>Operating Systems Upgrade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7" y="1404420"/>
            <a:ext cx="7302487" cy="4902862"/>
          </a:xfrm>
        </p:spPr>
        <p:txBody>
          <a:bodyPr/>
          <a:lstStyle/>
          <a:p>
            <a:r>
              <a:rPr lang="en-US" sz="2000" dirty="0" smtClean="0"/>
              <a:t>Checking OS Compatibility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New version of an OS brings new functionality and better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Support for older hardware may be dropped.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New hardware may require latest OS versions.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Make sure to check OS compatibility before upgrading the 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Microsoft’s Upgrade Assistant and Upgrade Advisor can be helpful tools.</a:t>
            </a:r>
            <a:endParaRPr lang="en-US" sz="1600" dirty="0" smtClean="0"/>
          </a:p>
          <a:p>
            <a:r>
              <a:rPr lang="en-US" sz="2000" dirty="0"/>
              <a:t>Windows OS Upgrades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Upgrading Windows may be faster than performing a full install.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installed version of an OS determine the upgrades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 full data backup is strongly recommended before upgrading.</a:t>
            </a:r>
            <a:endParaRPr lang="en-US" sz="1600" dirty="0" smtClean="0"/>
          </a:p>
          <a:p>
            <a:r>
              <a:rPr lang="en-US" sz="2000" dirty="0" smtClean="0"/>
              <a:t>Data Migration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User data must be transferred after a new installation.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User State Migration Tool and Windows Easy Transfer are tools designed to help the transfer process.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389" y="3269411"/>
            <a:ext cx="1834636" cy="303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643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48902" cy="1481138"/>
          </a:xfrm>
        </p:spPr>
        <p:txBody>
          <a:bodyPr/>
          <a:lstStyle/>
          <a:p>
            <a:pPr eaLnBrk="1" hangingPunct="1"/>
            <a:r>
              <a:rPr lang="en-US" sz="2400" dirty="0"/>
              <a:t>5</a:t>
            </a:r>
            <a:r>
              <a:rPr lang="en-US" sz="2400" dirty="0" smtClean="0"/>
              <a:t>.2 Operating System Installation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78986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Operating System Installation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3000" dirty="0" smtClean="0">
                <a:latin typeface="Arial" charset="0"/>
              </a:rPr>
              <a:t>Storage Device Setup Procedures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211148" cy="5055374"/>
          </a:xfrm>
        </p:spPr>
        <p:txBody>
          <a:bodyPr/>
          <a:lstStyle/>
          <a:p>
            <a:r>
              <a:rPr lang="en-US" sz="2000" dirty="0"/>
              <a:t>Storage Device Types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Hard Disk Drives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Flash Memory-Based Drives (USB Flash Drives, SSDs, SSHDs and </a:t>
            </a:r>
            <a:r>
              <a:rPr lang="en-US" sz="1600" dirty="0" err="1" smtClean="0"/>
              <a:t>eMMC</a:t>
            </a:r>
            <a:r>
              <a:rPr lang="en-US" sz="1600" dirty="0" smtClean="0"/>
              <a:t>)</a:t>
            </a:r>
          </a:p>
          <a:p>
            <a:r>
              <a:rPr lang="en-US" sz="2000" dirty="0"/>
              <a:t>Hard Drive Partitioning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Logical divisions inside a disk.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Proper partitioning is crucial for a correct boot process.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MBR and GPT are the two most popular partition scheme standards.</a:t>
            </a:r>
            <a:endParaRPr lang="en-US" sz="2000" dirty="0" smtClean="0"/>
          </a:p>
          <a:p>
            <a:r>
              <a:rPr lang="en-US" sz="2000" dirty="0"/>
              <a:t>File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File systems define how data is </a:t>
            </a:r>
            <a:r>
              <a:rPr lang="en-US" sz="1600" dirty="0" smtClean="0"/>
              <a:t>written</a:t>
            </a:r>
          </a:p>
          <a:p>
            <a:pPr marL="457200" lvl="1" indent="0"/>
            <a:r>
              <a:rPr lang="en-US" sz="1600" dirty="0" smtClean="0"/>
              <a:t> </a:t>
            </a:r>
            <a:r>
              <a:rPr lang="en-US" sz="1600" dirty="0" smtClean="0"/>
              <a:t>within a partition.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Different OSs, support different file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FAT32, NTFS, exFAT, CCFS and NFS </a:t>
            </a:r>
            <a:r>
              <a:rPr lang="pt-BR" sz="1600" dirty="0" smtClean="0"/>
              <a:t>are</a:t>
            </a:r>
          </a:p>
          <a:p>
            <a:pPr marL="457200" lvl="1" indent="0"/>
            <a:r>
              <a:rPr lang="pt-BR" sz="1600" dirty="0" smtClean="0"/>
              <a:t> </a:t>
            </a:r>
            <a:r>
              <a:rPr lang="pt-BR" sz="1600" dirty="0" smtClean="0"/>
              <a:t>common </a:t>
            </a:r>
            <a:r>
              <a:rPr lang="pt-BR" sz="1600" dirty="0" smtClean="0"/>
              <a:t>file systems </a:t>
            </a:r>
            <a:r>
              <a:rPr lang="pt-BR" sz="1600" dirty="0" smtClean="0"/>
              <a:t>supported by </a:t>
            </a:r>
            <a:endParaRPr lang="pt-BR" sz="1600" dirty="0" smtClean="0"/>
          </a:p>
          <a:p>
            <a:pPr marL="457200" lvl="1" indent="0"/>
            <a:r>
              <a:rPr lang="pt-BR" sz="1600" dirty="0" smtClean="0"/>
              <a:t>Windows-based </a:t>
            </a:r>
            <a:r>
              <a:rPr lang="pt-BR" sz="1600" dirty="0" smtClean="0"/>
              <a:t>OSs.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394" y="4084851"/>
            <a:ext cx="3155160" cy="237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399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Instructor </a:t>
            </a:r>
            <a:r>
              <a:rPr lang="en-US" dirty="0" smtClean="0">
                <a:latin typeface="Arial" charset="0"/>
              </a:rPr>
              <a:t>Materials </a:t>
            </a:r>
            <a:r>
              <a:rPr lang="en-US" dirty="0">
                <a:latin typeface="Arial" charset="0"/>
              </a:rPr>
              <a:t>- </a:t>
            </a:r>
            <a:r>
              <a:rPr lang="en-US" dirty="0" smtClean="0">
                <a:latin typeface="Arial" charset="0"/>
              </a:rPr>
              <a:t>Chapter 5 Planning Guide</a:t>
            </a:r>
            <a:endParaRPr lang="en-US" dirty="0" smtClean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32586"/>
            <a:ext cx="7940675" cy="45398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This PowerPoint </a:t>
            </a:r>
            <a:r>
              <a:rPr lang="en-CA" dirty="0" smtClean="0"/>
              <a:t>is </a:t>
            </a:r>
            <a:r>
              <a:rPr lang="en-CA" dirty="0" smtClean="0"/>
              <a:t>divided in two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Instructor Planning Guide</a:t>
            </a:r>
            <a:endParaRPr lang="en-CA" sz="2000" dirty="0" smtClean="0"/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Information to help you become familiar with the chapter</a:t>
            </a:r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Teaching aids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Instructor Class Presentation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Optional slides that </a:t>
            </a:r>
            <a:r>
              <a:rPr lang="en-CA" sz="1600" dirty="0" smtClean="0"/>
              <a:t>you can use in the classroom</a:t>
            </a:r>
            <a:endParaRPr lang="en-CA" sz="1600" dirty="0"/>
          </a:p>
          <a:p>
            <a:pPr lvl="1">
              <a:buFont typeface="Wingdings" charset="2"/>
              <a:buChar char="§"/>
            </a:pPr>
            <a:r>
              <a:rPr lang="en-CA" sz="1600" dirty="0"/>
              <a:t>Begins on </a:t>
            </a:r>
            <a:r>
              <a:rPr lang="en-CA" sz="1600" dirty="0" smtClean="0"/>
              <a:t>slide #11	</a:t>
            </a:r>
            <a:endParaRPr lang="en-CA" sz="1600" b="1" dirty="0" smtClean="0"/>
          </a:p>
          <a:p>
            <a:pPr marL="0" indent="0">
              <a:buNone/>
            </a:pPr>
            <a:r>
              <a:rPr lang="en-CA" dirty="0"/>
              <a:t>Note: Remove the Planning Guide from this presentation before sharing with anyone.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89168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Operating System Installation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3000" dirty="0" smtClean="0">
                <a:latin typeface="Arial" charset="0"/>
              </a:rPr>
              <a:t>Storage Device Setup Procedures (Cont.)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211148" cy="4902862"/>
          </a:xfrm>
        </p:spPr>
        <p:txBody>
          <a:bodyPr/>
          <a:lstStyle/>
          <a:p>
            <a:r>
              <a:rPr lang="en-US" sz="2000" dirty="0"/>
              <a:t>OS Installation with Default Settings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installer program applies the most common settings.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Preferred by inexperienced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Allows for very little customization.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Windows allows for granular customization after the default setting installation is complete.</a:t>
            </a:r>
            <a:endParaRPr lang="en-US" dirty="0" smtClean="0"/>
          </a:p>
          <a:p>
            <a:r>
              <a:rPr lang="en-US" sz="2000" dirty="0" smtClean="0"/>
              <a:t>Account Creation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User accounts allow multiple users to share a computer.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Common Windows account types are Administrator</a:t>
            </a:r>
            <a:r>
              <a:rPr lang="en-US" sz="1600" dirty="0"/>
              <a:t>, Standard, and </a:t>
            </a:r>
            <a:r>
              <a:rPr lang="en-US" sz="1600" dirty="0" smtClean="0"/>
              <a:t>Guest.</a:t>
            </a:r>
          </a:p>
          <a:p>
            <a:r>
              <a:rPr lang="en-US" sz="2000" dirty="0" smtClean="0"/>
              <a:t>Finalize </a:t>
            </a:r>
            <a:r>
              <a:rPr lang="en-US" sz="2000" dirty="0"/>
              <a:t>the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Use Windows Update to check </a:t>
            </a:r>
            <a:r>
              <a:rPr lang="pt-BR" sz="1600" dirty="0" smtClean="0"/>
              <a:t>for  </a:t>
            </a:r>
            <a:r>
              <a:rPr lang="pt-BR" sz="1600" dirty="0" smtClean="0"/>
              <a:t>updates after </a:t>
            </a:r>
            <a:r>
              <a:rPr lang="pt-BR" sz="1600" dirty="0" smtClean="0"/>
              <a:t>the</a:t>
            </a:r>
          </a:p>
          <a:p>
            <a:pPr marL="457200" lvl="1" indent="0"/>
            <a:r>
              <a:rPr lang="pt-BR" sz="1600" dirty="0" smtClean="0"/>
              <a:t> </a:t>
            </a:r>
            <a:r>
              <a:rPr lang="pt-BR" sz="1600" dirty="0" smtClean="0"/>
              <a:t>installation is complete.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 Device Manager to verify that all </a:t>
            </a:r>
            <a:r>
              <a:rPr lang="en-US" sz="1600" dirty="0" smtClean="0"/>
              <a:t>hardware was</a:t>
            </a:r>
          </a:p>
          <a:p>
            <a:pPr marL="457200" lvl="1" indent="0"/>
            <a:r>
              <a:rPr lang="en-US" sz="1600" dirty="0" smtClean="0"/>
              <a:t> </a:t>
            </a:r>
            <a:r>
              <a:rPr lang="en-US" sz="1600" dirty="0" smtClean="0"/>
              <a:t>properly installed.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515" y="4508648"/>
            <a:ext cx="2742205" cy="20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26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074" y="4489014"/>
            <a:ext cx="2643883" cy="1990096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Operating System Installation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sz="2800" dirty="0"/>
              <a:t>Custom Installation Options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211148" cy="4902862"/>
          </a:xfrm>
        </p:spPr>
        <p:txBody>
          <a:bodyPr/>
          <a:lstStyle/>
          <a:p>
            <a:r>
              <a:rPr lang="en-US" sz="2000" dirty="0" smtClean="0"/>
              <a:t>Disk Cloning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solution to speed up bulk installations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Uses a single OS installation as base system to create multiple clone systems.</a:t>
            </a:r>
            <a:endParaRPr lang="en-US" sz="1600" dirty="0" smtClean="0"/>
          </a:p>
          <a:p>
            <a:r>
              <a:rPr lang="en-US" sz="2000" dirty="0"/>
              <a:t>Other Installation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Windows has several different types of </a:t>
            </a:r>
            <a:r>
              <a:rPr lang="en-US" sz="1600" dirty="0" smtClean="0"/>
              <a:t>Custom Installations including network installation and image-based installation.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Other types of Custom Installations include </a:t>
            </a:r>
            <a:r>
              <a:rPr lang="en-US" sz="1600" dirty="0"/>
              <a:t>Windows Advanced Startup Options, Refresh your PC (Windows 8.x only), System Restore, Upgrade, Repair installation, Remote network installation, Recovery partition, and Refresh/restore.</a:t>
            </a:r>
            <a:endParaRPr lang="en-US" sz="2000" dirty="0" smtClean="0"/>
          </a:p>
          <a:p>
            <a:r>
              <a:rPr lang="en-US" sz="2000" dirty="0"/>
              <a:t>Network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Relies on a network connection to </a:t>
            </a:r>
            <a:r>
              <a:rPr lang="en-US" sz="1600" dirty="0" smtClean="0"/>
              <a:t>deploy</a:t>
            </a:r>
          </a:p>
          <a:p>
            <a:pPr marL="457200" lvl="1" indent="0"/>
            <a:r>
              <a:rPr lang="en-US" sz="1600" dirty="0" smtClean="0"/>
              <a:t> </a:t>
            </a:r>
            <a:r>
              <a:rPr lang="en-US" sz="1600" dirty="0" smtClean="0"/>
              <a:t>the installation files.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Network Installation methods include </a:t>
            </a:r>
            <a:endParaRPr lang="en-US" sz="1600" dirty="0" smtClean="0"/>
          </a:p>
          <a:p>
            <a:pPr marL="457200" lvl="1" indent="0"/>
            <a:r>
              <a:rPr lang="en-US" sz="1600" dirty="0" smtClean="0"/>
              <a:t>Remote </a:t>
            </a:r>
            <a:r>
              <a:rPr lang="en-US" sz="1600" dirty="0" smtClean="0"/>
              <a:t>Network Installation and Unattended Installation.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392453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Operating System Installation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sz="2800" dirty="0"/>
              <a:t>Custom Installation </a:t>
            </a:r>
            <a:r>
              <a:rPr lang="en-US" sz="2800" dirty="0" smtClean="0"/>
              <a:t>Options (Cont.)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211148" cy="4902862"/>
          </a:xfrm>
        </p:spPr>
        <p:txBody>
          <a:bodyPr/>
          <a:lstStyle/>
          <a:p>
            <a:r>
              <a:rPr lang="en-US" sz="2000" dirty="0" smtClean="0"/>
              <a:t>Restore</a:t>
            </a:r>
            <a:r>
              <a:rPr lang="en-US" sz="2000" dirty="0"/>
              <a:t>, Refresh, and Recover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Some tools are also </a:t>
            </a:r>
            <a:r>
              <a:rPr lang="pt-BR" sz="1600" dirty="0" smtClean="0"/>
              <a:t>used </a:t>
            </a:r>
            <a:r>
              <a:rPr lang="pt-BR" sz="1600" dirty="0" smtClean="0"/>
              <a:t>to perform Custom Installations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These tools include Windows System Restore, </a:t>
            </a:r>
            <a:r>
              <a:rPr lang="en-US" sz="1600" dirty="0"/>
              <a:t>Windows </a:t>
            </a:r>
            <a:r>
              <a:rPr lang="en-US" sz="1600" dirty="0" smtClean="0"/>
              <a:t>Refresh your </a:t>
            </a:r>
            <a:r>
              <a:rPr lang="en-US" sz="1600" dirty="0" smtClean="0"/>
              <a:t>PC, </a:t>
            </a:r>
            <a:r>
              <a:rPr lang="en-US" sz="1600" dirty="0" smtClean="0"/>
              <a:t>and </a:t>
            </a:r>
            <a:r>
              <a:rPr lang="en-US" sz="1600" dirty="0"/>
              <a:t>Windows</a:t>
            </a:r>
            <a:r>
              <a:rPr lang="en-US" sz="1600" dirty="0" smtClean="0"/>
              <a:t> Recovery Partition.</a:t>
            </a:r>
            <a:endParaRPr lang="en-US" sz="2000" dirty="0" smtClean="0"/>
          </a:p>
          <a:p>
            <a:r>
              <a:rPr lang="en-US" sz="2000" dirty="0"/>
              <a:t>System Recovery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Used to recover after a system failure.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Popular recovery tools are: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Windows Advanced Startup Options (Win 8.x)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System Recovery Options (Windows 7 </a:t>
            </a:r>
            <a:r>
              <a:rPr lang="en-US" sz="1600" dirty="0" smtClean="0"/>
              <a:t>&amp; Vista)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Factory Recovery Partition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284" y="4002657"/>
            <a:ext cx="3061741" cy="230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003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Operating System Installation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sz="2800" dirty="0"/>
              <a:t>Boot Sequence and Registry Files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319740" cy="4902862"/>
          </a:xfrm>
        </p:spPr>
        <p:txBody>
          <a:bodyPr/>
          <a:lstStyle/>
          <a:p>
            <a:r>
              <a:rPr lang="en-US" sz="2000" dirty="0"/>
              <a:t>Windows Boot Process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Common </a:t>
            </a:r>
            <a:r>
              <a:rPr lang="en-US" sz="1600" dirty="0" smtClean="0"/>
              <a:t>boot steps are: POST execution, locating and loading CMOS configurations, locating and loading bootloaders, locating and loading the 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Windows Boot Loader and Windows Boot Manager are programs used to manage Windows startup.</a:t>
            </a:r>
            <a:endParaRPr lang="en-US" sz="1600" dirty="0" smtClean="0"/>
          </a:p>
          <a:p>
            <a:r>
              <a:rPr lang="en-US" sz="2000" dirty="0" smtClean="0"/>
              <a:t>Startup Modes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Windows Startup Modes allow for troubleshooting when Windows fails to start.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Windows Startup Modes include: Safe Mode, </a:t>
            </a:r>
            <a:r>
              <a:rPr lang="en-US" sz="1600" dirty="0"/>
              <a:t>Safe </a:t>
            </a:r>
            <a:r>
              <a:rPr lang="en-US" sz="1600" dirty="0" smtClean="0"/>
              <a:t>Mode with Networking, </a:t>
            </a:r>
            <a:r>
              <a:rPr lang="en-US" sz="1600" dirty="0"/>
              <a:t>Safe </a:t>
            </a:r>
            <a:r>
              <a:rPr lang="en-US" sz="1600" dirty="0" smtClean="0"/>
              <a:t>Mode with Command Prompt and Last Known Good Configuration.</a:t>
            </a:r>
            <a:endParaRPr lang="en-US" sz="2000" dirty="0" smtClean="0"/>
          </a:p>
          <a:p>
            <a:r>
              <a:rPr lang="en-US" sz="2000" dirty="0"/>
              <a:t>Windows Registry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 Windows settings are stored as key-values pairs in the Windows Registry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Extreme caution must be </a:t>
            </a:r>
            <a:r>
              <a:rPr lang="en-US" sz="1600" dirty="0" smtClean="0"/>
              <a:t>taken </a:t>
            </a:r>
            <a:r>
              <a:rPr lang="en-US" sz="1600" dirty="0" smtClean="0"/>
              <a:t>when working with the Registry.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37171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Operating System Installation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sz="2800" dirty="0" err="1"/>
              <a:t>Multiboot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7" y="1404420"/>
            <a:ext cx="7923589" cy="4902862"/>
          </a:xfrm>
        </p:spPr>
        <p:txBody>
          <a:bodyPr/>
          <a:lstStyle/>
          <a:p>
            <a:r>
              <a:rPr lang="en-US" sz="2000" dirty="0" err="1"/>
              <a:t>Multiboot</a:t>
            </a:r>
            <a:r>
              <a:rPr lang="en-US" sz="2000" dirty="0"/>
              <a:t> Procedures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 is possible to install multiple OSs in one computer.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BOOTMGR manages multiple versions of Windows installed </a:t>
            </a:r>
            <a:r>
              <a:rPr lang="en-US" sz="1600" dirty="0" smtClean="0"/>
              <a:t>on </a:t>
            </a:r>
            <a:r>
              <a:rPr lang="en-US" sz="1600" dirty="0" smtClean="0"/>
              <a:t>a single computer.</a:t>
            </a:r>
          </a:p>
          <a:p>
            <a:r>
              <a:rPr lang="en-US" sz="2000" dirty="0"/>
              <a:t>Disk Management Utility</a:t>
            </a:r>
          </a:p>
          <a:p>
            <a:pPr marL="457200" lvl="1" indent="0"/>
            <a:r>
              <a:rPr lang="en-US" sz="1600" dirty="0" smtClean="0"/>
              <a:t>Many </a:t>
            </a:r>
            <a:r>
              <a:rPr lang="en-US" sz="1600" dirty="0" smtClean="0"/>
              <a:t>tasks can be accomplished through Disk Management Utility</a:t>
            </a:r>
            <a:r>
              <a:rPr lang="en-US" sz="1600" dirty="0"/>
              <a:t>, including: </a:t>
            </a:r>
            <a:r>
              <a:rPr lang="en-US" sz="1600" dirty="0" smtClean="0"/>
              <a:t>view </a:t>
            </a:r>
            <a:r>
              <a:rPr lang="en-US" sz="1600" dirty="0"/>
              <a:t>drive </a:t>
            </a:r>
            <a:r>
              <a:rPr lang="en-US" sz="1600" dirty="0" smtClean="0"/>
              <a:t>status, extend partitions, split partitions, assign </a:t>
            </a:r>
            <a:r>
              <a:rPr lang="en-US" sz="1600" dirty="0"/>
              <a:t>drive </a:t>
            </a:r>
            <a:r>
              <a:rPr lang="en-US" sz="1600" dirty="0" smtClean="0"/>
              <a:t>letters, add drives and add arrays.</a:t>
            </a:r>
            <a:endParaRPr lang="en-US" sz="2000" dirty="0" smtClean="0"/>
          </a:p>
          <a:p>
            <a:r>
              <a:rPr lang="en-US" sz="2000" dirty="0"/>
              <a:t>Partitions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Logical divisions created inside a drive to host </a:t>
            </a:r>
            <a:r>
              <a:rPr lang="en-US" sz="1600" dirty="0" smtClean="0"/>
              <a:t>file systems</a:t>
            </a:r>
            <a:r>
              <a:rPr lang="en-US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Partitions can be extended</a:t>
            </a:r>
            <a:r>
              <a:rPr lang="en-US" sz="1600" dirty="0"/>
              <a:t> </a:t>
            </a:r>
            <a:r>
              <a:rPr lang="en-US" sz="1600" dirty="0" smtClean="0"/>
              <a:t>or shrunk </a:t>
            </a:r>
            <a:r>
              <a:rPr lang="en-US" sz="1600" dirty="0" smtClean="0"/>
              <a:t>using the </a:t>
            </a:r>
            <a:r>
              <a:rPr lang="en-US" sz="1600" dirty="0" smtClean="0"/>
              <a:t>Disk </a:t>
            </a:r>
            <a:r>
              <a:rPr lang="en-US" sz="1600" dirty="0"/>
              <a:t>Management Utility</a:t>
            </a:r>
            <a:endParaRPr lang="en-US" sz="1600" dirty="0" smtClean="0"/>
          </a:p>
          <a:p>
            <a:r>
              <a:rPr lang="en-US" sz="2000" dirty="0"/>
              <a:t>Drive Mapping or Drive Letter Assignment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 Windows, assigning letters to </a:t>
            </a:r>
            <a:r>
              <a:rPr lang="en-US" sz="1600" dirty="0"/>
              <a:t>name physical or logical drives </a:t>
            </a:r>
            <a:r>
              <a:rPr lang="en-US" sz="1600" dirty="0" smtClean="0"/>
              <a:t>is </a:t>
            </a:r>
            <a:r>
              <a:rPr lang="en-US" sz="1600" dirty="0"/>
              <a:t>called drive mapping or drive letter </a:t>
            </a:r>
            <a:r>
              <a:rPr lang="en-US" sz="1600" dirty="0" smtClean="0"/>
              <a:t>assignment.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Disk Management </a:t>
            </a:r>
            <a:r>
              <a:rPr lang="en-US" sz="1600" dirty="0" smtClean="0"/>
              <a:t>Utility can also be used to manage drive letter assignment.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01223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Operating System Installation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sz="2800" dirty="0"/>
              <a:t>Disk Directories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211148" cy="4902862"/>
          </a:xfrm>
        </p:spPr>
        <p:txBody>
          <a:bodyPr/>
          <a:lstStyle/>
          <a:p>
            <a:r>
              <a:rPr lang="en-US" sz="2000" dirty="0"/>
              <a:t>Directory Structures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Designed to store files and folders.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disk must be initialized and formatted </a:t>
            </a:r>
            <a:r>
              <a:rPr lang="en-US" sz="1600" dirty="0" smtClean="0"/>
              <a:t>if Windows </a:t>
            </a:r>
            <a:r>
              <a:rPr lang="en-US" sz="1600" dirty="0" smtClean="0"/>
              <a:t>cannot </a:t>
            </a:r>
            <a:r>
              <a:rPr lang="en-US" sz="1600" dirty="0" smtClean="0"/>
              <a:t>recognize its </a:t>
            </a:r>
            <a:r>
              <a:rPr lang="en-US" sz="1600" dirty="0" smtClean="0"/>
              <a:t>file systems</a:t>
            </a:r>
            <a:r>
              <a:rPr lang="en-US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Formatting a disk or partition creates a </a:t>
            </a:r>
            <a:r>
              <a:rPr lang="pt-BR" sz="1600" dirty="0" smtClean="0"/>
              <a:t>file system</a:t>
            </a:r>
            <a:r>
              <a:rPr lang="pt-BR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Formatted disks or partitions must be mounted before use.</a:t>
            </a:r>
          </a:p>
          <a:p>
            <a:r>
              <a:rPr lang="en-US" sz="2000" dirty="0" smtClean="0"/>
              <a:t>User </a:t>
            </a:r>
            <a:r>
              <a:rPr lang="en-US" sz="2000" dirty="0"/>
              <a:t>and System File Locations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System files are files critical to the OS operation.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User files are files belonging to a user and of little significance to the OS.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811" y="4428338"/>
            <a:ext cx="2496214" cy="187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424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Operating System Installation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sz="2800" dirty="0"/>
              <a:t>Disk </a:t>
            </a:r>
            <a:r>
              <a:rPr lang="en-US" sz="2800" dirty="0" smtClean="0"/>
              <a:t>Directories (Cont.)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6189679" cy="4902862"/>
          </a:xfrm>
        </p:spPr>
        <p:txBody>
          <a:bodyPr/>
          <a:lstStyle/>
          <a:p>
            <a:r>
              <a:rPr lang="en-US" sz="2000" dirty="0" smtClean="0"/>
              <a:t>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File extensions identify file types in Windows and must adhere to Windows Naming Convention.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File attributes define how files can be handled.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Common file attributes are READ, ARCHIVE, SYSTEM and HIDDEN.</a:t>
            </a:r>
            <a:endParaRPr lang="en-US" sz="1600" dirty="0" smtClean="0"/>
          </a:p>
          <a:p>
            <a:r>
              <a:rPr lang="en-US" sz="2000" dirty="0" smtClean="0"/>
              <a:t>Application, File, and Folder Properties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Right-click on a file, application or folder to see its properties.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Application and File Properties are different than Folder Properties.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547" y="4363406"/>
            <a:ext cx="2582478" cy="194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128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58524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5.3  Chapter Summary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1427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8" y="1539502"/>
            <a:ext cx="8600517" cy="248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chapter introduced computer operating systems. As a technician, you should be skilled at installing Windows® operating </a:t>
            </a:r>
            <a:r>
              <a:rPr lang="en-US" sz="1600" dirty="0" smtClean="0"/>
              <a:t>systems. </a:t>
            </a:r>
            <a:r>
              <a:rPr lang="en-US" sz="1600" dirty="0"/>
              <a:t>The following concepts from this chapter are important to remember:</a:t>
            </a:r>
          </a:p>
          <a:p>
            <a:r>
              <a:rPr lang="en-US" sz="1600" dirty="0"/>
              <a:t>Several different operating systems are available, and you must consider the customer’s needs and environment when choosing an OS.</a:t>
            </a:r>
          </a:p>
          <a:p>
            <a:r>
              <a:rPr lang="en-US" sz="1600" dirty="0"/>
              <a:t>The main steps in setting up a customer’s computer include preparing the drive, installing the OS, creating user accounts, and configuring installation options.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Chapter Summary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713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lnSpc>
                <a:spcPct val="90000"/>
              </a:lnSpc>
              <a:defRPr/>
            </a:pP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ITE 6.0</a:t>
            </a: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Planning Guide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en-US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5: Windows Installation</a:t>
            </a:r>
            <a:endParaRPr lang="en-US" b="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Chapter 5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2603662" cy="494635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aero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bootmgr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bootrec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charms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directx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diskmgmt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dll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docx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emmc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exe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exfat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fat32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gpt</a:t>
            </a: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16772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err="1" smtClean="0"/>
              <a:t>hkey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java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mbr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mulitiboot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nfs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nos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ntfs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ntoskrnl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opengl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opentype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pnc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pnp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pptx</a:t>
            </a: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420434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err="1" smtClean="0"/>
              <a:t>pxe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soho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ssd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sysprep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system32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truetype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userprofile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usmt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wim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winload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winlogon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winre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63991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04535" y="1646809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activities are associated with this chapter?</a:t>
            </a:r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29718"/>
              </p:ext>
            </p:extLst>
          </p:nvPr>
        </p:nvGraphicFramePr>
        <p:xfrm>
          <a:off x="701937" y="2072476"/>
          <a:ext cx="7745872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21"/>
                <a:gridCol w="2099307"/>
                <a:gridCol w="3490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5.1.2.3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NOC Certifications and Jobs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5.1.4.4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 in Windows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5.2.1.3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Interactive Activity (IA)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Identify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Disk Terms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5.2.1.5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Video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Disk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Management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5.2.1.7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 8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5.2.1.7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 7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5.2.1.11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Updates in Windows 8</a:t>
                      </a:r>
                    </a:p>
                  </a:txBody>
                  <a:tcPr marL="28575" marR="28575" marT="0" marB="0"/>
                </a:tc>
              </a:tr>
            </a:tbl>
          </a:graphicData>
        </a:graphic>
      </p:graphicFrame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5: Activities</a:t>
            </a:r>
          </a:p>
        </p:txBody>
      </p:sp>
    </p:spTree>
    <p:extLst>
      <p:ext uri="{BB962C8B-B14F-4D97-AF65-F5344CB8AC3E}">
        <p14:creationId xmlns:p14="http://schemas.microsoft.com/office/powerpoint/2010/main" val="8456883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04535" y="1646809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activities are associated with this chapter?</a:t>
            </a:r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54815"/>
              </p:ext>
            </p:extLst>
          </p:nvPr>
        </p:nvGraphicFramePr>
        <p:xfrm>
          <a:off x="701937" y="2072476"/>
          <a:ext cx="7745872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21"/>
                <a:gridCol w="2099307"/>
                <a:gridCol w="3490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5.2.1.11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Updates in Windows 7 and Vista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5.2.2.8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Understand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 Installation Terms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5.2.3.2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Steps of the BIOS Boot Process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5.2.4.5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Video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Disk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Partitioning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5.2.4.6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Video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Mirroring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5.2.4.7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Partition in Windows 8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5.2.4.7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Partition in Windows 7 and Vista</a:t>
                      </a:r>
                    </a:p>
                  </a:txBody>
                  <a:tcPr marL="28575" marR="28575" marT="0" marB="0"/>
                </a:tc>
              </a:tr>
            </a:tbl>
          </a:graphicData>
        </a:graphic>
      </p:graphicFrame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5: Activities (Cont.)</a:t>
            </a:r>
          </a:p>
        </p:txBody>
      </p:sp>
    </p:spTree>
    <p:extLst>
      <p:ext uri="{BB962C8B-B14F-4D97-AF65-F5344CB8AC3E}">
        <p14:creationId xmlns:p14="http://schemas.microsoft.com/office/powerpoint/2010/main" val="31813937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5: Assessment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593850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Students should complete Chapter 5, “Assessment” after completing Chapter 5.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Quizzes, labs, Packet </a:t>
            </a:r>
            <a:r>
              <a:rPr lang="en-US" sz="2000" dirty="0"/>
              <a:t>T</a:t>
            </a:r>
            <a:r>
              <a:rPr lang="en-US" sz="2000" dirty="0" smtClean="0"/>
              <a:t>racers and other activities can be used to informally assess student progress.</a:t>
            </a:r>
          </a:p>
          <a:p>
            <a:pPr eaLnBrk="1" hangingPunct="1">
              <a:spcBef>
                <a:spcPct val="30000"/>
              </a:spcBef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030449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59476"/>
            <a:ext cx="7940675" cy="4906537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2000" dirty="0" smtClean="0"/>
              <a:t>Prior to teaching Chapter 5, the instructor should: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Complete </a:t>
            </a:r>
            <a:r>
              <a:rPr lang="en-US" sz="2000" dirty="0" smtClean="0"/>
              <a:t>Chapter 5, </a:t>
            </a:r>
            <a:r>
              <a:rPr lang="en-US" sz="2000" dirty="0"/>
              <a:t>“Assessment</a:t>
            </a:r>
            <a:r>
              <a:rPr lang="en-US" sz="2000" dirty="0" smtClean="0"/>
              <a:t>.”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The goal of this chapter is to understand the Windows installation process.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It is important to remember that different </a:t>
            </a:r>
            <a:r>
              <a:rPr lang="en-US" sz="2000" dirty="0" smtClean="0"/>
              <a:t>versions </a:t>
            </a:r>
            <a:r>
              <a:rPr lang="en-US" sz="2000" dirty="0" smtClean="0"/>
              <a:t>of Windows meet different </a:t>
            </a:r>
            <a:r>
              <a:rPr lang="en-US" sz="2000" dirty="0" smtClean="0"/>
              <a:t>customer </a:t>
            </a:r>
            <a:r>
              <a:rPr lang="en-US" sz="2000" dirty="0" smtClean="0"/>
              <a:t>requirements.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Make sure students understand disk preparation and </a:t>
            </a:r>
            <a:r>
              <a:rPr lang="en-US" sz="2000" dirty="0" smtClean="0"/>
              <a:t>partitioning. These </a:t>
            </a:r>
            <a:r>
              <a:rPr lang="en-US" sz="2000" dirty="0" smtClean="0"/>
              <a:t>are </a:t>
            </a:r>
            <a:r>
              <a:rPr lang="en-US" sz="2000" dirty="0" smtClean="0"/>
              <a:t>important </a:t>
            </a:r>
            <a:r>
              <a:rPr lang="en-US" sz="2000" dirty="0" smtClean="0"/>
              <a:t>topics related to Windows installation.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pt-BR" sz="2000" dirty="0" smtClean="0"/>
              <a:t>Make sure to dedicate some time to the different types of </a:t>
            </a:r>
            <a:r>
              <a:rPr lang="pt-BR" sz="2000" dirty="0" smtClean="0"/>
              <a:t>file sytems</a:t>
            </a:r>
            <a:r>
              <a:rPr lang="pt-BR" sz="2000" dirty="0" smtClean="0"/>
              <a:t>, especially NTFS and FAT </a:t>
            </a:r>
            <a:r>
              <a:rPr lang="pt-BR" sz="2000" dirty="0" smtClean="0"/>
              <a:t>variations</a:t>
            </a:r>
            <a:r>
              <a:rPr lang="pt-BR" sz="2000" dirty="0" smtClean="0"/>
              <a:t>.</a:t>
            </a:r>
            <a:endParaRPr lang="en-US" sz="20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n-US" sz="3200" b="1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5: </a:t>
            </a:r>
            <a:r>
              <a:rPr lang="en-US" sz="3200" b="1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804945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5: Additional Help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For additional help with teaching strategies, including lesson plans, analogies for difficult concepts, and discussion topics, visit the ITE Community at </a:t>
            </a:r>
            <a:r>
              <a:rPr lang="en-US" sz="2000" dirty="0" smtClean="0">
                <a:hlinkClick r:id="rId3"/>
              </a:rPr>
              <a:t>community.netacad.net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If you have lesson plans or resources that you would like to share, upload them to the ITE Community in order to help other instructors.</a:t>
            </a:r>
          </a:p>
        </p:txBody>
      </p:sp>
    </p:spTree>
    <p:extLst>
      <p:ext uri="{BB962C8B-B14F-4D97-AF65-F5344CB8AC3E}">
        <p14:creationId xmlns:p14="http://schemas.microsoft.com/office/powerpoint/2010/main" val="14025893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Chapter 5: </a:t>
            </a:r>
            <a:r>
              <a:rPr lang="en-US" sz="2400" dirty="0"/>
              <a:t>Topics in chapter that are not found in the </a:t>
            </a:r>
            <a:r>
              <a:rPr lang="en-US" sz="2400" dirty="0" smtClean="0"/>
              <a:t>CompTIA A+ 220-901 Certification</a:t>
            </a:r>
          </a:p>
        </p:txBody>
      </p:sp>
      <p:sp>
        <p:nvSpPr>
          <p:cNvPr id="512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This slide </a:t>
            </a:r>
            <a:r>
              <a:rPr lang="en-US" sz="2000" dirty="0"/>
              <a:t>lists </a:t>
            </a:r>
            <a:r>
              <a:rPr lang="en-US" sz="2000" dirty="0" smtClean="0"/>
              <a:t>content included in </a:t>
            </a:r>
            <a:r>
              <a:rPr lang="en-US" sz="2000" dirty="0"/>
              <a:t>this chapter that </a:t>
            </a:r>
            <a:r>
              <a:rPr lang="en-US" sz="2000" dirty="0" smtClean="0"/>
              <a:t>is </a:t>
            </a:r>
            <a:r>
              <a:rPr lang="en-US" sz="2000" dirty="0"/>
              <a:t>NOT listed in the CompTIA A+ 220-901 </a:t>
            </a:r>
            <a:r>
              <a:rPr lang="en-US" sz="2000" dirty="0" smtClean="0"/>
              <a:t>blueprint. Instructors </a:t>
            </a:r>
            <a:r>
              <a:rPr lang="en-US" sz="2000" dirty="0"/>
              <a:t>could skip these sections; however, they should provide additional information and fundamental concepts to assist the student with the topic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All content in Chapter 5 is aligned to the certification.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403606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27680</TotalTime>
  <Pages>28</Pages>
  <Words>1903</Words>
  <Application>Microsoft Office PowerPoint</Application>
  <PresentationFormat>On-screen Show (4:3)</PresentationFormat>
  <Paragraphs>361</Paragraphs>
  <Slides>31</Slides>
  <Notes>30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ＭＳ Ｐゴシック</vt:lpstr>
      <vt:lpstr>Arial</vt:lpstr>
      <vt:lpstr>calibri</vt:lpstr>
      <vt:lpstr>Wingdings</vt:lpstr>
      <vt:lpstr>PPT-TMPLT-WHT_C</vt:lpstr>
      <vt:lpstr>NetAcad-4F_PPT-WHT_060408</vt:lpstr>
      <vt:lpstr>Instructor Materials Chapter 5: Windows Installation</vt:lpstr>
      <vt:lpstr>Instructor Materials - Chapter 5 Planning Guide</vt:lpstr>
      <vt:lpstr>PowerPoint Presentation</vt:lpstr>
      <vt:lpstr>Chapter 5: Activities</vt:lpstr>
      <vt:lpstr>Chapter 5: Activities (Cont.)</vt:lpstr>
      <vt:lpstr>Chapter 5: Assessment</vt:lpstr>
      <vt:lpstr>PowerPoint Presentation</vt:lpstr>
      <vt:lpstr>Chapter 5: Additional Help</vt:lpstr>
      <vt:lpstr>Chapter 5: Topics in chapter that are not found in the CompTIA A+ 220-901 Certification</vt:lpstr>
      <vt:lpstr>PowerPoint Presentation</vt:lpstr>
      <vt:lpstr>Chapter 5: Windows Installation</vt:lpstr>
      <vt:lpstr>Chapter 5 - Sections &amp; Objectives</vt:lpstr>
      <vt:lpstr>5.1 Modern Operating Systems</vt:lpstr>
      <vt:lpstr>Modern Operating Systems Operating System Terms and Characteristics</vt:lpstr>
      <vt:lpstr>Modern Operating Systems Types of Operating Systems</vt:lpstr>
      <vt:lpstr>Modern Operating Systems Customer Requirements for an Operating System</vt:lpstr>
      <vt:lpstr>Modern Operating Systems Operating Systems Upgrade</vt:lpstr>
      <vt:lpstr>5.2 Operating System Installation</vt:lpstr>
      <vt:lpstr>Operating System Installation Storage Device Setup Procedures</vt:lpstr>
      <vt:lpstr>Operating System Installation Storage Device Setup Procedures (Cont.)</vt:lpstr>
      <vt:lpstr>Operating System Installation Custom Installation Options</vt:lpstr>
      <vt:lpstr>Operating System Installation Custom Installation Options (Cont.)</vt:lpstr>
      <vt:lpstr>Operating System Installation Boot Sequence and Registry Files</vt:lpstr>
      <vt:lpstr>Operating System Installation Multiboot</vt:lpstr>
      <vt:lpstr>Operating System Installation Disk Directories</vt:lpstr>
      <vt:lpstr>Operating System Installation Disk Directories (Cont.)</vt:lpstr>
      <vt:lpstr>5.3  Chapter Summary</vt:lpstr>
      <vt:lpstr>Chapter Summary Summary</vt:lpstr>
      <vt:lpstr>PowerPoint Presentation</vt:lpstr>
      <vt:lpstr>PowerPoint Presentation</vt:lpstr>
      <vt:lpstr>Chapter 5 New Terms and Commands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Jane Gibbons -X (jagibbon - DEL ORO CONSULTING INC at Cisco)</cp:lastModifiedBy>
  <cp:revision>941</cp:revision>
  <cp:lastPrinted>1999-01-27T00:54:54Z</cp:lastPrinted>
  <dcterms:created xsi:type="dcterms:W3CDTF">2006-10-23T15:07:30Z</dcterms:created>
  <dcterms:modified xsi:type="dcterms:W3CDTF">2015-10-21T14:18:26Z</dcterms:modified>
</cp:coreProperties>
</file>