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4"/>
  </p:notesMasterIdLst>
  <p:handoutMasterIdLst>
    <p:handoutMasterId r:id="rId45"/>
  </p:handoutMasterIdLst>
  <p:sldIdLst>
    <p:sldId id="812" r:id="rId3"/>
    <p:sldId id="813" r:id="rId4"/>
    <p:sldId id="871" r:id="rId5"/>
    <p:sldId id="872" r:id="rId6"/>
    <p:sldId id="911" r:id="rId7"/>
    <p:sldId id="950" r:id="rId8"/>
    <p:sldId id="951" r:id="rId9"/>
    <p:sldId id="952" r:id="rId10"/>
    <p:sldId id="873" r:id="rId11"/>
    <p:sldId id="874" r:id="rId12"/>
    <p:sldId id="953" r:id="rId13"/>
    <p:sldId id="875" r:id="rId14"/>
    <p:sldId id="876" r:id="rId15"/>
    <p:sldId id="877" r:id="rId16"/>
    <p:sldId id="500" r:id="rId17"/>
    <p:sldId id="786" r:id="rId18"/>
    <p:sldId id="791" r:id="rId19"/>
    <p:sldId id="921" r:id="rId20"/>
    <p:sldId id="943" r:id="rId21"/>
    <p:sldId id="922" r:id="rId22"/>
    <p:sldId id="944" r:id="rId23"/>
    <p:sldId id="945" r:id="rId24"/>
    <p:sldId id="946" r:id="rId25"/>
    <p:sldId id="936" r:id="rId26"/>
    <p:sldId id="947" r:id="rId27"/>
    <p:sldId id="937" r:id="rId28"/>
    <p:sldId id="938" r:id="rId29"/>
    <p:sldId id="878" r:id="rId30"/>
    <p:sldId id="939" r:id="rId31"/>
    <p:sldId id="935" r:id="rId32"/>
    <p:sldId id="940" r:id="rId33"/>
    <p:sldId id="948" r:id="rId34"/>
    <p:sldId id="934" r:id="rId35"/>
    <p:sldId id="941" r:id="rId36"/>
    <p:sldId id="949" r:id="rId37"/>
    <p:sldId id="942" r:id="rId38"/>
    <p:sldId id="899" r:id="rId39"/>
    <p:sldId id="919" r:id="rId40"/>
    <p:sldId id="884" r:id="rId41"/>
    <p:sldId id="885" r:id="rId42"/>
    <p:sldId id="933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0" autoAdjust="0"/>
    <p:restoredTop sz="89277" autoAdjust="0"/>
  </p:normalViewPr>
  <p:slideViewPr>
    <p:cSldViewPr snapToGrid="0">
      <p:cViewPr varScale="1">
        <p:scale>
          <a:sx n="78" d="100"/>
          <a:sy n="78" d="100"/>
        </p:scale>
        <p:origin x="21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2.xml"/><Relationship Id="rId18" Type="http://schemas.openxmlformats.org/officeDocument/2006/relationships/slide" Target="slides/slide41.xml"/><Relationship Id="rId3" Type="http://schemas.openxmlformats.org/officeDocument/2006/relationships/slide" Target="slides/slide20.xml"/><Relationship Id="rId7" Type="http://schemas.openxmlformats.org/officeDocument/2006/relationships/slide" Target="slides/slide24.xml"/><Relationship Id="rId12" Type="http://schemas.openxmlformats.org/officeDocument/2006/relationships/slide" Target="slides/slide31.xml"/><Relationship Id="rId17" Type="http://schemas.openxmlformats.org/officeDocument/2006/relationships/slide" Target="slides/slide38.xml"/><Relationship Id="rId2" Type="http://schemas.openxmlformats.org/officeDocument/2006/relationships/slide" Target="slides/slide19.xml"/><Relationship Id="rId16" Type="http://schemas.openxmlformats.org/officeDocument/2006/relationships/slide" Target="slides/slide36.xml"/><Relationship Id="rId1" Type="http://schemas.openxmlformats.org/officeDocument/2006/relationships/slide" Target="slides/slide18.xml"/><Relationship Id="rId6" Type="http://schemas.openxmlformats.org/officeDocument/2006/relationships/slide" Target="slides/slide23.xml"/><Relationship Id="rId11" Type="http://schemas.openxmlformats.org/officeDocument/2006/relationships/slide" Target="slides/slide29.xml"/><Relationship Id="rId5" Type="http://schemas.openxmlformats.org/officeDocument/2006/relationships/slide" Target="slides/slide22.xml"/><Relationship Id="rId15" Type="http://schemas.openxmlformats.org/officeDocument/2006/relationships/slide" Target="slides/slide35.xml"/><Relationship Id="rId10" Type="http://schemas.openxmlformats.org/officeDocument/2006/relationships/slide" Target="slides/slide27.xml"/><Relationship Id="rId4" Type="http://schemas.openxmlformats.org/officeDocument/2006/relationships/slide" Target="slides/slide21.xml"/><Relationship Id="rId9" Type="http://schemas.openxmlformats.org/officeDocument/2006/relationships/slide" Target="slides/slide26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  <a:endParaRPr lang="en-US" b="0" dirty="0"/>
          </a:p>
          <a:p>
            <a:pPr>
              <a:buFontTx/>
              <a:buNone/>
            </a:pPr>
            <a:r>
              <a:rPr lang="en-US" sz="14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10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6680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12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16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6.1.1 – </a:t>
            </a:r>
            <a:r>
              <a:rPr lang="en-US" sz="1200" dirty="0" smtClean="0">
                <a:latin typeface="Arial" charset="0"/>
              </a:rPr>
              <a:t>Windows Desktop,</a:t>
            </a:r>
            <a:r>
              <a:rPr lang="en-US" sz="1200" baseline="0" dirty="0" smtClean="0">
                <a:latin typeface="Arial" charset="0"/>
              </a:rPr>
              <a:t> Tools and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6.1.1 – </a:t>
            </a:r>
            <a:r>
              <a:rPr lang="en-US" sz="1200" dirty="0" smtClean="0">
                <a:latin typeface="Arial" charset="0"/>
              </a:rPr>
              <a:t>Windows Desktop,</a:t>
            </a:r>
            <a:r>
              <a:rPr lang="en-US" sz="1200" baseline="0" dirty="0" smtClean="0">
                <a:latin typeface="Arial" charset="0"/>
              </a:rPr>
              <a:t> Tools and Applications </a:t>
            </a:r>
            <a:r>
              <a:rPr lang="en-US" sz="1200" dirty="0" smtClean="0">
                <a:latin typeface="Arial" charset="0"/>
              </a:rPr>
              <a:t>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6.1.2 – </a:t>
            </a:r>
            <a:r>
              <a:rPr lang="en-US" sz="1200" dirty="0" smtClean="0">
                <a:latin typeface="Arial" charset="0"/>
              </a:rPr>
              <a:t>Control Panel Utilities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51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6.1.2 – </a:t>
            </a:r>
            <a:r>
              <a:rPr lang="en-US" sz="1200" dirty="0" smtClean="0">
                <a:latin typeface="Arial" charset="0"/>
              </a:rPr>
              <a:t>Control Panel Utilities 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64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6.1.2 – </a:t>
            </a:r>
            <a:r>
              <a:rPr lang="en-US" sz="1200" dirty="0" smtClean="0">
                <a:latin typeface="Arial" charset="0"/>
              </a:rPr>
              <a:t>Control Panel Utilities 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917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6.1.2 – </a:t>
            </a:r>
            <a:r>
              <a:rPr lang="en-US" sz="1200" dirty="0" smtClean="0">
                <a:latin typeface="Arial" charset="0"/>
              </a:rPr>
              <a:t>Control Panel Utilities 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510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6.1.3 – </a:t>
            </a:r>
            <a:r>
              <a:rPr lang="en-US" sz="1200" dirty="0" smtClean="0">
                <a:latin typeface="Arial" charset="0"/>
              </a:rPr>
              <a:t>Administrative 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86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6.1.3 – </a:t>
            </a:r>
            <a:r>
              <a:rPr lang="en-US" sz="1200" dirty="0" smtClean="0">
                <a:latin typeface="Arial" charset="0"/>
              </a:rPr>
              <a:t>Administrative Tools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117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6.1.4 – </a:t>
            </a:r>
            <a:r>
              <a:rPr lang="en-US" sz="1200" dirty="0" smtClean="0">
                <a:latin typeface="Arial" charset="0"/>
              </a:rPr>
              <a:t>Disk</a:t>
            </a:r>
            <a:r>
              <a:rPr lang="en-US" sz="1200" baseline="0" dirty="0" smtClean="0">
                <a:latin typeface="Arial" charset="0"/>
              </a:rPr>
              <a:t> Defragmenter and Disk Error-Checking Tool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25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6.1 The Windows GUI and Control Panel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6.1.5 – </a:t>
            </a:r>
            <a:r>
              <a:rPr lang="en-US" sz="1200" dirty="0" smtClean="0">
                <a:latin typeface="Arial" charset="0"/>
              </a:rPr>
              <a:t>Command Line 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923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6.2 </a:t>
            </a:r>
            <a:r>
              <a:rPr lang="en-US" sz="1200" dirty="0" smtClean="0"/>
              <a:t>Client-Side Virtualization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6.2.1 – </a:t>
            </a:r>
            <a:r>
              <a:rPr lang="en-US" sz="1200" dirty="0" smtClean="0">
                <a:latin typeface="Arial" charset="0"/>
              </a:rPr>
              <a:t>Purpose</a:t>
            </a:r>
            <a:r>
              <a:rPr lang="en-US" sz="1200" baseline="0" dirty="0" smtClean="0">
                <a:latin typeface="Arial" charset="0"/>
              </a:rPr>
              <a:t> and Requirements of Virtualization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2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64623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6.3 </a:t>
            </a:r>
            <a:r>
              <a:rPr lang="en-US" sz="1200" dirty="0" smtClean="0"/>
              <a:t>Common Preventive Maintenance Techniques for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6.3.1 – </a:t>
            </a:r>
            <a:r>
              <a:rPr lang="en-US" sz="1200" dirty="0" smtClean="0">
                <a:latin typeface="Arial" charset="0"/>
              </a:rPr>
              <a:t>OS Preventive Maintenance Plan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569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6.3 </a:t>
            </a:r>
            <a:r>
              <a:rPr lang="en-US" sz="1200" dirty="0" smtClean="0"/>
              <a:t>Common Preventive Maintenance Techniques for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6.3.1 – </a:t>
            </a:r>
            <a:r>
              <a:rPr lang="en-US" sz="1200" dirty="0" smtClean="0">
                <a:latin typeface="Arial" charset="0"/>
              </a:rPr>
              <a:t>OS Preventive Maintenance Plan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15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1072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6.4 </a:t>
            </a:r>
            <a:r>
              <a:rPr lang="en-US" sz="1200" dirty="0" smtClean="0"/>
              <a:t>Basic Troubleshooting Process for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6.4.1 – </a:t>
            </a:r>
            <a:r>
              <a:rPr lang="en-US" sz="1200" dirty="0" smtClean="0">
                <a:latin typeface="Arial" charset="0"/>
              </a:rPr>
              <a:t>Applying</a:t>
            </a:r>
            <a:r>
              <a:rPr lang="en-US" sz="1200" baseline="0" dirty="0" smtClean="0">
                <a:latin typeface="Arial" charset="0"/>
              </a:rPr>
              <a:t> Troubleshooting Process for Operating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998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6.4 </a:t>
            </a:r>
            <a:r>
              <a:rPr lang="en-US" sz="1200" dirty="0" smtClean="0"/>
              <a:t>Basic Troubleshooting Process for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6.4.1 – </a:t>
            </a:r>
            <a:r>
              <a:rPr lang="en-US" sz="1200" dirty="0" smtClean="0">
                <a:latin typeface="Arial" charset="0"/>
              </a:rPr>
              <a:t>Applying</a:t>
            </a:r>
            <a:r>
              <a:rPr lang="en-US" sz="1200" baseline="0" dirty="0" smtClean="0">
                <a:latin typeface="Arial" charset="0"/>
              </a:rPr>
              <a:t> Troubleshooting Process for Operating Systems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78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6.4 </a:t>
            </a:r>
            <a:r>
              <a:rPr lang="en-US" sz="1200" dirty="0" smtClean="0"/>
              <a:t>Basic Troubleshooting Process for Operating Systems</a:t>
            </a:r>
            <a:endParaRPr lang="en-US" sz="12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6.4.2 – </a:t>
            </a:r>
            <a:r>
              <a:rPr lang="en-US" sz="1200" dirty="0" smtClean="0">
                <a:latin typeface="Arial" charset="0"/>
              </a:rPr>
              <a:t>Common Problems and 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457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IT Essentials</a:t>
            </a:r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Windows Configuration and Management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14990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6.5.1.1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63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4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600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37919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6157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7371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173766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6: Windows Configuration &amp; Management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6,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6,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goal of this chapter is to understand basic Windows maintenance and configuration.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It is important that students understand the GUI differences between Windows 7 &amp; Vista and Windows 8.x; Start Screen Vs. Start </a:t>
            </a:r>
            <a:r>
              <a:rPr lang="en-US" sz="2000" dirty="0" smtClean="0"/>
              <a:t>Menu</a:t>
            </a:r>
            <a:r>
              <a:rPr lang="en-US" sz="2000" dirty="0" smtClean="0"/>
              <a:t>, the presence or absence of the Start Button, Win8.x search tool and Charms bar.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to focus on the fact that most </a:t>
            </a:r>
            <a:r>
              <a:rPr lang="en-US" sz="2000" dirty="0" smtClean="0"/>
              <a:t>Windows </a:t>
            </a:r>
            <a:r>
              <a:rPr lang="en-US" sz="2000" dirty="0" smtClean="0"/>
              <a:t>7 &amp; Vista tools were kept in </a:t>
            </a:r>
            <a:r>
              <a:rPr lang="en-US" sz="2000" dirty="0" smtClean="0"/>
              <a:t>Windows </a:t>
            </a:r>
            <a:r>
              <a:rPr lang="en-US" sz="2000" dirty="0" smtClean="0"/>
              <a:t>8.x but may have different names or </a:t>
            </a:r>
            <a:r>
              <a:rPr lang="en-US" sz="2000" dirty="0" smtClean="0"/>
              <a:t>locations. 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Make sure students understand how to use </a:t>
            </a:r>
            <a:r>
              <a:rPr lang="en-US" sz="2000" dirty="0" smtClean="0"/>
              <a:t>a search engine </a:t>
            </a:r>
            <a:r>
              <a:rPr lang="en-US" sz="2000" dirty="0" smtClean="0"/>
              <a:t>to find the location </a:t>
            </a:r>
            <a:r>
              <a:rPr lang="en-US" sz="2000" dirty="0" smtClean="0"/>
              <a:t>of </a:t>
            </a:r>
            <a:r>
              <a:rPr lang="en-US" sz="2000" dirty="0" smtClean="0"/>
              <a:t>tools in Windows 8.x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6: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This chapter also introduces the concept of Virtualization. Make sure students understand that </a:t>
            </a:r>
            <a:r>
              <a:rPr lang="pt-BR" sz="2000" dirty="0"/>
              <a:t>VMs are independent from each </a:t>
            </a:r>
            <a:r>
              <a:rPr lang="pt-BR" sz="2000" dirty="0" smtClean="0"/>
              <a:t>other; each VM is a computer in its own right.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Make sure difference between Type 1 and 2 virtualization is well understood.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pt-BR" sz="2000" dirty="0" smtClean="0"/>
              <a:t>It should also be clear </a:t>
            </a:r>
            <a:r>
              <a:rPr lang="pt-BR" sz="2000" dirty="0" smtClean="0"/>
              <a:t>that </a:t>
            </a:r>
            <a:r>
              <a:rPr lang="pt-BR" sz="2000" dirty="0" smtClean="0"/>
              <a:t>the number of supported VMs depends on the host’s resources.</a:t>
            </a:r>
            <a:endParaRPr lang="en-US" sz="20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6: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5732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ITE Community at </a:t>
            </a:r>
            <a:r>
              <a:rPr lang="en-US" sz="2000" dirty="0" smtClean="0">
                <a:hlinkClick r:id="rId3"/>
              </a:rPr>
              <a:t>community.netacad.net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Chapter 6: </a:t>
            </a:r>
            <a:r>
              <a:rPr lang="en-US" sz="2400" dirty="0"/>
              <a:t>Topics in chapter that are not found in the </a:t>
            </a:r>
            <a:r>
              <a:rPr lang="en-US" sz="2400" dirty="0" smtClean="0"/>
              <a:t>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slide </a:t>
            </a:r>
            <a:r>
              <a:rPr lang="en-US" sz="2000" dirty="0"/>
              <a:t>lists </a:t>
            </a:r>
            <a:r>
              <a:rPr lang="en-US" sz="2000" dirty="0" smtClean="0"/>
              <a:t>content included in </a:t>
            </a:r>
            <a:r>
              <a:rPr lang="en-US" sz="2000" dirty="0"/>
              <a:t>this chapter that </a:t>
            </a:r>
            <a:r>
              <a:rPr lang="en-US" sz="2000" dirty="0" smtClean="0"/>
              <a:t>is </a:t>
            </a:r>
            <a:r>
              <a:rPr lang="en-US" sz="2000" dirty="0"/>
              <a:t>NOT listed in the CompTIA A+ 220-901 </a:t>
            </a:r>
            <a:r>
              <a:rPr lang="en-US" sz="2000" dirty="0" smtClean="0"/>
              <a:t>blueprint. Instructors </a:t>
            </a:r>
            <a:r>
              <a:rPr lang="en-US" sz="2000" dirty="0"/>
              <a:t>could skip these sections; however, they should provide additional information and fundamental concepts to assist the student with the topic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content in Chapter 6 is aligned to the certification.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6: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r>
              <a:rPr lang="en-US" sz="2400" dirty="0" smtClean="0"/>
              <a:t>Windows Configuration and Management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IT Essentials v6.0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/>
              <a:t>6</a:t>
            </a:r>
            <a:r>
              <a:rPr lang="en-CA" sz="2000" dirty="0" smtClean="0"/>
              <a:t>.1 The Windows GUI and Control Panel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Perform routine system management tasks with common Microsoft Windows tools</a:t>
            </a:r>
            <a:r>
              <a:rPr lang="en-US" sz="1600" dirty="0" smtClean="0"/>
              <a:t>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/>
              <a:t>6</a:t>
            </a:r>
            <a:r>
              <a:rPr lang="en-CA" sz="2000" dirty="0" smtClean="0"/>
              <a:t>.2 Client-Side Virtualization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 </a:t>
            </a:r>
            <a:r>
              <a:rPr lang="en-US" sz="1600" dirty="0"/>
              <a:t>Configure virtualization on a computer.</a:t>
            </a:r>
            <a:endParaRPr lang="en-CA" sz="16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6.3 Common Preventive Maintenance Techniques for Operating Systems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Use common preventive maintenance techniques for Microsoft Windows operating systems.</a:t>
            </a:r>
            <a:endParaRPr lang="en-CA" sz="20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6.4 Basic Troubleshooting Process for Operating Systems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how to troubleshoot Microsoft Windows operating systems.</a:t>
            </a:r>
            <a:endParaRPr lang="en-CA" sz="2000" dirty="0" smtClean="0"/>
          </a:p>
          <a:p>
            <a:pPr>
              <a:buFont typeface="Wingdings" charset="2"/>
              <a:buChar char="§"/>
            </a:pPr>
            <a:r>
              <a:rPr lang="en-CA" sz="2000" dirty="0" smtClean="0"/>
              <a:t>6.5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6.1 Windows Desktop, Tools,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7" y="2761582"/>
            <a:ext cx="2392697" cy="3545700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Windows Desktop, Tools and Applications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379459" cy="4902862"/>
          </a:xfrm>
        </p:spPr>
        <p:txBody>
          <a:bodyPr/>
          <a:lstStyle/>
          <a:p>
            <a:r>
              <a:rPr lang="en-US" sz="2000" dirty="0" smtClean="0"/>
              <a:t>Windows 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graphical representation of the </a:t>
            </a:r>
            <a:r>
              <a:rPr lang="en-US" sz="1600" dirty="0" smtClean="0"/>
              <a:t>workspace, often called GUI.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desktop has icons, toolbars, and menus to manipulate </a:t>
            </a:r>
            <a:r>
              <a:rPr lang="en-US" sz="1600" dirty="0" smtClean="0"/>
              <a:t>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8 introduced a new desktop that uses </a:t>
            </a:r>
            <a:r>
              <a:rPr lang="en-US" sz="1600" dirty="0" smtClean="0"/>
              <a:t>tiles.</a:t>
            </a:r>
          </a:p>
          <a:p>
            <a:r>
              <a:rPr lang="en-US" sz="2000" dirty="0" smtClean="0"/>
              <a:t>Desktop Properties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Windows desktop is highly customizable.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Possible customizations include: re-arrange titles, change colors and sounds, modify screen resolution.</a:t>
            </a:r>
          </a:p>
          <a:p>
            <a:r>
              <a:rPr lang="en-US" sz="2000" dirty="0"/>
              <a:t>Start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</a:t>
            </a:r>
            <a:r>
              <a:rPr lang="en-US" sz="1600" dirty="0"/>
              <a:t>users to manage programs, search the computer, and manipulate running applications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Start Menu can accessed by clicking the </a:t>
            </a:r>
            <a:r>
              <a:rPr lang="en-US" sz="1600" dirty="0"/>
              <a:t>Windows </a:t>
            </a:r>
            <a:r>
              <a:rPr lang="en-US" sz="1600" dirty="0" smtClean="0"/>
              <a:t>icon.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Microsoft removed the Start Menu from Windows 8 but added back a limited version of it in Windows 8.1.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1443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23" y="4252823"/>
            <a:ext cx="2164601" cy="222628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Windows Desktop, Tools and Applications 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211148" cy="4902862"/>
          </a:xfrm>
        </p:spPr>
        <p:txBody>
          <a:bodyPr/>
          <a:lstStyle/>
          <a:p>
            <a:r>
              <a:rPr lang="en-US" sz="2000" dirty="0" smtClean="0"/>
              <a:t>Task </a:t>
            </a:r>
            <a:r>
              <a:rPr lang="en-US" sz="2000" dirty="0"/>
              <a:t>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for the management of all </a:t>
            </a:r>
            <a:r>
              <a:rPr lang="en-US" sz="1500" dirty="0"/>
              <a:t>applications </a:t>
            </a:r>
            <a:r>
              <a:rPr lang="en-US" sz="1500" dirty="0" smtClean="0"/>
              <a:t>running on the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While presenting essentially the same information, Windows 8 has different tabs than Windows 7 &amp; Vista.</a:t>
            </a:r>
          </a:p>
          <a:p>
            <a:r>
              <a:rPr lang="en-US" sz="2000" dirty="0" smtClean="0"/>
              <a:t>Computer and Windows Explorer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File Explorer and Windows Explorer are similar file manager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This PC</a:t>
            </a:r>
            <a:r>
              <a:rPr lang="en-US" sz="1500" dirty="0"/>
              <a:t> </a:t>
            </a:r>
            <a:r>
              <a:rPr lang="en-US" sz="1500" dirty="0" smtClean="0"/>
              <a:t>and Computer features grant access to various drives.</a:t>
            </a:r>
          </a:p>
          <a:p>
            <a:r>
              <a:rPr lang="en-US" sz="2000" dirty="0"/>
              <a:t>Windows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for easy organization of content; no need to move files.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Presents </a:t>
            </a:r>
            <a:r>
              <a:rPr lang="en-US" sz="1500" dirty="0"/>
              <a:t>content from different locations in the same folder.</a:t>
            </a:r>
            <a:endParaRPr lang="en-US" sz="1500" dirty="0" smtClean="0"/>
          </a:p>
          <a:p>
            <a:r>
              <a:rPr lang="en-US" sz="2000" dirty="0" smtClean="0"/>
              <a:t>Install and Uninstall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installation process copies all necessary files to the proper disk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Setup.exe usually starts </a:t>
            </a:r>
            <a:r>
              <a:rPr lang="en-US" sz="1500" dirty="0"/>
              <a:t>Windows installation </a:t>
            </a:r>
            <a:r>
              <a:rPr lang="en-US" sz="1500" dirty="0" smtClean="0"/>
              <a:t>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uninstall process removes the application and its related files.</a:t>
            </a:r>
          </a:p>
        </p:txBody>
      </p:sp>
    </p:spTree>
    <p:extLst>
      <p:ext uri="{BB962C8B-B14F-4D97-AF65-F5344CB8AC3E}">
        <p14:creationId xmlns:p14="http://schemas.microsoft.com/office/powerpoint/2010/main" val="14029327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</a:t>
            </a:r>
            <a:r>
              <a:rPr lang="en-US" dirty="0">
                <a:latin typeface="Arial" charset="0"/>
              </a:rPr>
              <a:t>- </a:t>
            </a:r>
            <a:r>
              <a:rPr lang="en-US" dirty="0" smtClean="0">
                <a:latin typeface="Arial" charset="0"/>
              </a:rPr>
              <a:t>Chapter 6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can use 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</a:t>
            </a:r>
            <a:r>
              <a:rPr lang="en-CA" sz="1600" dirty="0" smtClean="0"/>
              <a:t>slide #15	</a:t>
            </a:r>
            <a:endParaRPr lang="en-CA" sz="1600" b="1" dirty="0" smtClean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Control Panel </a:t>
            </a:r>
            <a:r>
              <a:rPr lang="en-US" sz="2800" dirty="0" smtClean="0">
                <a:latin typeface="Arial" charset="0"/>
              </a:rPr>
              <a:t>Utilities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Introduction to Control Panel Utilities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Centralizes </a:t>
            </a:r>
            <a:r>
              <a:rPr lang="en-US" sz="1600" dirty="0"/>
              <a:t>the settings for many </a:t>
            </a:r>
            <a:r>
              <a:rPr lang="en-US" sz="1600" dirty="0" smtClean="0"/>
              <a:t>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Settings </a:t>
            </a:r>
            <a:r>
              <a:rPr lang="en-US" sz="1600" dirty="0"/>
              <a:t>are categorized in utilities, or small </a:t>
            </a:r>
            <a:r>
              <a:rPr lang="en-US" sz="1600" dirty="0" smtClean="0"/>
              <a:t>programs.</a:t>
            </a:r>
            <a:endParaRPr lang="en-US" sz="1600" dirty="0"/>
          </a:p>
          <a:p>
            <a:r>
              <a:rPr lang="en-US" sz="2000" dirty="0" smtClean="0"/>
              <a:t>User Accounts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account management.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UAC monitors programs and issues alerts upon system threating actions.</a:t>
            </a:r>
            <a:endParaRPr lang="en-US" sz="1600" dirty="0"/>
          </a:p>
          <a:p>
            <a:r>
              <a:rPr lang="en-US" sz="2000" dirty="0" smtClean="0"/>
              <a:t>Internet Options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configuring Windows Internet settings.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Internet Options tabs are General, Security, Privacy, Content, Connections, Programs, Advanced.</a:t>
            </a:r>
            <a:endParaRPr lang="en-US" dirty="0"/>
          </a:p>
          <a:p>
            <a:r>
              <a:rPr lang="en-US" sz="2000" dirty="0" smtClean="0"/>
              <a:t>Display Settings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configuring </a:t>
            </a:r>
            <a:r>
              <a:rPr lang="en-US" sz="1600" dirty="0" smtClean="0"/>
              <a:t>video-related </a:t>
            </a:r>
            <a:r>
              <a:rPr lang="en-US" sz="1600" dirty="0" smtClean="0"/>
              <a:t>settings.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Screen resolution, orientation, single/multiple displays are a few of the settings available under Display Settings.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0" y="4037163"/>
            <a:ext cx="2598825" cy="2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89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Control Panel Utilities 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Folder Options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configuring </a:t>
            </a:r>
            <a:r>
              <a:rPr lang="en-US" sz="1600" dirty="0" smtClean="0"/>
              <a:t>folder-related </a:t>
            </a:r>
            <a:r>
              <a:rPr lang="en-US" sz="1600" dirty="0" smtClean="0"/>
              <a:t>settings.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</a:t>
            </a:r>
            <a:r>
              <a:rPr lang="en-US" sz="1600" dirty="0" smtClean="0"/>
              <a:t>for adjusting </a:t>
            </a:r>
            <a:r>
              <a:rPr lang="en-US" sz="1600" dirty="0" smtClean="0"/>
              <a:t>the behavior of folder browsing, how files are opened and displayed and more.</a:t>
            </a:r>
            <a:endParaRPr lang="en-US" dirty="0"/>
          </a:p>
          <a:p>
            <a:r>
              <a:rPr lang="en-US" sz="2000" dirty="0" smtClean="0"/>
              <a:t>Action Center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Centralized </a:t>
            </a:r>
            <a:r>
              <a:rPr lang="en-US" sz="1600" dirty="0"/>
              <a:t>location to view alerts that help keep Windows running </a:t>
            </a:r>
            <a:r>
              <a:rPr lang="en-US" sz="1600" dirty="0" smtClean="0"/>
              <a:t>smoothly.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Divided </a:t>
            </a:r>
            <a:r>
              <a:rPr lang="en-US" sz="1600" dirty="0"/>
              <a:t>into </a:t>
            </a:r>
            <a:r>
              <a:rPr lang="en-US" sz="1600" dirty="0" smtClean="0"/>
              <a:t>Security and Maintenance sections.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Messages highlighted </a:t>
            </a:r>
            <a:r>
              <a:rPr lang="en-US" sz="1600" dirty="0"/>
              <a:t>in </a:t>
            </a:r>
            <a:r>
              <a:rPr lang="en-US" sz="1600" dirty="0" smtClean="0"/>
              <a:t>red should </a:t>
            </a:r>
            <a:r>
              <a:rPr lang="en-US" sz="1600" dirty="0"/>
              <a:t>addressed quickly; </a:t>
            </a:r>
            <a:r>
              <a:rPr lang="en-US" sz="1600" dirty="0" smtClean="0"/>
              <a:t>yellow-highlighted </a:t>
            </a:r>
            <a:r>
              <a:rPr lang="en-US" sz="1600" dirty="0"/>
              <a:t>items indicate recommended </a:t>
            </a:r>
            <a:r>
              <a:rPr lang="en-US" sz="1600" dirty="0" smtClean="0"/>
              <a:t>tasks.</a:t>
            </a:r>
            <a:endParaRPr lang="en-US" dirty="0"/>
          </a:p>
          <a:p>
            <a:r>
              <a:rPr lang="en-US" sz="2000" dirty="0"/>
              <a:t>Windows Firewall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Helps </a:t>
            </a:r>
            <a:r>
              <a:rPr lang="en-US" sz="1600" dirty="0" smtClean="0"/>
              <a:t>prevent </a:t>
            </a:r>
            <a:r>
              <a:rPr lang="en-US" sz="1600" dirty="0"/>
              <a:t>malicious attacks to </a:t>
            </a:r>
            <a:r>
              <a:rPr lang="en-US" sz="1600" dirty="0" smtClean="0"/>
              <a:t>the computer.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</a:t>
            </a:r>
            <a:r>
              <a:rPr lang="en-US" sz="1600" dirty="0" smtClean="0"/>
              <a:t>for adjusting </a:t>
            </a:r>
            <a:r>
              <a:rPr lang="en-US" sz="1600" dirty="0" smtClean="0"/>
              <a:t>firewall </a:t>
            </a:r>
            <a:r>
              <a:rPr lang="en-US" sz="1600" dirty="0"/>
              <a:t>settings for </a:t>
            </a:r>
            <a:r>
              <a:rPr lang="en-US" sz="1600" dirty="0" smtClean="0"/>
              <a:t>home, work or public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Firewall settings include allowing a specific program through the firewall, </a:t>
            </a:r>
            <a:r>
              <a:rPr lang="en-US" sz="1600" dirty="0" smtClean="0"/>
              <a:t>turning the </a:t>
            </a:r>
            <a:r>
              <a:rPr lang="en-US" sz="1600" dirty="0" smtClean="0"/>
              <a:t>firewall on or off and </a:t>
            </a:r>
            <a:r>
              <a:rPr lang="en-US" sz="1600" dirty="0" smtClean="0"/>
              <a:t>managing </a:t>
            </a:r>
            <a:r>
              <a:rPr lang="en-US" sz="1600" dirty="0" smtClean="0"/>
              <a:t>firewall notifications.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9" y="3923926"/>
            <a:ext cx="2634236" cy="23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4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Control Panel Utilities 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474351" cy="4902862"/>
          </a:xfrm>
        </p:spPr>
        <p:txBody>
          <a:bodyPr/>
          <a:lstStyle/>
          <a:p>
            <a:r>
              <a:rPr lang="en-US" sz="2000" dirty="0" smtClean="0"/>
              <a:t>Power Options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for adjusting power consumption.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Power plans can be </a:t>
            </a:r>
            <a:r>
              <a:rPr lang="en-US" sz="1500" dirty="0" smtClean="0"/>
              <a:t>customized to control </a:t>
            </a:r>
            <a:r>
              <a:rPr lang="en-US" sz="1500" dirty="0" smtClean="0"/>
              <a:t>how the computer and its components use power.</a:t>
            </a:r>
          </a:p>
          <a:p>
            <a:r>
              <a:rPr lang="en-US" sz="2000" dirty="0" smtClean="0"/>
              <a:t>System Utility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Acts </a:t>
            </a:r>
            <a:r>
              <a:rPr lang="en-US" sz="1500" dirty="0" smtClean="0"/>
              <a:t>as a system information hub.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Allows users </a:t>
            </a:r>
            <a:r>
              <a:rPr lang="en-US" sz="1500" dirty="0"/>
              <a:t>to view basic system information, access tools, and configure advanced system settings.</a:t>
            </a:r>
          </a:p>
          <a:p>
            <a:r>
              <a:rPr lang="en-US" sz="2000" dirty="0" smtClean="0"/>
              <a:t>Device </a:t>
            </a:r>
            <a:r>
              <a:rPr lang="en-US" sz="2000" dirty="0"/>
              <a:t>Manager, Devices and Printers and Sound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Device Manager provides a </a:t>
            </a:r>
            <a:r>
              <a:rPr lang="en-US" sz="1500" dirty="0"/>
              <a:t>list of all the devices installed in the </a:t>
            </a:r>
            <a:r>
              <a:rPr lang="en-US" sz="1500" dirty="0" smtClean="0"/>
              <a:t>computer and their </a:t>
            </a:r>
            <a:r>
              <a:rPr lang="en-US" sz="1500" dirty="0" smtClean="0"/>
              <a:t>statuses.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Device Manager </a:t>
            </a:r>
            <a:r>
              <a:rPr lang="en-US" sz="1500" dirty="0" smtClean="0"/>
              <a:t>is a </a:t>
            </a:r>
            <a:r>
              <a:rPr lang="en-US" sz="1500" dirty="0" smtClean="0"/>
              <a:t>useful </a:t>
            </a:r>
            <a:r>
              <a:rPr lang="en-US" sz="1500" dirty="0" smtClean="0"/>
              <a:t>troubleshooting tool.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Devices </a:t>
            </a:r>
            <a:r>
              <a:rPr lang="en-US" sz="1500" dirty="0"/>
              <a:t>and </a:t>
            </a:r>
            <a:r>
              <a:rPr lang="en-US" sz="1500" dirty="0" smtClean="0"/>
              <a:t>Printers displays devices connected to the </a:t>
            </a:r>
            <a:r>
              <a:rPr lang="en-US" sz="1500" dirty="0" smtClean="0"/>
              <a:t>computer </a:t>
            </a:r>
            <a:r>
              <a:rPr lang="en-US" sz="1500" dirty="0" smtClean="0"/>
              <a:t>through a port or network connection.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dirty="0"/>
              <a:t>Sound utility </a:t>
            </a:r>
            <a:r>
              <a:rPr lang="en-US" sz="1500" dirty="0" smtClean="0"/>
              <a:t>allows for configuring </a:t>
            </a:r>
            <a:r>
              <a:rPr lang="en-US" sz="1500" dirty="0"/>
              <a:t>audio devices or </a:t>
            </a:r>
            <a:r>
              <a:rPr lang="en-US" sz="1500" dirty="0" smtClean="0"/>
              <a:t>changing </a:t>
            </a:r>
            <a:r>
              <a:rPr lang="en-US" sz="1500" dirty="0"/>
              <a:t>the sound scheme of the </a:t>
            </a:r>
            <a:r>
              <a:rPr lang="en-US" sz="1500" dirty="0" smtClean="0"/>
              <a:t>computer.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5" y="4037162"/>
            <a:ext cx="2598825" cy="22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8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Control Panel Utilities 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474351" cy="4902862"/>
          </a:xfrm>
        </p:spPr>
        <p:txBody>
          <a:bodyPr/>
          <a:lstStyle/>
          <a:p>
            <a:r>
              <a:rPr lang="en-US" sz="2000" dirty="0" smtClean="0"/>
              <a:t>Region, Programs and Features and Troubleshooting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Region (Win8) allows for changing </a:t>
            </a:r>
            <a:r>
              <a:rPr lang="en-US" sz="1600" dirty="0"/>
              <a:t>the format of numbers, currencies, dates, and </a:t>
            </a:r>
            <a:r>
              <a:rPr lang="en-US" sz="1600" dirty="0" smtClean="0"/>
              <a:t>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Language (Win8) allows for </a:t>
            </a:r>
            <a:r>
              <a:rPr lang="en-US" sz="1600" dirty="0" smtClean="0"/>
              <a:t>changing </a:t>
            </a:r>
            <a:r>
              <a:rPr lang="en-US" sz="1600" dirty="0"/>
              <a:t>the primary language or install an additional </a:t>
            </a:r>
            <a:r>
              <a:rPr lang="en-US" sz="1600" dirty="0" smtClean="0"/>
              <a:t>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Win 7 &amp; Vista both tools are combined into </a:t>
            </a:r>
            <a:r>
              <a:rPr lang="en-US" sz="1600" dirty="0"/>
              <a:t>the </a:t>
            </a:r>
            <a:r>
              <a:rPr lang="en-US" sz="1600" dirty="0" smtClean="0"/>
              <a:t>Region </a:t>
            </a:r>
            <a:r>
              <a:rPr lang="en-US" sz="1600" dirty="0"/>
              <a:t>and </a:t>
            </a:r>
            <a:r>
              <a:rPr lang="en-US" sz="1600" dirty="0" smtClean="0"/>
              <a:t>Language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Programs and Features allows for uninstalling </a:t>
            </a:r>
            <a:r>
              <a:rPr lang="en-US" sz="1600" dirty="0"/>
              <a:t>programs or </a:t>
            </a:r>
            <a:r>
              <a:rPr lang="en-US" sz="1600" dirty="0" smtClean="0"/>
              <a:t>for changing </a:t>
            </a:r>
            <a:r>
              <a:rPr lang="en-US" sz="1600" dirty="0"/>
              <a:t>a program's </a:t>
            </a:r>
            <a:r>
              <a:rPr lang="en-US" sz="1600" dirty="0" smtClean="0"/>
              <a:t>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Troubleshooting </a:t>
            </a:r>
            <a:r>
              <a:rPr lang="en-US" sz="1600" dirty="0"/>
              <a:t>tool has a number of built-in scripts to identify and solve problems.</a:t>
            </a:r>
          </a:p>
          <a:p>
            <a:r>
              <a:rPr lang="en-US" sz="2000" dirty="0" err="1" smtClean="0"/>
              <a:t>HomeGroup</a:t>
            </a:r>
            <a:r>
              <a:rPr lang="en-US" sz="2000" dirty="0" smtClean="0"/>
              <a:t> and Network and Sharing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HomeGroup</a:t>
            </a:r>
            <a:r>
              <a:rPr lang="en-US" sz="1600" dirty="0"/>
              <a:t> allows </a:t>
            </a:r>
            <a:r>
              <a:rPr lang="en-US" sz="1600" dirty="0" smtClean="0"/>
              <a:t>Windows computers to </a:t>
            </a:r>
            <a:r>
              <a:rPr lang="en-US" sz="1600" dirty="0"/>
              <a:t>share </a:t>
            </a:r>
            <a:r>
              <a:rPr lang="en-US" sz="1600" dirty="0" smtClean="0"/>
              <a:t>resources.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HomeGroup</a:t>
            </a:r>
            <a:r>
              <a:rPr lang="en-US" sz="1600" dirty="0" smtClean="0"/>
              <a:t> is available on Windows 7 or higher.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and Sharing Center allows </a:t>
            </a:r>
            <a:r>
              <a:rPr lang="en-US" sz="1600" dirty="0" smtClean="0"/>
              <a:t>for configuring </a:t>
            </a:r>
            <a:r>
              <a:rPr lang="en-US" sz="1600" dirty="0"/>
              <a:t>and </a:t>
            </a:r>
            <a:r>
              <a:rPr lang="en-US" sz="1600" dirty="0" smtClean="0"/>
              <a:t>reviewing all </a:t>
            </a:r>
            <a:r>
              <a:rPr lang="en-US" sz="1600" dirty="0"/>
              <a:t>network operations in a Windows computer.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47" y="3923926"/>
            <a:ext cx="2634236" cy="23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24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11" y="3390181"/>
            <a:ext cx="2881613" cy="2917101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Administrative Tools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Computer Management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the management of </a:t>
            </a:r>
            <a:r>
              <a:rPr lang="en-US" sz="1600" dirty="0"/>
              <a:t>many aspects of </a:t>
            </a:r>
            <a:r>
              <a:rPr lang="en-US" sz="1600" dirty="0" smtClean="0"/>
              <a:t>the </a:t>
            </a:r>
            <a:r>
              <a:rPr lang="en-US" sz="1600" dirty="0"/>
              <a:t>computer and remote computers in one </a:t>
            </a:r>
            <a:r>
              <a:rPr lang="en-US" sz="1600" dirty="0" smtClean="0"/>
              <a:t>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Provides </a:t>
            </a:r>
            <a:r>
              <a:rPr lang="en-US" sz="1600" dirty="0"/>
              <a:t>access to a number of </a:t>
            </a:r>
            <a:r>
              <a:rPr lang="en-US" sz="1600" dirty="0" smtClean="0"/>
              <a:t>utilities: Task Scheduler, Event Viewer, Shared Folders, Local </a:t>
            </a:r>
            <a:r>
              <a:rPr lang="en-US" sz="1600" dirty="0"/>
              <a:t>Users and </a:t>
            </a:r>
            <a:r>
              <a:rPr lang="en-US" sz="1600" dirty="0" smtClean="0"/>
              <a:t>Groups, Performance, Device Manager and Disk Management.</a:t>
            </a:r>
          </a:p>
          <a:p>
            <a:r>
              <a:rPr lang="en-US" sz="2000" dirty="0" smtClean="0"/>
              <a:t>Event Viewer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Logs </a:t>
            </a:r>
            <a:r>
              <a:rPr lang="en-US" sz="1600" dirty="0"/>
              <a:t>the history of application, security, system </a:t>
            </a:r>
            <a:r>
              <a:rPr lang="en-US" sz="1600" dirty="0" smtClean="0"/>
              <a:t>events.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log files are a </a:t>
            </a:r>
            <a:r>
              <a:rPr lang="en-US" sz="1600" dirty="0" smtClean="0"/>
              <a:t>crucial when troubleshooting.</a:t>
            </a:r>
            <a:endParaRPr lang="en-US" sz="1600" dirty="0"/>
          </a:p>
          <a:p>
            <a:r>
              <a:rPr lang="en-US" sz="2000" dirty="0" smtClean="0"/>
              <a:t>Services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Allows for the management of </a:t>
            </a:r>
            <a:r>
              <a:rPr lang="en-US" sz="1600" dirty="0"/>
              <a:t>all the services on your computer and remote </a:t>
            </a:r>
            <a:r>
              <a:rPr lang="en-US" sz="1600" dirty="0" smtClean="0"/>
              <a:t>computers.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Services </a:t>
            </a:r>
            <a:r>
              <a:rPr lang="en-US" sz="1600" dirty="0" smtClean="0"/>
              <a:t>can </a:t>
            </a:r>
            <a:r>
              <a:rPr lang="en-US" sz="1600" dirty="0" smtClean="0"/>
              <a:t>be configured </a:t>
            </a:r>
            <a:r>
              <a:rPr lang="en-US" sz="1600" dirty="0" smtClean="0"/>
              <a:t>to start automatically, automatically with </a:t>
            </a:r>
            <a:r>
              <a:rPr lang="en-US" sz="1600" dirty="0" smtClean="0"/>
              <a:t>delay, </a:t>
            </a:r>
            <a:r>
              <a:rPr lang="en-US" sz="1600" dirty="0" smtClean="0"/>
              <a:t>or manually.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0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345" y="4494362"/>
            <a:ext cx="4024680" cy="1812919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Administrative Tools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9" y="1404420"/>
            <a:ext cx="4921596" cy="4902862"/>
          </a:xfrm>
        </p:spPr>
        <p:txBody>
          <a:bodyPr/>
          <a:lstStyle/>
          <a:p>
            <a:r>
              <a:rPr lang="en-US" sz="2000" dirty="0" smtClean="0"/>
              <a:t>System Configuration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</a:t>
            </a:r>
            <a:r>
              <a:rPr lang="en-US" sz="1600" dirty="0"/>
              <a:t>to identify problems that keep Windows from starting </a:t>
            </a:r>
            <a:r>
              <a:rPr lang="en-US" sz="1600" dirty="0" smtClean="0"/>
              <a:t>correctly.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Services </a:t>
            </a:r>
            <a:r>
              <a:rPr lang="en-US" sz="1600" dirty="0"/>
              <a:t>and startup programs can be turned </a:t>
            </a:r>
            <a:r>
              <a:rPr lang="en-US" sz="1600" dirty="0" smtClean="0"/>
              <a:t>off to help troubleshooting.</a:t>
            </a:r>
            <a:endParaRPr lang="en-US" dirty="0"/>
          </a:p>
          <a:p>
            <a:r>
              <a:rPr lang="en-US" sz="2000" dirty="0" smtClean="0"/>
              <a:t>Performance Monitor and Windows Memory Diagnostics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Displays </a:t>
            </a:r>
            <a:r>
              <a:rPr lang="en-US" sz="1600" dirty="0"/>
              <a:t>an overview of the Performance Monitor and System Summary.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Summary displays real-time information about the processors, disks, memory, and network </a:t>
            </a:r>
            <a:r>
              <a:rPr lang="en-US" sz="1600" dirty="0" smtClean="0"/>
              <a:t>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Summary </a:t>
            </a:r>
            <a:r>
              <a:rPr lang="en-US" sz="1600" dirty="0" smtClean="0"/>
              <a:t>displays </a:t>
            </a:r>
            <a:r>
              <a:rPr lang="en-US" sz="1600" dirty="0"/>
              <a:t>detailed data about the </a:t>
            </a:r>
            <a:r>
              <a:rPr lang="en-US" sz="1600" dirty="0" smtClean="0"/>
              <a:t>resources currently in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972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Disk Defragmenter and Disk Error-Checking Tool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4852585" cy="4746214"/>
          </a:xfrm>
        </p:spPr>
        <p:txBody>
          <a:bodyPr/>
          <a:lstStyle/>
          <a:p>
            <a:r>
              <a:rPr lang="en-US" sz="2000" dirty="0"/>
              <a:t>Disk Defragmenter and Disk Error-Checking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Disk Defragmenter consolidates files for faster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SSDs </a:t>
            </a:r>
            <a:r>
              <a:rPr lang="en-US" sz="1600" dirty="0" smtClean="0"/>
              <a:t>do not </a:t>
            </a:r>
            <a:r>
              <a:rPr lang="en-US" sz="1600" dirty="0"/>
              <a:t>need user-triggered defragmentation; the drive controller defrags as it writes to the disk.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Disk Error-Checking scans the hard drive for file structure or disk surface errors.</a:t>
            </a:r>
            <a:endParaRPr lang="en-US" sz="2000" dirty="0" smtClean="0"/>
          </a:p>
          <a:p>
            <a:r>
              <a:rPr lang="en-US" sz="2000" dirty="0" smtClean="0"/>
              <a:t>System </a:t>
            </a:r>
            <a:r>
              <a:rPr lang="en-US" sz="2000" dirty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Combines information about software, drivers, hardware configurations, and computer components in one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Helpful </a:t>
            </a:r>
            <a:r>
              <a:rPr lang="en-US" sz="1600" dirty="0"/>
              <a:t>for support personnel when troubleshooting and diagnosing a computer.</a:t>
            </a:r>
          </a:p>
          <a:p>
            <a:endParaRPr lang="en-US" sz="2000" dirty="0" smtClean="0"/>
          </a:p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39" y="2346386"/>
            <a:ext cx="3919686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7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1800" dirty="0"/>
              <a:t>The Windows GUI and Control Panel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Command Line Tools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9" y="1404420"/>
            <a:ext cx="4873178" cy="4902862"/>
          </a:xfrm>
        </p:spPr>
        <p:txBody>
          <a:bodyPr/>
          <a:lstStyle/>
          <a:p>
            <a:r>
              <a:rPr lang="en-US" sz="2000" dirty="0" smtClean="0"/>
              <a:t>Windows </a:t>
            </a:r>
            <a:r>
              <a:rPr lang="en-US" sz="2000" dirty="0" smtClean="0"/>
              <a:t>Command Line Interface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 is a text-based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CLI can be useful when troubleshooting OS problems, especially if the GUI is inoperative.</a:t>
            </a:r>
            <a:endParaRPr lang="en-US" sz="1600" dirty="0"/>
          </a:p>
          <a:p>
            <a:r>
              <a:rPr lang="en-US" sz="2000" dirty="0" smtClean="0"/>
              <a:t>System Utilities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 Line </a:t>
            </a:r>
            <a:r>
              <a:rPr lang="en-US" sz="1600" dirty="0" smtClean="0"/>
              <a:t>utility allows for invoking a tool by typing its name; no need to find the icon and click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 smtClean="0"/>
              <a:t>few common tools include: COMMAND, DXDIAG, EXPLORER, MMC, MSINFO32, MSTSC, NOTEPAD, REGEDIT.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47" y="4304581"/>
            <a:ext cx="3898979" cy="20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1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6.2 Client-Side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Client-Side Virtualization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Purpose and Requirements of Virtualization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Purpose of Virtual Machines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Provides </a:t>
            </a:r>
            <a:r>
              <a:rPr lang="en-US" sz="1600" dirty="0"/>
              <a:t>staff with critical </a:t>
            </a:r>
            <a:r>
              <a:rPr lang="en-US" sz="1600" dirty="0" smtClean="0"/>
              <a:t>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Reduced computer hosting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Provides </a:t>
            </a:r>
            <a:r>
              <a:rPr lang="en-US" sz="1600" dirty="0"/>
              <a:t>access to </a:t>
            </a:r>
            <a:r>
              <a:rPr lang="en-US" sz="1600" dirty="0" smtClean="0"/>
              <a:t>tools not </a:t>
            </a:r>
            <a:r>
              <a:rPr lang="en-US" sz="1600" dirty="0"/>
              <a:t>available on a specific OS.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2000" dirty="0"/>
              <a:t>Hypervisor: Virtual Machine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software that </a:t>
            </a:r>
            <a:r>
              <a:rPr lang="en-US" sz="1600" dirty="0" smtClean="0"/>
              <a:t>manages the VMs on </a:t>
            </a:r>
            <a:r>
              <a:rPr lang="en-US" sz="1600" dirty="0"/>
              <a:t>a host </a:t>
            </a:r>
            <a:r>
              <a:rPr lang="en-US" sz="1600" dirty="0" smtClean="0"/>
              <a:t>machine.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Hypervisors allocate physical </a:t>
            </a:r>
            <a:r>
              <a:rPr lang="en-US" sz="1600" dirty="0"/>
              <a:t>system </a:t>
            </a:r>
            <a:r>
              <a:rPr lang="en-US" sz="1600" dirty="0" smtClean="0"/>
              <a:t>resources to </a:t>
            </a:r>
            <a:r>
              <a:rPr lang="en-US" sz="1600" dirty="0"/>
              <a:t>each virtual machine as </a:t>
            </a:r>
            <a:r>
              <a:rPr lang="en-US" sz="1600" dirty="0" smtClean="0"/>
              <a:t>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Hypervisors can be Type </a:t>
            </a:r>
            <a:r>
              <a:rPr lang="en-US" sz="1600" dirty="0"/>
              <a:t>1 (native) </a:t>
            </a:r>
            <a:r>
              <a:rPr lang="en-US" sz="1600" dirty="0" smtClean="0"/>
              <a:t>or </a:t>
            </a:r>
            <a:r>
              <a:rPr lang="en-US" sz="1600" dirty="0"/>
              <a:t>Type 2 (hosted</a:t>
            </a:r>
            <a:r>
              <a:rPr lang="en-US" sz="1600" dirty="0" smtClean="0"/>
              <a:t>).</a:t>
            </a:r>
            <a:endParaRPr lang="en-US" sz="2000" dirty="0" smtClean="0"/>
          </a:p>
          <a:p>
            <a:r>
              <a:rPr lang="en-US" sz="2000" dirty="0" smtClean="0"/>
              <a:t>Virtual Machine Requirements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</a:t>
            </a:r>
            <a:r>
              <a:rPr lang="en-US" sz="1600" dirty="0" smtClean="0"/>
              <a:t>VMs have basic </a:t>
            </a:r>
            <a:r>
              <a:rPr lang="en-US" sz="1600" dirty="0"/>
              <a:t>system </a:t>
            </a:r>
            <a:r>
              <a:rPr lang="en-US" sz="1600" dirty="0" smtClean="0"/>
              <a:t>requirements.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host machine must have enough resources to meet all the VMs it hosts.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VMs are also susceptible to malicious attacks.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9" y="2262664"/>
            <a:ext cx="2634236" cy="1387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50" y="4149305"/>
            <a:ext cx="2628575" cy="17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489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5: Windows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Configuration and Management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</a:t>
            </a:r>
            <a:r>
              <a:rPr lang="en-US" sz="2400" dirty="0"/>
              <a:t>.3  Common Preventive Maintenance Techniques for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176938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Common Preventive Maintenance Techniques for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OS Preventive Maintenance Plan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137921" cy="4902862"/>
          </a:xfrm>
        </p:spPr>
        <p:txBody>
          <a:bodyPr/>
          <a:lstStyle/>
          <a:p>
            <a:r>
              <a:rPr lang="en-US" sz="2000" dirty="0" smtClean="0"/>
              <a:t>Preventive Maintenance Plan Contents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plan includes </a:t>
            </a:r>
            <a:r>
              <a:rPr lang="en-US" sz="1600" dirty="0"/>
              <a:t>detailed information about the maintenance of all computers and network equipment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Prioritizes mission </a:t>
            </a:r>
            <a:r>
              <a:rPr lang="en-US" sz="1600" dirty="0" smtClean="0"/>
              <a:t>critical </a:t>
            </a:r>
            <a:r>
              <a:rPr lang="en-US" sz="1600" dirty="0" smtClean="0"/>
              <a:t>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Includes </a:t>
            </a:r>
            <a:r>
              <a:rPr lang="en-US" sz="1600" dirty="0"/>
              <a:t>installing service </a:t>
            </a:r>
            <a:r>
              <a:rPr lang="en-US" sz="1600" dirty="0" smtClean="0"/>
              <a:t>packs and various updates, disk backups and disk error checking.</a:t>
            </a:r>
            <a:endParaRPr lang="en-US" sz="1600" dirty="0"/>
          </a:p>
          <a:p>
            <a:r>
              <a:rPr lang="en-US" sz="2000" dirty="0" smtClean="0"/>
              <a:t>Updates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Driver updates help ensure hardware optimal operation.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OS updates address security, performance and stability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Firmware updates can enable new features and also </a:t>
            </a:r>
            <a:r>
              <a:rPr lang="en-US" sz="1600" dirty="0" smtClean="0"/>
              <a:t>improve </a:t>
            </a:r>
            <a:r>
              <a:rPr lang="en-US" sz="1600" dirty="0" smtClean="0"/>
              <a:t>hardware performance and stability.</a:t>
            </a:r>
            <a:endParaRPr lang="en-US" sz="2000" dirty="0" smtClean="0"/>
          </a:p>
          <a:p>
            <a:r>
              <a:rPr lang="en-US" sz="2000" dirty="0"/>
              <a:t>Scheduling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preventive </a:t>
            </a:r>
            <a:r>
              <a:rPr lang="en-US" sz="1600" dirty="0" smtClean="0"/>
              <a:t>tasks can be configured to run </a:t>
            </a:r>
            <a:r>
              <a:rPr lang="en-US" sz="1600" dirty="0"/>
              <a:t>at an assigned </a:t>
            </a:r>
            <a:r>
              <a:rPr lang="en-US" sz="1600" dirty="0" smtClean="0"/>
              <a:t>time.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either </a:t>
            </a:r>
            <a:r>
              <a:rPr lang="en-US" sz="1600" dirty="0"/>
              <a:t>Windows Task Scheduler or the </a:t>
            </a:r>
            <a:r>
              <a:rPr lang="en-US" sz="1600" b="1" dirty="0" smtClean="0"/>
              <a:t>at</a:t>
            </a:r>
            <a:r>
              <a:rPr lang="en-US" sz="1600" dirty="0" smtClean="0"/>
              <a:t> command. 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21" y="4321834"/>
            <a:ext cx="2632604" cy="19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38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95" y="4005506"/>
            <a:ext cx="3350229" cy="2301776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Common Preventive Maintenance Techniques for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OS Preventive Maintenance Plan (Cont.)</a:t>
            </a:r>
            <a:endParaRPr lang="en-US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421927" cy="4902862"/>
          </a:xfrm>
        </p:spPr>
        <p:txBody>
          <a:bodyPr/>
          <a:lstStyle/>
          <a:p>
            <a:r>
              <a:rPr lang="en-US" sz="2000" dirty="0" smtClean="0"/>
              <a:t>Restore Points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Contain </a:t>
            </a:r>
            <a:r>
              <a:rPr lang="en-US" sz="1600" dirty="0"/>
              <a:t>information about the </a:t>
            </a:r>
            <a:r>
              <a:rPr lang="en-US" sz="1600" dirty="0" smtClean="0"/>
              <a:t>OS, </a:t>
            </a:r>
            <a:r>
              <a:rPr lang="en-US" sz="1600" dirty="0"/>
              <a:t>installed programs, and registry </a:t>
            </a:r>
            <a:r>
              <a:rPr lang="en-US" sz="1600" dirty="0" smtClean="0"/>
              <a:t>settings.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information </a:t>
            </a:r>
            <a:r>
              <a:rPr lang="en-US" sz="1600" dirty="0" smtClean="0"/>
              <a:t>allows </a:t>
            </a:r>
            <a:r>
              <a:rPr lang="en-US" sz="1600" dirty="0" smtClean="0"/>
              <a:t>the computer to </a:t>
            </a:r>
            <a:r>
              <a:rPr lang="en-US" sz="1600" dirty="0" smtClean="0"/>
              <a:t>revert back to a </a:t>
            </a:r>
            <a:r>
              <a:rPr lang="en-US" sz="1600" dirty="0" smtClean="0"/>
              <a:t>previous operational </a:t>
            </a:r>
            <a:r>
              <a:rPr lang="en-US" sz="1600" dirty="0" smtClean="0"/>
              <a:t>state in case of failure.</a:t>
            </a:r>
            <a:endParaRPr lang="en-US" sz="2000" dirty="0" smtClean="0"/>
          </a:p>
          <a:p>
            <a:r>
              <a:rPr lang="en-US" sz="2000" dirty="0"/>
              <a:t>Hard Drive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Backup strategies are crucial.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done properly, </a:t>
            </a:r>
            <a:r>
              <a:rPr lang="en-US" sz="1600" dirty="0" smtClean="0"/>
              <a:t>it is </a:t>
            </a:r>
            <a:r>
              <a:rPr lang="en-US" sz="1600" dirty="0" smtClean="0"/>
              <a:t>not necessary to </a:t>
            </a:r>
            <a:r>
              <a:rPr lang="en-US" sz="1600" dirty="0" smtClean="0"/>
              <a:t>back up </a:t>
            </a:r>
            <a:r>
              <a:rPr lang="en-US" sz="1600" dirty="0" smtClean="0"/>
              <a:t>all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8.1 </a:t>
            </a:r>
            <a:r>
              <a:rPr lang="en-US" sz="1600" dirty="0" smtClean="0"/>
              <a:t>includes File </a:t>
            </a:r>
            <a:r>
              <a:rPr lang="en-US" sz="1600" dirty="0"/>
              <a:t>History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7 and Vista </a:t>
            </a:r>
            <a:r>
              <a:rPr lang="en-US" sz="1600" dirty="0" smtClean="0"/>
              <a:t>include Backup </a:t>
            </a:r>
            <a:r>
              <a:rPr lang="en-US" sz="1600" dirty="0"/>
              <a:t>and </a:t>
            </a:r>
            <a:r>
              <a:rPr lang="en-US" sz="1600" dirty="0" smtClean="0"/>
              <a:t>Restore.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89261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</a:t>
            </a:r>
            <a:r>
              <a:rPr lang="en-US" sz="2400" dirty="0"/>
              <a:t>.4  Basic Troubleshooting Process for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71734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Basic Troubleshooting Process for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300" dirty="0">
                <a:latin typeface="Arial" charset="0"/>
              </a:rPr>
              <a:t>Applying </a:t>
            </a:r>
            <a:r>
              <a:rPr lang="en-US" sz="2300" dirty="0" smtClean="0">
                <a:latin typeface="Arial" charset="0"/>
              </a:rPr>
              <a:t>the Troubleshooting </a:t>
            </a:r>
            <a:r>
              <a:rPr lang="en-US" sz="2300" dirty="0">
                <a:latin typeface="Arial" charset="0"/>
              </a:rPr>
              <a:t>Process for Operating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682049" cy="4902862"/>
          </a:xfrm>
        </p:spPr>
        <p:txBody>
          <a:bodyPr/>
          <a:lstStyle/>
          <a:p>
            <a:r>
              <a:rPr lang="en-US" sz="2000" dirty="0" smtClean="0"/>
              <a:t>Identify the Problem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first step in the troubleshooting </a:t>
            </a:r>
            <a:r>
              <a:rPr lang="en-US" sz="1600" dirty="0" smtClean="0"/>
              <a:t>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list of open and closed-ended questions is useful.</a:t>
            </a:r>
            <a:endParaRPr lang="en-US" sz="1600" dirty="0"/>
          </a:p>
          <a:p>
            <a:r>
              <a:rPr lang="en-US" sz="2000" dirty="0" smtClean="0"/>
              <a:t>Establish a Theory of Probable Cause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Based on the answers received, establish a theory probable cause.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list of common problems can be useful.</a:t>
            </a:r>
            <a:endParaRPr lang="en-US" sz="2000" dirty="0" smtClean="0"/>
          </a:p>
          <a:p>
            <a:r>
              <a:rPr lang="en-US" sz="2000" dirty="0" smtClean="0"/>
              <a:t>Test the Theory to Determine Cause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 your theories to determine the cause of the problem.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list of quick procedures to common problems can help.</a:t>
            </a:r>
            <a:endParaRPr lang="en-US" sz="2000" dirty="0" smtClean="0"/>
          </a:p>
          <a:p>
            <a:r>
              <a:rPr lang="en-US" sz="2000" dirty="0" smtClean="0"/>
              <a:t>Establish a Plan of Action to Resolve the Problem and Implement the Solution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plan of action is needed to solve the problem and implement a permanent solution.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1421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Basic Troubleshooting Process for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300" dirty="0">
                <a:latin typeface="Arial" charset="0"/>
              </a:rPr>
              <a:t>Applying </a:t>
            </a:r>
            <a:r>
              <a:rPr lang="en-US" sz="2300" dirty="0" smtClean="0">
                <a:latin typeface="Arial" charset="0"/>
              </a:rPr>
              <a:t>the Troubleshooting </a:t>
            </a:r>
            <a:r>
              <a:rPr lang="en-US" sz="2300" dirty="0">
                <a:latin typeface="Arial" charset="0"/>
              </a:rPr>
              <a:t>Process for Operating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8191007" cy="4902862"/>
          </a:xfrm>
        </p:spPr>
        <p:txBody>
          <a:bodyPr/>
          <a:lstStyle/>
          <a:p>
            <a:r>
              <a:rPr lang="en-US" sz="2000" dirty="0" smtClean="0"/>
              <a:t>Verify </a:t>
            </a:r>
            <a:r>
              <a:rPr lang="en-US" sz="2000" dirty="0"/>
              <a:t>Full System Functionality and Implement Preventive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</a:t>
            </a:r>
            <a:r>
              <a:rPr lang="en-US" sz="1600" dirty="0" smtClean="0"/>
              <a:t>important to perform a full system check.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applicable, implement preventive measures to avoid future problem recurrences.</a:t>
            </a:r>
            <a:endParaRPr lang="en-US" sz="2000" dirty="0" smtClean="0"/>
          </a:p>
          <a:p>
            <a:r>
              <a:rPr lang="en-US" sz="2000" dirty="0" smtClean="0"/>
              <a:t>Document Findings, Actions and Outcomes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Findings, repairs and notes should be documented.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log can be helpful for future reference.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81329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Basic Troubleshooting Process for Operating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Common Problems and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7837324" cy="4902862"/>
          </a:xfrm>
        </p:spPr>
        <p:txBody>
          <a:bodyPr/>
          <a:lstStyle/>
          <a:p>
            <a:r>
              <a:rPr lang="en-US" sz="2000" dirty="0" smtClean="0"/>
              <a:t>Some OS problems are more common than others.</a:t>
            </a:r>
          </a:p>
          <a:p>
            <a:r>
              <a:rPr lang="en-US" sz="2000" dirty="0" smtClean="0"/>
              <a:t>OS problems are usually caused by hardware, application or configuration issues.</a:t>
            </a:r>
          </a:p>
          <a:p>
            <a:r>
              <a:rPr lang="en-US" sz="2000" dirty="0" smtClean="0"/>
              <a:t>A few common OS problems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OS locks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keyboard or mouse does not respond.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OS will not start.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computer displays a “BOOTMGR is missing” error after POST.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service failed to start when the computer booted.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device did not start when the computer booted.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computer continually restarts without displaying the desktop.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computer displays a black or blue screen of death.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35582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6.5 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42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chapter covered Windows configuration and management. As a technician, you should be skilled at installing, configuring, and troubleshooting an operating system. The following concepts from this chapter are important to remember:</a:t>
            </a:r>
          </a:p>
          <a:p>
            <a:r>
              <a:rPr lang="en-US" sz="1600" dirty="0"/>
              <a:t>Several different operating systems are available, and you must consider the customer’s needs and environment when choosing an OS.</a:t>
            </a:r>
          </a:p>
          <a:p>
            <a:r>
              <a:rPr lang="en-US" sz="1600" dirty="0"/>
              <a:t>The main steps in setting up a customer’s computer include preparing the hard drive, installing the OS, creating user accounts, and configuring installation options.</a:t>
            </a:r>
          </a:p>
          <a:p>
            <a:r>
              <a:rPr lang="en-US" sz="1600" dirty="0"/>
              <a:t>A GUI shows icons of all files, folders, and applications on the computer. A pointing device, such as a mouse, is used to navigate in a GUI desktop.</a:t>
            </a:r>
          </a:p>
          <a:p>
            <a:r>
              <a:rPr lang="en-US" sz="1600" dirty="0"/>
              <a:t>A CLI uses commands to complete tasks and navigate the file system.</a:t>
            </a:r>
          </a:p>
          <a:p>
            <a:r>
              <a:rPr lang="en-US" sz="1600" dirty="0"/>
              <a:t>With a virtual machine manager, system resources on a host computer can be allocated to run virtual machines. Virtual machines run operating systems, and using them can provide users with greater system functionality.</a:t>
            </a:r>
          </a:p>
          <a:p>
            <a:r>
              <a:rPr lang="en-US" sz="1600" dirty="0"/>
              <a:t>Preventive maintenance techniques help to ensure optimal performance of the OS. You should establish a backup strategy that allows for the recovery of data.</a:t>
            </a:r>
          </a:p>
          <a:p>
            <a:r>
              <a:rPr lang="en-US" sz="1600" dirty="0"/>
              <a:t>Some of the tools available for troubleshooting an OS problem include administrative tools, system tools, and CLI commands.</a:t>
            </a:r>
          </a:p>
          <a:p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71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3352"/>
              </p:ext>
            </p:extLst>
          </p:nvPr>
        </p:nvGraphicFramePr>
        <p:xfrm>
          <a:off x="701937" y="2072476"/>
          <a:ext cx="7745872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Third-Party Software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Third-Party Software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Accounts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Accounts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 Settings in Windows 8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6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activex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at (command)</a:t>
            </a:r>
          </a:p>
          <a:p>
            <a:pPr marL="0" indent="0">
              <a:buNone/>
            </a:pPr>
            <a:r>
              <a:rPr lang="en-US" sz="1600" dirty="0"/>
              <a:t>blocker</a:t>
            </a:r>
          </a:p>
          <a:p>
            <a:pPr marL="0" indent="0">
              <a:buNone/>
            </a:pPr>
            <a:r>
              <a:rPr lang="en-US" sz="1600" dirty="0" err="1"/>
              <a:t>chkdsk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cli</a:t>
            </a:r>
          </a:p>
          <a:p>
            <a:pPr marL="0" indent="0">
              <a:buNone/>
            </a:pPr>
            <a:r>
              <a:rPr lang="en-US" sz="1600" dirty="0"/>
              <a:t>ctrl</a:t>
            </a:r>
          </a:p>
          <a:p>
            <a:pPr marL="0" indent="0">
              <a:buNone/>
            </a:pPr>
            <a:r>
              <a:rPr lang="en-US" sz="1600" dirty="0" err="1"/>
              <a:t>dxdiag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fat32</a:t>
            </a:r>
          </a:p>
          <a:p>
            <a:pPr marL="0" indent="0">
              <a:buNone/>
            </a:pPr>
            <a:r>
              <a:rPr lang="en-US" sz="1600" dirty="0" err="1"/>
              <a:t>homegroup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hypervisor</a:t>
            </a:r>
          </a:p>
          <a:p>
            <a:pPr marL="0" indent="0">
              <a:buNone/>
            </a:pPr>
            <a:r>
              <a:rPr lang="en-US" sz="1600" dirty="0" err="1"/>
              <a:t>linux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mc</a:t>
            </a:r>
          </a:p>
          <a:p>
            <a:pPr marL="0" indent="0">
              <a:buNone/>
            </a:pPr>
            <a:r>
              <a:rPr lang="en-US" sz="1600" dirty="0" err="1" smtClean="0"/>
              <a:t>msconfig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mstsc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nas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ntfs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odbc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readyboost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regedit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region (tool)</a:t>
            </a:r>
          </a:p>
          <a:p>
            <a:pPr marL="0" indent="0">
              <a:buNone/>
            </a:pPr>
            <a:r>
              <a:rPr lang="en-US" sz="1600" dirty="0" err="1"/>
              <a:t>soho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ssds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sshd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uac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uid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6399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98200"/>
              </p:ext>
            </p:extLst>
          </p:nvPr>
        </p:nvGraphicFramePr>
        <p:xfrm>
          <a:off x="701937" y="2072476"/>
          <a:ext cx="7745872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 Settings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Memory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 Memory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Language Options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6.1.2.16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Language Options in Windows 7 and Vista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3181393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06923"/>
              </p:ext>
            </p:extLst>
          </p:nvPr>
        </p:nvGraphicFramePr>
        <p:xfrm>
          <a:off x="701937" y="2072476"/>
          <a:ext cx="774587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Manage System Resources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Manage System Resources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6.1.4.2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Maintenance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6.1.4.2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Maintenance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6.1.4.4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Files in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6.1.5.2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CLI Commands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6.1.5.2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Access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16078178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85673"/>
              </p:ext>
            </p:extLst>
          </p:nvPr>
        </p:nvGraphicFramePr>
        <p:xfrm>
          <a:off x="701937" y="2072476"/>
          <a:ext cx="774587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6.1.5.4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 CLI Commands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6.1.5.6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 in Windows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Startup Folder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Startup Folder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Scheduler in Windows 8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Scheduler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Restore in Windows 8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822762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20911"/>
              </p:ext>
            </p:extLst>
          </p:nvPr>
        </p:nvGraphicFramePr>
        <p:xfrm>
          <a:off x="701937" y="2072476"/>
          <a:ext cx="7745872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/>
                <a:gridCol w="2099307"/>
                <a:gridCol w="3490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Restore in Windows 7 and Vista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Restore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28575" marR="28575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6.3.1.9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Video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</a:t>
                      </a:r>
                    </a:p>
                  </a:txBody>
                  <a:tcPr marL="28575" marR="28575" marT="0" marB="0"/>
                </a:tc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Activities (Cont.)</a:t>
            </a:r>
          </a:p>
        </p:txBody>
      </p:sp>
    </p:spTree>
    <p:extLst>
      <p:ext uri="{BB962C8B-B14F-4D97-AF65-F5344CB8AC3E}">
        <p14:creationId xmlns:p14="http://schemas.microsoft.com/office/powerpoint/2010/main" val="2303888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6, “Assessment” after completing Chapter 6.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Quizzes, labs, Packet </a:t>
            </a:r>
            <a:r>
              <a:rPr lang="en-US" sz="2000" dirty="0"/>
              <a:t>T</a:t>
            </a:r>
            <a:r>
              <a:rPr lang="en-US" sz="2000" dirty="0" smtClean="0"/>
              <a:t>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32749</TotalTime>
  <Pages>28</Pages>
  <Words>3121</Words>
  <Application>Microsoft Office PowerPoint</Application>
  <PresentationFormat>On-screen Show (4:3)</PresentationFormat>
  <Paragraphs>503</Paragraphs>
  <Slides>41</Slides>
  <Notes>40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6: Windows Configuration &amp; Management</vt:lpstr>
      <vt:lpstr>Instructor Materials - Chapter 6 Planning Guide</vt:lpstr>
      <vt:lpstr>PowerPoint Presentation</vt:lpstr>
      <vt:lpstr>Chapter 6: Activities</vt:lpstr>
      <vt:lpstr>Chapter 6: Activities (Cont.)</vt:lpstr>
      <vt:lpstr>Chapter 6: Activities (Cont.)</vt:lpstr>
      <vt:lpstr>Chapter 6: Activities (Cont.)</vt:lpstr>
      <vt:lpstr>Chapter 6: Activities (Cont.)</vt:lpstr>
      <vt:lpstr>Chapter 6: Assessment</vt:lpstr>
      <vt:lpstr>PowerPoint Presentation</vt:lpstr>
      <vt:lpstr>PowerPoint Presentation</vt:lpstr>
      <vt:lpstr>Chapter 6: Additional Help</vt:lpstr>
      <vt:lpstr>Chapter 6: Topics in chapter that are not found in the CompTIA A+ 220-901 Certification</vt:lpstr>
      <vt:lpstr>PowerPoint Presentation</vt:lpstr>
      <vt:lpstr>Chapter 6: Windows Configuration and Management</vt:lpstr>
      <vt:lpstr>Chapter 6 - Sections &amp; Objectives</vt:lpstr>
      <vt:lpstr>6.1 Windows Desktop, Tools, and Applications</vt:lpstr>
      <vt:lpstr>The Windows GUI and Control Panel Windows Desktop, Tools and Applications</vt:lpstr>
      <vt:lpstr>The Windows GUI and Control Panel Windows Desktop, Tools and Applications  (Cont.)</vt:lpstr>
      <vt:lpstr>The Windows GUI and Control Panel Control Panel Utilities</vt:lpstr>
      <vt:lpstr>The Windows GUI and Control Panel Control Panel Utilities  (Cont.)</vt:lpstr>
      <vt:lpstr>The Windows GUI and Control Panel Control Panel Utilities  (Cont.)</vt:lpstr>
      <vt:lpstr>The Windows GUI and Control Panel Control Panel Utilities  (Cont.)</vt:lpstr>
      <vt:lpstr>The Windows GUI and Control Panel Administrative Tools</vt:lpstr>
      <vt:lpstr>The Windows GUI and Control Panel Administrative Tools (Cont.)</vt:lpstr>
      <vt:lpstr>The Windows GUI and Control Panel Disk Defragmenter and Disk Error-Checking Tool</vt:lpstr>
      <vt:lpstr>The Windows GUI and Control Panel Command Line Tools</vt:lpstr>
      <vt:lpstr>6.2 Client-Side Virtualization</vt:lpstr>
      <vt:lpstr>Client-Side Virtualization Purpose and Requirements of Virtualization</vt:lpstr>
      <vt:lpstr>6.3  Common Preventive Maintenance Techniques for Operating Systems</vt:lpstr>
      <vt:lpstr>Common Preventive Maintenance Techniques for Operating Systems OS Preventive Maintenance Plan</vt:lpstr>
      <vt:lpstr>Common Preventive Maintenance Techniques for Operating Systems OS Preventive Maintenance Plan (Cont.)</vt:lpstr>
      <vt:lpstr>6.4  Basic Troubleshooting Process for Operating Systems</vt:lpstr>
      <vt:lpstr>Basic Troubleshooting Process for Operating Systems Applying the Troubleshooting Process for Operating Systems</vt:lpstr>
      <vt:lpstr>Basic Troubleshooting Process for Operating Systems Applying the Troubleshooting Process for Operating Systems</vt:lpstr>
      <vt:lpstr>Basic Troubleshooting Process for Operating Systems Common Problems and Solutions</vt:lpstr>
      <vt:lpstr>6.5  Chapter Summary</vt:lpstr>
      <vt:lpstr>Chapter Summary Summary</vt:lpstr>
      <vt:lpstr>PowerPoint Presentation</vt:lpstr>
      <vt:lpstr>PowerPoint Presentation</vt:lpstr>
      <vt:lpstr>Chapter 6 New Terms and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Jane Gibbons -X (jagibbon - DEL ORO CONSULTING INC at Cisco)</cp:lastModifiedBy>
  <cp:revision>995</cp:revision>
  <cp:lastPrinted>1999-01-27T00:54:54Z</cp:lastPrinted>
  <dcterms:created xsi:type="dcterms:W3CDTF">2006-10-23T15:07:30Z</dcterms:created>
  <dcterms:modified xsi:type="dcterms:W3CDTF">2015-10-29T20:19:57Z</dcterms:modified>
</cp:coreProperties>
</file>