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38"/>
  </p:notesMasterIdLst>
  <p:handoutMasterIdLst>
    <p:handoutMasterId r:id="rId39"/>
  </p:handoutMasterIdLst>
  <p:sldIdLst>
    <p:sldId id="812" r:id="rId3"/>
    <p:sldId id="813" r:id="rId4"/>
    <p:sldId id="871" r:id="rId5"/>
    <p:sldId id="872" r:id="rId6"/>
    <p:sldId id="911" r:id="rId7"/>
    <p:sldId id="873" r:id="rId8"/>
    <p:sldId id="874" r:id="rId9"/>
    <p:sldId id="934" r:id="rId10"/>
    <p:sldId id="875" r:id="rId11"/>
    <p:sldId id="876" r:id="rId12"/>
    <p:sldId id="877" r:id="rId13"/>
    <p:sldId id="500" r:id="rId14"/>
    <p:sldId id="786" r:id="rId15"/>
    <p:sldId id="791" r:id="rId16"/>
    <p:sldId id="921" r:id="rId17"/>
    <p:sldId id="939" r:id="rId18"/>
    <p:sldId id="935" r:id="rId19"/>
    <p:sldId id="940" r:id="rId20"/>
    <p:sldId id="941" r:id="rId21"/>
    <p:sldId id="936" r:id="rId22"/>
    <p:sldId id="942" r:id="rId23"/>
    <p:sldId id="943" r:id="rId24"/>
    <p:sldId id="947" r:id="rId25"/>
    <p:sldId id="937" r:id="rId26"/>
    <p:sldId id="944" r:id="rId27"/>
    <p:sldId id="948" r:id="rId28"/>
    <p:sldId id="949" r:id="rId29"/>
    <p:sldId id="950" r:id="rId30"/>
    <p:sldId id="945" r:id="rId31"/>
    <p:sldId id="951" r:id="rId32"/>
    <p:sldId id="938" r:id="rId33"/>
    <p:sldId id="919" r:id="rId34"/>
    <p:sldId id="884" r:id="rId35"/>
    <p:sldId id="885" r:id="rId36"/>
    <p:sldId id="946" r:id="rId37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0" autoAdjust="0"/>
    <p:restoredTop sz="89277" autoAdjust="0"/>
  </p:normalViewPr>
  <p:slideViewPr>
    <p:cSldViewPr snapToGrid="0">
      <p:cViewPr varScale="1">
        <p:scale>
          <a:sx n="104" d="100"/>
          <a:sy n="104" d="100"/>
        </p:scale>
        <p:origin x="201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5.xml"/><Relationship Id="rId13" Type="http://schemas.openxmlformats.org/officeDocument/2006/relationships/slide" Target="slides/slide30.xml"/><Relationship Id="rId3" Type="http://schemas.openxmlformats.org/officeDocument/2006/relationships/slide" Target="slides/slide18.xml"/><Relationship Id="rId7" Type="http://schemas.openxmlformats.org/officeDocument/2006/relationships/slide" Target="slides/slide23.xml"/><Relationship Id="rId12" Type="http://schemas.openxmlformats.org/officeDocument/2006/relationships/slide" Target="slides/slide29.xml"/><Relationship Id="rId2" Type="http://schemas.openxmlformats.org/officeDocument/2006/relationships/slide" Target="slides/slide16.xml"/><Relationship Id="rId1" Type="http://schemas.openxmlformats.org/officeDocument/2006/relationships/slide" Target="slides/slide15.xml"/><Relationship Id="rId6" Type="http://schemas.openxmlformats.org/officeDocument/2006/relationships/slide" Target="slides/slide22.xml"/><Relationship Id="rId11" Type="http://schemas.openxmlformats.org/officeDocument/2006/relationships/slide" Target="slides/slide28.xml"/><Relationship Id="rId5" Type="http://schemas.openxmlformats.org/officeDocument/2006/relationships/slide" Target="slides/slide21.xml"/><Relationship Id="rId15" Type="http://schemas.openxmlformats.org/officeDocument/2006/relationships/slide" Target="slides/slide35.xml"/><Relationship Id="rId10" Type="http://schemas.openxmlformats.org/officeDocument/2006/relationships/slide" Target="slides/slide27.xml"/><Relationship Id="rId4" Type="http://schemas.openxmlformats.org/officeDocument/2006/relationships/slide" Target="slides/slide19.xml"/><Relationship Id="rId9" Type="http://schemas.openxmlformats.org/officeDocument/2006/relationships/slide" Target="slides/slide26.xml"/><Relationship Id="rId14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</a:t>
            </a:r>
            <a:r>
              <a:rPr lang="en-US" b="0" dirty="0" smtClean="0"/>
              <a:t>Program</a:t>
            </a:r>
            <a:endParaRPr lang="en-US" b="0" dirty="0"/>
          </a:p>
          <a:p>
            <a:pPr>
              <a:buFontTx/>
              <a:buNone/>
            </a:pPr>
            <a:r>
              <a:rPr lang="en-US" b="0" dirty="0" smtClean="0"/>
              <a:t>IT Essentials</a:t>
            </a:r>
            <a:endParaRPr lang="en-US" b="0" dirty="0"/>
          </a:p>
          <a:p>
            <a:pPr>
              <a:buFontTx/>
              <a:buNone/>
            </a:pPr>
            <a:r>
              <a:rPr lang="en-US" sz="1400" smtClean="0">
                <a:latin typeface="Arial" charset="0"/>
              </a:rPr>
              <a:t>Chapter 7: Networking Concepts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397270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311D0035-3BE0-490C-B824-0AD9C41C2BAC}" type="slidenum">
              <a:rPr lang="en-US" sz="800" b="0"/>
              <a:pPr algn="r"/>
              <a:t>10</a:t>
            </a:fld>
            <a:endParaRPr lang="en-US" sz="800" b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649963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CB16DC-A265-4634-B8FE-A98AE819939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89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12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IT Essentials</a:t>
            </a:r>
          </a:p>
          <a:p>
            <a:pPr>
              <a:buFontTx/>
              <a:buNone/>
            </a:pPr>
            <a:r>
              <a:rPr lang="en-US" sz="1200" smtClean="0">
                <a:latin typeface="Arial" charset="0"/>
              </a:rPr>
              <a:t>Chapter 7: Networking Concepts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476943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13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23805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IT Essentials</a:t>
            </a:r>
          </a:p>
          <a:p>
            <a:pPr>
              <a:buFontTx/>
              <a:buNone/>
            </a:pPr>
            <a:r>
              <a:rPr lang="en-US" sz="1200" smtClean="0">
                <a:latin typeface="Arial" charset="0"/>
              </a:rPr>
              <a:t>Chapter 7: Networking Concepts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15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sz="1200" kern="1200" baseline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- </a:t>
            </a: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Principles of Networking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7.1.1 - Computer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36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16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sz="1200" kern="1200" baseline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- </a:t>
            </a: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Principles of Networking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7.1.2 - </a:t>
            </a:r>
            <a:r>
              <a:rPr lang="en-US" sz="1200" smtClean="0">
                <a:latin typeface="Arial" charset="0"/>
              </a:rPr>
              <a:t>Types of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36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IT Essentials</a:t>
            </a:r>
          </a:p>
          <a:p>
            <a:pPr>
              <a:buFontTx/>
              <a:buNone/>
            </a:pPr>
            <a:r>
              <a:rPr lang="en-US" sz="1200" smtClean="0">
                <a:latin typeface="Arial" charset="0"/>
              </a:rPr>
              <a:t>Chapter 7: Networking Concepts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18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7.2 - Networking Standards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7.2.1</a:t>
            </a:r>
            <a:r>
              <a:rPr lang="en-US" sz="1200" kern="1200" baseline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- </a:t>
            </a: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Reference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364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19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7.2 - Networking Standards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7.2.1</a:t>
            </a:r>
            <a:r>
              <a:rPr lang="en-US" sz="1200" kern="1200" baseline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- </a:t>
            </a:r>
            <a:r>
              <a:rPr lang="en-US" sz="1200" smtClean="0">
                <a:latin typeface="Arial" charset="0"/>
              </a:rPr>
              <a:t>Wired and Wireless Standards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36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171057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IT Essentials</a:t>
            </a:r>
          </a:p>
          <a:p>
            <a:pPr>
              <a:buFontTx/>
              <a:buNone/>
            </a:pPr>
            <a:r>
              <a:rPr lang="en-US" sz="1200" smtClean="0">
                <a:latin typeface="Arial" charset="0"/>
              </a:rPr>
              <a:t>Chapter 7: Networking Concepts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21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smtClean="0">
                <a:latin typeface="Arial" charset="0"/>
              </a:rPr>
              <a:t>7.3 - Physical Components of a Network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smtClean="0">
                <a:latin typeface="Arial" charset="0"/>
              </a:rPr>
              <a:t>7.3.1</a:t>
            </a:r>
            <a:r>
              <a:rPr lang="en-US" sz="1200" baseline="0" smtClean="0">
                <a:latin typeface="Arial" charset="0"/>
              </a:rPr>
              <a:t> - </a:t>
            </a:r>
            <a:r>
              <a:rPr lang="en-US" sz="2000" smtClean="0">
                <a:latin typeface="Arial" charset="0"/>
              </a:rPr>
              <a:t>Network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364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22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smtClean="0">
                <a:latin typeface="Arial" charset="0"/>
              </a:rPr>
              <a:t>7.3 - Physical Components of a Network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smtClean="0">
                <a:latin typeface="Arial" charset="0"/>
              </a:rPr>
              <a:t>7.3.2</a:t>
            </a:r>
            <a:r>
              <a:rPr lang="en-US" sz="1200" baseline="0" smtClean="0">
                <a:latin typeface="Arial" charset="0"/>
              </a:rPr>
              <a:t> - </a:t>
            </a:r>
            <a:r>
              <a:rPr lang="en-US" sz="2000" smtClean="0">
                <a:latin typeface="Arial" charset="0"/>
              </a:rPr>
              <a:t>Cables and Connectors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364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23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smtClean="0">
                <a:latin typeface="Arial" charset="0"/>
              </a:rPr>
              <a:t>7.3 - Physical Components of a Network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smtClean="0">
                <a:latin typeface="Arial" charset="0"/>
              </a:rPr>
              <a:t>7.3.2</a:t>
            </a:r>
            <a:r>
              <a:rPr lang="en-US" sz="1200" baseline="0" smtClean="0">
                <a:latin typeface="Arial" charset="0"/>
              </a:rPr>
              <a:t> - </a:t>
            </a:r>
            <a:r>
              <a:rPr lang="en-US" sz="2000" smtClean="0">
                <a:latin typeface="Arial" charset="0"/>
              </a:rPr>
              <a:t>Cables and Connectors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6492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IT Essentials</a:t>
            </a:r>
          </a:p>
          <a:p>
            <a:pPr>
              <a:buFontTx/>
              <a:buNone/>
            </a:pPr>
            <a:r>
              <a:rPr lang="en-US" sz="1200" smtClean="0">
                <a:latin typeface="Arial" charset="0"/>
              </a:rPr>
              <a:t>Chapter 7: Networking Concepts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25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smtClean="0">
                <a:latin typeface="Arial" charset="0"/>
              </a:rPr>
              <a:t>7.4 - Basic Networking Concepts and Technologies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smtClean="0">
                <a:latin typeface="Arial" charset="0"/>
              </a:rPr>
              <a:t>7.4.1</a:t>
            </a:r>
            <a:r>
              <a:rPr lang="en-US" sz="1200" baseline="0" smtClean="0">
                <a:latin typeface="Arial" charset="0"/>
              </a:rPr>
              <a:t> - </a:t>
            </a:r>
            <a:r>
              <a:rPr lang="en-US" sz="2000" smtClean="0">
                <a:latin typeface="Arial" charset="0"/>
              </a:rPr>
              <a:t>Networked Equipment Addressing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364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26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smtClean="0">
                <a:latin typeface="Arial" charset="0"/>
              </a:rPr>
              <a:t>7.4 - Basic Networking Concepts and Technologies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smtClean="0">
                <a:latin typeface="Arial" charset="0"/>
              </a:rPr>
              <a:t>7.4.1</a:t>
            </a:r>
            <a:r>
              <a:rPr lang="en-US" sz="1200" baseline="0" smtClean="0">
                <a:latin typeface="Arial" charset="0"/>
              </a:rPr>
              <a:t> - </a:t>
            </a:r>
            <a:r>
              <a:rPr lang="en-US" sz="2000" smtClean="0">
                <a:latin typeface="Arial" charset="0"/>
              </a:rPr>
              <a:t>Networked Equipment Addressing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5354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27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smtClean="0">
                <a:latin typeface="Arial" charset="0"/>
              </a:rPr>
              <a:t>7.4 - Basic Networking Concepts and Technologies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smtClean="0">
                <a:latin typeface="Arial" charset="0"/>
              </a:rPr>
              <a:t>7.4.1</a:t>
            </a:r>
            <a:r>
              <a:rPr lang="en-US" sz="1200" baseline="0" smtClean="0">
                <a:latin typeface="Arial" charset="0"/>
              </a:rPr>
              <a:t> - </a:t>
            </a:r>
            <a:r>
              <a:rPr lang="en-US" sz="2000" smtClean="0">
                <a:latin typeface="Arial" charset="0"/>
              </a:rPr>
              <a:t>Networked Equipment Addressing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390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28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smtClean="0">
                <a:latin typeface="Arial" charset="0"/>
              </a:rPr>
              <a:t>7.4 - Basic Networking Concepts and Technologies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smtClean="0">
                <a:latin typeface="Arial" charset="0"/>
              </a:rPr>
              <a:t>7.4.1</a:t>
            </a:r>
            <a:r>
              <a:rPr lang="en-US" sz="1200" baseline="0" smtClean="0">
                <a:latin typeface="Arial" charset="0"/>
              </a:rPr>
              <a:t> - </a:t>
            </a:r>
            <a:r>
              <a:rPr lang="en-US" sz="2000" smtClean="0">
                <a:latin typeface="Arial" charset="0"/>
              </a:rPr>
              <a:t>Networked Equipment Addressing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503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29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smtClean="0">
                <a:latin typeface="Arial" charset="0"/>
              </a:rPr>
              <a:t>7.4 - Basic Networking Concepts and Technologies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smtClean="0">
                <a:latin typeface="Arial" charset="0"/>
              </a:rPr>
              <a:t>7.4.2</a:t>
            </a:r>
            <a:r>
              <a:rPr lang="en-US" sz="1200" baseline="0" smtClean="0">
                <a:latin typeface="Arial" charset="0"/>
              </a:rPr>
              <a:t> - </a:t>
            </a:r>
            <a:r>
              <a:rPr lang="en-US" sz="1200" smtClean="0">
                <a:latin typeface="Arial" charset="0"/>
              </a:rPr>
              <a:t>Transport Layer 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36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97EDCD-494B-463B-94F5-50E6B57D71C3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 defTabSz="814388">
              <a:lnSpc>
                <a:spcPct val="90000"/>
              </a:lnSpc>
              <a:buNone/>
              <a:defRPr/>
            </a:pPr>
            <a:r>
              <a:rPr lang="en-US" sz="800" b="0" kern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ITE 6.0 Planning Guide</a:t>
            </a:r>
          </a:p>
          <a:p>
            <a:pPr>
              <a:buFontTx/>
              <a:buNone/>
            </a:pPr>
            <a:r>
              <a:rPr lang="en-US" sz="1200" smtClean="0">
                <a:latin typeface="Arial" charset="0"/>
              </a:rPr>
              <a:t>Chapter 7: Networking </a:t>
            </a:r>
            <a:r>
              <a:rPr lang="en-US" sz="1200" smtClean="0">
                <a:latin typeface="Arial" charset="0"/>
              </a:rPr>
              <a:t>Concepts </a:t>
            </a:r>
            <a:endParaRPr lang="en-GB" b="0" dirty="0" smtClean="0"/>
          </a:p>
        </p:txBody>
      </p:sp>
    </p:spTree>
    <p:extLst>
      <p:ext uri="{BB962C8B-B14F-4D97-AF65-F5344CB8AC3E}">
        <p14:creationId xmlns:p14="http://schemas.microsoft.com/office/powerpoint/2010/main" val="551885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30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smtClean="0">
                <a:latin typeface="Arial" charset="0"/>
              </a:rPr>
              <a:t>7.4 - Basic Networking Concepts and Technologies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smtClean="0">
                <a:latin typeface="Arial" charset="0"/>
              </a:rPr>
              <a:t>7.4.2</a:t>
            </a:r>
            <a:r>
              <a:rPr lang="en-US" sz="1200" baseline="0" smtClean="0">
                <a:latin typeface="Arial" charset="0"/>
              </a:rPr>
              <a:t> - </a:t>
            </a:r>
            <a:r>
              <a:rPr lang="en-US" sz="1200" smtClean="0">
                <a:latin typeface="Arial" charset="0"/>
              </a:rPr>
              <a:t>Transport Layer 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71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31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IT Essentials</a:t>
            </a:r>
          </a:p>
          <a:p>
            <a:pPr>
              <a:buFontTx/>
              <a:buNone/>
            </a:pPr>
            <a:r>
              <a:rPr lang="en-US" sz="1200" smtClean="0">
                <a:latin typeface="Arial" charset="0"/>
              </a:rPr>
              <a:t>Chapter 7: Networking Concepts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32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7.5 – Chapter Summary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7.5.1 -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638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C3B40C-7774-46A0-8FD7-D0857136B16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928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35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45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4</a:t>
            </a:fld>
            <a:endParaRPr lang="en-US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782660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5</a:t>
            </a:fld>
            <a:endParaRPr lang="en-US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460063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6</a:t>
            </a:fld>
            <a:endParaRPr lang="en-US" sz="800" b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784400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7</a:t>
            </a:fld>
            <a:endParaRPr lang="en-U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368471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8</a:t>
            </a:fld>
            <a:endParaRPr lang="en-U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368471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F7D0146-1035-4865-8A5B-0B1E8578604B}" type="slidenum">
              <a:rPr lang="en-US" sz="800" b="0">
                <a:ea typeface="ＭＳ Ｐゴシック" pitchFamily="34" charset="-128"/>
              </a:rPr>
              <a:pPr algn="r"/>
              <a:t>9</a:t>
            </a:fld>
            <a:endParaRPr lang="en-US" sz="800" b="0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635279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© 2007 – </a:t>
            </a:r>
            <a:r>
              <a:rPr lang="en-US" sz="700" dirty="0" smtClean="0">
                <a:solidFill>
                  <a:srgbClr val="D3D3D3"/>
                </a:solidFill>
              </a:rPr>
              <a:t>2015, </a:t>
            </a:r>
            <a:r>
              <a:rPr lang="en-US" sz="700" dirty="0">
                <a:solidFill>
                  <a:srgbClr val="D3D3D3"/>
                </a:solidFill>
              </a:rPr>
              <a:t>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0529"/>
            <a:ext cx="2041365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© </a:t>
            </a:r>
            <a:r>
              <a:rPr lang="en-US" sz="700" dirty="0" smtClean="0">
                <a:solidFill>
                  <a:srgbClr val="D3D3D3"/>
                </a:solidFill>
              </a:rPr>
              <a:t>2015 </a:t>
            </a:r>
            <a:r>
              <a:rPr lang="en-US" sz="700" dirty="0">
                <a:solidFill>
                  <a:srgbClr val="D3D3D3"/>
                </a:solidFill>
              </a:rPr>
              <a:t>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© 2007 – </a:t>
            </a:r>
            <a:r>
              <a:rPr lang="en-US" sz="700" dirty="0" smtClean="0">
                <a:solidFill>
                  <a:srgbClr val="D3D3D3"/>
                </a:solidFill>
              </a:rPr>
              <a:t>2015, </a:t>
            </a:r>
            <a:r>
              <a:rPr lang="en-US" sz="700" dirty="0">
                <a:solidFill>
                  <a:srgbClr val="D3D3D3"/>
                </a:solidFill>
              </a:rPr>
              <a:t>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0529"/>
            <a:ext cx="2041365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© </a:t>
            </a:r>
            <a:r>
              <a:rPr lang="en-US" sz="700" dirty="0" smtClean="0">
                <a:solidFill>
                  <a:srgbClr val="D3D3D3"/>
                </a:solidFill>
              </a:rPr>
              <a:t>2015 </a:t>
            </a:r>
            <a:r>
              <a:rPr lang="en-US" sz="700" dirty="0">
                <a:solidFill>
                  <a:srgbClr val="D3D3D3"/>
                </a:solidFill>
              </a:rPr>
              <a:t>Cisco Systems, Inc. All rights reserved.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netacad.net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49" y="2263775"/>
            <a:ext cx="3951757" cy="1481138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</a:rPr>
              <a:t>Instructor Materials</a:t>
            </a:r>
            <a:br>
              <a:rPr lang="en-US" sz="2400" dirty="0" smtClean="0">
                <a:latin typeface="Arial" charset="0"/>
              </a:rPr>
            </a:br>
            <a:r>
              <a:rPr lang="en-US" sz="2400" smtClean="0">
                <a:latin typeface="Arial" charset="0"/>
              </a:rPr>
              <a:t>Chapter 7: Networking Concepts</a:t>
            </a:r>
            <a:endParaRPr lang="en-US" sz="24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IT Essentials v6.0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2646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Chapter 5: </a:t>
            </a:r>
            <a:r>
              <a:rPr lang="en-US" sz="2400" dirty="0"/>
              <a:t>Topics in chapter that are not found in the </a:t>
            </a:r>
            <a:r>
              <a:rPr lang="en-US" sz="2400" dirty="0" smtClean="0"/>
              <a:t>CompTIA A+ 220-901 Certification</a:t>
            </a:r>
          </a:p>
        </p:txBody>
      </p:sp>
      <p:sp>
        <p:nvSpPr>
          <p:cNvPr id="512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35718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This slide </a:t>
            </a:r>
            <a:r>
              <a:rPr lang="en-US" sz="2000" dirty="0"/>
              <a:t>lists </a:t>
            </a:r>
            <a:r>
              <a:rPr lang="en-US" sz="2000" dirty="0" smtClean="0"/>
              <a:t>content included in </a:t>
            </a:r>
            <a:r>
              <a:rPr lang="en-US" sz="2000" dirty="0"/>
              <a:t>this chapter that </a:t>
            </a:r>
            <a:r>
              <a:rPr lang="en-US" sz="2000" dirty="0" smtClean="0"/>
              <a:t>is </a:t>
            </a:r>
            <a:r>
              <a:rPr lang="en-US" sz="2000" dirty="0"/>
              <a:t>NOT listed in the CompTIA A+ 220-901 </a:t>
            </a:r>
            <a:r>
              <a:rPr lang="en-US" sz="2000" dirty="0" smtClean="0"/>
              <a:t>blueprint. Instructors </a:t>
            </a:r>
            <a:r>
              <a:rPr lang="en-US" sz="2000" dirty="0"/>
              <a:t>could skip these sections; however, they should provide additional information and fundamental concepts to assist the student with the topic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All content in </a:t>
            </a:r>
            <a:r>
              <a:rPr lang="en-US" sz="2000" smtClean="0"/>
              <a:t>Chapter 7 </a:t>
            </a:r>
            <a:r>
              <a:rPr lang="en-US" sz="2000" dirty="0" smtClean="0"/>
              <a:t>is aligned to the certification.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403606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  <p:pic>
        <p:nvPicPr>
          <p:cNvPr id="14339" name="Picture 100" descr="CNA_largo-onwhit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2978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smtClean="0">
                <a:latin typeface="Arial" charset="0"/>
              </a:rPr>
              <a:t>Chapter 7:</a:t>
            </a:r>
            <a:r>
              <a:rPr lang="en-US" sz="2400">
                <a:latin typeface="Arial" charset="0"/>
              </a:rPr>
              <a:t/>
            </a:r>
            <a:br>
              <a:rPr lang="en-US" sz="2400">
                <a:latin typeface="Arial" charset="0"/>
              </a:rPr>
            </a:br>
            <a:r>
              <a:rPr lang="en-US" sz="2400" smtClean="0"/>
              <a:t>Networking Concepts</a:t>
            </a:r>
            <a:endParaRPr lang="en-US" sz="24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IT Essentials v6.0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smtClean="0"/>
              <a:t>Chapter 7 </a:t>
            </a:r>
            <a:r>
              <a:rPr lang="en-US" dirty="0" smtClean="0"/>
              <a:t>- Sections &amp; Objectives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4252259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CA" sz="2000" smtClean="0"/>
              <a:t>7.1 Principles of Networking</a:t>
            </a:r>
            <a:endParaRPr lang="en-CA" sz="2000" dirty="0" smtClean="0"/>
          </a:p>
          <a:p>
            <a:pPr lvl="1">
              <a:buFont typeface="Wingdings" charset="2"/>
              <a:buChar char="§"/>
            </a:pPr>
            <a:r>
              <a:rPr lang="en-CA" sz="1600" smtClean="0"/>
              <a:t> </a:t>
            </a:r>
            <a:r>
              <a:rPr lang="en-US" sz="1600" smtClean="0"/>
              <a:t>Explain components and types of computer networks.</a:t>
            </a:r>
            <a:endParaRPr lang="en-CA" sz="1600" dirty="0" smtClean="0"/>
          </a:p>
          <a:p>
            <a:pPr>
              <a:buFont typeface="Wingdings" charset="2"/>
              <a:buChar char="§"/>
            </a:pPr>
            <a:r>
              <a:rPr lang="en-CA" sz="2000" smtClean="0"/>
              <a:t>7.2 Networking Standards</a:t>
            </a:r>
            <a:endParaRPr lang="en-CA" sz="2000" dirty="0" smtClean="0"/>
          </a:p>
          <a:p>
            <a:pPr lvl="1">
              <a:buFont typeface="Wingdings" charset="2"/>
              <a:buChar char="§"/>
            </a:pPr>
            <a:r>
              <a:rPr lang="en-CA" sz="1600" smtClean="0"/>
              <a:t> </a:t>
            </a:r>
            <a:r>
              <a:rPr lang="en-US" sz="1600" smtClean="0"/>
              <a:t>Explain the purpose and characteristics of networking standards.</a:t>
            </a:r>
            <a:endParaRPr lang="en-CA" sz="1600" dirty="0" smtClean="0"/>
          </a:p>
          <a:p>
            <a:pPr>
              <a:buFont typeface="Wingdings" charset="2"/>
              <a:buChar char="§"/>
            </a:pPr>
            <a:r>
              <a:rPr lang="en-CA" sz="2000" smtClean="0"/>
              <a:t>7.3 Physical Components of a Network</a:t>
            </a:r>
          </a:p>
          <a:p>
            <a:pPr lvl="1">
              <a:buFont typeface="Wingdings" charset="2"/>
              <a:buChar char="§"/>
            </a:pPr>
            <a:r>
              <a:rPr lang="en-US" sz="1600" smtClean="0"/>
              <a:t> Explain the purpose of physical components of a network.</a:t>
            </a:r>
            <a:endParaRPr lang="en-CA" sz="1600" smtClean="0"/>
          </a:p>
          <a:p>
            <a:pPr>
              <a:buFont typeface="Wingdings" charset="2"/>
              <a:buChar char="§"/>
            </a:pPr>
            <a:r>
              <a:rPr lang="en-CA" sz="2000" smtClean="0"/>
              <a:t>7.4 Basic Networking Concepts and Technologies</a:t>
            </a:r>
          </a:p>
          <a:p>
            <a:pPr lvl="1">
              <a:buFont typeface="Wingdings" charset="2"/>
              <a:buChar char="§"/>
            </a:pPr>
            <a:r>
              <a:rPr lang="en-US" sz="1600" smtClean="0"/>
              <a:t> Configure network connectivity between PCs.</a:t>
            </a:r>
            <a:endParaRPr lang="en-CA" sz="1600" smtClean="0"/>
          </a:p>
          <a:p>
            <a:pPr>
              <a:buFont typeface="Wingdings" charset="2"/>
              <a:buChar char="§"/>
            </a:pPr>
            <a:r>
              <a:rPr lang="en-CA" sz="2000" smtClean="0"/>
              <a:t>7.5 Chapter Summary</a:t>
            </a:r>
            <a:endParaRPr lang="en-CA" sz="2000" dirty="0" smtClean="0"/>
          </a:p>
        </p:txBody>
      </p:sp>
    </p:spTree>
    <p:extLst>
      <p:ext uri="{BB962C8B-B14F-4D97-AF65-F5344CB8AC3E}">
        <p14:creationId xmlns:p14="http://schemas.microsoft.com/office/powerpoint/2010/main" val="10657108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smtClean="0"/>
              <a:t>7.1 </a:t>
            </a:r>
            <a:r>
              <a:rPr lang="en-CA" sz="2400" smtClean="0"/>
              <a:t>Principles of Networking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smtClean="0">
                <a:latin typeface="Arial" charset="0"/>
              </a:rPr>
              <a:t>Principles of Networking</a:t>
            </a: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n-US" sz="3000" smtClean="0">
                <a:latin typeface="Arial" charset="0"/>
              </a:rPr>
              <a:t>Computer Networks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18"/>
            <a:ext cx="5602248" cy="3757776"/>
          </a:xfrm>
        </p:spPr>
        <p:txBody>
          <a:bodyPr wrap="square">
            <a:spAutoFit/>
          </a:bodyPr>
          <a:lstStyle/>
          <a:p>
            <a:r>
              <a:rPr lang="en-US" sz="2000" dirty="0" smtClean="0"/>
              <a:t>Computer Network Devices and Components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Host Devices – any device that sends and receives information on the network (computer, printer, etc.)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Intermediary Devices – exist in between host devices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Media – component over which the message travels from source to destination</a:t>
            </a:r>
          </a:p>
          <a:p>
            <a:r>
              <a:rPr lang="en-US" sz="2000" dirty="0" smtClean="0"/>
              <a:t>Can you name each device or component shown here?</a:t>
            </a:r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5" name="Picture 4" descr="na_graphics_lib_24_compu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50019" y="1460973"/>
            <a:ext cx="1025428" cy="854523"/>
          </a:xfrm>
          <a:prstGeom prst="rect">
            <a:avLst/>
          </a:prstGeom>
        </p:spPr>
      </p:pic>
      <p:pic>
        <p:nvPicPr>
          <p:cNvPr id="6" name="Picture 5" descr="na_graphics_lib_103_print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64993" y="2996069"/>
            <a:ext cx="1228244" cy="558293"/>
          </a:xfrm>
          <a:prstGeom prst="rect">
            <a:avLst/>
          </a:prstGeom>
        </p:spPr>
      </p:pic>
      <p:pic>
        <p:nvPicPr>
          <p:cNvPr id="8" name="Picture 7" descr="na_graphics_lib_150_switch-workgroup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48331" y="4269065"/>
            <a:ext cx="1066522" cy="517101"/>
          </a:xfrm>
          <a:prstGeom prst="rect">
            <a:avLst/>
          </a:prstGeom>
        </p:spPr>
      </p:pic>
      <p:pic>
        <p:nvPicPr>
          <p:cNvPr id="9" name="Picture 8" descr="na_graphics_lib_163_WAN-lin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7678" y="5159927"/>
            <a:ext cx="2089985" cy="175023"/>
          </a:xfrm>
          <a:prstGeom prst="rect">
            <a:avLst/>
          </a:prstGeom>
        </p:spPr>
      </p:pic>
      <p:pic>
        <p:nvPicPr>
          <p:cNvPr id="10" name="Picture 9" descr="na_graphics_lib_166_wireless-signal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73526" y="4926271"/>
            <a:ext cx="2336508" cy="304762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 bwMode="auto">
          <a:xfrm>
            <a:off x="884903" y="6017341"/>
            <a:ext cx="258096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Picture 12" descr="na_graphics_lib_21_clou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66889" y="5427492"/>
            <a:ext cx="1496823" cy="929063"/>
          </a:xfrm>
          <a:prstGeom prst="rect">
            <a:avLst/>
          </a:prstGeom>
        </p:spPr>
      </p:pic>
      <p:pic>
        <p:nvPicPr>
          <p:cNvPr id="14" name="Picture 13" descr="na_graphics_lib_122_router-wireless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32461" y="5187884"/>
            <a:ext cx="974998" cy="103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430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smtClean="0">
                <a:latin typeface="Arial" charset="0"/>
              </a:rPr>
              <a:t>Principles of Networking</a:t>
            </a: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n-US" sz="3000" smtClean="0">
                <a:latin typeface="Arial" charset="0"/>
              </a:rPr>
              <a:t>Types of Networks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7211148" cy="4902862"/>
          </a:xfrm>
        </p:spPr>
        <p:txBody>
          <a:bodyPr/>
          <a:lstStyle/>
          <a:p>
            <a:r>
              <a:rPr lang="en-US" sz="2000" dirty="0" smtClean="0"/>
              <a:t>Major types of networks include: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Local Area Networks (LANs)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Wireless Local Area Networks (WLANs)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Personal Area Networks (PANs)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Metropolitan Area Networks (MANs)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Wide Area Networks (WANs)</a:t>
            </a:r>
          </a:p>
          <a:p>
            <a:r>
              <a:rPr lang="en-US" sz="2000" dirty="0" smtClean="0"/>
              <a:t>Peer-to-Peer Networks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No dedicated servers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Each computer decides which resources to share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No central administration or security</a:t>
            </a:r>
          </a:p>
          <a:p>
            <a:r>
              <a:rPr lang="en-US" sz="2000" dirty="0" smtClean="0"/>
              <a:t>Client-Server Networks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Server with software installed for client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Resources controlled by centralized administrator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0512" y="1037765"/>
            <a:ext cx="3997514" cy="282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14430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smtClean="0"/>
              <a:t>7.2 </a:t>
            </a:r>
            <a:r>
              <a:rPr lang="en-CA" sz="2400" smtClean="0"/>
              <a:t>Networking Standards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smtClean="0">
                <a:latin typeface="Arial" charset="0"/>
              </a:rPr>
              <a:t>Networking Standards</a:t>
            </a: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n-US" sz="3000" smtClean="0">
                <a:latin typeface="Arial" charset="0"/>
              </a:rPr>
              <a:t>Reference Models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4569051" cy="4902862"/>
          </a:xfrm>
        </p:spPr>
        <p:txBody>
          <a:bodyPr/>
          <a:lstStyle/>
          <a:p>
            <a:r>
              <a:rPr lang="en-US" sz="2000" dirty="0" smtClean="0"/>
              <a:t>Organizations, such as </a:t>
            </a:r>
            <a:r>
              <a:rPr lang="en-US" sz="2000" dirty="0" err="1" smtClean="0"/>
              <a:t>lEEE</a:t>
            </a:r>
            <a:r>
              <a:rPr lang="en-US" sz="2000" dirty="0"/>
              <a:t>, IETF, and </a:t>
            </a:r>
            <a:r>
              <a:rPr lang="en-US" sz="2000" dirty="0" smtClean="0"/>
              <a:t>ISO, develop </a:t>
            </a:r>
            <a:r>
              <a:rPr lang="en-US" sz="2000" dirty="0"/>
              <a:t>open standards for networks so that any client running any operating system can access network resources. </a:t>
            </a:r>
          </a:p>
          <a:p>
            <a:r>
              <a:rPr lang="en-US" sz="2000" dirty="0"/>
              <a:t>The OSI model and the TCP/IP model are both reference models used to describe the data communication process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As application data is passed down through the layers, protocol information is added at each level. This is known as the encapsulation process.</a:t>
            </a:r>
            <a:r>
              <a:rPr lang="en-US" sz="2000" dirty="0" smtClean="0"/>
              <a:t> </a:t>
            </a:r>
            <a:endParaRPr lang="en-US" sz="2000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913" y="3349402"/>
            <a:ext cx="4237087" cy="30330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545" y="2175886"/>
            <a:ext cx="1570909" cy="9134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162" y="922053"/>
            <a:ext cx="2881753" cy="9647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6839" y="2123097"/>
            <a:ext cx="1043727" cy="95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430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smtClean="0">
                <a:latin typeface="Arial" charset="0"/>
              </a:rPr>
              <a:t>Networking Standards</a:t>
            </a: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n-US" sz="3000" smtClean="0">
                <a:latin typeface="Arial" charset="0"/>
              </a:rPr>
              <a:t>Wired and Wireless Standards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7" y="1404420"/>
            <a:ext cx="8568295" cy="2936468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When Ethernet operates in half-duplex, the </a:t>
            </a:r>
            <a:r>
              <a:rPr lang="en-US" sz="2000" dirty="0"/>
              <a:t>IEEE 802.3 standard specifies that a network implement the Carrier Sense Multiple Access with Collision Detection (CSMA/CD) access control </a:t>
            </a:r>
            <a:r>
              <a:rPr lang="en-US" sz="2000" dirty="0" smtClean="0"/>
              <a:t>method.</a:t>
            </a:r>
          </a:p>
          <a:p>
            <a:r>
              <a:rPr lang="en-US" sz="2000" dirty="0" smtClean="0"/>
              <a:t>The 802.3 standard also specifies cable types for Ethernet including: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10Base-T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100Base-TX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1000Base-T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10GBase-T</a:t>
            </a:r>
          </a:p>
          <a:p>
            <a:r>
              <a:rPr lang="en-US" sz="2000" dirty="0" smtClean="0"/>
              <a:t>The IEEE 802.11 standard specifies that wireless LANs use Carrier Sense Multiple Access with Collision Avoidance (CSMA/CA). 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626" y="4512716"/>
            <a:ext cx="4107536" cy="1554615"/>
          </a:xfrm>
          <a:prstGeom prst="rect">
            <a:avLst/>
          </a:prstGeom>
        </p:spPr>
      </p:pic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193867" y="4157667"/>
            <a:ext cx="4287698" cy="2494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normAutofit/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75000"/>
              </a:lnSpc>
            </a:pPr>
            <a:r>
              <a:rPr lang="en-US" sz="1900" dirty="0" smtClean="0"/>
              <a:t>WLAN </a:t>
            </a:r>
            <a:r>
              <a:rPr lang="en-US" sz="1900" dirty="0"/>
              <a:t>standards include 802.11a, 802.11b, 802.11g, 802.11n, and 802.11ac</a:t>
            </a:r>
          </a:p>
          <a:p>
            <a:r>
              <a:rPr lang="en-US" sz="2000" kern="0" dirty="0" smtClean="0"/>
              <a:t>When configuring an 802.11 WLAN, use the strongest encryption available. </a:t>
            </a:r>
          </a:p>
          <a:p>
            <a:r>
              <a:rPr lang="en-US" sz="2000" kern="0" dirty="0" smtClean="0"/>
              <a:t>Since 2006, the strongest encryption has been WPA2. </a:t>
            </a:r>
          </a:p>
        </p:txBody>
      </p:sp>
    </p:spTree>
    <p:extLst>
      <p:ext uri="{BB962C8B-B14F-4D97-AF65-F5344CB8AC3E}">
        <p14:creationId xmlns:p14="http://schemas.microsoft.com/office/powerpoint/2010/main" val="17414430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Instructor </a:t>
            </a:r>
            <a:r>
              <a:rPr lang="en-US" dirty="0" smtClean="0">
                <a:latin typeface="Arial" charset="0"/>
              </a:rPr>
              <a:t>Materials </a:t>
            </a:r>
            <a:r>
              <a:rPr lang="en-US" dirty="0">
                <a:latin typeface="Arial" charset="0"/>
              </a:rPr>
              <a:t>- </a:t>
            </a:r>
            <a:r>
              <a:rPr lang="en-US" smtClean="0">
                <a:latin typeface="Arial" charset="0"/>
              </a:rPr>
              <a:t>Chapter 7 </a:t>
            </a:r>
            <a:r>
              <a:rPr lang="en-US" dirty="0" smtClean="0">
                <a:latin typeface="Arial" charset="0"/>
              </a:rPr>
              <a:t>Planning Guide</a:t>
            </a:r>
            <a:endParaRPr lang="en-US" dirty="0" smtClean="0"/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32586"/>
            <a:ext cx="7940675" cy="4539803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This PowerPoint is divided in two parts: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Instructor Planning Guide</a:t>
            </a:r>
            <a:endParaRPr lang="en-CA" sz="2000" dirty="0" smtClean="0"/>
          </a:p>
          <a:p>
            <a:pPr lvl="1">
              <a:buFont typeface="Wingdings" charset="2"/>
              <a:buChar char="§"/>
            </a:pPr>
            <a:r>
              <a:rPr lang="en-CA" sz="1600" dirty="0" smtClean="0"/>
              <a:t>Information to help you become familiar with the chapter</a:t>
            </a:r>
          </a:p>
          <a:p>
            <a:pPr lvl="1">
              <a:buFont typeface="Wingdings" charset="2"/>
              <a:buChar char="§"/>
            </a:pPr>
            <a:r>
              <a:rPr lang="en-CA" sz="1600" dirty="0" smtClean="0"/>
              <a:t>Teaching aids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/>
              <a:t>Instructor Class Presentation</a:t>
            </a:r>
          </a:p>
          <a:p>
            <a:pPr lvl="1">
              <a:buFont typeface="Wingdings" charset="2"/>
              <a:buChar char="§"/>
            </a:pPr>
            <a:r>
              <a:rPr lang="en-CA" sz="1600" dirty="0"/>
              <a:t>Optional slides that </a:t>
            </a:r>
            <a:r>
              <a:rPr lang="en-CA" sz="1600" dirty="0" smtClean="0"/>
              <a:t>you can use in the classroom</a:t>
            </a:r>
            <a:endParaRPr lang="en-CA" sz="1600" dirty="0"/>
          </a:p>
          <a:p>
            <a:pPr lvl="1">
              <a:buFont typeface="Wingdings" charset="2"/>
              <a:buChar char="§"/>
            </a:pPr>
            <a:r>
              <a:rPr lang="en-CA" sz="1600" dirty="0"/>
              <a:t>Begins on </a:t>
            </a:r>
            <a:r>
              <a:rPr lang="en-CA" sz="1600" dirty="0" smtClean="0"/>
              <a:t>slide #11	</a:t>
            </a:r>
            <a:endParaRPr lang="en-CA" sz="1600" b="1" dirty="0" smtClean="0"/>
          </a:p>
          <a:p>
            <a:pPr marL="0" indent="0">
              <a:buNone/>
            </a:pPr>
            <a:r>
              <a:rPr lang="en-CA" dirty="0"/>
              <a:t>Note: Remove the Planning Guide from this presentation before sharing with anyone.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289168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smtClean="0"/>
              <a:t>7.3 </a:t>
            </a:r>
            <a:r>
              <a:rPr lang="en-CA" sz="2400" smtClean="0"/>
              <a:t>Physical Components of a Network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smtClean="0">
                <a:latin typeface="Arial" charset="0"/>
              </a:rPr>
              <a:t>Physical Components of a Network</a:t>
            </a:r>
            <a:r>
              <a:rPr lang="en-US" smtClean="0">
                <a:latin typeface="Arial" charset="0"/>
              </a:rPr>
              <a:t/>
            </a:r>
            <a:br>
              <a:rPr lang="en-US" smtClean="0">
                <a:latin typeface="Arial" charset="0"/>
              </a:rPr>
            </a:br>
            <a:r>
              <a:rPr lang="en-US" sz="3000" smtClean="0">
                <a:latin typeface="Arial" charset="0"/>
              </a:rPr>
              <a:t>Network Devices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399" y="1384324"/>
            <a:ext cx="8477859" cy="3137435"/>
          </a:xfrm>
        </p:spPr>
        <p:txBody>
          <a:bodyPr/>
          <a:lstStyle/>
          <a:p>
            <a:r>
              <a:rPr lang="en-US" sz="2000" dirty="0"/>
              <a:t>Modems convert a computer’s digital data into a format that can be transmitted on the ISP’s network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Switches microsegment LANs by sending data only to the computer that needs it. </a:t>
            </a:r>
          </a:p>
          <a:p>
            <a:r>
              <a:rPr lang="en-US" sz="2000" dirty="0" smtClean="0"/>
              <a:t>Wireless access points (APs) connect wireless devices. Routers </a:t>
            </a:r>
            <a:r>
              <a:rPr lang="en-US" sz="2000" dirty="0"/>
              <a:t>use IP addresses to forward traffic to other networks. </a:t>
            </a:r>
            <a:endParaRPr lang="en-US" sz="2000" dirty="0" smtClean="0"/>
          </a:p>
          <a:p>
            <a:r>
              <a:rPr lang="en-US" sz="2000" dirty="0"/>
              <a:t>In a home or small office, </a:t>
            </a:r>
            <a:r>
              <a:rPr lang="en-US" sz="2000" dirty="0" smtClean="0"/>
              <a:t>a route often includes a switch, a firewall, and an AP.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507" y="4024550"/>
            <a:ext cx="4789548" cy="255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430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smtClean="0">
                <a:latin typeface="Arial" charset="0"/>
              </a:rPr>
              <a:t>Physical Components of a Network</a:t>
            </a:r>
            <a:r>
              <a:rPr lang="en-US" smtClean="0">
                <a:latin typeface="Arial" charset="0"/>
              </a:rPr>
              <a:t/>
            </a:r>
            <a:br>
              <a:rPr lang="en-US" smtClean="0">
                <a:latin typeface="Arial" charset="0"/>
              </a:rPr>
            </a:br>
            <a:r>
              <a:rPr lang="en-US" sz="3000" smtClean="0">
                <a:latin typeface="Arial" charset="0"/>
              </a:rPr>
              <a:t>Cables and Connectors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366576"/>
            <a:ext cx="6297367" cy="5255288"/>
          </a:xfrm>
        </p:spPr>
        <p:txBody>
          <a:bodyPr>
            <a:normAutofit/>
          </a:bodyPr>
          <a:lstStyle/>
          <a:p>
            <a:r>
              <a:rPr lang="en-US" sz="2000" dirty="0"/>
              <a:t>Coaxial and twisted-pair cables use electrical signals over copper to transmit data. Fiber-optic cables use light signals to transmit data. These cables differ in bandwidth, size, and cost</a:t>
            </a:r>
            <a:r>
              <a:rPr lang="en-US" sz="2000" dirty="0" smtClean="0"/>
              <a:t>.</a:t>
            </a:r>
            <a:endParaRPr lang="en-US" sz="1600" dirty="0"/>
          </a:p>
          <a:p>
            <a:r>
              <a:rPr lang="en-US" sz="2000" dirty="0"/>
              <a:t>There are several types of coaxial cable</a:t>
            </a:r>
            <a:r>
              <a:rPr lang="en-US" sz="2000" dirty="0" smtClean="0"/>
              <a:t>: 10Base5 (</a:t>
            </a:r>
            <a:r>
              <a:rPr lang="en-US" sz="2000" dirty="0" err="1" smtClean="0"/>
              <a:t>thicknet</a:t>
            </a:r>
            <a:r>
              <a:rPr lang="en-US" sz="2000" dirty="0" smtClean="0"/>
              <a:t>), 10Base2 (</a:t>
            </a:r>
            <a:r>
              <a:rPr lang="en-US" sz="2000" dirty="0" err="1" smtClean="0"/>
              <a:t>thinnet</a:t>
            </a:r>
            <a:r>
              <a:rPr lang="en-US" sz="2000" dirty="0" smtClean="0"/>
              <a:t>), RG-59 (cable TV), RG-6 (better than RG-59)</a:t>
            </a:r>
          </a:p>
          <a:p>
            <a:r>
              <a:rPr lang="en-US" sz="2000" dirty="0" smtClean="0"/>
              <a:t>Twisted-pair cables are terminated with an RJ-45 connector. Twisted-pair comes in two types:</a:t>
            </a:r>
          </a:p>
          <a:p>
            <a:pPr marL="742950" lvl="1" indent="-28575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Unshielded Twisted-Pair (UTP)</a:t>
            </a:r>
          </a:p>
          <a:p>
            <a:pPr marL="742950" lvl="1" indent="-28575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Shielded Twisted-Pair (STP</a:t>
            </a:r>
            <a:r>
              <a:rPr lang="en-US" sz="1500" dirty="0" smtClean="0"/>
              <a:t>)</a:t>
            </a:r>
            <a:endParaRPr lang="en-US" sz="1500" dirty="0"/>
          </a:p>
          <a:p>
            <a:r>
              <a:rPr lang="en-US" sz="2000" dirty="0"/>
              <a:t>Fiber-optic cables are broadly classified into two types:</a:t>
            </a:r>
          </a:p>
          <a:p>
            <a:pPr marL="742950" lvl="1" indent="-28575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Single-mode fiber (SMF) - </a:t>
            </a:r>
            <a:r>
              <a:rPr lang="en-US" sz="1500" dirty="0" smtClean="0"/>
              <a:t>Uses lasers to send </a:t>
            </a:r>
            <a:r>
              <a:rPr lang="en-US" sz="1500" dirty="0"/>
              <a:t>a single ray of </a:t>
            </a:r>
            <a:r>
              <a:rPr lang="en-US" sz="1500" dirty="0" smtClean="0"/>
              <a:t>light that can travel hundreds of kilometers.</a:t>
            </a:r>
            <a:endParaRPr lang="en-US" sz="1500" dirty="0"/>
          </a:p>
          <a:p>
            <a:pPr marL="742950" lvl="1" indent="-28575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Multimode fiber (MMF) - </a:t>
            </a:r>
            <a:r>
              <a:rPr lang="en-US" sz="1500" dirty="0" smtClean="0"/>
              <a:t>Uses LEDs to send multiple light signals that can travel up to 550 meters.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85" y="4486087"/>
            <a:ext cx="1928027" cy="1905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658" y="2549352"/>
            <a:ext cx="1912786" cy="19051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8555" y="582134"/>
            <a:ext cx="1950889" cy="193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430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smtClean="0">
                <a:latin typeface="Arial" charset="0"/>
              </a:rPr>
              <a:t>Physical Components of a Network</a:t>
            </a:r>
            <a:r>
              <a:rPr lang="en-US" smtClean="0">
                <a:latin typeface="Arial" charset="0"/>
              </a:rPr>
              <a:t/>
            </a:r>
            <a:br>
              <a:rPr lang="en-US" smtClean="0">
                <a:latin typeface="Arial" charset="0"/>
              </a:rPr>
            </a:br>
            <a:r>
              <a:rPr lang="en-US" sz="3000" smtClean="0">
                <a:latin typeface="Arial" charset="0"/>
              </a:rPr>
              <a:t>Cables and Connectors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6297367" cy="4902862"/>
          </a:xfrm>
        </p:spPr>
        <p:txBody>
          <a:bodyPr/>
          <a:lstStyle/>
          <a:p>
            <a:r>
              <a:rPr lang="en-US" sz="2000" dirty="0" smtClean="0"/>
              <a:t>Twisted-pair is the most popular type of cabling used in LANs today.</a:t>
            </a:r>
          </a:p>
          <a:p>
            <a:r>
              <a:rPr lang="en-US" sz="2000" dirty="0" smtClean="0"/>
              <a:t>There </a:t>
            </a:r>
            <a:r>
              <a:rPr lang="en-US" sz="2000" dirty="0"/>
              <a:t>are two </a:t>
            </a:r>
            <a:r>
              <a:rPr lang="en-US" sz="2000" dirty="0" smtClean="0"/>
              <a:t>different twisted-pair </a:t>
            </a:r>
            <a:r>
              <a:rPr lang="en-US" sz="2000" dirty="0"/>
              <a:t>wiring </a:t>
            </a:r>
            <a:r>
              <a:rPr lang="en-US" sz="2000" dirty="0" smtClean="0"/>
              <a:t>schemes: </a:t>
            </a:r>
            <a:r>
              <a:rPr lang="en-US" sz="2000" dirty="0"/>
              <a:t>called T568A and T568B. </a:t>
            </a:r>
            <a:endParaRPr lang="en-US" sz="2000" dirty="0" smtClean="0"/>
          </a:p>
          <a:p>
            <a:r>
              <a:rPr lang="en-US" sz="2000" dirty="0" smtClean="0"/>
              <a:t>Each </a:t>
            </a:r>
            <a:r>
              <a:rPr lang="en-US" sz="2000" dirty="0"/>
              <a:t>wiring scheme defines the pinout, or order of wire connections, on the end of the cable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Two </a:t>
            </a:r>
            <a:r>
              <a:rPr lang="en-US" sz="2000" dirty="0"/>
              <a:t>types of cables can be created: a straight-through cable and a crossover cable. </a:t>
            </a:r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straight-through cable is the most common cable type</a:t>
            </a:r>
            <a:r>
              <a:rPr lang="en-US" sz="2000" dirty="0" smtClean="0"/>
              <a:t>. The wiring scheme is the same on both sides.</a:t>
            </a:r>
          </a:p>
          <a:p>
            <a:r>
              <a:rPr lang="en-US" sz="2000" dirty="0"/>
              <a:t>A crossover cable uses both wiring schemes. T568A on one end of the cable and T568B on the other end of the same cable. 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460" y="3982981"/>
            <a:ext cx="1958510" cy="23243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840" y="1232592"/>
            <a:ext cx="1966130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876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smtClean="0"/>
              <a:t>7.4 </a:t>
            </a:r>
            <a:r>
              <a:rPr lang="en-CA" sz="2400" smtClean="0"/>
              <a:t>Basic Networking Concepts and Technologies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smtClean="0">
                <a:latin typeface="Arial" charset="0"/>
              </a:rPr>
              <a:t>Basic Networking Concepts and Technologies</a:t>
            </a:r>
            <a:r>
              <a:rPr lang="en-US" smtClean="0">
                <a:latin typeface="Arial" charset="0"/>
              </a:rPr>
              <a:t/>
            </a:r>
            <a:br>
              <a:rPr lang="en-US" smtClean="0">
                <a:latin typeface="Arial" charset="0"/>
              </a:rPr>
            </a:br>
            <a:r>
              <a:rPr lang="en-US" sz="3000" smtClean="0">
                <a:latin typeface="Arial" charset="0"/>
              </a:rPr>
              <a:t>Networked Equipment Addressing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8618536" cy="4986332"/>
          </a:xfrm>
        </p:spPr>
        <p:txBody>
          <a:bodyPr/>
          <a:lstStyle/>
          <a:p>
            <a:r>
              <a:rPr lang="en-US" sz="2000" dirty="0"/>
              <a:t>The MAC address is </a:t>
            </a:r>
            <a:r>
              <a:rPr lang="en-US" sz="2000" dirty="0" smtClean="0"/>
              <a:t>hard </a:t>
            </a:r>
            <a:r>
              <a:rPr lang="en-US" sz="2000" dirty="0"/>
              <a:t>coded onto the network interface card (NIC) by the manufacturer</a:t>
            </a:r>
            <a:r>
              <a:rPr lang="en-US" sz="2000" dirty="0" smtClean="0"/>
              <a:t>.</a:t>
            </a:r>
          </a:p>
          <a:p>
            <a:pPr marL="742950" lvl="1" indent="-28575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The MAC address is 48 bits represented in </a:t>
            </a:r>
            <a:r>
              <a:rPr lang="en-US" sz="1500" dirty="0" smtClean="0"/>
              <a:t>hexadecimal</a:t>
            </a:r>
            <a:endParaRPr lang="en-US" sz="15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The Internet Protocol (IP) address is </a:t>
            </a:r>
            <a:r>
              <a:rPr lang="en-US" sz="2000" dirty="0"/>
              <a:t>assigned by network administrators based on the location within the network.</a:t>
            </a:r>
            <a:endParaRPr lang="en-US" sz="2000" dirty="0" smtClean="0"/>
          </a:p>
          <a:p>
            <a:r>
              <a:rPr lang="en-US" sz="2000" dirty="0" smtClean="0"/>
              <a:t>Two versions of Internet Protocol (IP) Addressing:</a:t>
            </a:r>
          </a:p>
          <a:p>
            <a:pPr marL="742950" lvl="1" indent="-28575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IPv4: 32-bit represented in </a:t>
            </a:r>
            <a:r>
              <a:rPr lang="en-US" sz="1500" dirty="0" smtClean="0"/>
              <a:t>dotted-decimal</a:t>
            </a:r>
          </a:p>
          <a:p>
            <a:pPr marL="742950" lvl="1" indent="-28575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IPv6</a:t>
            </a:r>
            <a:r>
              <a:rPr lang="en-US" sz="1500" dirty="0"/>
              <a:t>: 128-bit represented in </a:t>
            </a:r>
            <a:r>
              <a:rPr lang="en-US" sz="1500" dirty="0" smtClean="0"/>
              <a:t>hexadecimal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431" y="5213047"/>
            <a:ext cx="2307650" cy="1067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219" y="5102630"/>
            <a:ext cx="3714381" cy="12881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8376" y="2389293"/>
            <a:ext cx="4077053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430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smtClean="0">
                <a:latin typeface="Arial" charset="0"/>
              </a:rPr>
              <a:t>Basic Networking Concepts and Technologies</a:t>
            </a:r>
            <a:r>
              <a:rPr lang="en-US" smtClean="0">
                <a:latin typeface="Arial" charset="0"/>
              </a:rPr>
              <a:t/>
            </a:r>
            <a:br>
              <a:rPr lang="en-US" smtClean="0">
                <a:latin typeface="Arial" charset="0"/>
              </a:rPr>
            </a:br>
            <a:r>
              <a:rPr lang="en-US" sz="3000" smtClean="0">
                <a:latin typeface="Arial" charset="0"/>
              </a:rPr>
              <a:t>Networked Equipment Addressing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8548198" cy="4986332"/>
          </a:xfrm>
        </p:spPr>
        <p:txBody>
          <a:bodyPr/>
          <a:lstStyle/>
          <a:p>
            <a:r>
              <a:rPr lang="en-US" sz="2000" dirty="0" smtClean="0"/>
              <a:t>Host devices need both addresses to communicate on the network</a:t>
            </a:r>
            <a:r>
              <a:rPr lang="en-US" sz="1600" dirty="0" smtClean="0"/>
              <a:t>. </a:t>
            </a:r>
          </a:p>
          <a:p>
            <a:pPr marL="742950" lvl="1" indent="-28575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MAC addresses do not change when devices move from one network to another.</a:t>
            </a:r>
          </a:p>
          <a:p>
            <a:pPr marL="742950" lvl="1" indent="-28575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IP addresses change because they are based on where the device is in the network. 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893" y="2397526"/>
            <a:ext cx="6546147" cy="39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3937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smtClean="0">
                <a:latin typeface="Arial" charset="0"/>
              </a:rPr>
              <a:t>Basic Networking Concepts and Technologies</a:t>
            </a:r>
            <a:r>
              <a:rPr lang="en-US" smtClean="0">
                <a:latin typeface="Arial" charset="0"/>
              </a:rPr>
              <a:t/>
            </a:r>
            <a:br>
              <a:rPr lang="en-US" smtClean="0">
                <a:latin typeface="Arial" charset="0"/>
              </a:rPr>
            </a:br>
            <a:r>
              <a:rPr lang="en-US" sz="3000" smtClean="0">
                <a:latin typeface="Arial" charset="0"/>
              </a:rPr>
              <a:t>Networked Equipment Addressing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8548198" cy="4986332"/>
          </a:xfrm>
        </p:spPr>
        <p:txBody>
          <a:bodyPr/>
          <a:lstStyle/>
          <a:p>
            <a:r>
              <a:rPr lang="en-US" sz="2000" dirty="0" smtClean="0"/>
              <a:t>An </a:t>
            </a:r>
            <a:r>
              <a:rPr lang="en-US" sz="2000" dirty="0"/>
              <a:t>IPv4 address is composed of two parts. The first part identifies the network. The second part identifies a host on that network. </a:t>
            </a:r>
            <a:endParaRPr lang="en-US" sz="2000" dirty="0" smtClean="0"/>
          </a:p>
          <a:p>
            <a:r>
              <a:rPr lang="en-US" sz="2000" dirty="0"/>
              <a:t>Computers and routers use the subnet mask to calculate the network portion of the destination IPv4 address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A one bit in the subnet mask means that bit is part of the network portion. So the first 24 bits of the 192.168.200.8 address are network bits. The last 8 bits are host bits.</a:t>
            </a:r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19" y="4032497"/>
            <a:ext cx="6336276" cy="214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218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smtClean="0">
                <a:latin typeface="Arial" charset="0"/>
              </a:rPr>
              <a:t>Basic Networking Concepts and Technologies</a:t>
            </a:r>
            <a:r>
              <a:rPr lang="en-US" smtClean="0">
                <a:latin typeface="Arial" charset="0"/>
              </a:rPr>
              <a:t/>
            </a:r>
            <a:br>
              <a:rPr lang="en-US" smtClean="0">
                <a:latin typeface="Arial" charset="0"/>
              </a:rPr>
            </a:br>
            <a:r>
              <a:rPr lang="en-US" sz="3000" smtClean="0">
                <a:latin typeface="Arial" charset="0"/>
              </a:rPr>
              <a:t>Networked Equipment Addressing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8548198" cy="4986332"/>
          </a:xfrm>
        </p:spPr>
        <p:txBody>
          <a:bodyPr/>
          <a:lstStyle/>
          <a:p>
            <a:r>
              <a:rPr lang="en-US" sz="2000" dirty="0"/>
              <a:t>Two rules help reduce the number of digits needed to represent an IPv6 address.</a:t>
            </a:r>
          </a:p>
          <a:p>
            <a:pPr marL="742950" lvl="1" indent="-28575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Rule 1 - Omit Leading </a:t>
            </a:r>
            <a:r>
              <a:rPr lang="en-US" sz="1500" dirty="0" smtClean="0"/>
              <a:t>0s</a:t>
            </a:r>
            <a:endParaRPr lang="en-US" sz="1500" dirty="0"/>
          </a:p>
          <a:p>
            <a:pPr marL="742950" lvl="1" indent="-28575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Rule 2 – Omit All 0 Segments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879" y="5306895"/>
            <a:ext cx="6053065" cy="10838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280" y="4015453"/>
            <a:ext cx="6053065" cy="10654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6038" y="2733198"/>
            <a:ext cx="6071435" cy="105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890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smtClean="0">
                <a:latin typeface="Arial" charset="0"/>
              </a:rPr>
              <a:t>Basic Networking Concepts and Technologies</a:t>
            </a:r>
            <a:r>
              <a:rPr lang="en-US" smtClean="0">
                <a:latin typeface="Arial" charset="0"/>
              </a:rPr>
              <a:t/>
            </a:r>
            <a:br>
              <a:rPr lang="en-US" smtClean="0">
                <a:latin typeface="Arial" charset="0"/>
              </a:rPr>
            </a:br>
            <a:r>
              <a:rPr lang="en-US" sz="3000" smtClean="0">
                <a:latin typeface="Arial" charset="0"/>
              </a:rPr>
              <a:t>Transport Layer Protocols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7" y="1404420"/>
            <a:ext cx="8246747" cy="4902862"/>
          </a:xfrm>
        </p:spPr>
        <p:txBody>
          <a:bodyPr/>
          <a:lstStyle/>
          <a:p>
            <a:r>
              <a:rPr lang="en-US" sz="2000" dirty="0"/>
              <a:t>The two protocols that operate at the transport layer </a:t>
            </a:r>
            <a:r>
              <a:rPr lang="en-US" sz="2000" dirty="0" smtClean="0"/>
              <a:t>are Transport Control Protocol (TCP) </a:t>
            </a:r>
            <a:r>
              <a:rPr lang="en-US" sz="2000" dirty="0"/>
              <a:t>and User Datagram Protocol (UDP</a:t>
            </a:r>
            <a:r>
              <a:rPr lang="en-US" sz="2000" dirty="0" smtClean="0"/>
              <a:t>)</a:t>
            </a:r>
          </a:p>
          <a:p>
            <a:pPr marL="742950" lvl="1" indent="-28575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TCP is considered </a:t>
            </a:r>
            <a:r>
              <a:rPr lang="en-US" sz="1500" dirty="0" smtClean="0"/>
              <a:t>reliable</a:t>
            </a:r>
            <a:r>
              <a:rPr lang="en-US" sz="1500" dirty="0"/>
              <a:t>, because it ensures that all of the data arrives at the destination. </a:t>
            </a:r>
          </a:p>
          <a:p>
            <a:pPr marL="742950" lvl="1" indent="-28575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UDP does not provide for any reliability.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186" y="2939310"/>
            <a:ext cx="3037045" cy="3539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883" y="2939310"/>
            <a:ext cx="3037045" cy="331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430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 txBox="1">
            <a:spLocks noChangeArrowheads="1"/>
          </p:cNvSpPr>
          <p:nvPr/>
        </p:nvSpPr>
        <p:spPr bwMode="white">
          <a:xfrm>
            <a:off x="311148" y="2155592"/>
            <a:ext cx="4189413" cy="1838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ctr"/>
          <a:lstStyle/>
          <a:p>
            <a:pPr algn="l" defTabSz="814388">
              <a:lnSpc>
                <a:spcPct val="90000"/>
              </a:lnSpc>
              <a:defRPr/>
            </a:pPr>
            <a:r>
              <a:rPr lang="en-US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ITE 6.0</a:t>
            </a:r>
            <a: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Planning Guide</a:t>
            </a:r>
          </a:p>
          <a:p>
            <a:pPr algn="l" defTabSz="814388">
              <a:lnSpc>
                <a:spcPct val="90000"/>
              </a:lnSpc>
              <a:defRPr/>
            </a:pPr>
            <a:r>
              <a:rPr lang="en-US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Chapter 7: Networking Concepts</a:t>
            </a:r>
            <a:endParaRPr lang="en-US" b="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59813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smtClean="0">
                <a:latin typeface="Arial" charset="0"/>
              </a:rPr>
              <a:t>Basic Networking Concepts and Technologies</a:t>
            </a:r>
            <a:r>
              <a:rPr lang="en-US" smtClean="0">
                <a:latin typeface="Arial" charset="0"/>
              </a:rPr>
              <a:t/>
            </a:r>
            <a:br>
              <a:rPr lang="en-US" smtClean="0">
                <a:latin typeface="Arial" charset="0"/>
              </a:rPr>
            </a:br>
            <a:r>
              <a:rPr lang="en-US" sz="3000" smtClean="0">
                <a:latin typeface="Arial" charset="0"/>
              </a:rPr>
              <a:t>Transport Layer Protocols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2629720" cy="4902862"/>
          </a:xfrm>
        </p:spPr>
        <p:txBody>
          <a:bodyPr/>
          <a:lstStyle/>
          <a:p>
            <a:r>
              <a:rPr lang="en-US" sz="1800" dirty="0"/>
              <a:t>TCP and UDP use a source and destination port number to keep track of application conversations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The destination port number is associated with the destination application on the remote device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The source port number is dynamically generated by the sending device. 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588" y="1232591"/>
            <a:ext cx="6156728" cy="477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596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smtClean="0"/>
              <a:t>7.5 Chapter Summary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65508" y="1232592"/>
            <a:ext cx="8600517" cy="520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normAutofit fontScale="92500"/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chapter introduced </a:t>
            </a:r>
            <a:r>
              <a:rPr lang="en-US" sz="1600" dirty="0" smtClean="0"/>
              <a:t>the operation of computer networks. The following concepts from this chapter are important to remember:</a:t>
            </a:r>
            <a:endParaRPr lang="en-US" sz="1600" dirty="0"/>
          </a:p>
          <a:p>
            <a:r>
              <a:rPr lang="en-US" sz="1600" dirty="0"/>
              <a:t>Computer devices and components include host devices, intermediary devices, and media.</a:t>
            </a:r>
          </a:p>
          <a:p>
            <a:r>
              <a:rPr lang="en-US" sz="1600" dirty="0"/>
              <a:t>Major network types include LANs, WLANs, PANs, MANs, WANs, Peer-to-Peer, and Client-Server</a:t>
            </a:r>
          </a:p>
          <a:p>
            <a:r>
              <a:rPr lang="en-US" sz="1600" dirty="0"/>
              <a:t>Networking standards are conceptually organized into two reference models: the OSI model and the TCP/IP model</a:t>
            </a:r>
          </a:p>
          <a:p>
            <a:r>
              <a:rPr lang="en-US" sz="1600" dirty="0"/>
              <a:t>Wired networks use CSMA/CD when operating in half-duplex. Wireless networks use CSMA/CA.</a:t>
            </a:r>
          </a:p>
          <a:p>
            <a:r>
              <a:rPr lang="en-US" sz="1600" dirty="0"/>
              <a:t>Network devices include modems, switches, wireless APs, routers, and firewalls.</a:t>
            </a:r>
          </a:p>
          <a:p>
            <a:r>
              <a:rPr lang="en-US" sz="1600" dirty="0"/>
              <a:t>Network media includes coaxial cables, twisted-pair cables, and fiber-optic cables. Wireless signals are also considered media.</a:t>
            </a:r>
          </a:p>
          <a:p>
            <a:r>
              <a:rPr lang="en-US" sz="1600" dirty="0"/>
              <a:t>The two twisted-pair wiring schemes are T568A and T568B.</a:t>
            </a:r>
          </a:p>
          <a:p>
            <a:r>
              <a:rPr lang="en-US" sz="1600" dirty="0"/>
              <a:t>Devices need a physical address (MAC) and a logical address (IP) to communicate on the network.</a:t>
            </a:r>
          </a:p>
          <a:p>
            <a:r>
              <a:rPr lang="en-US" sz="1600" dirty="0"/>
              <a:t>The transport layer includes the two </a:t>
            </a:r>
            <a:r>
              <a:rPr lang="en-US" sz="1600" dirty="0" smtClean="0"/>
              <a:t>protocols, </a:t>
            </a:r>
            <a:r>
              <a:rPr lang="en-US" sz="1600" dirty="0"/>
              <a:t>TCP and UDP. TCP is reliable but introduces overhead that is not used with UDP.</a:t>
            </a:r>
          </a:p>
          <a:p>
            <a:r>
              <a:rPr lang="en-US" sz="1600" dirty="0"/>
              <a:t>The transport layer tracks conversations between applications using source and destination port numbers.</a:t>
            </a:r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Chapter Summary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Summary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5713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pic>
        <p:nvPicPr>
          <p:cNvPr id="121858" name="Picture 3" descr="CNA_largo-onwhit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0368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 descr="Cisco_WHT_Logo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19375"/>
            <a:ext cx="24003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7253826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Chapter 7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13110" y="1539502"/>
            <a:ext cx="2603662" cy="494635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err="1"/>
              <a:t>aes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algorithm</a:t>
            </a:r>
          </a:p>
          <a:p>
            <a:pPr marL="0" indent="0">
              <a:buNone/>
            </a:pPr>
            <a:r>
              <a:rPr lang="en-US" sz="1600" dirty="0" err="1"/>
              <a:t>backoff</a:t>
            </a:r>
            <a:r>
              <a:rPr lang="en-US" sz="1600" dirty="0"/>
              <a:t> (</a:t>
            </a:r>
            <a:r>
              <a:rPr lang="en-US" sz="1600" dirty="0" err="1"/>
              <a:t>ethernet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baseband</a:t>
            </a:r>
          </a:p>
          <a:p>
            <a:pPr marL="0" indent="0">
              <a:buNone/>
            </a:pPr>
            <a:r>
              <a:rPr lang="en-US" sz="1600" dirty="0"/>
              <a:t>binary</a:t>
            </a:r>
          </a:p>
          <a:p>
            <a:pPr marL="0" indent="0">
              <a:buNone/>
            </a:pPr>
            <a:r>
              <a:rPr lang="en-US" sz="1600" dirty="0"/>
              <a:t>braid</a:t>
            </a:r>
          </a:p>
          <a:p>
            <a:pPr marL="0" indent="0">
              <a:buNone/>
            </a:pPr>
            <a:r>
              <a:rPr lang="en-US" sz="1600" dirty="0" err="1"/>
              <a:t>cidr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coax</a:t>
            </a:r>
          </a:p>
          <a:p>
            <a:pPr marL="0" indent="0">
              <a:buNone/>
            </a:pPr>
            <a:r>
              <a:rPr lang="en-US" sz="1600" dirty="0"/>
              <a:t>coaxial</a:t>
            </a:r>
          </a:p>
          <a:p>
            <a:pPr marL="0" indent="0">
              <a:buNone/>
            </a:pPr>
            <a:r>
              <a:rPr lang="en-US" sz="1600" dirty="0"/>
              <a:t>collision (</a:t>
            </a:r>
            <a:r>
              <a:rPr lang="en-US" sz="1600" dirty="0" err="1"/>
              <a:t>ethernet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congestion</a:t>
            </a:r>
          </a:p>
          <a:p>
            <a:pPr marL="0" indent="0">
              <a:buNone/>
            </a:pPr>
            <a:r>
              <a:rPr lang="en-US" sz="1600" dirty="0"/>
              <a:t>crossover</a:t>
            </a:r>
          </a:p>
          <a:p>
            <a:pPr marL="0" indent="0">
              <a:buNone/>
            </a:pPr>
            <a:r>
              <a:rPr lang="en-US" sz="1600" dirty="0" smtClean="0"/>
              <a:t>crosstalk</a:t>
            </a:r>
            <a:endParaRPr lang="en-US" sz="16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816772" y="1539502"/>
            <a:ext cx="2603662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 err="1"/>
              <a:t>csma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dc</a:t>
            </a:r>
          </a:p>
          <a:p>
            <a:pPr marL="0" indent="0">
              <a:buNone/>
            </a:pPr>
            <a:r>
              <a:rPr lang="en-US" sz="1600" dirty="0"/>
              <a:t>encapsulation</a:t>
            </a:r>
          </a:p>
          <a:p>
            <a:pPr marL="0" indent="0">
              <a:buNone/>
            </a:pPr>
            <a:r>
              <a:rPr lang="en-US" sz="1600" dirty="0" err="1"/>
              <a:t>mdf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microsegments</a:t>
            </a:r>
          </a:p>
          <a:p>
            <a:pPr marL="0" indent="0">
              <a:buNone/>
            </a:pPr>
            <a:r>
              <a:rPr lang="en-US" sz="1600" dirty="0" err="1"/>
              <a:t>mmf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mnemonics</a:t>
            </a:r>
          </a:p>
          <a:p>
            <a:pPr marL="0" indent="0">
              <a:buNone/>
            </a:pPr>
            <a:r>
              <a:rPr lang="en-US" sz="1600" dirty="0"/>
              <a:t>repeaters</a:t>
            </a:r>
          </a:p>
          <a:p>
            <a:pPr marL="0" indent="0">
              <a:buNone/>
            </a:pPr>
            <a:r>
              <a:rPr lang="en-US" sz="1600" dirty="0" err="1"/>
              <a:t>rfi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supernet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t568a</a:t>
            </a:r>
          </a:p>
          <a:p>
            <a:pPr marL="0" indent="0">
              <a:buNone/>
            </a:pPr>
            <a:r>
              <a:rPr lang="en-US" sz="1600" dirty="0"/>
              <a:t>t568b</a:t>
            </a:r>
          </a:p>
          <a:p>
            <a:pPr marL="0" indent="0">
              <a:buNone/>
            </a:pPr>
            <a:r>
              <a:rPr lang="en-US" sz="1600" dirty="0"/>
              <a:t>terminated (cabling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420434" y="1539502"/>
            <a:ext cx="2603662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 err="1"/>
              <a:t>thicknet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thinnet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udp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utp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wep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wlan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wpa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wpa2</a:t>
            </a:r>
          </a:p>
        </p:txBody>
      </p:sp>
    </p:spTree>
    <p:extLst>
      <p:ext uri="{BB962C8B-B14F-4D97-AF65-F5344CB8AC3E}">
        <p14:creationId xmlns:p14="http://schemas.microsoft.com/office/powerpoint/2010/main" val="11863991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04535" y="1646809"/>
            <a:ext cx="7940675" cy="4605454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2000" dirty="0" smtClean="0"/>
              <a:t>What activities are associated with this chapter?</a:t>
            </a:r>
          </a:p>
          <a:p>
            <a:pPr marL="119063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429718"/>
              </p:ext>
            </p:extLst>
          </p:nvPr>
        </p:nvGraphicFramePr>
        <p:xfrm>
          <a:off x="701937" y="2072476"/>
          <a:ext cx="7745872" cy="298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521"/>
                <a:gridCol w="2099307"/>
                <a:gridCol w="34900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Page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7.1.1.5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Interactive Activity (IA)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mtClean="0">
                          <a:latin typeface="calibri"/>
                        </a:rPr>
                        <a:t>Identify Network Devices and Media Representations</a:t>
                      </a:r>
                      <a:endParaRPr lang="en-US">
                        <a:latin typeface="calibri"/>
                      </a:endParaRP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7.1.2.8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IA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mtClean="0">
                          <a:latin typeface="calibri"/>
                        </a:rPr>
                        <a:t>Network Types</a:t>
                      </a:r>
                      <a:endParaRPr lang="en-US">
                        <a:latin typeface="calibri"/>
                      </a:endParaRP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7.2.1.9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IA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mtClean="0">
                          <a:latin typeface="calibri"/>
                        </a:rPr>
                        <a:t>Place the OSI and TCP/IP Model Layers</a:t>
                      </a:r>
                      <a:endParaRPr lang="en-US">
                        <a:latin typeface="calibri"/>
                      </a:endParaRP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7.3.1.6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IA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mtClean="0">
                          <a:latin typeface="calibri"/>
                        </a:rPr>
                        <a:t>Identify Network Devices</a:t>
                      </a:r>
                      <a:endParaRPr lang="en-US">
                        <a:latin typeface="calibri"/>
                      </a:endParaRP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7.3.2.5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IA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mtClean="0">
                          <a:latin typeface="calibri"/>
                        </a:rPr>
                        <a:t>Cable Pinouts</a:t>
                      </a:r>
                      <a:endParaRPr lang="en-US">
                        <a:latin typeface="calibri"/>
                      </a:endParaRP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7.3.2.6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Lab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mtClean="0">
                          <a:latin typeface="calibri"/>
                        </a:rPr>
                        <a:t>Build and Test Network Cables</a:t>
                      </a:r>
                      <a:endParaRPr lang="en-US">
                        <a:latin typeface="calibri"/>
                      </a:endParaRPr>
                    </a:p>
                  </a:txBody>
                  <a:tcPr marL="28575" marR="28575" marT="0" marB="0"/>
                </a:tc>
              </a:tr>
            </a:tbl>
          </a:graphicData>
        </a:graphic>
      </p:graphicFrame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smtClean="0"/>
              <a:t>Chapter 7: </a:t>
            </a:r>
            <a:r>
              <a:rPr lang="en-US" dirty="0" smtClean="0"/>
              <a:t>Activities</a:t>
            </a:r>
          </a:p>
        </p:txBody>
      </p:sp>
    </p:spTree>
    <p:extLst>
      <p:ext uri="{BB962C8B-B14F-4D97-AF65-F5344CB8AC3E}">
        <p14:creationId xmlns:p14="http://schemas.microsoft.com/office/powerpoint/2010/main" val="8456883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04535" y="1646809"/>
            <a:ext cx="7940675" cy="4605454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2000" dirty="0" smtClean="0"/>
              <a:t>What activities are associated with this chapter?</a:t>
            </a:r>
          </a:p>
          <a:p>
            <a:pPr marL="119063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954815"/>
              </p:ext>
            </p:extLst>
          </p:nvPr>
        </p:nvGraphicFramePr>
        <p:xfrm>
          <a:off x="701937" y="2072476"/>
          <a:ext cx="7745872" cy="312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521"/>
                <a:gridCol w="2099307"/>
                <a:gridCol w="34900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Page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7.3.2.7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Packet Tracer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mtClean="0">
                          <a:latin typeface="calibri"/>
                        </a:rPr>
                        <a:t>Cabling </a:t>
                      </a:r>
                      <a:r>
                        <a:rPr lang="en-US">
                          <a:latin typeface="calibri"/>
                        </a:rPr>
                        <a:t>a Simple Network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7.4.1.7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Video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mtClean="0">
                          <a:latin typeface="calibri"/>
                        </a:rPr>
                        <a:t>IPv4 </a:t>
                      </a:r>
                      <a:r>
                        <a:rPr lang="en-US">
                          <a:latin typeface="calibri"/>
                        </a:rPr>
                        <a:t>vs. IPv6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7.4.1.11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Lab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mtClean="0">
                          <a:latin typeface="calibri"/>
                        </a:rPr>
                        <a:t>Configure </a:t>
                      </a:r>
                      <a:r>
                        <a:rPr lang="en-US">
                          <a:latin typeface="calibri"/>
                        </a:rPr>
                        <a:t>a NIC to Use DHCP in Windows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7.4.1.2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Packet Tracer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mtClean="0">
                          <a:latin typeface="calibri"/>
                        </a:rPr>
                        <a:t>Adding </a:t>
                      </a:r>
                      <a:r>
                        <a:rPr lang="en-US">
                          <a:latin typeface="calibri"/>
                        </a:rPr>
                        <a:t>Computers to an Existing Network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7.4.2.7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IA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mtClean="0">
                          <a:latin typeface="calibri"/>
                        </a:rPr>
                        <a:t>TCP </a:t>
                      </a:r>
                      <a:r>
                        <a:rPr lang="en-US">
                          <a:latin typeface="calibri"/>
                        </a:rPr>
                        <a:t>vs. UDP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7.4.2.8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IA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mtClean="0">
                          <a:latin typeface="calibri"/>
                        </a:rPr>
                        <a:t>Protocol </a:t>
                      </a:r>
                      <a:r>
                        <a:rPr lang="en-US">
                          <a:latin typeface="calibri"/>
                        </a:rPr>
                        <a:t>Definitions and Default Ports</a:t>
                      </a:r>
                    </a:p>
                  </a:txBody>
                  <a:tcPr marL="28575" marR="28575" marT="0" marB="0"/>
                </a:tc>
              </a:tr>
            </a:tbl>
          </a:graphicData>
        </a:graphic>
      </p:graphicFrame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smtClean="0"/>
              <a:t>Chapter 7: </a:t>
            </a:r>
            <a:r>
              <a:rPr lang="en-US" dirty="0" smtClean="0"/>
              <a:t>Activities (Cont.)</a:t>
            </a:r>
          </a:p>
        </p:txBody>
      </p:sp>
      <p:sp>
        <p:nvSpPr>
          <p:cNvPr id="5" name="Rectangle 4"/>
          <p:cNvSpPr/>
          <p:nvPr/>
        </p:nvSpPr>
        <p:spPr>
          <a:xfrm>
            <a:off x="599543" y="5327929"/>
            <a:ext cx="814546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eaLnBrk="1" hangingPunct="1">
              <a:spcBef>
                <a:spcPct val="30000"/>
              </a:spcBef>
              <a:buNone/>
            </a:pPr>
            <a:r>
              <a:rPr lang="en-US" smtClean="0"/>
              <a:t>The </a:t>
            </a:r>
            <a:r>
              <a:rPr lang="en-US" dirty="0"/>
              <a:t>password used in the Packet Tracer activities in this chapter is</a:t>
            </a:r>
            <a:r>
              <a:rPr lang="en-US" smtClean="0"/>
              <a:t>: PT_ITE!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9376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smtClean="0"/>
              <a:t>Chapter 7: </a:t>
            </a:r>
            <a:r>
              <a:rPr lang="en-US" dirty="0" smtClean="0"/>
              <a:t>Assessment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46113" y="1593850"/>
            <a:ext cx="7940675" cy="3571875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sz="2000" dirty="0" smtClean="0"/>
              <a:t>Students should complete </a:t>
            </a:r>
            <a:r>
              <a:rPr lang="en-US" sz="2000" smtClean="0"/>
              <a:t>Chapter 7, </a:t>
            </a:r>
            <a:r>
              <a:rPr lang="en-US" sz="2000" dirty="0" smtClean="0"/>
              <a:t>“Assessment” after completing </a:t>
            </a:r>
            <a:r>
              <a:rPr lang="en-US" sz="2000" smtClean="0"/>
              <a:t>Chapter 7.</a:t>
            </a:r>
            <a:endParaRPr lang="en-US" sz="2000" dirty="0" smtClean="0"/>
          </a:p>
          <a:p>
            <a:pPr eaLnBrk="1" hangingPunct="1">
              <a:spcBef>
                <a:spcPct val="30000"/>
              </a:spcBef>
            </a:pPr>
            <a:r>
              <a:rPr lang="en-US" sz="2000" dirty="0" smtClean="0"/>
              <a:t>Quizzes, labs, Packet </a:t>
            </a:r>
            <a:r>
              <a:rPr lang="en-US" sz="2000" dirty="0"/>
              <a:t>T</a:t>
            </a:r>
            <a:r>
              <a:rPr lang="en-US" sz="2000" dirty="0" smtClean="0"/>
              <a:t>racers and other activities can be used to informally assess student progress.</a:t>
            </a:r>
          </a:p>
          <a:p>
            <a:pPr eaLnBrk="1" hangingPunct="1">
              <a:spcBef>
                <a:spcPct val="30000"/>
              </a:spcBef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3030449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59476"/>
            <a:ext cx="7940675" cy="4906537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Prior to teaching Chapter 7, the instructor should complete Chapter 7, </a:t>
            </a:r>
            <a:r>
              <a:rPr lang="en-US" sz="2000" dirty="0"/>
              <a:t>“Assessment</a:t>
            </a:r>
            <a:r>
              <a:rPr lang="en-US" sz="2000" dirty="0" smtClean="0"/>
              <a:t>.”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The goals of this chapter are to be able to explain the operation of computer networks and to be able to connect two PCs together in a network.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Students should be able to identify and explain the basic operation of network components including host devices, intermediary devices, and network media.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Make sure students understand the various types of networks. Have them provide examples of PANs, LANs, WANs, etc. 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Have students diagram their home network on a white board, sheet of paper, or graphics program. </a:t>
            </a:r>
            <a:endParaRPr lang="en-US" dirty="0" smtClean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Students should be able to order the layers of the OSI and TCP/IP models, side by side. </a:t>
            </a:r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655638" y="609600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algn="l" defTabSz="814388">
              <a:lnSpc>
                <a:spcPct val="90000"/>
              </a:lnSpc>
              <a:defRPr/>
            </a:pPr>
            <a:r>
              <a:rPr lang="en-US" sz="3200" b="1" kern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Chapter 7: </a:t>
            </a:r>
            <a:r>
              <a:rPr lang="en-US" sz="3200" b="1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8049452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59476"/>
            <a:ext cx="7940675" cy="4906537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Make sure students can explain the details of the encapsulation process as data travels down the layers of the OSI model.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Have students identify the network and host portion of IPv4 and IPv6 addresses.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Make sure students know how to access the TCP/IP settings in Windows so that they can set a computer to receive its IP addressing automatically.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Make sure students can connect two PCs together, apply appropriate addressing, and ping between them.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Students should be able to compare the operation of TCP and UDP and give examples of applications that use each.</a:t>
            </a:r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655638" y="609600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algn="l" defTabSz="814388">
              <a:lnSpc>
                <a:spcPct val="90000"/>
              </a:lnSpc>
              <a:defRPr/>
            </a:pPr>
            <a:r>
              <a:rPr lang="en-US" sz="3200" b="1" kern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Chapter 7: </a:t>
            </a:r>
            <a:r>
              <a:rPr lang="en-US" sz="3200" b="1" ker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Best </a:t>
            </a:r>
            <a:r>
              <a:rPr lang="en-US" sz="3200" b="1" kern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Practices (Cont.)</a:t>
            </a:r>
            <a:endParaRPr lang="en-US" sz="3200" b="1" kern="0" dirty="0">
              <a:solidFill>
                <a:srgbClr val="708CA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049452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smtClean="0"/>
              <a:t>Chapter 7: </a:t>
            </a:r>
            <a:r>
              <a:rPr lang="en-US" dirty="0" smtClean="0"/>
              <a:t>Additional Help</a:t>
            </a:r>
          </a:p>
        </p:txBody>
      </p:sp>
      <p:sp>
        <p:nvSpPr>
          <p:cNvPr id="2048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3571875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2000" dirty="0" smtClean="0"/>
              <a:t>For additional help with teaching strategies, including lesson plans, analogies for difficult concepts, and discussion topics, visit the ITE Community at </a:t>
            </a:r>
            <a:r>
              <a:rPr lang="en-US" sz="2000" dirty="0" smtClean="0">
                <a:hlinkClick r:id="rId3"/>
              </a:rPr>
              <a:t>community.netacad.net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2000" dirty="0" smtClean="0"/>
              <a:t>If you have lesson plans or resources that you would like to share, upload them to the ITE Community in order to help other instructors.</a:t>
            </a:r>
          </a:p>
        </p:txBody>
      </p:sp>
    </p:spTree>
    <p:extLst>
      <p:ext uri="{BB962C8B-B14F-4D97-AF65-F5344CB8AC3E}">
        <p14:creationId xmlns:p14="http://schemas.microsoft.com/office/powerpoint/2010/main" val="14025893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30251</TotalTime>
  <Pages>28</Pages>
  <Words>2076</Words>
  <Application>Microsoft Office PowerPoint</Application>
  <PresentationFormat>On-screen Show (4:3)</PresentationFormat>
  <Paragraphs>333</Paragraphs>
  <Slides>35</Slides>
  <Notes>34</Notes>
  <HiddenSlides>11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ＭＳ Ｐゴシック</vt:lpstr>
      <vt:lpstr>Arial</vt:lpstr>
      <vt:lpstr>calibri</vt:lpstr>
      <vt:lpstr>Wingdings</vt:lpstr>
      <vt:lpstr>PPT-TMPLT-WHT_C</vt:lpstr>
      <vt:lpstr>NetAcad-4F_PPT-WHT_060408</vt:lpstr>
      <vt:lpstr>Instructor Materials Chapter 7: Networking Concepts</vt:lpstr>
      <vt:lpstr>Instructor Materials - Chapter 7 Planning Guide</vt:lpstr>
      <vt:lpstr>PowerPoint Presentation</vt:lpstr>
      <vt:lpstr>Chapter 7: Activities</vt:lpstr>
      <vt:lpstr>Chapter 7: Activities (Cont.)</vt:lpstr>
      <vt:lpstr>Chapter 7: Assessment</vt:lpstr>
      <vt:lpstr>PowerPoint Presentation</vt:lpstr>
      <vt:lpstr>PowerPoint Presentation</vt:lpstr>
      <vt:lpstr>Chapter 7: Additional Help</vt:lpstr>
      <vt:lpstr>Chapter 5: Topics in chapter that are not found in the CompTIA A+ 220-901 Certification</vt:lpstr>
      <vt:lpstr>PowerPoint Presentation</vt:lpstr>
      <vt:lpstr>Chapter 7: Networking Concepts</vt:lpstr>
      <vt:lpstr>Chapter 7 - Sections &amp; Objectives</vt:lpstr>
      <vt:lpstr>7.1 Principles of Networking</vt:lpstr>
      <vt:lpstr>Principles of Networking Computer Networks</vt:lpstr>
      <vt:lpstr>Principles of Networking Types of Networks</vt:lpstr>
      <vt:lpstr>7.2 Networking Standards</vt:lpstr>
      <vt:lpstr>Networking Standards Reference Models</vt:lpstr>
      <vt:lpstr>Networking Standards Wired and Wireless Standards</vt:lpstr>
      <vt:lpstr>7.3 Physical Components of a Network</vt:lpstr>
      <vt:lpstr>Physical Components of a Network Network Devices</vt:lpstr>
      <vt:lpstr>Physical Components of a Network Cables and Connectors</vt:lpstr>
      <vt:lpstr>Physical Components of a Network Cables and Connectors</vt:lpstr>
      <vt:lpstr>7.4 Basic Networking Concepts and Technologies</vt:lpstr>
      <vt:lpstr>Basic Networking Concepts and Technologies Networked Equipment Addressing</vt:lpstr>
      <vt:lpstr>Basic Networking Concepts and Technologies Networked Equipment Addressing</vt:lpstr>
      <vt:lpstr>Basic Networking Concepts and Technologies Networked Equipment Addressing</vt:lpstr>
      <vt:lpstr>Basic Networking Concepts and Technologies Networked Equipment Addressing</vt:lpstr>
      <vt:lpstr>Basic Networking Concepts and Technologies Transport Layer Protocols</vt:lpstr>
      <vt:lpstr>Basic Networking Concepts and Technologies Transport Layer Protocols</vt:lpstr>
      <vt:lpstr>7.5 Chapter Summary</vt:lpstr>
      <vt:lpstr>Chapter Summary Summary</vt:lpstr>
      <vt:lpstr>PowerPoint Presentation</vt:lpstr>
      <vt:lpstr>PowerPoint Presentation</vt:lpstr>
      <vt:lpstr>Chapter 7 New Terms and Commands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dholzing</cp:lastModifiedBy>
  <cp:revision>1133</cp:revision>
  <cp:lastPrinted>1999-01-27T00:54:54Z</cp:lastPrinted>
  <dcterms:created xsi:type="dcterms:W3CDTF">2006-10-23T15:07:30Z</dcterms:created>
  <dcterms:modified xsi:type="dcterms:W3CDTF">2015-11-13T17:59:35Z</dcterms:modified>
</cp:coreProperties>
</file>