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8"/>
  </p:notesMasterIdLst>
  <p:handoutMasterIdLst>
    <p:handoutMasterId r:id="rId39"/>
  </p:handoutMasterIdLst>
  <p:sldIdLst>
    <p:sldId id="812" r:id="rId3"/>
    <p:sldId id="813" r:id="rId4"/>
    <p:sldId id="871" r:id="rId5"/>
    <p:sldId id="872" r:id="rId6"/>
    <p:sldId id="911" r:id="rId7"/>
    <p:sldId id="873" r:id="rId8"/>
    <p:sldId id="874" r:id="rId9"/>
    <p:sldId id="875" r:id="rId10"/>
    <p:sldId id="876" r:id="rId11"/>
    <p:sldId id="877" r:id="rId12"/>
    <p:sldId id="500" r:id="rId13"/>
    <p:sldId id="786" r:id="rId14"/>
    <p:sldId id="791" r:id="rId15"/>
    <p:sldId id="921" r:id="rId16"/>
    <p:sldId id="954" r:id="rId17"/>
    <p:sldId id="955" r:id="rId18"/>
    <p:sldId id="956" r:id="rId19"/>
    <p:sldId id="935" r:id="rId20"/>
    <p:sldId id="940" r:id="rId21"/>
    <p:sldId id="936" r:id="rId22"/>
    <p:sldId id="942" r:id="rId23"/>
    <p:sldId id="957" r:id="rId24"/>
    <p:sldId id="959" r:id="rId25"/>
    <p:sldId id="937" r:id="rId26"/>
    <p:sldId id="944" r:id="rId27"/>
    <p:sldId id="938" r:id="rId28"/>
    <p:sldId id="919" r:id="rId29"/>
    <p:sldId id="960" r:id="rId30"/>
    <p:sldId id="958" r:id="rId31"/>
    <p:sldId id="952" r:id="rId32"/>
    <p:sldId id="953" r:id="rId33"/>
    <p:sldId id="884" r:id="rId34"/>
    <p:sldId id="885" r:id="rId35"/>
    <p:sldId id="961" r:id="rId36"/>
    <p:sldId id="962"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varScale="1">
        <p:scale>
          <a:sx n="104" d="100"/>
          <a:sy n="104" d="100"/>
        </p:scale>
        <p:origin x="2010" y="10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1.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29.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1.xml"/><Relationship Id="rId11" Type="http://schemas.openxmlformats.org/officeDocument/2006/relationships/slide" Target="slides/slide28.xml"/><Relationship Id="rId5" Type="http://schemas.openxmlformats.org/officeDocument/2006/relationships/slide" Target="slides/slide19.xml"/><Relationship Id="rId15" Type="http://schemas.openxmlformats.org/officeDocument/2006/relationships/slide" Target="slides/slide35.xml"/><Relationship Id="rId10" Type="http://schemas.openxmlformats.org/officeDocument/2006/relationships/slide" Target="slides/slide27.xml"/><Relationship Id="rId4" Type="http://schemas.openxmlformats.org/officeDocument/2006/relationships/slide" Target="slides/slide17.xml"/><Relationship Id="rId9" Type="http://schemas.openxmlformats.org/officeDocument/2006/relationships/slide" Target="slides/slide25.xml"/><Relationship Id="rId1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IT Essentials</a:t>
            </a:r>
            <a:endParaRPr lang="en-US" b="0" dirty="0"/>
          </a:p>
          <a:p>
            <a:pPr>
              <a:buFontTx/>
              <a:buNone/>
            </a:pPr>
            <a:r>
              <a:rPr lang="en-US" sz="1400" dirty="0" smtClean="0">
                <a:latin typeface="Arial" charset="0"/>
              </a:rPr>
              <a:t>Chapter 8: Applied Networking</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200" smtClean="0">
                <a:latin typeface="Arial" charset="0"/>
              </a:rPr>
              <a:t>Chapter 8: Applied </a:t>
            </a:r>
            <a:r>
              <a:rPr lang="en-US" sz="1200" smtClean="0">
                <a:latin typeface="Arial" charset="0"/>
              </a:rPr>
              <a:t>Networking </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200" smtClean="0">
                <a:latin typeface="Arial" charset="0"/>
              </a:rPr>
              <a:t>Chapter 8:</a:t>
            </a:r>
            <a:r>
              <a:rPr lang="en-US" sz="1200" baseline="0" smtClean="0">
                <a:latin typeface="Arial" charset="0"/>
              </a:rPr>
              <a:t> Applied Networking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8.1 - Computer to Network Connection </a:t>
            </a:r>
            <a:endParaRPr lang="en-US" sz="1200" smtClean="0">
              <a:latin typeface="Arial" charset="0"/>
            </a:endParaRPr>
          </a:p>
          <a:p>
            <a:pPr>
              <a:lnSpc>
                <a:spcPct val="80000"/>
              </a:lnSpc>
              <a:buFontTx/>
              <a:buNone/>
            </a:pPr>
            <a:r>
              <a:rPr lang="en-US" sz="1200" smtClean="0">
                <a:latin typeface="Arial" charset="0"/>
              </a:rPr>
              <a:t>8.1.1</a:t>
            </a:r>
            <a:r>
              <a:rPr lang="en-US" sz="1200" baseline="0" smtClean="0">
                <a:latin typeface="Arial" charset="0"/>
              </a:rPr>
              <a:t> - </a:t>
            </a:r>
            <a:r>
              <a:rPr lang="en-US" sz="2000" smtClean="0">
                <a:latin typeface="Arial" charset="0"/>
              </a:rPr>
              <a:t>Networking Cards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900" smtClean="0"/>
              <a:t>8.1 - Computer to Network Connection </a:t>
            </a:r>
            <a:endParaRPr lang="en-US" sz="1200" smtClean="0">
              <a:latin typeface="Arial" charset="0"/>
            </a:endParaRPr>
          </a:p>
          <a:p>
            <a:pPr>
              <a:lnSpc>
                <a:spcPct val="80000"/>
              </a:lnSpc>
              <a:buFontTx/>
              <a:buNone/>
            </a:pPr>
            <a:r>
              <a:rPr lang="en-US" sz="1200" smtClean="0">
                <a:latin typeface="Arial" charset="0"/>
              </a:rPr>
              <a:t>8.1.2</a:t>
            </a:r>
            <a:r>
              <a:rPr lang="en-US" sz="1200" baseline="0" smtClean="0">
                <a:latin typeface="Arial" charset="0"/>
              </a:rPr>
              <a:t> - </a:t>
            </a:r>
            <a:r>
              <a:rPr lang="en-US" sz="1200" smtClean="0">
                <a:latin typeface="Arial" charset="0"/>
              </a:rPr>
              <a:t>Wireless and Wired Router Configurations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8.1 - Computer to Network Connection </a:t>
            </a:r>
            <a:endParaRPr lang="en-US" sz="1200" smtClean="0">
              <a:latin typeface="Arial" charset="0"/>
            </a:endParaRPr>
          </a:p>
          <a:p>
            <a:pPr>
              <a:lnSpc>
                <a:spcPct val="80000"/>
              </a:lnSpc>
              <a:buFontTx/>
              <a:buNone/>
            </a:pPr>
            <a:r>
              <a:rPr lang="en-US" sz="1200" smtClean="0">
                <a:latin typeface="Arial" charset="0"/>
              </a:rPr>
              <a:t>8.1.3</a:t>
            </a:r>
            <a:r>
              <a:rPr lang="en-US" sz="1200" baseline="0" smtClean="0">
                <a:latin typeface="Arial" charset="0"/>
              </a:rPr>
              <a:t> - </a:t>
            </a:r>
            <a:r>
              <a:rPr lang="en-US" sz="2000" smtClean="0">
                <a:latin typeface="Arial" charset="0"/>
              </a:rPr>
              <a:t>Network Sharing</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smtClean="0"/>
              <a:t>8.1 - Computer to Network Connection </a:t>
            </a:r>
            <a:endParaRPr lang="en-US" sz="1200" smtClean="0">
              <a:latin typeface="Arial" charset="0"/>
            </a:endParaRPr>
          </a:p>
          <a:p>
            <a:pPr>
              <a:lnSpc>
                <a:spcPct val="80000"/>
              </a:lnSpc>
              <a:buFontTx/>
              <a:buNone/>
            </a:pPr>
            <a:r>
              <a:rPr lang="en-US" sz="1200" smtClean="0">
                <a:latin typeface="Arial" charset="0"/>
              </a:rPr>
              <a:t>8.1.4</a:t>
            </a:r>
            <a:r>
              <a:rPr lang="en-US" sz="1200" baseline="0" smtClean="0">
                <a:latin typeface="Arial" charset="0"/>
              </a:rPr>
              <a:t> - </a:t>
            </a:r>
            <a:r>
              <a:rPr lang="en-US" sz="2000" smtClean="0">
                <a:latin typeface="Arial" charset="0"/>
              </a:rPr>
              <a:t>Remote Connections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8:</a:t>
            </a:r>
            <a:r>
              <a:rPr lang="en-US" sz="1200" baseline="0" smtClean="0">
                <a:latin typeface="Arial" charset="0"/>
              </a:rPr>
              <a:t> Applied Networking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smtClean="0">
                <a:latin typeface="Arial" charset="0"/>
              </a:rPr>
              <a:t>8.2 - ISP Connection Technologies</a:t>
            </a:r>
          </a:p>
          <a:p>
            <a:pPr>
              <a:lnSpc>
                <a:spcPct val="80000"/>
              </a:lnSpc>
              <a:buFontTx/>
              <a:buNone/>
            </a:pPr>
            <a:r>
              <a:rPr lang="en-US" sz="1200" smtClean="0">
                <a:latin typeface="Arial" charset="0"/>
              </a:rPr>
              <a:t>8.2.1</a:t>
            </a:r>
            <a:r>
              <a:rPr lang="en-US" sz="1200" baseline="0" smtClean="0">
                <a:latin typeface="Arial" charset="0"/>
              </a:rPr>
              <a:t> - </a:t>
            </a:r>
            <a:r>
              <a:rPr lang="en-US" sz="2000" smtClean="0">
                <a:latin typeface="Arial" charset="0"/>
              </a:rPr>
              <a:t>Broadband Technologies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8:</a:t>
            </a:r>
            <a:r>
              <a:rPr lang="en-US" sz="1200" baseline="0" smtClean="0">
                <a:latin typeface="Arial" charset="0"/>
              </a:rPr>
              <a:t> Applied Networking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900" smtClean="0">
                <a:latin typeface="Arial" charset="0"/>
              </a:rPr>
              <a:t>8.3 - Internet Technologies</a:t>
            </a:r>
            <a:endParaRPr lang="en-US" sz="1200" smtClean="0">
              <a:latin typeface="Arial" charset="0"/>
            </a:endParaRPr>
          </a:p>
          <a:p>
            <a:pPr>
              <a:lnSpc>
                <a:spcPct val="80000"/>
              </a:lnSpc>
              <a:buFontTx/>
              <a:buNone/>
            </a:pPr>
            <a:r>
              <a:rPr lang="en-US" sz="1200" smtClean="0">
                <a:latin typeface="Arial" charset="0"/>
              </a:rPr>
              <a:t>8.3.1</a:t>
            </a:r>
            <a:r>
              <a:rPr lang="en-US" sz="1200" baseline="0" smtClean="0">
                <a:latin typeface="Arial" charset="0"/>
              </a:rPr>
              <a:t> - </a:t>
            </a:r>
            <a:r>
              <a:rPr lang="en-US" sz="1200" smtClean="0">
                <a:latin typeface="Arial" charset="0"/>
              </a:rPr>
              <a:t>Data Centers and Cloud Computing</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800" smtClean="0">
                <a:latin typeface="Arial" charset="0"/>
              </a:rPr>
              <a:t>8.3 - Internet Technologies</a:t>
            </a:r>
            <a:endParaRPr lang="en-US" sz="900" smtClean="0">
              <a:latin typeface="Arial" charset="0"/>
            </a:endParaRPr>
          </a:p>
          <a:p>
            <a:pPr>
              <a:lnSpc>
                <a:spcPct val="80000"/>
              </a:lnSpc>
              <a:buFontTx/>
              <a:buNone/>
            </a:pPr>
            <a:r>
              <a:rPr lang="en-US" sz="900" smtClean="0">
                <a:latin typeface="Arial" charset="0"/>
              </a:rPr>
              <a:t>8.3.2</a:t>
            </a:r>
            <a:r>
              <a:rPr lang="en-US" sz="900" baseline="0" smtClean="0">
                <a:latin typeface="Arial" charset="0"/>
              </a:rPr>
              <a:t> - </a:t>
            </a:r>
            <a:r>
              <a:rPr lang="en-US" sz="900" smtClean="0">
                <a:latin typeface="Arial" charset="0"/>
              </a:rPr>
              <a:t>Networked Host Services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800" smtClean="0">
                <a:latin typeface="Arial" charset="0"/>
              </a:rPr>
              <a:t>8.3 - Internet Technologies</a:t>
            </a:r>
            <a:endParaRPr lang="en-US" sz="900" smtClean="0">
              <a:latin typeface="Arial" charset="0"/>
            </a:endParaRPr>
          </a:p>
          <a:p>
            <a:pPr>
              <a:lnSpc>
                <a:spcPct val="80000"/>
              </a:lnSpc>
              <a:buFontTx/>
              <a:buNone/>
            </a:pPr>
            <a:r>
              <a:rPr lang="en-US" sz="900" smtClean="0">
                <a:latin typeface="Arial" charset="0"/>
              </a:rPr>
              <a:t>8.3.2</a:t>
            </a:r>
            <a:r>
              <a:rPr lang="en-US" sz="900" baseline="0" smtClean="0">
                <a:latin typeface="Arial" charset="0"/>
              </a:rPr>
              <a:t> - </a:t>
            </a:r>
            <a:r>
              <a:rPr lang="en-US" sz="900" smtClean="0">
                <a:latin typeface="Arial" charset="0"/>
              </a:rPr>
              <a:t>Networked Host Services</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8:</a:t>
            </a:r>
            <a:r>
              <a:rPr lang="en-US" sz="1200" baseline="0" smtClean="0">
                <a:latin typeface="Arial" charset="0"/>
              </a:rPr>
              <a:t> Applied Networking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smtClean="0">
                <a:latin typeface="Arial" charset="0"/>
              </a:rPr>
              <a:t>8.4 - </a:t>
            </a:r>
            <a:r>
              <a:rPr lang="en-CA" sz="1200" smtClean="0"/>
              <a:t>Common Preventive Maintenance Techniques Used for Networks </a:t>
            </a:r>
            <a:endParaRPr lang="en-US" sz="1200" smtClean="0">
              <a:latin typeface="Arial" charset="0"/>
            </a:endParaRPr>
          </a:p>
          <a:p>
            <a:pPr>
              <a:lnSpc>
                <a:spcPct val="80000"/>
              </a:lnSpc>
              <a:buFontTx/>
              <a:buNone/>
            </a:pPr>
            <a:r>
              <a:rPr lang="en-US" sz="1200" smtClean="0">
                <a:latin typeface="Arial" charset="0"/>
              </a:rPr>
              <a:t>8.4.1</a:t>
            </a:r>
            <a:r>
              <a:rPr lang="en-US" sz="1200" baseline="0" smtClean="0">
                <a:latin typeface="Arial" charset="0"/>
              </a:rPr>
              <a:t> - </a:t>
            </a:r>
            <a:r>
              <a:rPr lang="en-US" sz="2000" smtClean="0">
                <a:latin typeface="Arial" charset="0"/>
              </a:rPr>
              <a:t>Network Maintenance</a:t>
            </a:r>
            <a:endParaRPr lang="en-US" dirty="0"/>
          </a:p>
        </p:txBody>
      </p:sp>
    </p:spTree>
    <p:extLst>
      <p:ext uri="{BB962C8B-B14F-4D97-AF65-F5344CB8AC3E}">
        <p14:creationId xmlns:p14="http://schemas.microsoft.com/office/powerpoint/2010/main" val="3156636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8:</a:t>
            </a:r>
            <a:r>
              <a:rPr lang="en-US" sz="1200" baseline="0" smtClean="0">
                <a:latin typeface="Arial" charset="0"/>
              </a:rPr>
              <a:t> Applied Networking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smtClean="0">
                <a:solidFill>
                  <a:schemeClr val="tx1"/>
                </a:solidFill>
                <a:latin typeface="Arial" charset="0"/>
                <a:ea typeface="ＭＳ Ｐゴシック" charset="0"/>
                <a:cs typeface="ＭＳ Ｐゴシック" charset="0"/>
              </a:rPr>
              <a:t>8.5 – </a:t>
            </a:r>
            <a:r>
              <a:rPr lang="en-CA" sz="1200" smtClean="0"/>
              <a:t>Basic Troubleshooting Process for Networks </a:t>
            </a:r>
            <a:endParaRPr lang="en-US" sz="1200" kern="120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smtClean="0">
                <a:solidFill>
                  <a:schemeClr val="tx1"/>
                </a:solidFill>
                <a:latin typeface="Arial" charset="0"/>
                <a:ea typeface="ＭＳ Ｐゴシック" charset="0"/>
                <a:cs typeface="ＭＳ Ｐゴシック" charset="0"/>
              </a:rPr>
              <a:t>8.5.1</a:t>
            </a:r>
            <a:r>
              <a:rPr lang="en-US" sz="1200" kern="1200" baseline="0" smtClean="0">
                <a:solidFill>
                  <a:schemeClr val="tx1"/>
                </a:solidFill>
                <a:latin typeface="Arial" charset="0"/>
                <a:ea typeface="ＭＳ Ｐゴシック" charset="0"/>
                <a:cs typeface="ＭＳ Ｐゴシック" charset="0"/>
              </a:rPr>
              <a:t> - </a:t>
            </a:r>
            <a:r>
              <a:rPr lang="en-US" sz="1200" smtClean="0">
                <a:latin typeface="Arial" charset="0"/>
              </a:rPr>
              <a:t>Applying the Troubleshooting Process to Networks</a:t>
            </a:r>
          </a:p>
        </p:txBody>
      </p:sp>
    </p:spTree>
    <p:extLst>
      <p:ext uri="{BB962C8B-B14F-4D97-AF65-F5344CB8AC3E}">
        <p14:creationId xmlns:p14="http://schemas.microsoft.com/office/powerpoint/2010/main" val="101486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smtClean="0">
                <a:solidFill>
                  <a:schemeClr val="tx1"/>
                </a:solidFill>
                <a:latin typeface="Arial" charset="0"/>
                <a:ea typeface="ＭＳ Ｐゴシック" charset="0"/>
                <a:cs typeface="ＭＳ Ｐゴシック" charset="0"/>
              </a:rPr>
              <a:t>8.5 – </a:t>
            </a:r>
            <a:r>
              <a:rPr lang="en-CA" sz="1200" smtClean="0"/>
              <a:t>Basic Troubleshooting Process for Networks </a:t>
            </a:r>
            <a:endParaRPr lang="en-US" sz="1200" kern="120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smtClean="0">
                <a:solidFill>
                  <a:schemeClr val="tx1"/>
                </a:solidFill>
                <a:latin typeface="Arial" charset="0"/>
                <a:ea typeface="ＭＳ Ｐゴシック" charset="0"/>
                <a:cs typeface="ＭＳ Ｐゴシック" charset="0"/>
              </a:rPr>
              <a:t>8.5.1</a:t>
            </a:r>
            <a:r>
              <a:rPr lang="en-US" sz="1200" kern="1200" baseline="0" smtClean="0">
                <a:solidFill>
                  <a:schemeClr val="tx1"/>
                </a:solidFill>
                <a:latin typeface="Arial" charset="0"/>
                <a:ea typeface="ＭＳ Ｐゴシック" charset="0"/>
                <a:cs typeface="ＭＳ Ｐゴシック" charset="0"/>
              </a:rPr>
              <a:t> - </a:t>
            </a:r>
            <a:r>
              <a:rPr lang="en-US" sz="1200" smtClean="0">
                <a:latin typeface="Arial" charset="0"/>
              </a:rPr>
              <a:t>Applying the Troubleshooting Process to Networks</a:t>
            </a:r>
          </a:p>
        </p:txBody>
      </p:sp>
    </p:spTree>
    <p:extLst>
      <p:ext uri="{BB962C8B-B14F-4D97-AF65-F5344CB8AC3E}">
        <p14:creationId xmlns:p14="http://schemas.microsoft.com/office/powerpoint/2010/main" val="101486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smtClean="0">
                <a:solidFill>
                  <a:schemeClr val="tx1"/>
                </a:solidFill>
                <a:latin typeface="Arial" charset="0"/>
                <a:ea typeface="ＭＳ Ｐゴシック" charset="0"/>
                <a:cs typeface="ＭＳ Ｐゴシック" charset="0"/>
              </a:rPr>
              <a:t>8.5 – </a:t>
            </a:r>
            <a:r>
              <a:rPr lang="en-CA" sz="1200" smtClean="0"/>
              <a:t>Basic Troubleshooting Process for Networks </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smtClean="0">
                <a:solidFill>
                  <a:schemeClr val="tx1"/>
                </a:solidFill>
                <a:latin typeface="Arial" charset="0"/>
                <a:ea typeface="ＭＳ Ｐゴシック" charset="0"/>
                <a:cs typeface="ＭＳ Ｐゴシック" charset="0"/>
              </a:rPr>
              <a:t>8.5.2</a:t>
            </a:r>
            <a:r>
              <a:rPr lang="en-US" sz="1200" kern="1200" baseline="0" smtClean="0">
                <a:solidFill>
                  <a:schemeClr val="tx1"/>
                </a:solidFill>
                <a:latin typeface="Arial" charset="0"/>
                <a:ea typeface="ＭＳ Ｐゴシック" charset="0"/>
                <a:cs typeface="ＭＳ Ｐゴシック" charset="0"/>
              </a:rPr>
              <a:t> - </a:t>
            </a:r>
            <a:r>
              <a:rPr lang="en-US" sz="1200" smtClean="0">
                <a:latin typeface="Arial" charset="0"/>
              </a:rPr>
              <a:t>Common Problems and Solutions for Networks</a:t>
            </a:r>
          </a:p>
        </p:txBody>
      </p:sp>
    </p:spTree>
    <p:extLst>
      <p:ext uri="{BB962C8B-B14F-4D97-AF65-F5344CB8AC3E}">
        <p14:creationId xmlns:p14="http://schemas.microsoft.com/office/powerpoint/2010/main" val="101486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ITE 6.0 Planning Guide</a:t>
            </a:r>
          </a:p>
          <a:p>
            <a:pPr>
              <a:buFontTx/>
              <a:buNone/>
            </a:pPr>
            <a:r>
              <a:rPr lang="en-US" sz="1200" dirty="0" smtClean="0">
                <a:latin typeface="Arial" charset="0"/>
              </a:rPr>
              <a:t>Chapter 8: Applied Networking</a:t>
            </a:r>
            <a:endParaRPr lang="en-GB"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smtClean="0"/>
              <a:t>Cisco Networking Academy Program</a:t>
            </a:r>
          </a:p>
          <a:p>
            <a:pPr>
              <a:buFontTx/>
              <a:buNone/>
            </a:pPr>
            <a:r>
              <a:rPr lang="en-US" b="0" smtClean="0"/>
              <a:t>IT Essentials</a:t>
            </a:r>
          </a:p>
          <a:p>
            <a:pPr>
              <a:buFontTx/>
              <a:buNone/>
            </a:pPr>
            <a:r>
              <a:rPr lang="en-US" sz="1200" smtClean="0">
                <a:latin typeface="Arial" charset="0"/>
              </a:rPr>
              <a:t>Chapter 8:</a:t>
            </a:r>
            <a:r>
              <a:rPr lang="en-US" sz="1200" baseline="0" smtClean="0">
                <a:latin typeface="Arial" charset="0"/>
              </a:rPr>
              <a:t> Applied Networking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smtClean="0">
                <a:solidFill>
                  <a:schemeClr val="tx1"/>
                </a:solidFill>
                <a:latin typeface="Arial" charset="0"/>
                <a:ea typeface="ＭＳ Ｐゴシック" charset="0"/>
                <a:cs typeface="ＭＳ Ｐゴシック" charset="0"/>
              </a:rPr>
              <a:t>8.6 </a:t>
            </a:r>
            <a:r>
              <a:rPr lang="en-US" sz="1200" kern="1200" dirty="0" smtClean="0">
                <a:solidFill>
                  <a:schemeClr val="tx1"/>
                </a:solidFill>
                <a:latin typeface="Arial" charset="0"/>
                <a:ea typeface="ＭＳ Ｐゴシック" charset="0"/>
                <a:cs typeface="ＭＳ Ｐゴシック" charset="0"/>
              </a:rPr>
              <a:t>– Chapter Summary</a:t>
            </a:r>
          </a:p>
          <a:p>
            <a:pPr>
              <a:lnSpc>
                <a:spcPct val="80000"/>
              </a:lnSpc>
              <a:buFontTx/>
              <a:buNone/>
            </a:pPr>
            <a:r>
              <a:rPr lang="en-US" sz="1200" kern="1200" smtClean="0">
                <a:solidFill>
                  <a:schemeClr val="tx1"/>
                </a:solidFill>
                <a:latin typeface="Arial" charset="0"/>
                <a:ea typeface="ＭＳ Ｐゴシック" charset="0"/>
                <a:cs typeface="ＭＳ Ｐゴシック" charset="0"/>
              </a:rPr>
              <a:t>8.6.1 - Conclusion</a:t>
            </a:r>
            <a:endParaRPr lang="en-US" dirty="0"/>
          </a:p>
        </p:txBody>
      </p:sp>
    </p:spTree>
    <p:extLst>
      <p:ext uri="{BB962C8B-B14F-4D97-AF65-F5344CB8AC3E}">
        <p14:creationId xmlns:p14="http://schemas.microsoft.com/office/powerpoint/2010/main" val="101486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33</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  (Cont.)</a:t>
            </a:r>
            <a:endParaRPr lang="en-US" dirty="0"/>
          </a:p>
        </p:txBody>
      </p:sp>
    </p:spTree>
    <p:extLst>
      <p:ext uri="{BB962C8B-B14F-4D97-AF65-F5344CB8AC3E}">
        <p14:creationId xmlns:p14="http://schemas.microsoft.com/office/powerpoint/2010/main" val="240212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600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9</a:t>
            </a:fld>
            <a:endParaRPr lang="en-US"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a:t>
            </a:r>
            <a:r>
              <a:rPr lang="en-US" sz="700" dirty="0" smtClean="0">
                <a:solidFill>
                  <a:srgbClr val="D3D3D3"/>
                </a:solidFill>
              </a:rPr>
              <a:t>2015, </a:t>
            </a:r>
            <a:r>
              <a:rPr lang="en-US" sz="700" dirty="0">
                <a:solidFill>
                  <a:srgbClr val="D3D3D3"/>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a:t>
            </a:r>
            <a:r>
              <a:rPr lang="en-US" sz="700" dirty="0" smtClean="0">
                <a:solidFill>
                  <a:srgbClr val="D3D3D3"/>
                </a:solidFill>
              </a:rPr>
              <a:t>2015 </a:t>
            </a:r>
            <a:r>
              <a:rPr lang="en-US" sz="700" dirty="0">
                <a:solidFill>
                  <a:srgbClr val="D3D3D3"/>
                </a:solidFill>
              </a:rPr>
              <a:t>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a:t>
            </a:r>
            <a:r>
              <a:rPr lang="en-US" sz="700" dirty="0" smtClean="0">
                <a:solidFill>
                  <a:srgbClr val="D3D3D3"/>
                </a:solidFill>
              </a:rPr>
              <a:t>2015, </a:t>
            </a:r>
            <a:r>
              <a:rPr lang="en-US" sz="700" dirty="0">
                <a:solidFill>
                  <a:srgbClr val="D3D3D3"/>
                </a:solidFill>
              </a:rPr>
              <a:t>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a:t>
            </a:r>
            <a:r>
              <a:rPr lang="en-US" sz="700" dirty="0" smtClean="0">
                <a:solidFill>
                  <a:srgbClr val="D3D3D3"/>
                </a:solidFill>
              </a:rPr>
              <a:t>2015 </a:t>
            </a:r>
            <a:r>
              <a:rPr lang="en-US" sz="700" dirty="0">
                <a:solidFill>
                  <a:srgbClr val="D3D3D3"/>
                </a:solidFill>
              </a:rPr>
              <a:t>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smtClean="0">
                <a:latin typeface="Arial" charset="0"/>
              </a:rPr>
              <a:t>Chapter 8: Applied Networking</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IT Essentials v6.0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smtClean="0">
                <a:latin typeface="Arial" charset="0"/>
              </a:rPr>
              <a:t>Chapter 8:</a:t>
            </a:r>
            <a:r>
              <a:rPr lang="en-US" sz="2400">
                <a:latin typeface="Arial" charset="0"/>
              </a:rPr>
              <a:t/>
            </a:r>
            <a:br>
              <a:rPr lang="en-US" sz="2400">
                <a:latin typeface="Arial" charset="0"/>
              </a:rPr>
            </a:br>
            <a:r>
              <a:rPr lang="en-US" sz="2400" smtClean="0"/>
              <a:t>Applied Networking</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IT Essentials v6.0</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8 </a:t>
            </a:r>
            <a:r>
              <a:rPr lang="en-US" dirty="0" smtClean="0"/>
              <a:t>- Sections &amp; Objectives</a:t>
            </a:r>
          </a:p>
        </p:txBody>
      </p:sp>
      <p:sp>
        <p:nvSpPr>
          <p:cNvPr id="4099" name="Rectangle 34"/>
          <p:cNvSpPr>
            <a:spLocks noGrp="1" noChangeArrowheads="1"/>
          </p:cNvSpPr>
          <p:nvPr>
            <p:ph type="body" idx="4294967295"/>
          </p:nvPr>
        </p:nvSpPr>
        <p:spPr>
          <a:xfrm>
            <a:off x="655638" y="1828800"/>
            <a:ext cx="7940675" cy="4463716"/>
          </a:xfrm>
        </p:spPr>
        <p:txBody>
          <a:bodyPr>
            <a:normAutofit lnSpcReduction="10000"/>
          </a:bodyPr>
          <a:lstStyle/>
          <a:p>
            <a:pPr>
              <a:buFont typeface="Wingdings" charset="2"/>
              <a:buChar char="§"/>
            </a:pPr>
            <a:r>
              <a:rPr lang="en-CA" sz="2000" smtClean="0"/>
              <a:t>8.1 Computer to Network Connection</a:t>
            </a:r>
            <a:endParaRPr lang="en-CA" sz="2000" dirty="0" smtClean="0"/>
          </a:p>
          <a:p>
            <a:pPr lvl="1">
              <a:buFont typeface="Wingdings" charset="2"/>
              <a:buChar char="§"/>
            </a:pPr>
            <a:r>
              <a:rPr lang="en-CA" sz="1600" smtClean="0"/>
              <a:t> </a:t>
            </a:r>
            <a:r>
              <a:rPr lang="en-US" sz="1600" smtClean="0"/>
              <a:t>Connect a computer to wired and wireless networks.</a:t>
            </a:r>
            <a:endParaRPr lang="en-CA" sz="1600" dirty="0" smtClean="0"/>
          </a:p>
          <a:p>
            <a:pPr>
              <a:buFont typeface="Wingdings" charset="2"/>
              <a:buChar char="§"/>
            </a:pPr>
            <a:r>
              <a:rPr lang="en-CA" sz="2000" smtClean="0"/>
              <a:t>8.2 ISP Connection Technologies</a:t>
            </a:r>
            <a:endParaRPr lang="en-CA" sz="2000" dirty="0" smtClean="0"/>
          </a:p>
          <a:p>
            <a:pPr lvl="1">
              <a:buFont typeface="Wingdings" charset="2"/>
              <a:buChar char="§"/>
            </a:pPr>
            <a:r>
              <a:rPr lang="en-CA" sz="1600" smtClean="0"/>
              <a:t> </a:t>
            </a:r>
            <a:r>
              <a:rPr lang="en-US" sz="1600" smtClean="0"/>
              <a:t>Explain the purpose and characteristics of ISP connection technologies.</a:t>
            </a:r>
            <a:endParaRPr lang="en-CA" sz="1600" dirty="0" smtClean="0"/>
          </a:p>
          <a:p>
            <a:pPr>
              <a:buFont typeface="Wingdings" charset="2"/>
              <a:buChar char="§"/>
            </a:pPr>
            <a:r>
              <a:rPr lang="en-CA" sz="2000" smtClean="0"/>
              <a:t>8.3 Internet Technologies</a:t>
            </a:r>
          </a:p>
          <a:p>
            <a:pPr lvl="1">
              <a:buFont typeface="Wingdings" charset="2"/>
              <a:buChar char="§"/>
            </a:pPr>
            <a:r>
              <a:rPr lang="en-US" sz="1600" smtClean="0"/>
              <a:t> Explain Cloud concepts and networked-host services.</a:t>
            </a:r>
            <a:endParaRPr lang="en-CA" sz="1600" smtClean="0"/>
          </a:p>
          <a:p>
            <a:pPr>
              <a:buFont typeface="Wingdings" charset="2"/>
              <a:buChar char="§"/>
            </a:pPr>
            <a:r>
              <a:rPr lang="en-CA" sz="2000" smtClean="0"/>
              <a:t>8.4 Common Preventive Maintenance Techniques Used for Networks</a:t>
            </a:r>
          </a:p>
          <a:p>
            <a:pPr lvl="1">
              <a:buFont typeface="Wingdings" charset="2"/>
              <a:buChar char="§"/>
            </a:pPr>
            <a:r>
              <a:rPr lang="en-US" sz="1600" smtClean="0"/>
              <a:t> Explain how to perform preventive maintenance on networks using common techniques.</a:t>
            </a:r>
            <a:endParaRPr lang="en-CA" sz="1600" smtClean="0"/>
          </a:p>
          <a:p>
            <a:pPr>
              <a:buFont typeface="Wingdings" charset="2"/>
              <a:buChar char="§"/>
            </a:pPr>
            <a:r>
              <a:rPr lang="en-CA" sz="2000" smtClean="0"/>
              <a:t>8.5 Basic Troubleshooting Process for Networks</a:t>
            </a:r>
          </a:p>
          <a:p>
            <a:pPr lvl="1">
              <a:buFont typeface="Wingdings" charset="2"/>
              <a:buChar char="§"/>
            </a:pPr>
            <a:r>
              <a:rPr lang="en-US" sz="1600" smtClean="0"/>
              <a:t> Explain how to troubleshoot networks.</a:t>
            </a:r>
            <a:endParaRPr lang="en-CA" sz="1600" smtClean="0"/>
          </a:p>
          <a:p>
            <a:pPr>
              <a:buFont typeface="Wingdings" charset="2"/>
              <a:buChar char="§"/>
            </a:pPr>
            <a:r>
              <a:rPr lang="en-CA" sz="2000" smtClean="0"/>
              <a:t>8.6 Chapter Summary</a:t>
            </a:r>
            <a:endParaRPr lang="en-CA" sz="2000" dirty="0" smtClean="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8.1 Computer to Network Connection</a:t>
            </a:r>
            <a:endParaRPr lang="en-CA"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Computer to Network Connection </a:t>
            </a:r>
            <a:r>
              <a:rPr lang="en-US">
                <a:latin typeface="Arial" charset="0"/>
              </a:rPr>
              <a:t/>
            </a:r>
            <a:br>
              <a:rPr lang="en-US">
                <a:latin typeface="Arial" charset="0"/>
              </a:rPr>
            </a:br>
            <a:r>
              <a:rPr lang="en-US" sz="3000" smtClean="0">
                <a:latin typeface="Arial" charset="0"/>
              </a:rPr>
              <a:t>Networking Cards</a:t>
            </a:r>
            <a:endParaRPr lang="en-US" sz="3000" dirty="0">
              <a:latin typeface="Arial" charset="0"/>
            </a:endParaRPr>
          </a:p>
        </p:txBody>
      </p:sp>
      <p:sp>
        <p:nvSpPr>
          <p:cNvPr id="2" name="Content Placeholder 1"/>
          <p:cNvSpPr>
            <a:spLocks noGrp="1"/>
          </p:cNvSpPr>
          <p:nvPr>
            <p:ph idx="1"/>
          </p:nvPr>
        </p:nvSpPr>
        <p:spPr>
          <a:xfrm>
            <a:off x="193868" y="2282722"/>
            <a:ext cx="4065311" cy="3314578"/>
          </a:xfrm>
        </p:spPr>
        <p:txBody>
          <a:bodyPr wrap="square">
            <a:spAutoFit/>
          </a:bodyPr>
          <a:lstStyle/>
          <a:p>
            <a:r>
              <a:rPr lang="en-US" sz="2000" dirty="0" smtClean="0"/>
              <a:t>A wired or wireless network interface card (NIC) is required to connect to the network.</a:t>
            </a:r>
          </a:p>
          <a:p>
            <a:r>
              <a:rPr lang="en-US" sz="2000" dirty="0" smtClean="0"/>
              <a:t>After it is installed, IP settings must be configured either manually or dynamically. </a:t>
            </a:r>
          </a:p>
          <a:p>
            <a:r>
              <a:rPr lang="en-US" sz="2000" dirty="0" smtClean="0"/>
              <a:t>You can also configure advanced settings, such as speed, duplex, Wake on LAN, and quality of service (QoS).</a:t>
            </a:r>
          </a:p>
        </p:txBody>
      </p:sp>
      <p:pic>
        <p:nvPicPr>
          <p:cNvPr id="1026" name="Picture 2"/>
          <p:cNvPicPr>
            <a:picLocks noChangeAspect="1" noChangeArrowheads="1"/>
          </p:cNvPicPr>
          <p:nvPr/>
        </p:nvPicPr>
        <p:blipFill>
          <a:blip r:embed="rId3" cstate="print"/>
          <a:srcRect/>
          <a:stretch>
            <a:fillRect/>
          </a:stretch>
        </p:blipFill>
        <p:spPr bwMode="auto">
          <a:xfrm>
            <a:off x="3695112" y="851111"/>
            <a:ext cx="2423947" cy="15523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520614" y="827172"/>
            <a:ext cx="2190750" cy="1600200"/>
          </a:xfrm>
          <a:prstGeom prst="rect">
            <a:avLst/>
          </a:prstGeom>
          <a:noFill/>
          <a:ln w="9525">
            <a:noFill/>
            <a:miter lim="800000"/>
            <a:headEnd/>
            <a:tailEnd/>
          </a:ln>
        </p:spPr>
      </p:pic>
      <p:pic>
        <p:nvPicPr>
          <p:cNvPr id="1028" name="Picture 4" descr="C:\Users\Allan\Desktop\Sandbox\development\ITE_6.0\Content\Ch8\Graphics\8.1.1.4-2.PNG"/>
          <p:cNvPicPr>
            <a:picLocks noChangeAspect="1" noChangeArrowheads="1"/>
          </p:cNvPicPr>
          <p:nvPr/>
        </p:nvPicPr>
        <p:blipFill>
          <a:blip r:embed="rId5" cstate="print"/>
          <a:srcRect/>
          <a:stretch>
            <a:fillRect/>
          </a:stretch>
        </p:blipFill>
        <p:spPr bwMode="auto">
          <a:xfrm>
            <a:off x="4790826" y="2502567"/>
            <a:ext cx="3414709" cy="3989988"/>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Computer to Network Connection </a:t>
            </a:r>
            <a:r>
              <a:rPr lang="en-US">
                <a:latin typeface="Arial" charset="0"/>
              </a:rPr>
              <a:t/>
            </a:r>
            <a:br>
              <a:rPr lang="en-US">
                <a:latin typeface="Arial" charset="0"/>
              </a:rPr>
            </a:br>
            <a:r>
              <a:rPr lang="en-US" sz="3000" smtClean="0">
                <a:latin typeface="Arial" charset="0"/>
              </a:rPr>
              <a:t>Wireless and Wired Router Configurations</a:t>
            </a:r>
            <a:endParaRPr lang="en-US" sz="3000" dirty="0">
              <a:latin typeface="Arial" charset="0"/>
            </a:endParaRPr>
          </a:p>
        </p:txBody>
      </p:sp>
      <p:sp>
        <p:nvSpPr>
          <p:cNvPr id="2" name="Content Placeholder 1"/>
          <p:cNvSpPr>
            <a:spLocks noGrp="1"/>
          </p:cNvSpPr>
          <p:nvPr>
            <p:ph idx="1"/>
          </p:nvPr>
        </p:nvSpPr>
        <p:spPr>
          <a:xfrm>
            <a:off x="193868" y="1308166"/>
            <a:ext cx="4101406" cy="5355136"/>
          </a:xfrm>
        </p:spPr>
        <p:txBody>
          <a:bodyPr wrap="square">
            <a:spAutoFit/>
          </a:bodyPr>
          <a:lstStyle/>
          <a:p>
            <a:r>
              <a:rPr lang="en-US" sz="2000" dirty="0" smtClean="0"/>
              <a:t>To connect to a network, attach a straight-through Ethernet cable to the NIC port.</a:t>
            </a:r>
          </a:p>
          <a:p>
            <a:r>
              <a:rPr lang="en-US" sz="2000" dirty="0" smtClean="0"/>
              <a:t>The other end connects to a router or to a telecommunications port that is wired so that data will reach the router.</a:t>
            </a:r>
          </a:p>
          <a:p>
            <a:r>
              <a:rPr lang="en-US" sz="2000" dirty="0" smtClean="0"/>
              <a:t>For wireless connections, configure the router with the following:</a:t>
            </a:r>
          </a:p>
          <a:p>
            <a:pPr lvl="1">
              <a:buFont typeface="Wingdings" charset="2"/>
              <a:buChar char="§"/>
            </a:pPr>
            <a:r>
              <a:rPr lang="en-US" sz="1600" dirty="0" smtClean="0"/>
              <a:t>Network Mode (set the 802.11 standard)</a:t>
            </a:r>
          </a:p>
          <a:p>
            <a:pPr lvl="1">
              <a:buFont typeface="Wingdings" charset="2"/>
              <a:buChar char="§"/>
            </a:pPr>
            <a:r>
              <a:rPr lang="en-US" sz="1600" dirty="0" smtClean="0"/>
              <a:t>Network Name (SSID)</a:t>
            </a:r>
          </a:p>
          <a:p>
            <a:pPr lvl="1">
              <a:buFont typeface="Wingdings" charset="2"/>
              <a:buChar char="§"/>
            </a:pPr>
            <a:r>
              <a:rPr lang="en-US" sz="1600" dirty="0" smtClean="0"/>
              <a:t>Channel (important when there are multiple APs in the network)</a:t>
            </a:r>
          </a:p>
          <a:p>
            <a:pPr lvl="1">
              <a:buFont typeface="Wingdings" charset="2"/>
              <a:buChar char="§"/>
            </a:pPr>
            <a:r>
              <a:rPr lang="en-US" sz="1600" dirty="0" smtClean="0"/>
              <a:t>Wireless Security (should be WPA2)</a:t>
            </a:r>
            <a:endParaRPr lang="en-US" sz="2000" dirty="0" smtClean="0"/>
          </a:p>
        </p:txBody>
      </p:sp>
      <p:pic>
        <p:nvPicPr>
          <p:cNvPr id="2050" name="Picture 2"/>
          <p:cNvPicPr>
            <a:picLocks noChangeAspect="1" noChangeArrowheads="1"/>
          </p:cNvPicPr>
          <p:nvPr/>
        </p:nvPicPr>
        <p:blipFill>
          <a:blip r:embed="rId3" cstate="print"/>
          <a:srcRect/>
          <a:stretch>
            <a:fillRect/>
          </a:stretch>
        </p:blipFill>
        <p:spPr bwMode="auto">
          <a:xfrm>
            <a:off x="5329989" y="1487657"/>
            <a:ext cx="2460624" cy="1770802"/>
          </a:xfrm>
          <a:prstGeom prst="rect">
            <a:avLst/>
          </a:prstGeom>
          <a:noFill/>
          <a:ln w="9525">
            <a:noFill/>
            <a:miter lim="800000"/>
            <a:headEnd/>
            <a:tailEnd/>
          </a:ln>
        </p:spPr>
      </p:pic>
      <p:pic>
        <p:nvPicPr>
          <p:cNvPr id="2051" name="Picture 3" descr="C:\Users\Allan\Desktop\Sandbox\development\ITE_6.0\Content\Ch8\Graphics\8.1.2.6-1.png"/>
          <p:cNvPicPr>
            <a:picLocks noChangeAspect="1" noChangeArrowheads="1"/>
          </p:cNvPicPr>
          <p:nvPr/>
        </p:nvPicPr>
        <p:blipFill>
          <a:blip r:embed="rId4" cstate="print"/>
          <a:srcRect/>
          <a:stretch>
            <a:fillRect/>
          </a:stretch>
        </p:blipFill>
        <p:spPr bwMode="auto">
          <a:xfrm>
            <a:off x="4439653" y="3351777"/>
            <a:ext cx="4387766" cy="3338950"/>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Computer to Network Connection </a:t>
            </a:r>
            <a:r>
              <a:rPr lang="en-US">
                <a:latin typeface="Arial" charset="0"/>
              </a:rPr>
              <a:t/>
            </a:r>
            <a:br>
              <a:rPr lang="en-US">
                <a:latin typeface="Arial" charset="0"/>
              </a:rPr>
            </a:br>
            <a:r>
              <a:rPr lang="en-US" sz="3000" smtClean="0">
                <a:latin typeface="Arial" charset="0"/>
              </a:rPr>
              <a:t>Network Sharing</a:t>
            </a:r>
            <a:endParaRPr lang="en-US" sz="3000" dirty="0">
              <a:latin typeface="Arial" charset="0"/>
            </a:endParaRPr>
          </a:p>
        </p:txBody>
      </p:sp>
      <p:sp>
        <p:nvSpPr>
          <p:cNvPr id="2" name="Content Placeholder 1"/>
          <p:cNvSpPr>
            <a:spLocks noGrp="1"/>
          </p:cNvSpPr>
          <p:nvPr>
            <p:ph idx="1"/>
          </p:nvPr>
        </p:nvSpPr>
        <p:spPr>
          <a:xfrm>
            <a:off x="193868" y="1404420"/>
            <a:ext cx="5602248" cy="5032476"/>
          </a:xfrm>
        </p:spPr>
        <p:txBody>
          <a:bodyPr wrap="square">
            <a:normAutofit lnSpcReduction="10000"/>
          </a:bodyPr>
          <a:lstStyle/>
          <a:p>
            <a:r>
              <a:rPr lang="en-US" sz="2000" dirty="0" smtClean="0"/>
              <a:t>All Windows computers on a network must be part of either a domain or a workgroup.</a:t>
            </a:r>
          </a:p>
          <a:p>
            <a:r>
              <a:rPr lang="en-US" sz="2000" dirty="0" smtClean="0"/>
              <a:t>Before computers can share resources, they must share the same domain name or workgroup name. </a:t>
            </a:r>
          </a:p>
          <a:p>
            <a:r>
              <a:rPr lang="en-US" sz="2000" dirty="0" smtClean="0"/>
              <a:t>Mapping a local drive is a useful way to access a single file, specific folders, or an entire drive between different operating systems over a network.</a:t>
            </a:r>
          </a:p>
          <a:p>
            <a:r>
              <a:rPr lang="en-US" sz="2000" dirty="0" smtClean="0"/>
              <a:t>Determine which resources will be shared over the network and the type of permissions users will have to the resources.</a:t>
            </a:r>
          </a:p>
          <a:p>
            <a:pPr lvl="1">
              <a:buFont typeface="Wingdings" charset="2"/>
              <a:buChar char="§"/>
            </a:pPr>
            <a:r>
              <a:rPr lang="en-US" sz="1600" dirty="0" smtClean="0"/>
              <a:t>Read - user can view data in files and run programs</a:t>
            </a:r>
          </a:p>
          <a:p>
            <a:pPr lvl="1">
              <a:buFont typeface="Wingdings" charset="2"/>
              <a:buChar char="§"/>
            </a:pPr>
            <a:r>
              <a:rPr lang="en-US" sz="1600" dirty="0" smtClean="0"/>
              <a:t>Change - user can add files and subfolders, change the data in files, and delete subfolders and files</a:t>
            </a:r>
          </a:p>
          <a:p>
            <a:pPr lvl="1">
              <a:buFont typeface="Wingdings" charset="2"/>
              <a:buChar char="§"/>
            </a:pPr>
            <a:r>
              <a:rPr lang="en-US" sz="1600" dirty="0" smtClean="0"/>
              <a:t>Full Control - user can change permissions of files and folders</a:t>
            </a:r>
          </a:p>
        </p:txBody>
      </p:sp>
      <p:pic>
        <p:nvPicPr>
          <p:cNvPr id="3076" name="Picture 4" descr="C:\Users\Allan\Desktop\Sandbox\development\ITE_6.0\Content\Ch8\Graphics\8.1.3.5-1c.png"/>
          <p:cNvPicPr>
            <a:picLocks noChangeAspect="1" noChangeArrowheads="1"/>
          </p:cNvPicPr>
          <p:nvPr/>
        </p:nvPicPr>
        <p:blipFill>
          <a:blip r:embed="rId3" cstate="print"/>
          <a:srcRect/>
          <a:stretch>
            <a:fillRect/>
          </a:stretch>
        </p:blipFill>
        <p:spPr bwMode="auto">
          <a:xfrm>
            <a:off x="5794668" y="1799139"/>
            <a:ext cx="3167824" cy="3831639"/>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Computer to Network Connection </a:t>
            </a:r>
            <a:r>
              <a:rPr lang="en-US">
                <a:latin typeface="Arial" charset="0"/>
              </a:rPr>
              <a:t/>
            </a:r>
            <a:br>
              <a:rPr lang="en-US">
                <a:latin typeface="Arial" charset="0"/>
              </a:rPr>
            </a:br>
            <a:r>
              <a:rPr lang="en-US" sz="3000" smtClean="0">
                <a:latin typeface="Arial" charset="0"/>
              </a:rPr>
              <a:t>Remote Connections</a:t>
            </a:r>
            <a:endParaRPr lang="en-US" sz="3000" dirty="0">
              <a:latin typeface="Arial" charset="0"/>
            </a:endParaRPr>
          </a:p>
        </p:txBody>
      </p:sp>
      <p:sp>
        <p:nvSpPr>
          <p:cNvPr id="2" name="Content Placeholder 1"/>
          <p:cNvSpPr>
            <a:spLocks noGrp="1"/>
          </p:cNvSpPr>
          <p:nvPr>
            <p:ph idx="1"/>
          </p:nvPr>
        </p:nvSpPr>
        <p:spPr>
          <a:xfrm>
            <a:off x="193868" y="1404419"/>
            <a:ext cx="4847363" cy="5032476"/>
          </a:xfrm>
        </p:spPr>
        <p:txBody>
          <a:bodyPr wrap="square">
            <a:normAutofit fontScale="92500" lnSpcReduction="20000"/>
          </a:bodyPr>
          <a:lstStyle/>
          <a:p>
            <a:r>
              <a:rPr lang="en-US" sz="2000" smtClean="0"/>
              <a:t>A  virtual private network (VPN) is a private network that connects remote sites or users together over a public network, like the Internet.</a:t>
            </a:r>
          </a:p>
          <a:p>
            <a:r>
              <a:rPr lang="en-US" sz="2000" smtClean="0"/>
              <a:t>When connected to the corporate private network, users become part of that network and have access to all services and resources as if they were physically connected to the corporate LAN.</a:t>
            </a:r>
          </a:p>
          <a:p>
            <a:r>
              <a:rPr lang="en-US" sz="2000" smtClean="0"/>
              <a:t>Remote-access users must install the VPN client on their computers to form a secure connection with the corporate private network.</a:t>
            </a:r>
          </a:p>
          <a:p>
            <a:r>
              <a:rPr lang="en-US" sz="2000" smtClean="0"/>
              <a:t>Remote Desktop allows technicians to view and control a computer from a remote location. </a:t>
            </a:r>
          </a:p>
          <a:p>
            <a:r>
              <a:rPr lang="en-US" sz="2000" smtClean="0"/>
              <a:t>Remote Assistance allows technicians to assist customers with problems from a remote location. </a:t>
            </a:r>
            <a:endParaRPr lang="en-US" sz="2000" dirty="0" smtClean="0"/>
          </a:p>
          <a:p>
            <a:endParaRPr lang="en-US" dirty="0"/>
          </a:p>
        </p:txBody>
      </p:sp>
      <p:pic>
        <p:nvPicPr>
          <p:cNvPr id="4098" name="Picture 2" descr="C:\Users\Allan\Desktop\Sandbox\development\ITE_6.0\Content\Ch8\Graphics\8142-1_remote_desktop_w8.png"/>
          <p:cNvPicPr>
            <a:picLocks noChangeAspect="1" noChangeArrowheads="1"/>
          </p:cNvPicPr>
          <p:nvPr/>
        </p:nvPicPr>
        <p:blipFill>
          <a:blip r:embed="rId3" cstate="print"/>
          <a:srcRect/>
          <a:stretch>
            <a:fillRect/>
          </a:stretch>
        </p:blipFill>
        <p:spPr bwMode="auto">
          <a:xfrm>
            <a:off x="5324137" y="4123322"/>
            <a:ext cx="3441289" cy="2133099"/>
          </a:xfrm>
          <a:prstGeom prst="rect">
            <a:avLst/>
          </a:prstGeom>
          <a:noFill/>
        </p:spPr>
      </p:pic>
      <p:pic>
        <p:nvPicPr>
          <p:cNvPr id="4099" name="Picture 3" descr="C:\Users\Allan\Desktop\Sandbox\development\ITE_6.0\Content\Ch8\Graphics\8.1.4.1-1.png"/>
          <p:cNvPicPr>
            <a:picLocks noChangeAspect="1" noChangeArrowheads="1"/>
          </p:cNvPicPr>
          <p:nvPr/>
        </p:nvPicPr>
        <p:blipFill>
          <a:blip r:embed="rId4" cstate="print"/>
          <a:srcRect/>
          <a:stretch>
            <a:fillRect/>
          </a:stretch>
        </p:blipFill>
        <p:spPr bwMode="auto">
          <a:xfrm>
            <a:off x="5100659" y="925513"/>
            <a:ext cx="3779169" cy="2768181"/>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8.2 ISP Connection Technologies</a:t>
            </a:r>
            <a:endParaRPr lang="en-CA"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smtClean="0">
                <a:latin typeface="Arial" charset="0"/>
              </a:rPr>
              <a:t>ISP Connection Technologies</a:t>
            </a:r>
            <a:r>
              <a:rPr lang="en-US">
                <a:latin typeface="Arial" charset="0"/>
              </a:rPr>
              <a:t/>
            </a:r>
            <a:br>
              <a:rPr lang="en-US">
                <a:latin typeface="Arial" charset="0"/>
              </a:rPr>
            </a:br>
            <a:r>
              <a:rPr lang="en-US" sz="3000" smtClean="0">
                <a:latin typeface="Arial" charset="0"/>
              </a:rPr>
              <a:t>Broadband Technologies</a:t>
            </a:r>
            <a:endParaRPr lang="en-US" sz="3000" dirty="0">
              <a:latin typeface="Arial" charset="0"/>
            </a:endParaRPr>
          </a:p>
        </p:txBody>
      </p:sp>
      <p:sp>
        <p:nvSpPr>
          <p:cNvPr id="2" name="Content Placeholder 1"/>
          <p:cNvSpPr>
            <a:spLocks noGrp="1"/>
          </p:cNvSpPr>
          <p:nvPr>
            <p:ph idx="1"/>
          </p:nvPr>
        </p:nvSpPr>
        <p:spPr>
          <a:xfrm>
            <a:off x="193868" y="1404420"/>
            <a:ext cx="6230995" cy="4902862"/>
          </a:xfrm>
        </p:spPr>
        <p:txBody>
          <a:bodyPr>
            <a:normAutofit/>
          </a:bodyPr>
          <a:lstStyle/>
          <a:p>
            <a:r>
              <a:rPr lang="en-US" sz="2000" dirty="0" smtClean="0"/>
              <a:t>DSL uses the existing copper telephone lines to provide high-speed digital data communication between end users and telephone companies. </a:t>
            </a:r>
          </a:p>
          <a:p>
            <a:r>
              <a:rPr lang="en-US" sz="2000" dirty="0" smtClean="0"/>
              <a:t>Line of sight wireless Internet is an always-on service that uses radio signals for transmitting Internet access</a:t>
            </a:r>
          </a:p>
          <a:p>
            <a:r>
              <a:rPr lang="en-US" sz="2000" dirty="0" smtClean="0"/>
              <a:t>Cellular technology enables the transfer of voice, video, and data. </a:t>
            </a:r>
          </a:p>
          <a:p>
            <a:r>
              <a:rPr lang="en-US" sz="2000" dirty="0" smtClean="0"/>
              <a:t>Cable uses coaxial cable lines originally designed to carry cable television. </a:t>
            </a:r>
          </a:p>
          <a:p>
            <a:r>
              <a:rPr lang="en-US" sz="2000" dirty="0" smtClean="0"/>
              <a:t>Satellite is an alternative for customers who cannot get cable or DSL connections.</a:t>
            </a:r>
          </a:p>
          <a:p>
            <a:r>
              <a:rPr lang="en-US" sz="2000" dirty="0" smtClean="0"/>
              <a:t>Fiber broadband provides faster connection speeds and bandwidth than cable and DSL.</a:t>
            </a:r>
            <a:endParaRPr lang="en-US" sz="2000" dirty="0"/>
          </a:p>
        </p:txBody>
      </p:sp>
      <p:pic>
        <p:nvPicPr>
          <p:cNvPr id="35844" name="Picture 4"/>
          <p:cNvPicPr>
            <a:picLocks noChangeAspect="1" noChangeArrowheads="1"/>
          </p:cNvPicPr>
          <p:nvPr/>
        </p:nvPicPr>
        <p:blipFill>
          <a:blip r:embed="rId3" cstate="print"/>
          <a:srcRect/>
          <a:stretch>
            <a:fillRect/>
          </a:stretch>
        </p:blipFill>
        <p:spPr bwMode="auto">
          <a:xfrm>
            <a:off x="6741117" y="4722647"/>
            <a:ext cx="1934986" cy="1774406"/>
          </a:xfrm>
          <a:prstGeom prst="rect">
            <a:avLst/>
          </a:prstGeom>
          <a:noFill/>
          <a:ln w="9525">
            <a:noFill/>
            <a:miter lim="800000"/>
            <a:headEnd/>
            <a:tailEnd/>
          </a:ln>
        </p:spPr>
      </p:pic>
      <p:pic>
        <p:nvPicPr>
          <p:cNvPr id="35845" name="Picture 5"/>
          <p:cNvPicPr>
            <a:picLocks noChangeAspect="1" noChangeArrowheads="1"/>
          </p:cNvPicPr>
          <p:nvPr/>
        </p:nvPicPr>
        <p:blipFill>
          <a:blip r:embed="rId4" cstate="print"/>
          <a:srcRect/>
          <a:stretch>
            <a:fillRect/>
          </a:stretch>
        </p:blipFill>
        <p:spPr bwMode="auto">
          <a:xfrm>
            <a:off x="6859096" y="2261436"/>
            <a:ext cx="1493328" cy="2346659"/>
          </a:xfrm>
          <a:prstGeom prst="rect">
            <a:avLst/>
          </a:prstGeom>
          <a:noFill/>
          <a:ln w="9525">
            <a:noFill/>
            <a:miter lim="800000"/>
            <a:headEnd/>
            <a:tailEnd/>
          </a:ln>
        </p:spPr>
      </p:pic>
      <p:pic>
        <p:nvPicPr>
          <p:cNvPr id="35843" name="Picture 3"/>
          <p:cNvPicPr>
            <a:picLocks noChangeAspect="1" noChangeArrowheads="1"/>
          </p:cNvPicPr>
          <p:nvPr/>
        </p:nvPicPr>
        <p:blipFill>
          <a:blip r:embed="rId5" cstate="print"/>
          <a:srcRect/>
          <a:stretch>
            <a:fillRect/>
          </a:stretch>
        </p:blipFill>
        <p:spPr bwMode="auto">
          <a:xfrm>
            <a:off x="6622134" y="856247"/>
            <a:ext cx="2172953" cy="1393113"/>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8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#11	</a:t>
            </a:r>
            <a:endParaRPr lang="en-CA" sz="1600" b="1" dirty="0" smtClean="0"/>
          </a:p>
          <a:p>
            <a:pPr marL="0" indent="0">
              <a:buNone/>
            </a:pPr>
            <a:r>
              <a:rPr lang="en-CA" dirty="0"/>
              <a:t>Note: Remove the Planning Guide from this presentation before sharing with anyone.</a:t>
            </a: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8.3 Internet Technologies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smtClean="0">
                <a:latin typeface="Arial" charset="0"/>
              </a:rPr>
              <a:t>Internet Technologies</a:t>
            </a:r>
            <a:r>
              <a:rPr lang="en-US" smtClean="0">
                <a:latin typeface="Arial" charset="0"/>
              </a:rPr>
              <a:t/>
            </a:r>
            <a:br>
              <a:rPr lang="en-US" smtClean="0">
                <a:latin typeface="Arial" charset="0"/>
              </a:rPr>
            </a:br>
            <a:r>
              <a:rPr lang="en-US" sz="3000" smtClean="0">
                <a:latin typeface="Arial" charset="0"/>
              </a:rPr>
              <a:t>Data Centers and Cloud Computing</a:t>
            </a:r>
            <a:endParaRPr lang="en-US" sz="3000" dirty="0">
              <a:latin typeface="Arial" charset="0"/>
            </a:endParaRPr>
          </a:p>
        </p:txBody>
      </p:sp>
      <p:sp>
        <p:nvSpPr>
          <p:cNvPr id="2" name="Content Placeholder 1"/>
          <p:cNvSpPr>
            <a:spLocks noGrp="1"/>
          </p:cNvSpPr>
          <p:nvPr>
            <p:ph idx="1"/>
          </p:nvPr>
        </p:nvSpPr>
        <p:spPr>
          <a:xfrm>
            <a:off x="304399" y="1384324"/>
            <a:ext cx="5578608" cy="5137661"/>
          </a:xfrm>
        </p:spPr>
        <p:txBody>
          <a:bodyPr>
            <a:normAutofit/>
          </a:bodyPr>
          <a:lstStyle/>
          <a:p>
            <a:r>
              <a:rPr lang="en-US" sz="2000" smtClean="0"/>
              <a:t>Data center is a data storage and processing facility run by an in-house IT department or leased offsite.</a:t>
            </a:r>
          </a:p>
          <a:p>
            <a:r>
              <a:rPr lang="en-US" sz="2000" smtClean="0"/>
              <a:t>Cloud computing is an off-premise service that offers on-demand access to a shared pool of configurable computing resources. </a:t>
            </a:r>
          </a:p>
          <a:p>
            <a:r>
              <a:rPr lang="en-US" sz="2000" smtClean="0"/>
              <a:t>The three main Cloud services models are:</a:t>
            </a:r>
          </a:p>
          <a:p>
            <a:pPr lvl="1">
              <a:buFont typeface="Wingdings" charset="2"/>
              <a:buChar char="§"/>
            </a:pPr>
            <a:r>
              <a:rPr lang="en-US" sz="1600" smtClean="0"/>
              <a:t>Software as a Service (SaaS)</a:t>
            </a:r>
          </a:p>
          <a:p>
            <a:pPr lvl="1">
              <a:buFont typeface="Wingdings" charset="2"/>
              <a:buChar char="§"/>
            </a:pPr>
            <a:r>
              <a:rPr lang="en-US" sz="1600" smtClean="0"/>
              <a:t>Platform as a Service (PaaS)</a:t>
            </a:r>
          </a:p>
          <a:p>
            <a:pPr lvl="1">
              <a:buFont typeface="Wingdings" charset="2"/>
              <a:buChar char="§"/>
            </a:pPr>
            <a:r>
              <a:rPr lang="en-US" sz="1600" smtClean="0"/>
              <a:t>Infrastructure as a Service (IaaS)</a:t>
            </a:r>
          </a:p>
          <a:p>
            <a:r>
              <a:rPr lang="en-US" sz="2000" smtClean="0"/>
              <a:t>The four Cloud deployment models are:</a:t>
            </a:r>
          </a:p>
          <a:p>
            <a:pPr lvl="1">
              <a:buFont typeface="Wingdings" charset="2"/>
              <a:buChar char="§"/>
            </a:pPr>
            <a:r>
              <a:rPr lang="en-US" sz="1600" smtClean="0"/>
              <a:t>Private</a:t>
            </a:r>
          </a:p>
          <a:p>
            <a:pPr lvl="1">
              <a:buFont typeface="Wingdings" charset="2"/>
              <a:buChar char="§"/>
            </a:pPr>
            <a:r>
              <a:rPr lang="en-US" sz="1600" smtClean="0"/>
              <a:t>Public</a:t>
            </a:r>
          </a:p>
          <a:p>
            <a:pPr lvl="1">
              <a:buFont typeface="Wingdings" charset="2"/>
              <a:buChar char="§"/>
            </a:pPr>
            <a:r>
              <a:rPr lang="en-US" sz="1600" smtClean="0"/>
              <a:t>Community</a:t>
            </a:r>
          </a:p>
          <a:p>
            <a:pPr lvl="1">
              <a:buFont typeface="Wingdings" charset="2"/>
              <a:buChar char="§"/>
            </a:pPr>
            <a:r>
              <a:rPr lang="en-US" sz="1600" smtClean="0"/>
              <a:t>Hybrid </a:t>
            </a:r>
          </a:p>
          <a:p>
            <a:endParaRPr lang="en-US" sz="2000"/>
          </a:p>
        </p:txBody>
      </p:sp>
      <p:pic>
        <p:nvPicPr>
          <p:cNvPr id="31746" name="Picture 2"/>
          <p:cNvPicPr>
            <a:picLocks noChangeAspect="1" noChangeArrowheads="1"/>
          </p:cNvPicPr>
          <p:nvPr/>
        </p:nvPicPr>
        <p:blipFill>
          <a:blip r:embed="rId3" cstate="print"/>
          <a:srcRect/>
          <a:stretch>
            <a:fillRect/>
          </a:stretch>
        </p:blipFill>
        <p:spPr bwMode="auto">
          <a:xfrm>
            <a:off x="6223674" y="3698569"/>
            <a:ext cx="2491524" cy="2426809"/>
          </a:xfrm>
          <a:prstGeom prst="rect">
            <a:avLst/>
          </a:prstGeom>
          <a:noFill/>
          <a:ln w="9525">
            <a:noFill/>
            <a:miter lim="800000"/>
            <a:headEnd/>
            <a:tailEnd/>
          </a:ln>
        </p:spPr>
      </p:pic>
      <p:pic>
        <p:nvPicPr>
          <p:cNvPr id="31748" name="Picture 4"/>
          <p:cNvPicPr>
            <a:picLocks noChangeAspect="1" noChangeArrowheads="1"/>
          </p:cNvPicPr>
          <p:nvPr/>
        </p:nvPicPr>
        <p:blipFill>
          <a:blip r:embed="rId4" cstate="print"/>
          <a:srcRect/>
          <a:stretch>
            <a:fillRect/>
          </a:stretch>
        </p:blipFill>
        <p:spPr bwMode="auto">
          <a:xfrm>
            <a:off x="5964486" y="1346238"/>
            <a:ext cx="3009900" cy="1962150"/>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smtClean="0">
                <a:latin typeface="Arial" charset="0"/>
              </a:rPr>
              <a:t>Internet Technologies</a:t>
            </a:r>
            <a:r>
              <a:rPr lang="en-US" smtClean="0">
                <a:latin typeface="Arial" charset="0"/>
              </a:rPr>
              <a:t/>
            </a:r>
            <a:br>
              <a:rPr lang="en-US" smtClean="0">
                <a:latin typeface="Arial" charset="0"/>
              </a:rPr>
            </a:br>
            <a:r>
              <a:rPr lang="en-US" sz="3000" smtClean="0">
                <a:latin typeface="Arial" charset="0"/>
              </a:rPr>
              <a:t>Networked Host Services</a:t>
            </a:r>
            <a:endParaRPr lang="en-US" sz="3000" dirty="0">
              <a:latin typeface="Arial" charset="0"/>
            </a:endParaRPr>
          </a:p>
        </p:txBody>
      </p:sp>
      <p:sp>
        <p:nvSpPr>
          <p:cNvPr id="2" name="Content Placeholder 1"/>
          <p:cNvSpPr>
            <a:spLocks noGrp="1"/>
          </p:cNvSpPr>
          <p:nvPr>
            <p:ph idx="1"/>
          </p:nvPr>
        </p:nvSpPr>
        <p:spPr>
          <a:xfrm>
            <a:off x="304397" y="1384324"/>
            <a:ext cx="5798947" cy="5258847"/>
          </a:xfrm>
        </p:spPr>
        <p:txBody>
          <a:bodyPr>
            <a:normAutofit fontScale="47500" lnSpcReduction="20000"/>
          </a:bodyPr>
          <a:lstStyle/>
          <a:p>
            <a:pPr>
              <a:lnSpc>
                <a:spcPct val="115000"/>
              </a:lnSpc>
            </a:pPr>
            <a:r>
              <a:rPr lang="en-US" sz="4200" dirty="0" smtClean="0"/>
              <a:t>Hosts need a variety of services to securely access resources on the network and the Internet.</a:t>
            </a:r>
          </a:p>
          <a:p>
            <a:pPr lvl="1">
              <a:lnSpc>
                <a:spcPct val="115000"/>
              </a:lnSpc>
              <a:buFont typeface="Wingdings" charset="2"/>
              <a:buChar char="§"/>
            </a:pPr>
            <a:r>
              <a:rPr lang="en-US" sz="3400" dirty="0" smtClean="0"/>
              <a:t>Dynamic Host Configuration Protocol (DHCP) dynamically assigns IP addressing information to hosts. </a:t>
            </a:r>
          </a:p>
          <a:p>
            <a:pPr lvl="1">
              <a:lnSpc>
                <a:spcPct val="115000"/>
              </a:lnSpc>
              <a:buFont typeface="Wingdings" charset="2"/>
              <a:buChar char="§"/>
            </a:pPr>
            <a:r>
              <a:rPr lang="en-US" sz="3400" dirty="0" smtClean="0"/>
              <a:t>Domain Name Service (DNS) is the method computers use to translate domain names into IP addresses. </a:t>
            </a:r>
          </a:p>
          <a:p>
            <a:pPr lvl="1">
              <a:lnSpc>
                <a:spcPct val="115000"/>
              </a:lnSpc>
              <a:buFont typeface="Wingdings" charset="2"/>
              <a:buChar char="§"/>
            </a:pPr>
            <a:r>
              <a:rPr lang="en-US" sz="3400" dirty="0" smtClean="0"/>
              <a:t>Hypertext Transfer Protocol (HTTP) or the secure HTTP (HTTPS) are used by hosts to access web resources</a:t>
            </a:r>
          </a:p>
          <a:p>
            <a:pPr lvl="1">
              <a:lnSpc>
                <a:spcPct val="115000"/>
              </a:lnSpc>
              <a:buFont typeface="Wingdings" charset="2"/>
              <a:buChar char="§"/>
            </a:pPr>
            <a:r>
              <a:rPr lang="en-US" sz="3400" dirty="0" smtClean="0"/>
              <a:t>File Transfer Protocol (FTP) allows hosts to transfer data between a client and a server. Secure file transfer options include File Transfer Protocol Secure (FTPS), SSH File Transfer Protocol (SFTP), and Secure Copy (SCP)</a:t>
            </a:r>
          </a:p>
          <a:p>
            <a:pPr lvl="1">
              <a:lnSpc>
                <a:spcPct val="115000"/>
              </a:lnSpc>
              <a:buFont typeface="Wingdings" charset="2"/>
              <a:buChar char="§"/>
            </a:pPr>
            <a:r>
              <a:rPr lang="en-US" sz="3400" dirty="0" smtClean="0"/>
              <a:t>Simple Mail Transfer Protocol (SMTP), Post Office Protocol (POP), and Internet Message Access Protocol (IMAP) are the protocols hosts used to send and receive email.</a:t>
            </a:r>
          </a:p>
        </p:txBody>
      </p:sp>
      <p:pic>
        <p:nvPicPr>
          <p:cNvPr id="8194" name="Picture 2" descr="C:\Users\Allan\AppData\Local\Temp\SNAGHTML5d5bfc4.PNG"/>
          <p:cNvPicPr>
            <a:picLocks noChangeAspect="1" noChangeArrowheads="1"/>
          </p:cNvPicPr>
          <p:nvPr/>
        </p:nvPicPr>
        <p:blipFill>
          <a:blip r:embed="rId3" cstate="print"/>
          <a:srcRect/>
          <a:stretch>
            <a:fillRect/>
          </a:stretch>
        </p:blipFill>
        <p:spPr bwMode="auto">
          <a:xfrm>
            <a:off x="6085311" y="3843319"/>
            <a:ext cx="2926487" cy="1841385"/>
          </a:xfrm>
          <a:prstGeom prst="rect">
            <a:avLst/>
          </a:prstGeom>
          <a:noFill/>
        </p:spPr>
      </p:pic>
      <p:pic>
        <p:nvPicPr>
          <p:cNvPr id="8195" name="Picture 3"/>
          <p:cNvPicPr>
            <a:picLocks noChangeAspect="1" noChangeArrowheads="1"/>
          </p:cNvPicPr>
          <p:nvPr/>
        </p:nvPicPr>
        <p:blipFill>
          <a:blip r:embed="rId4" cstate="print"/>
          <a:srcRect/>
          <a:stretch>
            <a:fillRect/>
          </a:stretch>
        </p:blipFill>
        <p:spPr bwMode="auto">
          <a:xfrm>
            <a:off x="6067653" y="1527673"/>
            <a:ext cx="2928595" cy="1865522"/>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smtClean="0">
                <a:latin typeface="Arial" charset="0"/>
              </a:rPr>
              <a:t>Internet Technologies</a:t>
            </a:r>
            <a:r>
              <a:rPr lang="en-US" smtClean="0">
                <a:latin typeface="Arial" charset="0"/>
              </a:rPr>
              <a:t/>
            </a:r>
            <a:br>
              <a:rPr lang="en-US" smtClean="0">
                <a:latin typeface="Arial" charset="0"/>
              </a:rPr>
            </a:br>
            <a:r>
              <a:rPr lang="en-US" sz="3000" smtClean="0">
                <a:latin typeface="Arial" charset="0"/>
              </a:rPr>
              <a:t>Networked Host Services (cont.)</a:t>
            </a:r>
            <a:endParaRPr lang="en-US" sz="3000" dirty="0">
              <a:latin typeface="Arial" charset="0"/>
            </a:endParaRPr>
          </a:p>
        </p:txBody>
      </p:sp>
      <p:sp>
        <p:nvSpPr>
          <p:cNvPr id="2" name="Content Placeholder 1"/>
          <p:cNvSpPr>
            <a:spLocks noGrp="1"/>
          </p:cNvSpPr>
          <p:nvPr>
            <p:ph idx="1"/>
          </p:nvPr>
        </p:nvSpPr>
        <p:spPr>
          <a:xfrm>
            <a:off x="304398" y="1384324"/>
            <a:ext cx="5600643" cy="5247830"/>
          </a:xfrm>
        </p:spPr>
        <p:txBody>
          <a:bodyPr>
            <a:normAutofit fontScale="47500" lnSpcReduction="20000"/>
          </a:bodyPr>
          <a:lstStyle/>
          <a:p>
            <a:pPr>
              <a:lnSpc>
                <a:spcPct val="115000"/>
              </a:lnSpc>
            </a:pPr>
            <a:r>
              <a:rPr lang="en-US" sz="4200" smtClean="0"/>
              <a:t>Hosts need a variety of services to securely access resources on the network and the Internet.</a:t>
            </a:r>
            <a:endParaRPr lang="en-US" sz="3400" smtClean="0"/>
          </a:p>
          <a:p>
            <a:pPr lvl="1">
              <a:lnSpc>
                <a:spcPct val="115000"/>
              </a:lnSpc>
              <a:buFont typeface="Wingdings" charset="2"/>
              <a:buChar char="§"/>
            </a:pPr>
            <a:r>
              <a:rPr lang="en-US" sz="3400" smtClean="0"/>
              <a:t>Print servers enable multiple computer users to access a single printer</a:t>
            </a:r>
          </a:p>
          <a:p>
            <a:pPr lvl="1">
              <a:lnSpc>
                <a:spcPct val="115000"/>
              </a:lnSpc>
              <a:buFont typeface="Wingdings" charset="2"/>
              <a:buChar char="§"/>
            </a:pPr>
            <a:r>
              <a:rPr lang="en-US" sz="3400" smtClean="0"/>
              <a:t>Proxy servers are popularly used to act as storage or cache for web pages that are frequently accessed by hosts on the internal network.</a:t>
            </a:r>
          </a:p>
          <a:p>
            <a:pPr lvl="1">
              <a:lnSpc>
                <a:spcPct val="115000"/>
              </a:lnSpc>
              <a:buFont typeface="Wingdings" charset="2"/>
              <a:buChar char="§"/>
            </a:pPr>
            <a:r>
              <a:rPr lang="en-US" sz="3400" smtClean="0"/>
              <a:t>AAA is a way to control who is permitted to access a network (authenticate), what they can do while they are there (authorize), and track what actions they perform while accessing the network (accounting).</a:t>
            </a:r>
          </a:p>
          <a:p>
            <a:pPr lvl="1">
              <a:lnSpc>
                <a:spcPct val="115000"/>
              </a:lnSpc>
              <a:buFont typeface="Wingdings" charset="2"/>
              <a:buChar char="§"/>
            </a:pPr>
            <a:r>
              <a:rPr lang="en-US" sz="3400" smtClean="0"/>
              <a:t>Intrusion Detection Systems (IDSs) passively monitor traffic on the network while Intrusion Prevention Systems (IPSs) can detect and immediately address a network problem.</a:t>
            </a:r>
          </a:p>
          <a:p>
            <a:pPr lvl="1">
              <a:lnSpc>
                <a:spcPct val="115000"/>
              </a:lnSpc>
              <a:buFont typeface="Wingdings" charset="2"/>
              <a:buChar char="§"/>
            </a:pPr>
            <a:r>
              <a:rPr lang="en-US" sz="3400" smtClean="0"/>
              <a:t>Universal Threat Management (UTM) include all the functionality of an IDS/IPS as well as stateful firewall services.  </a:t>
            </a:r>
          </a:p>
          <a:p>
            <a:pPr lvl="1"/>
            <a:endParaRPr lang="en-US" sz="1600" b="1" smtClean="0"/>
          </a:p>
          <a:p>
            <a:pPr lvl="1"/>
            <a:endParaRPr lang="en-US" sz="1600" smtClean="0"/>
          </a:p>
          <a:p>
            <a:pPr lvl="1"/>
            <a:endParaRPr lang="en-US" sz="1600" smtClean="0"/>
          </a:p>
          <a:p>
            <a:pPr lvl="1"/>
            <a:endParaRPr lang="en-US" sz="1600" dirty="0" smtClean="0"/>
          </a:p>
        </p:txBody>
      </p:sp>
      <p:pic>
        <p:nvPicPr>
          <p:cNvPr id="94209" name="Picture 1"/>
          <p:cNvPicPr>
            <a:picLocks noChangeAspect="1" noChangeArrowheads="1"/>
          </p:cNvPicPr>
          <p:nvPr/>
        </p:nvPicPr>
        <p:blipFill>
          <a:blip r:embed="rId3" cstate="print"/>
          <a:srcRect/>
          <a:stretch>
            <a:fillRect/>
          </a:stretch>
        </p:blipFill>
        <p:spPr bwMode="auto">
          <a:xfrm>
            <a:off x="5936229" y="3052764"/>
            <a:ext cx="2897748" cy="3171767"/>
          </a:xfrm>
          <a:prstGeom prst="rect">
            <a:avLst/>
          </a:prstGeom>
          <a:noFill/>
          <a:ln w="9525">
            <a:noFill/>
            <a:miter lim="800000"/>
            <a:headEnd/>
            <a:tailEnd/>
          </a:ln>
        </p:spPr>
      </p:pic>
      <p:pic>
        <p:nvPicPr>
          <p:cNvPr id="94210" name="Picture 2"/>
          <p:cNvPicPr>
            <a:picLocks noChangeAspect="1" noChangeArrowheads="1"/>
          </p:cNvPicPr>
          <p:nvPr/>
        </p:nvPicPr>
        <p:blipFill>
          <a:blip r:embed="rId4" cstate="print"/>
          <a:srcRect/>
          <a:stretch>
            <a:fillRect/>
          </a:stretch>
        </p:blipFill>
        <p:spPr bwMode="auto">
          <a:xfrm>
            <a:off x="5883007" y="1419283"/>
            <a:ext cx="2963251" cy="1390489"/>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8.4 Common Preventive Maintenance Techniques Used for Networks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CA" sz="1800" smtClean="0"/>
              <a:t>Common Preventive Maintenance Techniques Used for Networks </a:t>
            </a:r>
            <a:r>
              <a:rPr lang="en-US" smtClean="0">
                <a:latin typeface="Arial" charset="0"/>
              </a:rPr>
              <a:t/>
            </a:r>
            <a:br>
              <a:rPr lang="en-US" smtClean="0">
                <a:latin typeface="Arial" charset="0"/>
              </a:rPr>
            </a:br>
            <a:r>
              <a:rPr lang="en-US" sz="3000" smtClean="0">
                <a:latin typeface="Arial" charset="0"/>
              </a:rPr>
              <a:t>Network Maintenance</a:t>
            </a:r>
            <a:endParaRPr lang="en-US" sz="3000" dirty="0">
              <a:latin typeface="Arial" charset="0"/>
            </a:endParaRPr>
          </a:p>
        </p:txBody>
      </p:sp>
      <p:sp>
        <p:nvSpPr>
          <p:cNvPr id="2" name="Content Placeholder 1"/>
          <p:cNvSpPr>
            <a:spLocks noGrp="1"/>
          </p:cNvSpPr>
          <p:nvPr>
            <p:ph idx="1"/>
          </p:nvPr>
        </p:nvSpPr>
        <p:spPr>
          <a:xfrm>
            <a:off x="193868" y="1404420"/>
            <a:ext cx="4157795" cy="4986332"/>
          </a:xfrm>
        </p:spPr>
        <p:txBody>
          <a:bodyPr>
            <a:normAutofit/>
          </a:bodyPr>
          <a:lstStyle/>
          <a:p>
            <a:r>
              <a:rPr lang="en-US" sz="2000" smtClean="0"/>
              <a:t>Preventive maintenance for networks includes the condition of cables, network devices, servers, and computers to make sure that they are kept clean and are in good working order. </a:t>
            </a:r>
          </a:p>
          <a:p>
            <a:r>
              <a:rPr lang="en-US" sz="2000" smtClean="0"/>
              <a:t>You should develop a plan to perform scheduled maintenance and cleaning at regular intervals. </a:t>
            </a:r>
          </a:p>
          <a:p>
            <a:r>
              <a:rPr lang="en-US" sz="2000" smtClean="0"/>
              <a:t>Inform the network administrator if you notice any of these issues to prevent unnecessary network downtime. </a:t>
            </a:r>
          </a:p>
        </p:txBody>
      </p:sp>
      <p:pic>
        <p:nvPicPr>
          <p:cNvPr id="27649" name="Picture 1"/>
          <p:cNvPicPr>
            <a:picLocks noChangeAspect="1" noChangeArrowheads="1"/>
          </p:cNvPicPr>
          <p:nvPr/>
        </p:nvPicPr>
        <p:blipFill>
          <a:blip r:embed="rId3" cstate="print"/>
          <a:srcRect/>
          <a:stretch>
            <a:fillRect/>
          </a:stretch>
        </p:blipFill>
        <p:spPr bwMode="auto">
          <a:xfrm>
            <a:off x="5088759" y="1540583"/>
            <a:ext cx="3715413" cy="4309374"/>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smtClean="0"/>
              <a:t>8.5 Basic Troubleshooting Process for Networks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smtClean="0"/>
              <a:t>Identify the Problem</a:t>
            </a:r>
          </a:p>
          <a:p>
            <a:pPr lvl="1">
              <a:buFont typeface="Wingdings" charset="2"/>
              <a:buChar char="§"/>
            </a:pPr>
            <a:r>
              <a:rPr lang="en-US" sz="1600" smtClean="0"/>
              <a:t>The first step in the troubleshooting process.</a:t>
            </a:r>
          </a:p>
          <a:p>
            <a:pPr lvl="1">
              <a:buFont typeface="Wingdings" charset="2"/>
              <a:buChar char="§"/>
            </a:pPr>
            <a:r>
              <a:rPr lang="en-US" sz="1600" smtClean="0"/>
              <a:t>A list of open and closed-ended questions is useful.</a:t>
            </a:r>
          </a:p>
          <a:p>
            <a:r>
              <a:rPr lang="en-US" sz="2000" smtClean="0"/>
              <a:t>Establish a Theory of Probable Cause</a:t>
            </a:r>
          </a:p>
          <a:p>
            <a:pPr lvl="1">
              <a:buFont typeface="Wingdings" charset="2"/>
              <a:buChar char="§"/>
            </a:pPr>
            <a:r>
              <a:rPr lang="en-US" sz="1600" smtClean="0"/>
              <a:t>Based on the answers received, establish a theory probable cause.</a:t>
            </a:r>
          </a:p>
          <a:p>
            <a:pPr lvl="1">
              <a:buFont typeface="Wingdings" charset="2"/>
              <a:buChar char="§"/>
            </a:pPr>
            <a:r>
              <a:rPr lang="en-US" sz="1600" smtClean="0"/>
              <a:t>A list of common problems can be useful.</a:t>
            </a:r>
          </a:p>
          <a:p>
            <a:r>
              <a:rPr lang="en-US" sz="2000" smtClean="0"/>
              <a:t>Test the Theory to Determine Cause</a:t>
            </a:r>
          </a:p>
          <a:p>
            <a:pPr lvl="1">
              <a:buFont typeface="Wingdings" charset="2"/>
              <a:buChar char="§"/>
            </a:pPr>
            <a:r>
              <a:rPr lang="en-US" sz="1600" smtClean="0"/>
              <a:t>Test your theories to determine the cause of the problem.</a:t>
            </a:r>
          </a:p>
          <a:p>
            <a:pPr lvl="1">
              <a:buFont typeface="Wingdings" charset="2"/>
              <a:buChar char="§"/>
            </a:pPr>
            <a:r>
              <a:rPr lang="en-US" sz="1600" smtClean="0"/>
              <a:t>A list of quick procedures to common problems can help.</a:t>
            </a:r>
          </a:p>
          <a:p>
            <a:r>
              <a:rPr lang="en-US" sz="2000" smtClean="0"/>
              <a:t>Establish a Plan of Action to Resolve the Problem and Implement the Solution</a:t>
            </a:r>
          </a:p>
          <a:p>
            <a:pPr lvl="1">
              <a:buFont typeface="Wingdings" charset="2"/>
              <a:buChar char="§"/>
            </a:pPr>
            <a:r>
              <a:rPr lang="en-US" sz="1600" smtClean="0"/>
              <a:t>A plan of action is needed to solve the problem and implement a permanent solution.</a:t>
            </a:r>
            <a:endParaRPr lang="en-US" sz="1600" dirty="0" smtClean="0"/>
          </a:p>
        </p:txBody>
      </p:sp>
      <p:sp>
        <p:nvSpPr>
          <p:cNvPr id="21505" name="Rectangle 2"/>
          <p:cNvSpPr>
            <a:spLocks noGrp="1" noChangeArrowheads="1"/>
          </p:cNvSpPr>
          <p:nvPr>
            <p:ph type="title"/>
          </p:nvPr>
        </p:nvSpPr>
        <p:spPr/>
        <p:txBody>
          <a:bodyPr>
            <a:normAutofit/>
          </a:bodyPr>
          <a:lstStyle/>
          <a:p>
            <a:pPr eaLnBrk="1" hangingPunct="1"/>
            <a:r>
              <a:rPr lang="en-CA" sz="1800" smtClean="0"/>
              <a:t>Basic Troubleshooting Process for Networks </a:t>
            </a:r>
            <a:r>
              <a:rPr lang="en-US" smtClean="0">
                <a:latin typeface="Arial" charset="0"/>
              </a:rPr>
              <a:t/>
            </a:r>
            <a:br>
              <a:rPr lang="en-US" smtClean="0">
                <a:latin typeface="Arial" charset="0"/>
              </a:rPr>
            </a:br>
            <a:r>
              <a:rPr lang="en-US" sz="2700" smtClean="0">
                <a:latin typeface="Arial" charset="0"/>
              </a:rPr>
              <a:t>Applying the Troubleshooting Process to Networks</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Verify Full Network Functionality and Implement Preventive Measures</a:t>
            </a:r>
          </a:p>
          <a:p>
            <a:pPr lvl="1">
              <a:buFont typeface="Wingdings" charset="2"/>
              <a:buChar char="§"/>
            </a:pPr>
            <a:r>
              <a:rPr lang="en-US" sz="1600" dirty="0" smtClean="0"/>
              <a:t>It is important to perform a full network check.</a:t>
            </a:r>
          </a:p>
          <a:p>
            <a:pPr lvl="1">
              <a:buFont typeface="Wingdings" charset="2"/>
              <a:buChar char="§"/>
            </a:pPr>
            <a:r>
              <a:rPr lang="en-US" sz="1600" dirty="0" smtClean="0"/>
              <a:t>If applicable, implement preventive measures to avoid future problem recurrences.</a:t>
            </a:r>
          </a:p>
          <a:p>
            <a:r>
              <a:rPr lang="en-US" sz="2000" dirty="0" smtClean="0"/>
              <a:t>Document Findings, Actions and Outcomes</a:t>
            </a:r>
          </a:p>
          <a:p>
            <a:pPr lvl="1">
              <a:buFont typeface="Wingdings" charset="2"/>
              <a:buChar char="§"/>
            </a:pPr>
            <a:r>
              <a:rPr lang="en-US" sz="1600" dirty="0" smtClean="0"/>
              <a:t>Findings, repairs and notes should be documented.</a:t>
            </a:r>
          </a:p>
          <a:p>
            <a:pPr lvl="1">
              <a:buFont typeface="Wingdings" charset="2"/>
              <a:buChar char="§"/>
            </a:pPr>
            <a:r>
              <a:rPr lang="en-US" sz="1600" dirty="0" smtClean="0"/>
              <a:t>This log can be helpful for future reference.</a:t>
            </a:r>
          </a:p>
        </p:txBody>
      </p:sp>
      <p:sp>
        <p:nvSpPr>
          <p:cNvPr id="21505" name="Rectangle 2"/>
          <p:cNvSpPr>
            <a:spLocks noGrp="1" noChangeArrowheads="1"/>
          </p:cNvSpPr>
          <p:nvPr>
            <p:ph type="title"/>
          </p:nvPr>
        </p:nvSpPr>
        <p:spPr/>
        <p:txBody>
          <a:bodyPr>
            <a:normAutofit/>
          </a:bodyPr>
          <a:lstStyle/>
          <a:p>
            <a:pPr eaLnBrk="1" hangingPunct="1"/>
            <a:r>
              <a:rPr lang="en-CA" sz="1800" smtClean="0"/>
              <a:t>Basic Troubleshooting Process for Networks </a:t>
            </a:r>
            <a:r>
              <a:rPr lang="en-US" smtClean="0">
                <a:latin typeface="Arial" charset="0"/>
              </a:rPr>
              <a:t/>
            </a:r>
            <a:br>
              <a:rPr lang="en-US" smtClean="0">
                <a:latin typeface="Arial" charset="0"/>
              </a:rPr>
            </a:br>
            <a:r>
              <a:rPr lang="en-US" sz="2700" smtClean="0">
                <a:latin typeface="Arial" charset="0"/>
              </a:rPr>
              <a:t>Applying the Troubleshooting Process to Networks</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9" y="1232592"/>
            <a:ext cx="5836988"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smtClean="0"/>
              <a:t>Network problems can be attributed to hardware, software, or configuration issues</a:t>
            </a:r>
          </a:p>
          <a:p>
            <a:r>
              <a:rPr lang="en-US" sz="2000" smtClean="0"/>
              <a:t>Common networking problems include:</a:t>
            </a:r>
          </a:p>
          <a:p>
            <a:pPr lvl="1">
              <a:buFont typeface="Wingdings" charset="2"/>
              <a:buChar char="§"/>
            </a:pPr>
            <a:r>
              <a:rPr lang="en-US" sz="1600" smtClean="0"/>
              <a:t>Network cables are damaged or unplugged.</a:t>
            </a:r>
          </a:p>
          <a:p>
            <a:pPr lvl="1">
              <a:buFont typeface="Wingdings" charset="2"/>
              <a:buChar char="§"/>
            </a:pPr>
            <a:r>
              <a:rPr lang="en-US" sz="1600" smtClean="0"/>
              <a:t>Legitimate users are denied remote access.</a:t>
            </a:r>
          </a:p>
          <a:p>
            <a:pPr lvl="1">
              <a:buFont typeface="Wingdings" charset="2"/>
              <a:buChar char="§"/>
            </a:pPr>
            <a:r>
              <a:rPr lang="en-US" sz="1600" smtClean="0"/>
              <a:t>Device lacks sufficient addressing information.</a:t>
            </a:r>
          </a:p>
          <a:p>
            <a:pPr lvl="1">
              <a:buFont typeface="Wingdings" charset="2"/>
              <a:buChar char="§"/>
            </a:pPr>
            <a:r>
              <a:rPr lang="en-US" sz="1600" smtClean="0"/>
              <a:t>Users cannot access the Internet.</a:t>
            </a:r>
          </a:p>
          <a:p>
            <a:pPr lvl="1">
              <a:buFont typeface="Wingdings" charset="2"/>
              <a:buChar char="§"/>
            </a:pPr>
            <a:r>
              <a:rPr lang="en-US" sz="1600" smtClean="0"/>
              <a:t>User cannot map a drive or share a folder on the network.</a:t>
            </a:r>
            <a:endParaRPr lang="en-US" sz="1600" dirty="0" smtClean="0"/>
          </a:p>
        </p:txBody>
      </p:sp>
      <p:sp>
        <p:nvSpPr>
          <p:cNvPr id="21505" name="Rectangle 2"/>
          <p:cNvSpPr>
            <a:spLocks noGrp="1" noChangeArrowheads="1"/>
          </p:cNvSpPr>
          <p:nvPr>
            <p:ph type="title"/>
          </p:nvPr>
        </p:nvSpPr>
        <p:spPr/>
        <p:txBody>
          <a:bodyPr>
            <a:normAutofit/>
          </a:bodyPr>
          <a:lstStyle/>
          <a:p>
            <a:pPr eaLnBrk="1" hangingPunct="1"/>
            <a:r>
              <a:rPr lang="en-CA" sz="1800" smtClean="0"/>
              <a:t>Basic Troubleshooting Process for Networks </a:t>
            </a:r>
            <a:r>
              <a:rPr lang="en-US" smtClean="0">
                <a:latin typeface="Arial" charset="0"/>
              </a:rPr>
              <a:t/>
            </a:r>
            <a:br>
              <a:rPr lang="en-US" smtClean="0">
                <a:latin typeface="Arial" charset="0"/>
              </a:rPr>
            </a:br>
            <a:r>
              <a:rPr lang="en-US" sz="2700" smtClean="0">
                <a:latin typeface="Arial" charset="0"/>
              </a:rPr>
              <a:t>Common Problems and Solutions for Networks</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n-US" b="0" kern="0" dirty="0" smtClean="0">
                <a:solidFill>
                  <a:schemeClr val="bg1"/>
                </a:solidFill>
                <a:latin typeface="+mj-lt"/>
                <a:ea typeface="+mj-ea"/>
                <a:cs typeface="+mj-cs"/>
              </a:rPr>
              <a:t>ITE 6.0</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smtClean="0">
                <a:solidFill>
                  <a:schemeClr val="bg1"/>
                </a:solidFill>
                <a:latin typeface="+mj-lt"/>
                <a:ea typeface="+mj-ea"/>
                <a:cs typeface="+mj-cs"/>
              </a:rPr>
              <a:t>Planning Guide</a:t>
            </a:r>
          </a:p>
          <a:p>
            <a:pPr algn="l" defTabSz="814388">
              <a:lnSpc>
                <a:spcPct val="90000"/>
              </a:lnSpc>
              <a:defRPr/>
            </a:pPr>
            <a:r>
              <a:rPr lang="en-US" b="0" smtClean="0">
                <a:solidFill>
                  <a:schemeClr val="bg1"/>
                </a:solidFill>
                <a:latin typeface="Arial" pitchFamily="34" charset="0"/>
                <a:cs typeface="Arial" pitchFamily="34" charset="0"/>
              </a:rPr>
              <a:t>Chapter 8: Applied Networking</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smtClean="0"/>
              <a:t>8.6 Chapter Summary</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8600517"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This chapter introduced </a:t>
            </a:r>
            <a:r>
              <a:rPr lang="en-US" sz="1600" dirty="0" smtClean="0"/>
              <a:t>the operation of computer networks. The following concepts from this chapter are important to remember:</a:t>
            </a:r>
            <a:endParaRPr lang="en-US" sz="1600" dirty="0"/>
          </a:p>
          <a:p>
            <a:r>
              <a:rPr lang="en-US" sz="1600" dirty="0" smtClean="0"/>
              <a:t>Each device must have appropriate addressing in order to access network resources.</a:t>
            </a:r>
          </a:p>
          <a:p>
            <a:r>
              <a:rPr lang="en-US" sz="1600" dirty="0" smtClean="0"/>
              <a:t>Wired devices are attached to a network using an Ethernet cable. Wireless devices authenticate and associate with a wireless access point.</a:t>
            </a:r>
          </a:p>
          <a:p>
            <a:r>
              <a:rPr lang="en-US" sz="1600" dirty="0" smtClean="0"/>
              <a:t>Mapping a local drive is a useful way to access a single file, specific folders, or an entire drive between different operating systems over a network.</a:t>
            </a:r>
          </a:p>
          <a:p>
            <a:r>
              <a:rPr lang="en-US" sz="1600" dirty="0" smtClean="0"/>
              <a:t>VPNs allow private connections over public networks.</a:t>
            </a:r>
          </a:p>
          <a:p>
            <a:r>
              <a:rPr lang="en-US" sz="1600" dirty="0" smtClean="0"/>
              <a:t>Remote Desktop allows network administrators to remotely control a computer.</a:t>
            </a:r>
          </a:p>
          <a:p>
            <a:r>
              <a:rPr lang="en-US" sz="1600" dirty="0" smtClean="0"/>
              <a:t>Examples of broadband technologies include DSL, cable, and cellular.</a:t>
            </a:r>
          </a:p>
          <a:p>
            <a:r>
              <a:rPr lang="en-US" sz="1600" dirty="0" smtClean="0"/>
              <a:t>Data centers are facilities that provide data storage services.</a:t>
            </a:r>
          </a:p>
          <a:p>
            <a:r>
              <a:rPr lang="en-US" sz="1600" dirty="0" smtClean="0"/>
              <a:t>Cloud computing use data centers to provide cloud services in a variety of deployment models.</a:t>
            </a:r>
          </a:p>
          <a:p>
            <a:r>
              <a:rPr lang="en-US" sz="1600" dirty="0" smtClean="0"/>
              <a:t>Networked host services include DHCP, DNS, HTTP, FTP, SMTP, proxies, AAA, IPSs, and UTMs.</a:t>
            </a:r>
          </a:p>
          <a:p>
            <a:r>
              <a:rPr lang="en-US" sz="1600" dirty="0" smtClean="0"/>
              <a:t>Networks require a systematic preventive maintenance and troubleshooting methodology.</a:t>
            </a:r>
            <a:endParaRPr lang="en-US" sz="1600" dirty="0"/>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smtClean="0">
                <a:latin typeface="Arial" charset="0"/>
              </a:rPr>
              <a:t/>
            </a:r>
            <a:br>
              <a:rPr lang="en-US" smtClean="0">
                <a:latin typeface="Arial" charset="0"/>
              </a:rPr>
            </a:br>
            <a:r>
              <a:rPr lang="en-US" smtClean="0">
                <a:latin typeface="Arial" charset="0"/>
              </a:rPr>
              <a:t>Conclusion</a:t>
            </a:r>
            <a:endParaRPr lang="en-US"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smtClean="0">
                <a:latin typeface="Arial" charset="0"/>
              </a:rPr>
              <a:t>Chapter 8</a:t>
            </a:r>
            <a:r>
              <a:rPr lang="en-US" dirty="0">
                <a:latin typeface="Arial" charset="0"/>
              </a:rPr>
              <a:t/>
            </a:r>
            <a:br>
              <a:rPr lang="en-US" dirty="0">
                <a:latin typeface="Arial" charset="0"/>
              </a:rPr>
            </a:br>
            <a:r>
              <a:rPr lang="en-US" dirty="0">
                <a:latin typeface="Arial" charset="0"/>
              </a:rPr>
              <a:t>New Terms and Commands</a:t>
            </a: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aaa</a:t>
            </a:r>
            <a:endParaRPr lang="en-US" sz="1600" dirty="0"/>
          </a:p>
          <a:p>
            <a:pPr marL="0" indent="0">
              <a:buNone/>
            </a:pPr>
            <a:r>
              <a:rPr lang="en-US" sz="1600" dirty="0" err="1"/>
              <a:t>adsl</a:t>
            </a:r>
            <a:endParaRPr lang="en-US" sz="1600" dirty="0"/>
          </a:p>
          <a:p>
            <a:pPr marL="0" indent="0">
              <a:buNone/>
            </a:pPr>
            <a:r>
              <a:rPr lang="en-US" sz="1600" dirty="0"/>
              <a:t>broadband</a:t>
            </a:r>
          </a:p>
          <a:p>
            <a:pPr marL="0" indent="0">
              <a:buNone/>
            </a:pPr>
            <a:r>
              <a:rPr lang="en-US" sz="1600" dirty="0"/>
              <a:t>broadcast</a:t>
            </a:r>
          </a:p>
          <a:p>
            <a:pPr marL="0" indent="0">
              <a:buNone/>
            </a:pPr>
            <a:r>
              <a:rPr lang="en-US" sz="1600" dirty="0"/>
              <a:t>cellular</a:t>
            </a:r>
          </a:p>
          <a:p>
            <a:pPr marL="0" indent="0">
              <a:buNone/>
            </a:pPr>
            <a:r>
              <a:rPr lang="en-US" sz="1600" dirty="0" err="1"/>
              <a:t>ddos</a:t>
            </a:r>
            <a:endParaRPr lang="en-US" sz="1600" dirty="0"/>
          </a:p>
          <a:p>
            <a:pPr marL="0" indent="0">
              <a:buNone/>
            </a:pPr>
            <a:r>
              <a:rPr lang="en-US" sz="1600" dirty="0" err="1"/>
              <a:t>dhcp</a:t>
            </a:r>
            <a:endParaRPr lang="en-US" sz="1600" dirty="0"/>
          </a:p>
          <a:p>
            <a:pPr marL="0" indent="0">
              <a:buNone/>
            </a:pPr>
            <a:r>
              <a:rPr lang="en-US" sz="1600" dirty="0" err="1"/>
              <a:t>dhcpdiscover</a:t>
            </a:r>
            <a:endParaRPr lang="en-US" sz="1600" dirty="0"/>
          </a:p>
          <a:p>
            <a:pPr marL="0" indent="0">
              <a:buNone/>
            </a:pPr>
            <a:r>
              <a:rPr lang="en-US" sz="1600" dirty="0" err="1"/>
              <a:t>dhcpoffer</a:t>
            </a:r>
            <a:endParaRPr lang="en-US" sz="1600" dirty="0"/>
          </a:p>
          <a:p>
            <a:pPr marL="0" indent="0">
              <a:buNone/>
            </a:pPr>
            <a:r>
              <a:rPr lang="en-US" sz="1600" dirty="0"/>
              <a:t>dish (antenna)</a:t>
            </a:r>
          </a:p>
          <a:p>
            <a:pPr marL="0" indent="0">
              <a:buNone/>
            </a:pPr>
            <a:r>
              <a:rPr lang="en-US" sz="1600" dirty="0" err="1"/>
              <a:t>dns</a:t>
            </a:r>
            <a:endParaRPr lang="en-US" sz="1600" dirty="0"/>
          </a:p>
          <a:p>
            <a:pPr marL="0" indent="0">
              <a:buNone/>
            </a:pPr>
            <a:r>
              <a:rPr lang="en-US" sz="1600" dirty="0"/>
              <a:t>downlink</a:t>
            </a:r>
          </a:p>
          <a:p>
            <a:pPr marL="0" indent="0">
              <a:buNone/>
            </a:pPr>
            <a:r>
              <a:rPr lang="en-US" sz="1600" dirty="0" err="1" smtClean="0"/>
              <a:t>dsl</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duplex</a:t>
            </a:r>
          </a:p>
          <a:p>
            <a:pPr marL="0" indent="0">
              <a:buNone/>
            </a:pPr>
            <a:r>
              <a:rPr lang="en-US" sz="1600" dirty="0" err="1"/>
              <a:t>ftps</a:t>
            </a:r>
            <a:endParaRPr lang="en-US" sz="1600" dirty="0"/>
          </a:p>
          <a:p>
            <a:pPr marL="0" indent="0">
              <a:buNone/>
            </a:pPr>
            <a:r>
              <a:rPr lang="en-US" sz="1600" dirty="0"/>
              <a:t>gateway</a:t>
            </a:r>
          </a:p>
          <a:p>
            <a:pPr marL="0" indent="0">
              <a:buNone/>
            </a:pPr>
            <a:r>
              <a:rPr lang="en-US" sz="1600" dirty="0" err="1"/>
              <a:t>gprs</a:t>
            </a:r>
            <a:endParaRPr lang="en-US" sz="1600" dirty="0"/>
          </a:p>
          <a:p>
            <a:pPr marL="0" indent="0">
              <a:buNone/>
            </a:pPr>
            <a:r>
              <a:rPr lang="en-US" sz="1600" dirty="0" err="1"/>
              <a:t>gsm</a:t>
            </a:r>
            <a:endParaRPr lang="en-US" sz="1600" dirty="0"/>
          </a:p>
          <a:p>
            <a:pPr marL="0" indent="0">
              <a:buNone/>
            </a:pPr>
            <a:r>
              <a:rPr lang="en-US" sz="1600" dirty="0" err="1"/>
              <a:t>hsdpa</a:t>
            </a:r>
            <a:endParaRPr lang="en-US" sz="1600" dirty="0"/>
          </a:p>
          <a:p>
            <a:pPr marL="0" indent="0">
              <a:buNone/>
            </a:pPr>
            <a:r>
              <a:rPr lang="en-US" sz="1600" dirty="0"/>
              <a:t>html</a:t>
            </a:r>
          </a:p>
          <a:p>
            <a:pPr marL="0" indent="0">
              <a:buNone/>
            </a:pPr>
            <a:r>
              <a:rPr lang="en-US" sz="1600" dirty="0"/>
              <a:t>http</a:t>
            </a:r>
          </a:p>
          <a:p>
            <a:pPr marL="0" indent="0">
              <a:buNone/>
            </a:pPr>
            <a:r>
              <a:rPr lang="en-US" sz="1600" dirty="0"/>
              <a:t>https</a:t>
            </a:r>
          </a:p>
          <a:p>
            <a:pPr marL="0" indent="0">
              <a:buNone/>
            </a:pPr>
            <a:r>
              <a:rPr lang="en-US" sz="1600" dirty="0"/>
              <a:t>hypertext</a:t>
            </a:r>
          </a:p>
          <a:p>
            <a:pPr marL="0" indent="0">
              <a:buNone/>
            </a:pPr>
            <a:r>
              <a:rPr lang="en-US" sz="1600" dirty="0" err="1"/>
              <a:t>idss</a:t>
            </a:r>
            <a:endParaRPr lang="en-US" sz="1600" dirty="0"/>
          </a:p>
          <a:p>
            <a:pPr marL="0" indent="0">
              <a:buNone/>
            </a:pPr>
            <a:r>
              <a:rPr lang="en-US" sz="1600" dirty="0" err="1"/>
              <a:t>imap</a:t>
            </a:r>
            <a:endParaRPr lang="en-US" sz="1600" dirty="0"/>
          </a:p>
          <a:p>
            <a:pPr marL="0" indent="0">
              <a:buNone/>
            </a:pPr>
            <a:r>
              <a:rPr lang="en-US" sz="1600" dirty="0" smtClean="0"/>
              <a:t>ipconfig</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ips</a:t>
            </a:r>
            <a:endParaRPr lang="en-US" sz="1600" dirty="0"/>
          </a:p>
          <a:p>
            <a:pPr marL="0" indent="0">
              <a:buNone/>
            </a:pPr>
            <a:r>
              <a:rPr lang="en-US" sz="1600" dirty="0"/>
              <a:t>ipv4</a:t>
            </a:r>
          </a:p>
          <a:p>
            <a:pPr marL="0" indent="0">
              <a:buNone/>
            </a:pPr>
            <a:r>
              <a:rPr lang="en-US" sz="1600" dirty="0"/>
              <a:t>ipv6</a:t>
            </a:r>
          </a:p>
          <a:p>
            <a:pPr marL="0" indent="0">
              <a:buNone/>
            </a:pPr>
            <a:r>
              <a:rPr lang="en-US" sz="1600" dirty="0" err="1"/>
              <a:t>isdn</a:t>
            </a:r>
            <a:endParaRPr lang="en-US" sz="1600" dirty="0"/>
          </a:p>
          <a:p>
            <a:pPr marL="0" indent="0">
              <a:buNone/>
            </a:pPr>
            <a:r>
              <a:rPr lang="en-US" sz="1600" dirty="0" err="1"/>
              <a:t>isp</a:t>
            </a:r>
            <a:endParaRPr lang="en-US" sz="1600" dirty="0"/>
          </a:p>
          <a:p>
            <a:pPr marL="0" indent="0">
              <a:buNone/>
            </a:pPr>
            <a:r>
              <a:rPr lang="en-US" sz="1600" dirty="0" err="1"/>
              <a:t>linksys</a:t>
            </a:r>
            <a:endParaRPr lang="en-US" sz="1600" dirty="0"/>
          </a:p>
          <a:p>
            <a:pPr marL="0" indent="0">
              <a:buNone/>
            </a:pPr>
            <a:r>
              <a:rPr lang="en-US" sz="1600" dirty="0"/>
              <a:t>microwave</a:t>
            </a:r>
          </a:p>
          <a:p>
            <a:pPr marL="0" indent="0">
              <a:buNone/>
            </a:pPr>
            <a:r>
              <a:rPr lang="en-US" sz="1600" dirty="0" err="1"/>
              <a:t>mimo</a:t>
            </a:r>
            <a:endParaRPr lang="en-US" sz="1600" dirty="0"/>
          </a:p>
          <a:p>
            <a:pPr marL="0" indent="0">
              <a:buNone/>
            </a:pPr>
            <a:r>
              <a:rPr lang="en-US" sz="1600" dirty="0" err="1"/>
              <a:t>nat</a:t>
            </a:r>
            <a:endParaRPr lang="en-US" sz="1600" dirty="0"/>
          </a:p>
          <a:p>
            <a:pPr marL="0" indent="0">
              <a:buNone/>
            </a:pPr>
            <a:r>
              <a:rPr lang="en-US" sz="1600" dirty="0" err="1"/>
              <a:t>netbios</a:t>
            </a:r>
            <a:endParaRPr lang="en-US" sz="1600" dirty="0"/>
          </a:p>
          <a:p>
            <a:pPr marL="0" indent="0">
              <a:buNone/>
            </a:pPr>
            <a:r>
              <a:rPr lang="en-US" sz="1600" dirty="0" err="1"/>
              <a:t>netgear</a:t>
            </a:r>
            <a:endParaRPr lang="en-US" sz="1600" dirty="0"/>
          </a:p>
          <a:p>
            <a:pPr marL="0" indent="0">
              <a:buNone/>
            </a:pPr>
            <a:r>
              <a:rPr lang="en-US" sz="1600" dirty="0" err="1"/>
              <a:t>nslookup</a:t>
            </a:r>
            <a:endParaRPr lang="en-US" sz="1600" dirty="0"/>
          </a:p>
          <a:p>
            <a:pPr marL="0" indent="0">
              <a:buNone/>
            </a:pPr>
            <a:r>
              <a:rPr lang="en-US" sz="1600" dirty="0" err="1" smtClean="0"/>
              <a:t>ntfs</a:t>
            </a:r>
            <a:endParaRPr lang="en-US" sz="1600" dirty="0"/>
          </a:p>
        </p:txBody>
      </p:sp>
    </p:spTree>
    <p:extLst>
      <p:ext uri="{BB962C8B-B14F-4D97-AF65-F5344CB8AC3E}">
        <p14:creationId xmlns:p14="http://schemas.microsoft.com/office/powerpoint/2010/main" val="118639919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Chapter 8</a:t>
            </a:r>
            <a:r>
              <a:rPr lang="en-US" dirty="0">
                <a:latin typeface="Arial" charset="0"/>
              </a:rPr>
              <a:t/>
            </a:r>
            <a:br>
              <a:rPr lang="en-US" dirty="0">
                <a:latin typeface="Arial" charset="0"/>
              </a:rPr>
            </a:br>
            <a:r>
              <a:rPr lang="en-US" dirty="0">
                <a:latin typeface="Arial" charset="0"/>
              </a:rPr>
              <a:t>New Terms and </a:t>
            </a:r>
            <a:r>
              <a:rPr lang="en-US" dirty="0" smtClean="0">
                <a:latin typeface="Arial" charset="0"/>
              </a:rPr>
              <a:t>Commands (Cont.)</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a:t>phishing</a:t>
            </a:r>
          </a:p>
          <a:p>
            <a:pPr marL="0" indent="0">
              <a:buNone/>
            </a:pPr>
            <a:r>
              <a:rPr lang="en-US" sz="1600" dirty="0" err="1"/>
              <a:t>qos</a:t>
            </a:r>
            <a:endParaRPr lang="en-US" sz="1600" dirty="0"/>
          </a:p>
          <a:p>
            <a:pPr marL="0" indent="0">
              <a:buNone/>
            </a:pPr>
            <a:r>
              <a:rPr lang="en-US" sz="1600" dirty="0" err="1"/>
              <a:t>saas</a:t>
            </a:r>
            <a:endParaRPr lang="en-US" sz="1600" dirty="0"/>
          </a:p>
          <a:p>
            <a:pPr marL="0" indent="0">
              <a:buNone/>
            </a:pPr>
            <a:r>
              <a:rPr lang="en-US" sz="1600" dirty="0" err="1"/>
              <a:t>scp</a:t>
            </a:r>
            <a:endParaRPr lang="en-US" sz="1600" dirty="0"/>
          </a:p>
          <a:p>
            <a:pPr marL="0" indent="0">
              <a:buNone/>
            </a:pPr>
            <a:r>
              <a:rPr lang="en-US" sz="1600" dirty="0" err="1"/>
              <a:t>sftp</a:t>
            </a:r>
            <a:endParaRPr lang="en-US" sz="1600" dirty="0"/>
          </a:p>
          <a:p>
            <a:pPr marL="0" indent="0">
              <a:buNone/>
            </a:pPr>
            <a:r>
              <a:rPr lang="en-US" sz="1600" dirty="0" err="1"/>
              <a:t>sms</a:t>
            </a:r>
            <a:endParaRPr lang="en-US" sz="1600" dirty="0"/>
          </a:p>
          <a:p>
            <a:pPr marL="0" indent="0">
              <a:buNone/>
            </a:pPr>
            <a:r>
              <a:rPr lang="en-US" sz="1600" dirty="0" err="1"/>
              <a:t>smtp</a:t>
            </a:r>
            <a:endParaRPr lang="en-US" sz="1600" dirty="0"/>
          </a:p>
          <a:p>
            <a:pPr marL="0" indent="0">
              <a:buNone/>
            </a:pPr>
            <a:r>
              <a:rPr lang="en-US" sz="1600" dirty="0" err="1"/>
              <a:t>ssh</a:t>
            </a:r>
            <a:endParaRPr lang="en-US" sz="1600" dirty="0"/>
          </a:p>
          <a:p>
            <a:pPr marL="0" indent="0">
              <a:buNone/>
            </a:pPr>
            <a:r>
              <a:rPr lang="en-US" sz="1600" dirty="0" err="1"/>
              <a:t>ssid</a:t>
            </a:r>
            <a:endParaRPr lang="en-US" sz="1600" dirty="0"/>
          </a:p>
          <a:p>
            <a:pPr marL="0" indent="0">
              <a:buNone/>
            </a:pPr>
            <a:r>
              <a:rPr lang="en-US" sz="1600" dirty="0" err="1"/>
              <a:t>ssl</a:t>
            </a:r>
            <a:endParaRPr lang="en-US" sz="1600" dirty="0"/>
          </a:p>
          <a:p>
            <a:pPr marL="0" indent="0">
              <a:buNone/>
            </a:pPr>
            <a:r>
              <a:rPr lang="en-US" sz="1600" dirty="0" err="1"/>
              <a:t>stateful</a:t>
            </a:r>
            <a:endParaRPr lang="en-US" sz="1600" dirty="0"/>
          </a:p>
          <a:p>
            <a:pPr marL="0" indent="0">
              <a:buNone/>
            </a:pPr>
            <a:r>
              <a:rPr lang="en-US" sz="1600" dirty="0" err="1"/>
              <a:t>tcp</a:t>
            </a:r>
            <a:endParaRPr lang="en-US" sz="1600" dirty="0"/>
          </a:p>
          <a:p>
            <a:pPr marL="0" indent="0">
              <a:buNone/>
            </a:pPr>
            <a:r>
              <a:rPr lang="en-US" sz="1600" dirty="0" err="1" smtClean="0"/>
              <a:t>tls</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tracert</a:t>
            </a:r>
            <a:endParaRPr lang="en-US" sz="1600" dirty="0"/>
          </a:p>
          <a:p>
            <a:pPr marL="0" indent="0">
              <a:buNone/>
            </a:pPr>
            <a:r>
              <a:rPr lang="en-US" sz="1600" dirty="0" err="1"/>
              <a:t>trendnet</a:t>
            </a:r>
            <a:endParaRPr lang="en-US" sz="1600" dirty="0"/>
          </a:p>
          <a:p>
            <a:pPr marL="0" indent="0">
              <a:buNone/>
            </a:pPr>
            <a:r>
              <a:rPr lang="en-US" sz="1600" dirty="0" err="1"/>
              <a:t>utm</a:t>
            </a:r>
            <a:endParaRPr lang="en-US" sz="1600" dirty="0"/>
          </a:p>
          <a:p>
            <a:pPr marL="0" indent="0">
              <a:buNone/>
            </a:pPr>
            <a:r>
              <a:rPr lang="en-US" sz="1600" dirty="0" err="1"/>
              <a:t>utms</a:t>
            </a:r>
            <a:endParaRPr lang="en-US" sz="1600" dirty="0"/>
          </a:p>
          <a:p>
            <a:pPr marL="0" indent="0">
              <a:buNone/>
            </a:pPr>
            <a:r>
              <a:rPr lang="en-US" sz="1600" dirty="0" err="1"/>
              <a:t>vpn</a:t>
            </a:r>
            <a:endParaRPr lang="en-US" sz="1600" dirty="0"/>
          </a:p>
          <a:p>
            <a:pPr marL="0" indent="0">
              <a:buNone/>
            </a:pPr>
            <a:r>
              <a:rPr lang="en-US" sz="1600" dirty="0" err="1"/>
              <a:t>wimax</a:t>
            </a:r>
            <a:endParaRPr lang="en-US" sz="1600" dirty="0"/>
          </a:p>
          <a:p>
            <a:pPr marL="0" indent="0">
              <a:buNone/>
            </a:pPr>
            <a:r>
              <a:rPr lang="en-US" sz="1600" dirty="0" err="1"/>
              <a:t>wol</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196110732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en-US" sz="2000" dirty="0" smtClean="0"/>
              <a:t>What activities are associated with this chapter?</a:t>
            </a:r>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3834429718"/>
              </p:ext>
            </p:extLst>
          </p:nvPr>
        </p:nvGraphicFramePr>
        <p:xfrm>
          <a:off x="701937" y="2072476"/>
          <a:ext cx="7745872" cy="3870960"/>
        </p:xfrm>
        <a:graphic>
          <a:graphicData uri="http://schemas.openxmlformats.org/drawingml/2006/table">
            <a:tbl>
              <a:tblPr firstRow="1" bandRow="1">
                <a:tableStyleId>{5C22544A-7EE6-4342-B048-85BDC9FD1C3A}</a:tableStyleId>
              </a:tblPr>
              <a:tblGrid>
                <a:gridCol w="1740474"/>
                <a:gridCol w="1756610"/>
                <a:gridCol w="4248788"/>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sz="1600" smtClean="0"/>
                        <a:t>8.1.2.9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Video</a:t>
                      </a:r>
                    </a:p>
                  </a:txBody>
                  <a:tcPr/>
                </a:tc>
                <a:tc>
                  <a:txBody>
                    <a:bodyPr/>
                    <a:lstStyle/>
                    <a:p>
                      <a:pPr algn="l" rtl="0" fontAlgn="t"/>
                      <a:r>
                        <a:rPr lang="en-US" smtClean="0">
                          <a:latin typeface="calibri"/>
                        </a:rPr>
                        <a:t>Network </a:t>
                      </a:r>
                      <a:r>
                        <a:rPr lang="en-US">
                          <a:latin typeface="calibri"/>
                        </a:rPr>
                        <a:t>CLI Commands</a:t>
                      </a:r>
                    </a:p>
                  </a:txBody>
                  <a:tcPr marL="28575" marR="28575" marT="0" marB="0"/>
                </a:tc>
              </a:tr>
              <a:tr h="370840">
                <a:tc>
                  <a:txBody>
                    <a:bodyPr/>
                    <a:lstStyle/>
                    <a:p>
                      <a:r>
                        <a:rPr lang="en-US" sz="1600" smtClean="0"/>
                        <a:t>8.1.2.10</a:t>
                      </a:r>
                      <a:endParaRPr lang="en-US" sz="1600" dirty="0"/>
                    </a:p>
                  </a:txBody>
                  <a:tcPr/>
                </a:tc>
                <a:tc>
                  <a:txBody>
                    <a:bodyPr/>
                    <a:lstStyle/>
                    <a:p>
                      <a:r>
                        <a:rPr lang="en-US" sz="1600" smtClean="0"/>
                        <a:t>Lab</a:t>
                      </a:r>
                      <a:endParaRPr lang="en-US" sz="1600" dirty="0"/>
                    </a:p>
                  </a:txBody>
                  <a:tcPr/>
                </a:tc>
                <a:tc>
                  <a:txBody>
                    <a:bodyPr/>
                    <a:lstStyle/>
                    <a:p>
                      <a:pPr algn="l" rtl="0" fontAlgn="t"/>
                      <a:r>
                        <a:rPr lang="en-US" smtClean="0">
                          <a:latin typeface="calibri"/>
                        </a:rPr>
                        <a:t>Connect </a:t>
                      </a:r>
                      <a:r>
                        <a:rPr lang="en-US">
                          <a:latin typeface="calibri"/>
                        </a:rPr>
                        <a:t>to a Router for the First Time</a:t>
                      </a:r>
                    </a:p>
                  </a:txBody>
                  <a:tcPr marL="28575" marR="28575" marT="0" marB="0"/>
                </a:tc>
              </a:tr>
              <a:tr h="370840">
                <a:tc>
                  <a:txBody>
                    <a:bodyPr/>
                    <a:lstStyle/>
                    <a:p>
                      <a:r>
                        <a:rPr lang="en-US" sz="1600" smtClean="0"/>
                        <a:t>8.1.2.11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PT</a:t>
                      </a:r>
                      <a:endParaRPr lang="en-US" sz="1600" dirty="0"/>
                    </a:p>
                  </a:txBody>
                  <a:tcPr/>
                </a:tc>
                <a:tc>
                  <a:txBody>
                    <a:bodyPr/>
                    <a:lstStyle/>
                    <a:p>
                      <a:pPr algn="l" rtl="0" fontAlgn="t"/>
                      <a:r>
                        <a:rPr lang="en-US" smtClean="0">
                          <a:latin typeface="calibri"/>
                        </a:rPr>
                        <a:t>Connect </a:t>
                      </a:r>
                      <a:r>
                        <a:rPr lang="en-US">
                          <a:latin typeface="calibri"/>
                        </a:rPr>
                        <a:t>to a Wireless Router and Configure Basic Settings</a:t>
                      </a:r>
                    </a:p>
                  </a:txBody>
                  <a:tcPr marL="28575" marR="28575" marT="0" marB="0"/>
                </a:tc>
              </a:tr>
              <a:tr h="370840">
                <a:tc>
                  <a:txBody>
                    <a:bodyPr/>
                    <a:lstStyle/>
                    <a:p>
                      <a:r>
                        <a:rPr lang="en-US" sz="1600" smtClean="0"/>
                        <a:t>8.1.2.12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latin typeface="calibri"/>
                        </a:rPr>
                        <a:t>Configure </a:t>
                      </a:r>
                      <a:r>
                        <a:rPr lang="en-US">
                          <a:latin typeface="calibri"/>
                        </a:rPr>
                        <a:t>Wireless Router in Windows 8</a:t>
                      </a:r>
                    </a:p>
                  </a:txBody>
                  <a:tcPr marL="28575" marR="28575" marT="0" marB="0"/>
                </a:tc>
              </a:tr>
              <a:tr h="370840">
                <a:tc>
                  <a:txBody>
                    <a:bodyPr/>
                    <a:lstStyle/>
                    <a:p>
                      <a:r>
                        <a:rPr lang="en-US" sz="1600" smtClean="0"/>
                        <a:t>8.1.2.12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smtClean="0"/>
                    </a:p>
                  </a:txBody>
                  <a:tcPr/>
                </a:tc>
                <a:tc>
                  <a:txBody>
                    <a:bodyPr/>
                    <a:lstStyle/>
                    <a:p>
                      <a:pPr algn="l" rtl="0" fontAlgn="t"/>
                      <a:r>
                        <a:rPr lang="en-US" smtClean="0">
                          <a:latin typeface="calibri"/>
                        </a:rPr>
                        <a:t>Configure </a:t>
                      </a:r>
                      <a:r>
                        <a:rPr lang="en-US">
                          <a:latin typeface="calibri"/>
                        </a:rPr>
                        <a:t>Wireless Router in Windows 7 and Vista</a:t>
                      </a:r>
                    </a:p>
                  </a:txBody>
                  <a:tcPr marL="28575" marR="28575" marT="0" marB="0"/>
                </a:tc>
              </a:tr>
              <a:tr h="370840">
                <a:tc>
                  <a:txBody>
                    <a:bodyPr/>
                    <a:lstStyle/>
                    <a:p>
                      <a:r>
                        <a:rPr lang="en-US" sz="1600" smtClean="0"/>
                        <a:t>8.1.2.13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PT</a:t>
                      </a:r>
                      <a:endParaRPr lang="en-US" sz="1600" dirty="0"/>
                    </a:p>
                  </a:txBody>
                  <a:tcPr/>
                </a:tc>
                <a:tc>
                  <a:txBody>
                    <a:bodyPr/>
                    <a:lstStyle/>
                    <a:p>
                      <a:pPr algn="l" rtl="0" fontAlgn="t"/>
                      <a:r>
                        <a:rPr lang="en-US" smtClean="0">
                          <a:latin typeface="calibri"/>
                        </a:rPr>
                        <a:t>Connect </a:t>
                      </a:r>
                      <a:r>
                        <a:rPr lang="en-US">
                          <a:latin typeface="calibri"/>
                        </a:rPr>
                        <a:t>Wireless Computers to a Wireless Router</a:t>
                      </a:r>
                    </a:p>
                  </a:txBody>
                  <a:tcPr marL="28575" marR="28575" marT="0" marB="0"/>
                </a:tc>
              </a:tr>
              <a:tr h="370840">
                <a:tc>
                  <a:txBody>
                    <a:bodyPr/>
                    <a:lstStyle/>
                    <a:p>
                      <a:r>
                        <a:rPr lang="en-US" sz="1600" smtClean="0"/>
                        <a:t>8.1.2.14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latin typeface="calibri"/>
                        </a:rPr>
                        <a:t>Test </a:t>
                      </a:r>
                      <a:r>
                        <a:rPr lang="en-US">
                          <a:latin typeface="calibri"/>
                        </a:rPr>
                        <a:t>the Wireless NIC in Windows</a:t>
                      </a:r>
                    </a:p>
                  </a:txBody>
                  <a:tcPr marL="28575" marR="28575" marT="0" marB="0"/>
                </a:tc>
              </a:tr>
              <a:tr h="370840">
                <a:tc>
                  <a:txBody>
                    <a:bodyPr/>
                    <a:lstStyle/>
                    <a:p>
                      <a:r>
                        <a:rPr lang="en-US" sz="1600" smtClean="0"/>
                        <a:t>8.1.2.15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PT</a:t>
                      </a:r>
                      <a:endParaRPr lang="en-US" sz="1600"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mtClean="0">
                          <a:latin typeface="calibri"/>
                        </a:rPr>
                        <a:t>Test a Wireless Connection</a:t>
                      </a:r>
                      <a:endParaRPr lang="en-US">
                        <a:latin typeface="calibri"/>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8: </a:t>
            </a:r>
            <a:r>
              <a:rPr lang="en-US" dirty="0" smtClean="0"/>
              <a:t>Activities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599543" y="5636539"/>
            <a:ext cx="8145462" cy="757130"/>
          </a:xfrm>
          <a:prstGeom prst="rect">
            <a:avLst/>
          </a:prstGeom>
        </p:spPr>
        <p:txBody>
          <a:bodyPr wrap="square">
            <a:spAutoFit/>
          </a:bodyPr>
          <a:lstStyle/>
          <a:p>
            <a:pPr marL="0" indent="0" algn="l" eaLnBrk="1" hangingPunct="1">
              <a:spcBef>
                <a:spcPct val="30000"/>
              </a:spcBef>
              <a:buNone/>
            </a:pPr>
            <a:r>
              <a:rPr lang="en-US" smtClean="0"/>
              <a:t>The </a:t>
            </a:r>
            <a:r>
              <a:rPr lang="en-US" dirty="0"/>
              <a:t>password used in the Packet Tracer activities in this chapter is</a:t>
            </a:r>
            <a:r>
              <a:rPr lang="en-US" smtClean="0"/>
              <a:t>: PT_ITE!</a:t>
            </a:r>
            <a:endParaRPr lang="en-US" dirty="0"/>
          </a:p>
        </p:txBody>
      </p:sp>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en-US" sz="2000" dirty="0" smtClean="0"/>
              <a:t>What activities are associated with this chapter?</a:t>
            </a:r>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526954815"/>
              </p:ext>
            </p:extLst>
          </p:nvPr>
        </p:nvGraphicFramePr>
        <p:xfrm>
          <a:off x="701937" y="2072476"/>
          <a:ext cx="7745872" cy="3545840"/>
        </p:xfrm>
        <a:graphic>
          <a:graphicData uri="http://schemas.openxmlformats.org/drawingml/2006/table">
            <a:tbl>
              <a:tblPr firstRow="1" bandRow="1">
                <a:tableStyleId>{5C22544A-7EE6-4342-B048-85BDC9FD1C3A}</a:tableStyleId>
              </a:tblPr>
              <a:tblGrid>
                <a:gridCol w="1752505"/>
                <a:gridCol w="1756611"/>
                <a:gridCol w="4236756"/>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sz="1600" smtClean="0"/>
                        <a:t>8.1.3.8</a:t>
                      </a:r>
                      <a:endParaRPr lang="en-US" sz="1600" dirty="0"/>
                    </a:p>
                  </a:txBody>
                  <a:tcPr/>
                </a:tc>
                <a:tc>
                  <a:txBody>
                    <a:bodyPr/>
                    <a:lstStyle/>
                    <a:p>
                      <a:r>
                        <a:rPr lang="en-US" sz="1600" smtClean="0"/>
                        <a:t>Video</a:t>
                      </a:r>
                      <a:endParaRPr lang="en-US" sz="1600" dirty="0"/>
                    </a:p>
                  </a:txBody>
                  <a:tcPr/>
                </a:tc>
                <a:tc>
                  <a:txBody>
                    <a:bodyPr/>
                    <a:lstStyle/>
                    <a:p>
                      <a:pPr algn="l" rtl="0" fontAlgn="t"/>
                      <a:r>
                        <a:rPr lang="en-US" smtClean="0">
                          <a:latin typeface="calibri"/>
                        </a:rPr>
                        <a:t>Share </a:t>
                      </a:r>
                      <a:r>
                        <a:rPr lang="en-US">
                          <a:latin typeface="calibri"/>
                        </a:rPr>
                        <a:t>a Folder</a:t>
                      </a:r>
                    </a:p>
                  </a:txBody>
                  <a:tcPr marL="28575" marR="28575" marT="0" marB="0"/>
                </a:tc>
              </a:tr>
              <a:tr h="370840">
                <a:tc>
                  <a:txBody>
                    <a:bodyPr/>
                    <a:lstStyle/>
                    <a:p>
                      <a:r>
                        <a:rPr lang="en-US" sz="1600" smtClean="0"/>
                        <a:t>8.1.3.9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latin typeface="calibri"/>
                        </a:rPr>
                        <a:t>Share </a:t>
                      </a:r>
                      <a:r>
                        <a:rPr lang="en-US">
                          <a:latin typeface="calibri"/>
                        </a:rPr>
                        <a:t>Resources in Windows</a:t>
                      </a:r>
                    </a:p>
                  </a:txBody>
                  <a:tcPr marL="28575" marR="28575" marT="0" marB="0"/>
                </a:tc>
              </a:tr>
              <a:tr h="370840">
                <a:tc>
                  <a:txBody>
                    <a:bodyPr/>
                    <a:lstStyle/>
                    <a:p>
                      <a:r>
                        <a:rPr lang="en-US" sz="1600" smtClean="0"/>
                        <a:t>8.1.4.3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Remote </a:t>
                      </a:r>
                      <a:r>
                        <a:rPr lang="en-US">
                          <a:solidFill>
                            <a:srgbClr val="000000"/>
                          </a:solidFill>
                          <a:latin typeface="calibri"/>
                        </a:rPr>
                        <a:t>Assistance in Windows</a:t>
                      </a:r>
                    </a:p>
                  </a:txBody>
                  <a:tcPr marL="28575" marR="28575" marT="0" marB="0"/>
                </a:tc>
              </a:tr>
              <a:tr h="370840">
                <a:tc>
                  <a:txBody>
                    <a:bodyPr/>
                    <a:lstStyle/>
                    <a:p>
                      <a:r>
                        <a:rPr lang="en-US" sz="1600" smtClean="0"/>
                        <a:t>8.1.4.4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endParaRPr lang="en-US" sz="1600" dirty="0"/>
                    </a:p>
                  </a:txBody>
                  <a:tcPr/>
                </a:tc>
                <a:tc>
                  <a:txBody>
                    <a:bodyPr/>
                    <a:lstStyle/>
                    <a:p>
                      <a:pPr algn="l" rtl="0" fontAlgn="t"/>
                      <a:r>
                        <a:rPr lang="en-US" smtClean="0">
                          <a:solidFill>
                            <a:srgbClr val="000000"/>
                          </a:solidFill>
                          <a:latin typeface="calibri"/>
                        </a:rPr>
                        <a:t>Remote </a:t>
                      </a:r>
                      <a:r>
                        <a:rPr lang="en-US">
                          <a:solidFill>
                            <a:srgbClr val="000000"/>
                          </a:solidFill>
                          <a:latin typeface="calibri"/>
                        </a:rPr>
                        <a:t>Desktop in Windows 7 and Vista</a:t>
                      </a:r>
                    </a:p>
                  </a:txBody>
                  <a:tcPr marL="28575" marR="28575" marT="0" marB="0"/>
                </a:tc>
              </a:tr>
              <a:tr h="370840">
                <a:tc>
                  <a:txBody>
                    <a:bodyPr/>
                    <a:lstStyle/>
                    <a:p>
                      <a:r>
                        <a:rPr lang="en-US" sz="1600" smtClean="0"/>
                        <a:t>8.1.4.4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Lab</a:t>
                      </a:r>
                    </a:p>
                  </a:txBody>
                  <a:tcPr/>
                </a:tc>
                <a:tc>
                  <a:txBody>
                    <a:bodyPr/>
                    <a:lstStyle/>
                    <a:p>
                      <a:pPr algn="l" rtl="0" fontAlgn="t"/>
                      <a:r>
                        <a:rPr lang="en-US" smtClean="0">
                          <a:solidFill>
                            <a:srgbClr val="000000"/>
                          </a:solidFill>
                          <a:latin typeface="calibri"/>
                        </a:rPr>
                        <a:t>Remote </a:t>
                      </a:r>
                      <a:r>
                        <a:rPr lang="en-US">
                          <a:solidFill>
                            <a:srgbClr val="000000"/>
                          </a:solidFill>
                          <a:latin typeface="calibri"/>
                        </a:rPr>
                        <a:t>Desktop in Windows 8</a:t>
                      </a:r>
                    </a:p>
                  </a:txBody>
                  <a:tcPr marL="28575" marR="28575" marT="0" marB="0"/>
                </a:tc>
              </a:tr>
              <a:tr h="370840">
                <a:tc>
                  <a:txBody>
                    <a:bodyPr/>
                    <a:lstStyle/>
                    <a:p>
                      <a:r>
                        <a:rPr lang="en-US" sz="1600" smtClean="0"/>
                        <a:t>8.2.1.7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Interactive Activity (IA)</a:t>
                      </a:r>
                      <a:endParaRPr lang="en-US" sz="1600" dirty="0"/>
                    </a:p>
                  </a:txBody>
                  <a:tcPr/>
                </a:tc>
                <a:tc>
                  <a:txBody>
                    <a:bodyPr/>
                    <a:lstStyle/>
                    <a:p>
                      <a:pPr algn="l" rtl="0" fontAlgn="t"/>
                      <a:r>
                        <a:rPr lang="en-US" smtClean="0">
                          <a:latin typeface="calibri"/>
                        </a:rPr>
                        <a:t>ISP </a:t>
                      </a:r>
                      <a:r>
                        <a:rPr lang="en-US">
                          <a:latin typeface="calibri"/>
                        </a:rPr>
                        <a:t>Connection Types</a:t>
                      </a:r>
                    </a:p>
                  </a:txBody>
                  <a:tcPr marL="28575" marR="28575" marT="0" marB="0"/>
                </a:tc>
              </a:tr>
              <a:tr h="370840">
                <a:tc>
                  <a:txBody>
                    <a:bodyPr/>
                    <a:lstStyle/>
                    <a:p>
                      <a:r>
                        <a:rPr lang="en-US" sz="1600" smtClean="0"/>
                        <a:t>8.3.1.6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en-US" sz="1600" dirty="0"/>
                    </a:p>
                  </a:txBody>
                  <a:tcPr/>
                </a:tc>
                <a:tc>
                  <a:txBody>
                    <a:bodyPr/>
                    <a:lstStyle/>
                    <a:p>
                      <a:pPr algn="l" rtl="0" fontAlgn="t"/>
                      <a:r>
                        <a:rPr lang="en-US" smtClean="0">
                          <a:latin typeface="calibri"/>
                        </a:rPr>
                        <a:t>Identify </a:t>
                      </a:r>
                      <a:r>
                        <a:rPr lang="en-US">
                          <a:latin typeface="calibri"/>
                        </a:rPr>
                        <a:t>Cloud Terminology</a:t>
                      </a:r>
                    </a:p>
                  </a:txBody>
                  <a:tcPr marL="28575" marR="28575" marT="0" marB="0"/>
                </a:tc>
              </a:tr>
              <a:tr h="370840">
                <a:tc>
                  <a:txBody>
                    <a:bodyPr/>
                    <a:lstStyle/>
                    <a:p>
                      <a:r>
                        <a:rPr lang="en-US" sz="1600" smtClean="0"/>
                        <a:t>8.3.2.11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en-US" sz="1600" dirty="0"/>
                    </a:p>
                  </a:txBody>
                  <a:tcPr/>
                </a:tc>
                <a:tc>
                  <a:txBody>
                    <a:bodyPr/>
                    <a:lstStyle/>
                    <a:p>
                      <a:pPr algn="l" rtl="0" fontAlgn="t"/>
                      <a:r>
                        <a:rPr lang="en-US" smtClean="0">
                          <a:latin typeface="calibri"/>
                        </a:rPr>
                        <a:t>Identify </a:t>
                      </a:r>
                      <a:r>
                        <a:rPr lang="en-US">
                          <a:latin typeface="calibri"/>
                        </a:rPr>
                        <a:t>the Networked Host Service</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8: </a:t>
            </a:r>
            <a:r>
              <a:rPr lang="en-US" dirty="0" smtClean="0"/>
              <a:t>Activities (Cont.)</a:t>
            </a:r>
          </a:p>
        </p:txBody>
      </p:sp>
    </p:spTree>
    <p:extLst>
      <p:ext uri="{BB962C8B-B14F-4D97-AF65-F5344CB8AC3E}">
        <p14:creationId xmlns:p14="http://schemas.microsoft.com/office/powerpoint/2010/main" val="31813937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8: </a:t>
            </a:r>
            <a:r>
              <a:rPr lang="en-US" dirty="0" smtClean="0"/>
              <a:t>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a:t>
            </a:r>
            <a:r>
              <a:rPr lang="en-US" sz="2000" smtClean="0"/>
              <a:t>Chapter 8, </a:t>
            </a:r>
            <a:r>
              <a:rPr lang="en-US" sz="2000" dirty="0" smtClean="0"/>
              <a:t>“Assessment” after completing </a:t>
            </a:r>
            <a:r>
              <a:rPr lang="en-US" sz="2000" smtClean="0"/>
              <a:t>Chapter 8.</a:t>
            </a:r>
            <a:endParaRPr lang="en-US" sz="2000" dirty="0" smtClean="0"/>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5045861"/>
          </a:xfrm>
        </p:spPr>
        <p:txBody>
          <a:bodyPr>
            <a:normAutofit fontScale="92500" lnSpcReduction="10000"/>
          </a:bodyPr>
          <a:lstStyle/>
          <a:p>
            <a:pPr eaLnBrk="1" hangingPunct="1">
              <a:lnSpc>
                <a:spcPct val="85000"/>
              </a:lnSpc>
              <a:spcBef>
                <a:spcPct val="30000"/>
              </a:spcBef>
            </a:pPr>
            <a:r>
              <a:rPr lang="en-US" sz="2000" dirty="0" smtClean="0"/>
              <a:t>Prior to teaching Chapter 8, the instructor should complete Chapter 8, </a:t>
            </a:r>
            <a:r>
              <a:rPr lang="en-US" sz="2000" dirty="0"/>
              <a:t>“Assessment</a:t>
            </a:r>
            <a:r>
              <a:rPr lang="en-US" sz="2000" dirty="0" smtClean="0"/>
              <a:t>.”</a:t>
            </a:r>
          </a:p>
          <a:p>
            <a:pPr eaLnBrk="1" hangingPunct="1">
              <a:lnSpc>
                <a:spcPct val="85000"/>
              </a:lnSpc>
              <a:spcBef>
                <a:spcPct val="30000"/>
              </a:spcBef>
            </a:pPr>
            <a:r>
              <a:rPr lang="en-US" sz="2000" dirty="0" smtClean="0"/>
              <a:t>The goal of this chapter is to be able to configure devices to connect to LANs, the Internet, and Cloud services.</a:t>
            </a:r>
          </a:p>
          <a:p>
            <a:pPr eaLnBrk="1" hangingPunct="1">
              <a:lnSpc>
                <a:spcPct val="85000"/>
              </a:lnSpc>
              <a:spcBef>
                <a:spcPct val="30000"/>
              </a:spcBef>
            </a:pPr>
            <a:r>
              <a:rPr lang="en-US" sz="2000" dirty="0" smtClean="0"/>
              <a:t>Make sure students understand the function and purpose of NICs.</a:t>
            </a:r>
          </a:p>
          <a:p>
            <a:pPr eaLnBrk="1" hangingPunct="1">
              <a:lnSpc>
                <a:spcPct val="85000"/>
              </a:lnSpc>
              <a:spcBef>
                <a:spcPct val="30000"/>
              </a:spcBef>
            </a:pPr>
            <a:r>
              <a:rPr lang="en-US" sz="2000" dirty="0" smtClean="0"/>
              <a:t>Students should be able to perform basic wireless router configurations in a lab and in Packet Tracer.</a:t>
            </a:r>
          </a:p>
          <a:p>
            <a:pPr eaLnBrk="1" hangingPunct="1">
              <a:lnSpc>
                <a:spcPct val="85000"/>
              </a:lnSpc>
              <a:spcBef>
                <a:spcPct val="30000"/>
              </a:spcBef>
            </a:pPr>
            <a:r>
              <a:rPr lang="en-US" sz="2000" dirty="0" smtClean="0"/>
              <a:t>Make sure students can configure a folder for network sharing and map a drive.</a:t>
            </a:r>
          </a:p>
          <a:p>
            <a:pPr eaLnBrk="1" hangingPunct="1">
              <a:lnSpc>
                <a:spcPct val="85000"/>
              </a:lnSpc>
              <a:spcBef>
                <a:spcPct val="30000"/>
              </a:spcBef>
            </a:pPr>
            <a:r>
              <a:rPr lang="en-US" sz="2000" dirty="0" smtClean="0"/>
              <a:t>Have students discuss the pros and cons of selecting an Internet service provider. Include factors such as cost, location, and availability of options.</a:t>
            </a:r>
          </a:p>
          <a:p>
            <a:pPr eaLnBrk="1" hangingPunct="1">
              <a:lnSpc>
                <a:spcPct val="85000"/>
              </a:lnSpc>
              <a:spcBef>
                <a:spcPct val="30000"/>
              </a:spcBef>
            </a:pPr>
            <a:r>
              <a:rPr lang="en-US" sz="2000" dirty="0" smtClean="0"/>
              <a:t>Make sure students understand the impact of data centers and cloud computing on networks.</a:t>
            </a:r>
          </a:p>
          <a:p>
            <a:pPr eaLnBrk="1" hangingPunct="1">
              <a:lnSpc>
                <a:spcPct val="85000"/>
              </a:lnSpc>
              <a:spcBef>
                <a:spcPct val="30000"/>
              </a:spcBef>
            </a:pPr>
            <a:r>
              <a:rPr lang="en-US" sz="2000" dirty="0" smtClean="0"/>
              <a:t>Use class lecture time to have students describe the properties and purposes of networked host services.</a:t>
            </a:r>
          </a:p>
          <a:p>
            <a:pPr eaLnBrk="1" hangingPunct="1">
              <a:lnSpc>
                <a:spcPct val="85000"/>
              </a:lnSpc>
              <a:spcBef>
                <a:spcPct val="30000"/>
              </a:spcBef>
            </a:pPr>
            <a:r>
              <a:rPr lang="en-US" sz="2000" dirty="0" smtClean="0"/>
              <a:t>Make sure students can identify common problems and solutions for network troubleshooting scenarios.</a:t>
            </a: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smtClean="0">
                <a:solidFill>
                  <a:srgbClr val="708CA1"/>
                </a:solidFill>
                <a:latin typeface="+mj-lt"/>
                <a:ea typeface="+mj-ea"/>
                <a:cs typeface="+mj-cs"/>
              </a:rPr>
              <a:t>Chapter 8: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smtClean="0"/>
              <a:t>Chapter 8: </a:t>
            </a:r>
            <a:r>
              <a:rPr lang="en-US" dirty="0" smtClean="0"/>
              <a:t>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ITE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ITE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en-US" sz="2400" smtClean="0"/>
              <a:t>Chapter 8: </a:t>
            </a:r>
            <a:r>
              <a:rPr lang="en-US" sz="2400" dirty="0"/>
              <a:t>Topics in chapter that are not found in the </a:t>
            </a:r>
            <a:r>
              <a:rPr lang="en-US" sz="2400" dirty="0" smtClean="0"/>
              <a:t>CompTIA A+ 220-901 Certification</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en-US" sz="2000" dirty="0" smtClean="0"/>
              <a:t>This slide </a:t>
            </a:r>
            <a:r>
              <a:rPr lang="en-US" sz="2000" dirty="0"/>
              <a:t>lists </a:t>
            </a:r>
            <a:r>
              <a:rPr lang="en-US" sz="2000" dirty="0" smtClean="0"/>
              <a:t>content included in </a:t>
            </a:r>
            <a:r>
              <a:rPr lang="en-US" sz="2000" dirty="0"/>
              <a:t>this chapter that </a:t>
            </a:r>
            <a:r>
              <a:rPr lang="en-US" sz="2000" dirty="0" smtClean="0"/>
              <a:t>is </a:t>
            </a:r>
            <a:r>
              <a:rPr lang="en-US" sz="2000" dirty="0"/>
              <a:t>NOT listed in the CompTIA A+ 220-901 </a:t>
            </a:r>
            <a:r>
              <a:rPr lang="en-US" sz="2000" dirty="0" smtClean="0"/>
              <a:t>blueprint. Instructors </a:t>
            </a:r>
            <a:r>
              <a:rPr lang="en-US" sz="2000" dirty="0"/>
              <a:t>could skip these sections; however, they should provide additional information and fundamental concepts to assist the student with the topic</a:t>
            </a:r>
            <a:r>
              <a:rPr lang="en-US" sz="2000" dirty="0" smtClean="0"/>
              <a:t>.</a:t>
            </a:r>
          </a:p>
          <a:p>
            <a:r>
              <a:rPr lang="en-US" sz="2000" dirty="0" smtClean="0"/>
              <a:t>All content in </a:t>
            </a:r>
            <a:r>
              <a:rPr lang="en-US" sz="2000" smtClean="0"/>
              <a:t>Chapter 8 </a:t>
            </a:r>
            <a:r>
              <a:rPr lang="en-US" sz="2000" dirty="0" smtClean="0"/>
              <a:t>is aligned to the certification.</a:t>
            </a:r>
            <a:endParaRPr lang="en-US" sz="2000" dirty="0"/>
          </a:p>
          <a:p>
            <a:pPr marL="0" indent="0">
              <a:buNone/>
            </a:pPr>
            <a:endParaRPr lang="en-US"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31821</TotalTime>
  <Pages>28</Pages>
  <Words>2031</Words>
  <Application>Microsoft Office PowerPoint</Application>
  <PresentationFormat>On-screen Show (4:3)</PresentationFormat>
  <Paragraphs>377</Paragraphs>
  <Slides>35</Slides>
  <Notes>34</Notes>
  <HiddenSlides>11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ＭＳ Ｐゴシック</vt:lpstr>
      <vt:lpstr>Arial</vt:lpstr>
      <vt:lpstr>calibri</vt:lpstr>
      <vt:lpstr>Wingdings</vt:lpstr>
      <vt:lpstr>PPT-TMPLT-WHT_C</vt:lpstr>
      <vt:lpstr>NetAcad-4F_PPT-WHT_060408</vt:lpstr>
      <vt:lpstr>Instructor Materials Chapter 8: Applied Networking</vt:lpstr>
      <vt:lpstr>Instructor Materials - Chapter 8 Planning Guide</vt:lpstr>
      <vt:lpstr>PowerPoint Presentation</vt:lpstr>
      <vt:lpstr>Chapter 8: Activities</vt:lpstr>
      <vt:lpstr>Chapter 8: Activities (Cont.)</vt:lpstr>
      <vt:lpstr>Chapter 8: Assessment</vt:lpstr>
      <vt:lpstr>PowerPoint Presentation</vt:lpstr>
      <vt:lpstr>Chapter 8: Additional Help</vt:lpstr>
      <vt:lpstr>Chapter 8: Topics in chapter that are not found in the CompTIA A+ 220-901 Certification</vt:lpstr>
      <vt:lpstr>PowerPoint Presentation</vt:lpstr>
      <vt:lpstr>Chapter 8: Applied Networking</vt:lpstr>
      <vt:lpstr>Chapter 8 - Sections &amp; Objectives</vt:lpstr>
      <vt:lpstr>8.1 Computer to Network Connection</vt:lpstr>
      <vt:lpstr>Computer to Network Connection  Networking Cards</vt:lpstr>
      <vt:lpstr>Computer to Network Connection  Wireless and Wired Router Configurations</vt:lpstr>
      <vt:lpstr>Computer to Network Connection  Network Sharing</vt:lpstr>
      <vt:lpstr>Computer to Network Connection  Remote Connections</vt:lpstr>
      <vt:lpstr>8.2 ISP Connection Technologies</vt:lpstr>
      <vt:lpstr>ISP Connection Technologies Broadband Technologies</vt:lpstr>
      <vt:lpstr>8.3 Internet Technologies</vt:lpstr>
      <vt:lpstr>Internet Technologies Data Centers and Cloud Computing</vt:lpstr>
      <vt:lpstr>Internet Technologies Networked Host Services</vt:lpstr>
      <vt:lpstr>Internet Technologies Networked Host Services (cont.)</vt:lpstr>
      <vt:lpstr>8.4 Common Preventive Maintenance Techniques Used for Networks</vt:lpstr>
      <vt:lpstr>Common Preventive Maintenance Techniques Used for Networks  Network Maintenance</vt:lpstr>
      <vt:lpstr>8.5 Basic Troubleshooting Process for Networks</vt:lpstr>
      <vt:lpstr>Basic Troubleshooting Process for Networks  Applying the Troubleshooting Process to Networks</vt:lpstr>
      <vt:lpstr>Basic Troubleshooting Process for Networks  Applying the Troubleshooting Process to Networks</vt:lpstr>
      <vt:lpstr>Basic Troubleshooting Process for Networks  Common Problems and Solutions for Networks</vt:lpstr>
      <vt:lpstr>8.6 Chapter Summary</vt:lpstr>
      <vt:lpstr>Chapter Summary Conclusion</vt:lpstr>
      <vt:lpstr>PowerPoint Presentation</vt:lpstr>
      <vt:lpstr>PowerPoint Presentation</vt:lpstr>
      <vt:lpstr>Chapter 8 New Terms and Commands</vt:lpstr>
      <vt:lpstr>Chapter 8 New Terms and Commands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dholzing</cp:lastModifiedBy>
  <cp:revision>1273</cp:revision>
  <cp:lastPrinted>1999-01-27T00:54:54Z</cp:lastPrinted>
  <dcterms:created xsi:type="dcterms:W3CDTF">2006-10-23T15:07:30Z</dcterms:created>
  <dcterms:modified xsi:type="dcterms:W3CDTF">2015-11-13T17:59:47Z</dcterms:modified>
</cp:coreProperties>
</file>