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6"/>
  </p:notesMasterIdLst>
  <p:handoutMasterIdLst>
    <p:handoutMasterId r:id="rId37"/>
  </p:handoutMasterIdLst>
  <p:sldIdLst>
    <p:sldId id="812" r:id="rId3"/>
    <p:sldId id="813" r:id="rId4"/>
    <p:sldId id="871" r:id="rId5"/>
    <p:sldId id="872" r:id="rId6"/>
    <p:sldId id="873" r:id="rId7"/>
    <p:sldId id="874" r:id="rId8"/>
    <p:sldId id="875" r:id="rId9"/>
    <p:sldId id="876" r:id="rId10"/>
    <p:sldId id="877" r:id="rId11"/>
    <p:sldId id="500" r:id="rId12"/>
    <p:sldId id="786" r:id="rId13"/>
    <p:sldId id="791" r:id="rId14"/>
    <p:sldId id="900" r:id="rId15"/>
    <p:sldId id="935" r:id="rId16"/>
    <p:sldId id="878" r:id="rId17"/>
    <p:sldId id="925" r:id="rId18"/>
    <p:sldId id="936" r:id="rId19"/>
    <p:sldId id="926" r:id="rId20"/>
    <p:sldId id="937" r:id="rId21"/>
    <p:sldId id="927" r:id="rId22"/>
    <p:sldId id="928" r:id="rId23"/>
    <p:sldId id="929" r:id="rId24"/>
    <p:sldId id="938" r:id="rId25"/>
    <p:sldId id="930" r:id="rId26"/>
    <p:sldId id="931" r:id="rId27"/>
    <p:sldId id="932" r:id="rId28"/>
    <p:sldId id="933" r:id="rId29"/>
    <p:sldId id="899" r:id="rId30"/>
    <p:sldId id="883" r:id="rId31"/>
    <p:sldId id="934" r:id="rId32"/>
    <p:sldId id="884" r:id="rId33"/>
    <p:sldId id="885" r:id="rId34"/>
    <p:sldId id="939" r:id="rId3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varScale="1">
        <p:scale>
          <a:sx n="104" d="100"/>
          <a:sy n="104" d="100"/>
        </p:scale>
        <p:origin x="2010" y="10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3.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30.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20.xml"/><Relationship Id="rId11" Type="http://schemas.openxmlformats.org/officeDocument/2006/relationships/slide" Target="slides/slide29.xml"/><Relationship Id="rId5" Type="http://schemas.openxmlformats.org/officeDocument/2006/relationships/slide" Target="slides/slide19.xml"/><Relationship Id="rId10" Type="http://schemas.openxmlformats.org/officeDocument/2006/relationships/slide" Target="slides/slide27.xml"/><Relationship Id="rId4" Type="http://schemas.openxmlformats.org/officeDocument/2006/relationships/slide" Target="slides/slide17.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IT Essentials</a:t>
            </a:r>
            <a:endParaRPr lang="en-US" b="0" dirty="0"/>
          </a:p>
          <a:p>
            <a:pPr>
              <a:buFontTx/>
              <a:buNone/>
            </a:pPr>
            <a:r>
              <a:rPr lang="en-US" sz="1400" dirty="0" smtClean="0">
                <a:latin typeface="Arial" charset="0"/>
              </a:rPr>
              <a:t>Chapter 9: Laptops and </a:t>
            </a:r>
            <a:r>
              <a:rPr lang="en-US" sz="1400" smtClean="0">
                <a:latin typeface="Arial" charset="0"/>
              </a:rPr>
              <a:t>Mobile </a:t>
            </a:r>
            <a:r>
              <a:rPr lang="en-US" sz="1400" smtClean="0">
                <a:latin typeface="Arial" charset="0"/>
              </a:rPr>
              <a:t>Devices </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b="0" dirty="0" smtClean="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b="0" dirty="0" smtClean="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Laptop</a:t>
            </a:r>
            <a:r>
              <a:rPr lang="en-US" sz="1200" kern="1200" baseline="0" dirty="0" smtClean="0">
                <a:solidFill>
                  <a:schemeClr val="tx1"/>
                </a:solidFill>
                <a:latin typeface="Arial" charset="0"/>
                <a:ea typeface="ＭＳ Ｐゴシック" charset="0"/>
                <a:cs typeface="ＭＳ Ｐゴシック" charset="0"/>
              </a:rPr>
              <a:t> Components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t>9.1.1 –</a:t>
            </a:r>
            <a:r>
              <a:rPr lang="en-US" baseline="0" dirty="0" smtClean="0"/>
              <a:t> Features of Laptop Components</a:t>
            </a:r>
            <a:endParaRPr lang="en-US" dirty="0"/>
          </a:p>
        </p:txBody>
      </p:sp>
    </p:spTree>
    <p:extLst>
      <p:ext uri="{BB962C8B-B14F-4D97-AF65-F5344CB8AC3E}">
        <p14:creationId xmlns:p14="http://schemas.microsoft.com/office/powerpoint/2010/main" val="155722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Laptop</a:t>
            </a:r>
            <a:r>
              <a:rPr lang="en-US" sz="1200" kern="1200" baseline="0" dirty="0" smtClean="0">
                <a:solidFill>
                  <a:schemeClr val="tx1"/>
                </a:solidFill>
                <a:latin typeface="Arial" charset="0"/>
                <a:ea typeface="ＭＳ Ｐゴシック" charset="0"/>
                <a:cs typeface="ＭＳ Ｐゴシック" charset="0"/>
              </a:rPr>
              <a:t> Components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t>9.1.2 – Laptop Displays</a:t>
            </a:r>
            <a:endParaRPr lang="en-US" dirty="0"/>
          </a:p>
        </p:txBody>
      </p:sp>
    </p:spTree>
    <p:extLst>
      <p:ext uri="{BB962C8B-B14F-4D97-AF65-F5344CB8AC3E}">
        <p14:creationId xmlns:p14="http://schemas.microsoft.com/office/powerpoint/2010/main" val="1557224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t>Laptop Configuration</a:t>
            </a:r>
          </a:p>
          <a:p>
            <a:pPr>
              <a:lnSpc>
                <a:spcPct val="80000"/>
              </a:lnSpc>
              <a:buFontTx/>
              <a:buNone/>
            </a:pPr>
            <a:r>
              <a:rPr lang="en-US" sz="800" dirty="0" smtClean="0"/>
              <a:t>9.2.1 – Power Settings Configuration</a:t>
            </a:r>
          </a:p>
        </p:txBody>
      </p:sp>
    </p:spTree>
    <p:extLst>
      <p:ext uri="{BB962C8B-B14F-4D97-AF65-F5344CB8AC3E}">
        <p14:creationId xmlns:p14="http://schemas.microsoft.com/office/powerpoint/2010/main" val="15572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800" dirty="0" smtClean="0"/>
              <a:t>Laptop Configuration</a:t>
            </a:r>
          </a:p>
          <a:p>
            <a:pPr>
              <a:lnSpc>
                <a:spcPct val="80000"/>
              </a:lnSpc>
              <a:buFontTx/>
              <a:buNone/>
            </a:pPr>
            <a:r>
              <a:rPr lang="en-US" sz="800" dirty="0" smtClean="0"/>
              <a:t>9.2.2 – Wireless Configuration</a:t>
            </a:r>
          </a:p>
        </p:txBody>
      </p:sp>
    </p:spTree>
    <p:extLst>
      <p:ext uri="{BB962C8B-B14F-4D97-AF65-F5344CB8AC3E}">
        <p14:creationId xmlns:p14="http://schemas.microsoft.com/office/powerpoint/2010/main" val="15572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9.3 - Laptop Hardware and Component Installation and Configuration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dirty="0" smtClean="0">
                <a:latin typeface="Arial" charset="0"/>
              </a:rPr>
              <a:t>9.3.1 - Expansion Slots</a:t>
            </a:r>
          </a:p>
          <a:p>
            <a:pPr>
              <a:lnSpc>
                <a:spcPct val="80000"/>
              </a:lnSpc>
              <a:buFontTx/>
              <a:buNone/>
            </a:pPr>
            <a:endParaRPr lang="en-US" sz="1200" dirty="0" smtClean="0">
              <a:latin typeface="Arial" charset="0"/>
            </a:endParaRPr>
          </a:p>
        </p:txBody>
      </p:sp>
    </p:spTree>
    <p:extLst>
      <p:ext uri="{BB962C8B-B14F-4D97-AF65-F5344CB8AC3E}">
        <p14:creationId xmlns:p14="http://schemas.microsoft.com/office/powerpoint/2010/main" val="15572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9.3 - Laptop Hardware and Component Installation and Configuration</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dirty="0" smtClean="0">
                <a:latin typeface="Arial" charset="0"/>
              </a:rPr>
              <a:t>9.3.2 - Replacing Hardware Devices</a:t>
            </a:r>
          </a:p>
          <a:p>
            <a:pPr>
              <a:lnSpc>
                <a:spcPct val="80000"/>
              </a:lnSpc>
              <a:buFontTx/>
              <a:buNone/>
            </a:pPr>
            <a:endParaRPr lang="en-US" sz="1200" dirty="0" smtClean="0">
              <a:latin typeface="Arial" charset="0"/>
            </a:endParaRPr>
          </a:p>
        </p:txBody>
      </p:sp>
    </p:spTree>
    <p:extLst>
      <p:ext uri="{BB962C8B-B14F-4D97-AF65-F5344CB8AC3E}">
        <p14:creationId xmlns:p14="http://schemas.microsoft.com/office/powerpoint/2010/main" val="155722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9.4 - Mobile Device Hardware Overview</a:t>
            </a:r>
          </a:p>
          <a:p>
            <a:pPr>
              <a:lnSpc>
                <a:spcPct val="80000"/>
              </a:lnSpc>
              <a:buFontTx/>
              <a:buNone/>
            </a:pPr>
            <a:r>
              <a:rPr lang="en-US" sz="1200" dirty="0" smtClean="0"/>
              <a:t>9.4.1 – Mobile Device Hardware</a:t>
            </a:r>
          </a:p>
        </p:txBody>
      </p:sp>
    </p:spTree>
    <p:extLst>
      <p:ext uri="{BB962C8B-B14F-4D97-AF65-F5344CB8AC3E}">
        <p14:creationId xmlns:p14="http://schemas.microsoft.com/office/powerpoint/2010/main" val="155722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9.4 - Mobile Device Hardware Overview</a:t>
            </a:r>
          </a:p>
          <a:p>
            <a:pPr>
              <a:lnSpc>
                <a:spcPct val="80000"/>
              </a:lnSpc>
              <a:buFontTx/>
              <a:buNone/>
            </a:pPr>
            <a:r>
              <a:rPr lang="en-US" sz="1200" dirty="0" smtClean="0"/>
              <a:t>9.4.2 –</a:t>
            </a:r>
            <a:r>
              <a:rPr lang="en-US" sz="1200" baseline="0" dirty="0" smtClean="0"/>
              <a:t> Other Mobile Devices</a:t>
            </a:r>
            <a:endParaRPr lang="en-US" sz="1200" dirty="0" smtClean="0"/>
          </a:p>
        </p:txBody>
      </p:sp>
    </p:spTree>
    <p:extLst>
      <p:ext uri="{BB962C8B-B14F-4D97-AF65-F5344CB8AC3E}">
        <p14:creationId xmlns:p14="http://schemas.microsoft.com/office/powerpoint/2010/main" val="155722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9.5 – Common Preventive Maintenance Techniques for Laptops and Mobile Devices</a:t>
            </a:r>
          </a:p>
          <a:p>
            <a:pPr>
              <a:lnSpc>
                <a:spcPct val="80000"/>
              </a:lnSpc>
              <a:buFontTx/>
              <a:buNone/>
            </a:pPr>
            <a:r>
              <a:rPr lang="en-US" sz="1200" dirty="0" smtClean="0"/>
              <a:t>9.5.1 – Scheduled Maintenance for Laptops and Mobile Devices</a:t>
            </a:r>
            <a:endParaRPr lang="en-US" dirty="0"/>
          </a:p>
        </p:txBody>
      </p:sp>
    </p:spTree>
    <p:extLst>
      <p:ext uri="{BB962C8B-B14F-4D97-AF65-F5344CB8AC3E}">
        <p14:creationId xmlns:p14="http://schemas.microsoft.com/office/powerpoint/2010/main" val="15572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9.6 - Basic Troubleshooting Process for Laptops and Mobile Devices</a:t>
            </a:r>
          </a:p>
          <a:p>
            <a:pPr>
              <a:lnSpc>
                <a:spcPct val="80000"/>
              </a:lnSpc>
              <a:buFontTx/>
              <a:buNone/>
            </a:pPr>
            <a:r>
              <a:rPr lang="en-US" sz="1200" dirty="0" smtClean="0"/>
              <a:t>9.6.1</a:t>
            </a:r>
            <a:r>
              <a:rPr lang="en-US" sz="1200" baseline="0" dirty="0" smtClean="0"/>
              <a:t> – Applying</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aseline="0" dirty="0" smtClean="0"/>
              <a:t>9.6.2 - </a:t>
            </a:r>
            <a:r>
              <a:rPr lang="en-US" sz="1200" dirty="0" smtClean="0">
                <a:latin typeface="Arial" charset="0"/>
              </a:rPr>
              <a:t>Common Problems and Solutions for Laptops and Mobile Devices</a:t>
            </a:r>
            <a:endParaRPr lang="en-US" sz="900" dirty="0" smtClean="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155722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IT Essentials</a:t>
            </a:r>
          </a:p>
          <a:p>
            <a:pPr>
              <a:buFontTx/>
              <a:buNone/>
            </a:pPr>
            <a:r>
              <a:rPr lang="en-US" sz="1400" dirty="0" smtClean="0">
                <a:latin typeface="Arial" charset="0"/>
              </a:rPr>
              <a:t>Chapter 9: Laptops and Mobile Devices</a:t>
            </a:r>
            <a:endParaRPr lang="en-GB" sz="1400" b="0" dirty="0" smtClean="0"/>
          </a:p>
        </p:txBody>
      </p:sp>
    </p:spTree>
    <p:extLst>
      <p:ext uri="{BB962C8B-B14F-4D97-AF65-F5344CB8AC3E}">
        <p14:creationId xmlns:p14="http://schemas.microsoft.com/office/powerpoint/2010/main" val="2514990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9.7.1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ITE 6.0 Planning Guide</a:t>
            </a:r>
          </a:p>
          <a:p>
            <a:pPr>
              <a:buFontTx/>
              <a:buNone/>
            </a:pPr>
            <a:r>
              <a:rPr lang="en-US" sz="1200" dirty="0" smtClean="0">
                <a:latin typeface="Arial" charset="0"/>
              </a:rPr>
              <a:t>Chapter 9: Laptops and Mobile Devices</a:t>
            </a:r>
            <a:endParaRPr lang="en-GB"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9.7.1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32</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New Terms and Commands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a:t>
            </a:r>
            <a:r>
              <a:rPr lang="en-US" sz="700" dirty="0" smtClean="0">
                <a:solidFill>
                  <a:srgbClr val="D3D3D3"/>
                </a:solidFill>
              </a:rPr>
              <a:t>2015, </a:t>
            </a:r>
            <a:r>
              <a:rPr lang="en-US" sz="700" dirty="0">
                <a:solidFill>
                  <a:srgbClr val="D3D3D3"/>
                </a:solidFill>
              </a:rPr>
              <a:t>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041365"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a:t>
            </a:r>
            <a:r>
              <a:rPr lang="en-US" sz="700" dirty="0" smtClean="0">
                <a:solidFill>
                  <a:srgbClr val="D3D3D3"/>
                </a:solidFill>
              </a:rPr>
              <a:t>2015 </a:t>
            </a:r>
            <a:r>
              <a:rPr lang="en-US" sz="700" dirty="0">
                <a:solidFill>
                  <a:srgbClr val="D3D3D3"/>
                </a:solidFill>
              </a:rPr>
              <a:t>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9: Laptops and Mobile Devices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9:</a:t>
            </a:r>
            <a:r>
              <a:rPr lang="en-US" sz="2400" dirty="0">
                <a:latin typeface="Arial" charset="0"/>
              </a:rPr>
              <a:t/>
            </a:r>
            <a:br>
              <a:rPr lang="en-US" sz="2400" dirty="0">
                <a:latin typeface="Arial" charset="0"/>
              </a:rPr>
            </a:br>
            <a:r>
              <a:rPr lang="en-US" sz="2400" dirty="0" smtClean="0"/>
              <a:t>Laptops and Mobile Devices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IT Essentials v6.0</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45127" y="430923"/>
            <a:ext cx="8145462" cy="680545"/>
          </a:xfrm>
        </p:spPr>
        <p:txBody>
          <a:bodyPr/>
          <a:lstStyle/>
          <a:p>
            <a:pPr eaLnBrk="1" hangingPunct="1"/>
            <a:r>
              <a:rPr lang="en-US" dirty="0" smtClean="0"/>
              <a:t>Chapter 9 - Sections &amp; Objectives</a:t>
            </a:r>
          </a:p>
        </p:txBody>
      </p:sp>
      <p:sp>
        <p:nvSpPr>
          <p:cNvPr id="4099" name="Rectangle 34"/>
          <p:cNvSpPr>
            <a:spLocks noGrp="1" noChangeArrowheads="1"/>
          </p:cNvSpPr>
          <p:nvPr>
            <p:ph type="body" idx="4294967295"/>
          </p:nvPr>
        </p:nvSpPr>
        <p:spPr>
          <a:xfrm>
            <a:off x="399393" y="1198179"/>
            <a:ext cx="8586952" cy="5360276"/>
          </a:xfrm>
        </p:spPr>
        <p:txBody>
          <a:bodyPr/>
          <a:lstStyle/>
          <a:p>
            <a:pPr>
              <a:buFont typeface="Wingdings" charset="2"/>
              <a:buChar char="§"/>
            </a:pPr>
            <a:r>
              <a:rPr lang="en-CA" sz="1800" dirty="0"/>
              <a:t>9</a:t>
            </a:r>
            <a:r>
              <a:rPr lang="en-CA" sz="1800" dirty="0" smtClean="0"/>
              <a:t>.1 Laptop Components</a:t>
            </a:r>
          </a:p>
          <a:p>
            <a:pPr lvl="1">
              <a:buFont typeface="Wingdings" charset="2"/>
              <a:buChar char="§"/>
            </a:pPr>
            <a:r>
              <a:rPr lang="en-CA" sz="1600" dirty="0" smtClean="0"/>
              <a:t> </a:t>
            </a:r>
            <a:r>
              <a:rPr lang="en-US" sz="1600" dirty="0"/>
              <a:t>Explain </a:t>
            </a:r>
            <a:r>
              <a:rPr lang="en-US" sz="1600" dirty="0" smtClean="0"/>
              <a:t>the purpose and characteristics of laptops.</a:t>
            </a:r>
            <a:endParaRPr lang="en-CA" sz="1600" dirty="0" smtClean="0"/>
          </a:p>
          <a:p>
            <a:pPr>
              <a:buFont typeface="Wingdings" charset="2"/>
              <a:buChar char="§"/>
            </a:pPr>
            <a:r>
              <a:rPr lang="en-CA" sz="1800" dirty="0"/>
              <a:t>9</a:t>
            </a:r>
            <a:r>
              <a:rPr lang="en-CA" sz="1800" dirty="0" smtClean="0"/>
              <a:t>.2 Laptop Configuration</a:t>
            </a:r>
          </a:p>
          <a:p>
            <a:pPr lvl="1">
              <a:buFont typeface="Wingdings" charset="2"/>
              <a:buChar char="§"/>
            </a:pPr>
            <a:r>
              <a:rPr lang="en-CA" sz="1600" dirty="0"/>
              <a:t> </a:t>
            </a:r>
            <a:r>
              <a:rPr lang="en-US" sz="1600" dirty="0" smtClean="0"/>
              <a:t>Explain how to configure laptop power settings and wireless settings.</a:t>
            </a:r>
          </a:p>
          <a:p>
            <a:pPr>
              <a:buFont typeface="Wingdings" charset="2"/>
              <a:buChar char="§"/>
            </a:pPr>
            <a:r>
              <a:rPr lang="en-US" sz="1800" dirty="0" smtClean="0"/>
              <a:t>9.3 </a:t>
            </a:r>
            <a:r>
              <a:rPr lang="en-US" sz="1800" dirty="0"/>
              <a:t>Laptop Hardware and Component Installation and </a:t>
            </a:r>
            <a:r>
              <a:rPr lang="en-US" sz="1800" dirty="0" smtClean="0"/>
              <a:t>Configuration</a:t>
            </a:r>
          </a:p>
          <a:p>
            <a:pPr lvl="1">
              <a:buFont typeface="Wingdings" charset="2"/>
              <a:buChar char="§"/>
            </a:pPr>
            <a:r>
              <a:rPr lang="en-US" sz="1600" dirty="0"/>
              <a:t> Explain how to remove and install laptop components.</a:t>
            </a:r>
            <a:endParaRPr lang="en-CA" sz="1600" dirty="0" smtClean="0"/>
          </a:p>
          <a:p>
            <a:pPr>
              <a:buFont typeface="Wingdings" charset="2"/>
              <a:buChar char="§"/>
            </a:pPr>
            <a:r>
              <a:rPr lang="en-CA" sz="1800" dirty="0" smtClean="0"/>
              <a:t>9.4 </a:t>
            </a:r>
            <a:r>
              <a:rPr lang="en-US" sz="1800" dirty="0"/>
              <a:t>Mobile Device Hardware </a:t>
            </a:r>
            <a:r>
              <a:rPr lang="en-US" sz="1800" dirty="0" smtClean="0"/>
              <a:t>Overview</a:t>
            </a:r>
          </a:p>
          <a:p>
            <a:pPr lvl="1">
              <a:buFont typeface="Wingdings" charset="2"/>
              <a:buChar char="§"/>
            </a:pPr>
            <a:r>
              <a:rPr lang="en-US" sz="1600" dirty="0"/>
              <a:t> Explain the purpose and characteristics of mobile devices.</a:t>
            </a:r>
            <a:endParaRPr lang="en-CA" sz="1600" dirty="0" smtClean="0"/>
          </a:p>
          <a:p>
            <a:pPr>
              <a:buFont typeface="Wingdings" charset="2"/>
              <a:buChar char="§"/>
            </a:pPr>
            <a:r>
              <a:rPr lang="en-CA" sz="2000" dirty="0" smtClean="0"/>
              <a:t> </a:t>
            </a:r>
            <a:r>
              <a:rPr lang="en-CA" sz="1800" dirty="0" smtClean="0"/>
              <a:t>9.5 </a:t>
            </a:r>
            <a:r>
              <a:rPr lang="en-US" sz="1800" dirty="0"/>
              <a:t>Common Preventive Maintenance Techniques for Laptops and Mobile </a:t>
            </a:r>
            <a:r>
              <a:rPr lang="en-US" sz="1800" dirty="0" smtClean="0"/>
              <a:t>Devices</a:t>
            </a:r>
          </a:p>
          <a:p>
            <a:pPr lvl="1">
              <a:buFont typeface="Wingdings" charset="2"/>
              <a:buChar char="§"/>
            </a:pPr>
            <a:r>
              <a:rPr lang="en-US" sz="1600" dirty="0"/>
              <a:t> Explain how to perform common preventive maintenance techniques </a:t>
            </a:r>
            <a:r>
              <a:rPr lang="en-US" sz="1600" dirty="0" smtClean="0"/>
              <a:t>for </a:t>
            </a:r>
            <a:r>
              <a:rPr lang="en-US" sz="1600" dirty="0"/>
              <a:t>laptops and mobile devices</a:t>
            </a:r>
            <a:r>
              <a:rPr lang="en-US" sz="1600" dirty="0" smtClean="0"/>
              <a:t>.</a:t>
            </a:r>
          </a:p>
          <a:p>
            <a:pPr>
              <a:buFont typeface="Wingdings" charset="2"/>
              <a:buChar char="§"/>
            </a:pPr>
            <a:r>
              <a:rPr lang="en-US" sz="1800" dirty="0" smtClean="0"/>
              <a:t>9.6 </a:t>
            </a:r>
            <a:r>
              <a:rPr lang="en-US" sz="1800" dirty="0"/>
              <a:t>Basic Troubleshooting Process for Laptops and Mobile Devices</a:t>
            </a:r>
          </a:p>
          <a:p>
            <a:pPr lvl="1">
              <a:buFont typeface="Wingdings" charset="2"/>
              <a:buChar char="§"/>
            </a:pPr>
            <a:r>
              <a:rPr lang="en-CA" sz="1600" dirty="0" smtClean="0"/>
              <a:t> </a:t>
            </a:r>
            <a:r>
              <a:rPr lang="en-US" sz="1600" dirty="0"/>
              <a:t>Explain how to troubleshoot laptops and mobile devices.</a:t>
            </a:r>
            <a:endParaRPr lang="en-CA" sz="1600" dirty="0" smtClean="0"/>
          </a:p>
          <a:p>
            <a:pPr>
              <a:buFont typeface="Wingdings" charset="2"/>
              <a:buChar char="§"/>
            </a:pPr>
            <a:r>
              <a:rPr lang="en-CA" sz="2000" dirty="0" smtClean="0"/>
              <a:t>9.6 </a:t>
            </a:r>
            <a:r>
              <a:rPr lang="en-CA" sz="1800" dirty="0" smtClean="0"/>
              <a:t>Chapter Summary</a:t>
            </a:r>
          </a:p>
          <a:p>
            <a:pPr lvl="1">
              <a:buFont typeface="Wingdings" charset="2"/>
              <a:buChar char="§"/>
            </a:pPr>
            <a:endParaRPr lang="en-CA" sz="1600" dirty="0" smtClean="0"/>
          </a:p>
          <a:p>
            <a:pPr>
              <a:buFont typeface="Wingdings" charset="2"/>
              <a:buChar char="§"/>
            </a:pPr>
            <a:endParaRPr lang="en-CA" sz="2000" dirty="0" smtClean="0"/>
          </a:p>
          <a:p>
            <a:pPr lvl="1">
              <a:buFont typeface="Wingdings" charset="2"/>
              <a:buChar char="§"/>
            </a:pPr>
            <a:endParaRPr lang="en-CA"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9</a:t>
            </a:r>
            <a:r>
              <a:rPr lang="en-US" sz="2400" dirty="0" smtClean="0"/>
              <a:t>.1 Laptop Components</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Components</a:t>
            </a:r>
            <a:endParaRPr lang="en-US" sz="3000" dirty="0">
              <a:latin typeface="Arial" charset="0"/>
            </a:endParaRPr>
          </a:p>
        </p:txBody>
      </p:sp>
      <p:sp>
        <p:nvSpPr>
          <p:cNvPr id="2" name="Content Placeholder 1"/>
          <p:cNvSpPr>
            <a:spLocks noGrp="1"/>
          </p:cNvSpPr>
          <p:nvPr>
            <p:ph idx="1"/>
          </p:nvPr>
        </p:nvSpPr>
        <p:spPr>
          <a:xfrm>
            <a:off x="193868" y="1404420"/>
            <a:ext cx="7727619" cy="4062102"/>
          </a:xfrm>
        </p:spPr>
        <p:txBody>
          <a:bodyPr/>
          <a:lstStyle/>
          <a:p>
            <a:r>
              <a:rPr lang="en-US" sz="2000" dirty="0" smtClean="0">
                <a:latin typeface="Arial" charset="0"/>
              </a:rPr>
              <a:t>Features of Laptop Components</a:t>
            </a:r>
            <a:endParaRPr lang="en-US" sz="2000" dirty="0"/>
          </a:p>
          <a:p>
            <a:pPr marL="742950" lvl="1" indent="-285750">
              <a:buFont typeface="Arial" panose="020B0604020202020204" pitchFamily="34" charset="0"/>
              <a:buChar char="•"/>
            </a:pPr>
            <a:r>
              <a:rPr lang="en-US" sz="1600" dirty="0" smtClean="0"/>
              <a:t>External Features Unique to Laptops</a:t>
            </a:r>
          </a:p>
          <a:p>
            <a:pPr marL="796925" lvl="2"/>
            <a:r>
              <a:rPr lang="en-US" sz="1400" dirty="0" smtClean="0"/>
              <a:t>Battery, Security keyhole, Docking Connector</a:t>
            </a:r>
          </a:p>
          <a:p>
            <a:pPr marL="742950" lvl="1" indent="-285750">
              <a:buFont typeface="Arial" panose="020B0604020202020204" pitchFamily="34" charset="0"/>
              <a:buChar char="•"/>
            </a:pPr>
            <a:r>
              <a:rPr lang="en-US" sz="1600" dirty="0" smtClean="0"/>
              <a:t>Common Input Devices and LEDs in Laptops</a:t>
            </a:r>
          </a:p>
          <a:p>
            <a:pPr marL="796925" lvl="2"/>
            <a:r>
              <a:rPr lang="en-US" sz="1400" dirty="0" smtClean="0"/>
              <a:t>Touchpad, Pointing stick, Keyboard, Fingerprint readers, Microphone, Web camera, LED indicators</a:t>
            </a:r>
          </a:p>
          <a:p>
            <a:pPr marL="742950" lvl="1" indent="-285750">
              <a:buFont typeface="Arial" panose="020B0604020202020204" pitchFamily="34" charset="0"/>
              <a:buChar char="•"/>
            </a:pPr>
            <a:r>
              <a:rPr lang="en-US" sz="1600" dirty="0" smtClean="0"/>
              <a:t>Internal Components</a:t>
            </a:r>
          </a:p>
          <a:p>
            <a:pPr marL="796925" lvl="2"/>
            <a:r>
              <a:rPr lang="en-US" sz="1400" dirty="0" smtClean="0"/>
              <a:t>Motherboards, RAM (SODIMMs), CPUs, Storage</a:t>
            </a:r>
          </a:p>
          <a:p>
            <a:pPr marL="742950" lvl="1" indent="-285750">
              <a:buFont typeface="Arial" panose="020B0604020202020204" pitchFamily="34" charset="0"/>
              <a:buChar char="•"/>
            </a:pPr>
            <a:r>
              <a:rPr lang="en-US" sz="1600" dirty="0" smtClean="0"/>
              <a:t>Special Function Keys</a:t>
            </a:r>
          </a:p>
          <a:p>
            <a:pPr marL="796925" lvl="2"/>
            <a:r>
              <a:rPr lang="en-US" sz="1400" dirty="0" smtClean="0"/>
              <a:t>Display settings, Media options, Sleep states, WI-FI &amp; Bluetooth functionality</a:t>
            </a:r>
          </a:p>
          <a:p>
            <a:pPr marL="742950" lvl="1" indent="-285750">
              <a:buFont typeface="Arial" panose="020B0604020202020204" pitchFamily="34" charset="0"/>
              <a:buChar char="•"/>
            </a:pPr>
            <a:r>
              <a:rPr lang="en-US" sz="1600" dirty="0" smtClean="0"/>
              <a:t>Docking Station vs. Port Replicator</a:t>
            </a:r>
          </a:p>
          <a:p>
            <a:pPr marL="796925" lvl="2"/>
            <a:r>
              <a:rPr lang="en-US" sz="1400" dirty="0" smtClean="0"/>
              <a:t>Both add ports to laptop. Docking Station adds the ability to connect to PCI cards, additional hard drives, and optical drives.</a:t>
            </a:r>
          </a:p>
          <a:p>
            <a:pPr marL="0" indent="0">
              <a:buNone/>
            </a:pPr>
            <a:endParaRPr lang="en-US" dirty="0"/>
          </a:p>
        </p:txBody>
      </p:sp>
      <p:pic>
        <p:nvPicPr>
          <p:cNvPr id="2051" name="Picture 3" descr="\\psf\Home\Desktop\7115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151" y="5247861"/>
            <a:ext cx="5633614" cy="125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94314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Components</a:t>
            </a:r>
            <a:endParaRPr lang="en-US" sz="3000" dirty="0">
              <a:latin typeface="Arial" charset="0"/>
            </a:endParaRPr>
          </a:p>
        </p:txBody>
      </p:sp>
      <p:sp>
        <p:nvSpPr>
          <p:cNvPr id="2" name="Content Placeholder 1"/>
          <p:cNvSpPr>
            <a:spLocks noGrp="1"/>
          </p:cNvSpPr>
          <p:nvPr>
            <p:ph idx="1"/>
          </p:nvPr>
        </p:nvSpPr>
        <p:spPr>
          <a:xfrm>
            <a:off x="193868" y="1404420"/>
            <a:ext cx="7449323" cy="4902862"/>
          </a:xfrm>
        </p:spPr>
        <p:txBody>
          <a:bodyPr/>
          <a:lstStyle/>
          <a:p>
            <a:r>
              <a:rPr lang="en-US" sz="2000" dirty="0" smtClean="0">
                <a:latin typeface="Arial" charset="0"/>
              </a:rPr>
              <a:t>Laptop Displays</a:t>
            </a:r>
            <a:endParaRPr lang="en-US" sz="2000" dirty="0"/>
          </a:p>
          <a:p>
            <a:pPr marL="742950" lvl="1" indent="-285750">
              <a:buFont typeface="Arial" panose="020B0604020202020204" pitchFamily="34" charset="0"/>
              <a:buChar char="•"/>
            </a:pPr>
            <a:r>
              <a:rPr lang="en-US" sz="1600" dirty="0" smtClean="0"/>
              <a:t>LCD, LED, and OLED Displays</a:t>
            </a:r>
          </a:p>
          <a:p>
            <a:pPr marL="1082675" lvl="2" indent="-285750">
              <a:buFont typeface="Arial" panose="020B0604020202020204" pitchFamily="34" charset="0"/>
              <a:buChar char="•"/>
            </a:pPr>
            <a:r>
              <a:rPr lang="en-US" sz="1400" dirty="0" smtClean="0"/>
              <a:t>2 types of LCD: Twisted Nematic (TN) and In-Plane Switching (IPS)</a:t>
            </a:r>
          </a:p>
          <a:p>
            <a:pPr marL="1422400" lvl="3" indent="-285750">
              <a:buFont typeface="Arial" panose="020B0604020202020204" pitchFamily="34" charset="0"/>
              <a:buChar char="•"/>
            </a:pPr>
            <a:r>
              <a:rPr lang="en-US" sz="1400" dirty="0" smtClean="0"/>
              <a:t>TN: Offer high brightness, uses less power than IPS, inexpensive</a:t>
            </a:r>
          </a:p>
          <a:p>
            <a:pPr marL="1422400" lvl="3" indent="-285750">
              <a:buFont typeface="Arial" panose="020B0604020202020204" pitchFamily="34" charset="0"/>
              <a:buChar char="•"/>
            </a:pPr>
            <a:r>
              <a:rPr lang="en-US" sz="1400" dirty="0" smtClean="0"/>
              <a:t>IPS: Better color reproduction and better viewing angles</a:t>
            </a:r>
          </a:p>
          <a:p>
            <a:pPr marL="1082675" lvl="2" indent="-285750">
              <a:buFont typeface="Arial" panose="020B0604020202020204" pitchFamily="34" charset="0"/>
              <a:buChar char="•"/>
            </a:pPr>
            <a:r>
              <a:rPr lang="en-US" sz="1400" dirty="0" smtClean="0"/>
              <a:t>LEDs: Use less power and have longer lifespan</a:t>
            </a:r>
          </a:p>
          <a:p>
            <a:pPr marL="1082675" lvl="2" indent="-285750">
              <a:buFont typeface="Arial" panose="020B0604020202020204" pitchFamily="34" charset="0"/>
              <a:buChar char="•"/>
            </a:pPr>
            <a:r>
              <a:rPr lang="en-US" sz="1400" dirty="0" smtClean="0"/>
              <a:t>OLED: Commonly used for mobile devices and digital cameras</a:t>
            </a:r>
          </a:p>
          <a:p>
            <a:pPr marL="742950" lvl="1" indent="-285750">
              <a:buFont typeface="Arial" panose="020B0604020202020204" pitchFamily="34" charset="0"/>
              <a:buChar char="•"/>
            </a:pPr>
            <a:r>
              <a:rPr lang="en-US" sz="1600" dirty="0" smtClean="0"/>
              <a:t>Backlights and Inverters</a:t>
            </a:r>
          </a:p>
          <a:p>
            <a:pPr marL="1082675" lvl="2" indent="-285750">
              <a:buFont typeface="Arial" panose="020B0604020202020204" pitchFamily="34" charset="0"/>
              <a:buChar char="•"/>
            </a:pPr>
            <a:r>
              <a:rPr lang="en-US" sz="1400" dirty="0" smtClean="0"/>
              <a:t>LCD: Cold Cathode Fluorescent Lamp (CCFL) &amp; Inverter</a:t>
            </a:r>
          </a:p>
          <a:p>
            <a:pPr marL="1082675" lvl="2" indent="-285750">
              <a:buFont typeface="Arial" panose="020B0604020202020204" pitchFamily="34" charset="0"/>
              <a:buChar char="•"/>
            </a:pPr>
            <a:r>
              <a:rPr lang="en-US" sz="1400" dirty="0" smtClean="0"/>
              <a:t>LED: LED based backlights</a:t>
            </a:r>
          </a:p>
          <a:p>
            <a:pPr marL="742950" lvl="1" indent="-285750">
              <a:buFont typeface="Arial" panose="020B0604020202020204" pitchFamily="34" charset="0"/>
              <a:buChar char="•"/>
            </a:pPr>
            <a:r>
              <a:rPr lang="en-US" sz="1600" dirty="0" smtClean="0"/>
              <a:t>WI-FI Antenna Connectors</a:t>
            </a:r>
          </a:p>
          <a:p>
            <a:pPr marL="1082675" lvl="2" indent="-285750">
              <a:buFont typeface="Arial" panose="020B0604020202020204" pitchFamily="34" charset="0"/>
              <a:buChar char="•"/>
            </a:pPr>
            <a:r>
              <a:rPr lang="en-US" sz="1400" dirty="0" smtClean="0"/>
              <a:t>Typically located above the screen</a:t>
            </a:r>
          </a:p>
          <a:p>
            <a:pPr marL="1082675" lvl="2" indent="-285750">
              <a:buFont typeface="Arial" panose="020B0604020202020204" pitchFamily="34" charset="0"/>
              <a:buChar char="•"/>
            </a:pPr>
            <a:r>
              <a:rPr lang="en-US" sz="1400" dirty="0" smtClean="0"/>
              <a:t>Connects to wireless card</a:t>
            </a:r>
          </a:p>
          <a:p>
            <a:pPr marL="742950" lvl="1" indent="-285750">
              <a:buFont typeface="Arial" panose="020B0604020202020204" pitchFamily="34" charset="0"/>
              <a:buChar char="•"/>
            </a:pPr>
            <a:r>
              <a:rPr lang="en-US" sz="1600" dirty="0" smtClean="0"/>
              <a:t>Webcam and Microphone</a:t>
            </a:r>
          </a:p>
          <a:p>
            <a:pPr marL="1082675" lvl="2" indent="-285750">
              <a:buFont typeface="Arial" panose="020B0604020202020204" pitchFamily="34" charset="0"/>
              <a:buChar char="•"/>
            </a:pPr>
            <a:r>
              <a:rPr lang="en-US" sz="1400" dirty="0" smtClean="0"/>
              <a:t>Built into most laptops today</a:t>
            </a:r>
          </a:p>
          <a:p>
            <a:pPr marL="1082675" lvl="2" indent="-285750">
              <a:buFont typeface="Arial" panose="020B0604020202020204" pitchFamily="34" charset="0"/>
              <a:buChar char="•"/>
            </a:pPr>
            <a:endParaRPr lang="en-US" sz="1400" dirty="0" smtClean="0"/>
          </a:p>
          <a:p>
            <a:pPr marL="796925" lvl="2"/>
            <a:endParaRPr lang="en-US" sz="1400" dirty="0" smtClean="0"/>
          </a:p>
          <a:p>
            <a:pPr marL="0" indent="0">
              <a:buNone/>
            </a:pPr>
            <a:endParaRPr lang="en-US" dirty="0"/>
          </a:p>
        </p:txBody>
      </p:sp>
      <p:pic>
        <p:nvPicPr>
          <p:cNvPr id="2052" name="Picture 4" descr="\\psf\Host\Users\rshaw\Documents\NetAcad\SVN\ITE\Authoring\Chapter 07\Figures\7222F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7257" y="4276227"/>
            <a:ext cx="2615285" cy="19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3230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9</a:t>
            </a:r>
            <a:r>
              <a:rPr lang="en-US" sz="2400" dirty="0" smtClean="0"/>
              <a:t>.2 Laptop Configuration</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Configuration</a:t>
            </a:r>
            <a:endParaRPr lang="en-US" sz="3000" dirty="0">
              <a:latin typeface="Arial" charset="0"/>
            </a:endParaRPr>
          </a:p>
        </p:txBody>
      </p:sp>
      <p:sp>
        <p:nvSpPr>
          <p:cNvPr id="2" name="Content Placeholder 1"/>
          <p:cNvSpPr>
            <a:spLocks noGrp="1"/>
          </p:cNvSpPr>
          <p:nvPr>
            <p:ph idx="1"/>
          </p:nvPr>
        </p:nvSpPr>
        <p:spPr>
          <a:xfrm>
            <a:off x="193868" y="1404420"/>
            <a:ext cx="7618289" cy="1964945"/>
          </a:xfrm>
        </p:spPr>
        <p:txBody>
          <a:bodyPr/>
          <a:lstStyle/>
          <a:p>
            <a:r>
              <a:rPr lang="en-US" sz="2000" dirty="0" smtClean="0">
                <a:latin typeface="Arial" charset="0"/>
              </a:rPr>
              <a:t>Power Settings Configuration</a:t>
            </a:r>
          </a:p>
          <a:p>
            <a:pPr marL="628650" lvl="1" indent="-171450">
              <a:buFont typeface="Wingdings" panose="05000000000000000000" pitchFamily="2" charset="2"/>
              <a:buChar char="§"/>
            </a:pPr>
            <a:r>
              <a:rPr lang="en-US" sz="1600" dirty="0" smtClean="0">
                <a:latin typeface="Arial" charset="0"/>
              </a:rPr>
              <a:t>Power Management</a:t>
            </a:r>
          </a:p>
          <a:p>
            <a:pPr marL="968375" lvl="2" indent="-171450">
              <a:buFont typeface="Wingdings" panose="05000000000000000000" pitchFamily="2" charset="2"/>
              <a:buChar char="§"/>
            </a:pPr>
            <a:r>
              <a:rPr lang="en-US" sz="1600" dirty="0" smtClean="0">
                <a:latin typeface="Arial" charset="0"/>
              </a:rPr>
              <a:t>Advanced Configuration and Power Interface (ACPI) standards</a:t>
            </a:r>
          </a:p>
          <a:p>
            <a:pPr marL="1308100" lvl="3" indent="-171450">
              <a:buFont typeface="Wingdings" panose="05000000000000000000" pitchFamily="2" charset="2"/>
              <a:buChar char="§"/>
            </a:pPr>
            <a:r>
              <a:rPr lang="en-US" sz="1600" dirty="0" smtClean="0">
                <a:latin typeface="Arial" charset="0"/>
              </a:rPr>
              <a:t>Creates a bridge between hardware and Operating System</a:t>
            </a:r>
          </a:p>
          <a:p>
            <a:pPr marL="1308100" lvl="3" indent="-171450">
              <a:buFont typeface="Wingdings" panose="05000000000000000000" pitchFamily="2" charset="2"/>
              <a:buChar char="§"/>
            </a:pPr>
            <a:r>
              <a:rPr lang="en-US" sz="1600" dirty="0" smtClean="0">
                <a:latin typeface="Arial" charset="0"/>
              </a:rPr>
              <a:t>Provides power management schemes for better performance</a:t>
            </a:r>
          </a:p>
          <a:p>
            <a:pPr marL="1308100" lvl="3" indent="-171450">
              <a:buFont typeface="Wingdings" panose="05000000000000000000" pitchFamily="2" charset="2"/>
              <a:buChar char="§"/>
            </a:pPr>
            <a:r>
              <a:rPr lang="en-US" sz="1600" dirty="0" smtClean="0">
                <a:latin typeface="Arial" charset="0"/>
              </a:rPr>
              <a:t>Standards: S0 – S5</a:t>
            </a:r>
          </a:p>
          <a:p>
            <a:pPr marL="0" indent="0">
              <a:buNone/>
            </a:pPr>
            <a:endParaRPr lang="en-US"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83300" y="3794469"/>
            <a:ext cx="5061917" cy="255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1"/>
          <p:cNvSpPr txBox="1">
            <a:spLocks/>
          </p:cNvSpPr>
          <p:nvPr/>
        </p:nvSpPr>
        <p:spPr bwMode="auto">
          <a:xfrm>
            <a:off x="147481" y="3367087"/>
            <a:ext cx="4414579" cy="196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en-US" sz="1600" kern="0" dirty="0" smtClean="0">
                <a:latin typeface="Arial" charset="0"/>
              </a:rPr>
              <a:t>Managing ACPI Settings in the BIOS</a:t>
            </a:r>
          </a:p>
          <a:p>
            <a:pPr marL="628650" lvl="1" indent="-171450">
              <a:buFont typeface="Wingdings" panose="05000000000000000000" pitchFamily="2" charset="2"/>
              <a:buChar char="§"/>
            </a:pPr>
            <a:r>
              <a:rPr lang="en-US" sz="1600" kern="0" dirty="0" smtClean="0">
                <a:latin typeface="Arial" charset="0"/>
              </a:rPr>
              <a:t>Managing Laptop Power Options</a:t>
            </a:r>
          </a:p>
          <a:p>
            <a:pPr marL="968375" lvl="2" indent="-171450">
              <a:buFont typeface="Wingdings" panose="05000000000000000000" pitchFamily="2" charset="2"/>
              <a:buChar char="§"/>
            </a:pPr>
            <a:r>
              <a:rPr lang="en-US" sz="1600" kern="0" dirty="0" smtClean="0">
                <a:latin typeface="Arial" charset="0"/>
              </a:rPr>
              <a:t>Sleep</a:t>
            </a:r>
          </a:p>
          <a:p>
            <a:pPr marL="968375" lvl="2" indent="-171450">
              <a:buFont typeface="Wingdings" panose="05000000000000000000" pitchFamily="2" charset="2"/>
              <a:buChar char="§"/>
            </a:pPr>
            <a:r>
              <a:rPr lang="en-US" sz="1600" kern="0" dirty="0" smtClean="0">
                <a:latin typeface="Arial" charset="0"/>
              </a:rPr>
              <a:t>Hibernate</a:t>
            </a:r>
          </a:p>
          <a:p>
            <a:pPr marL="968375" lvl="2" indent="-171450">
              <a:buFont typeface="Wingdings" panose="05000000000000000000" pitchFamily="2" charset="2"/>
              <a:buChar char="§"/>
            </a:pPr>
            <a:r>
              <a:rPr lang="en-US" sz="1600" kern="0" dirty="0" smtClean="0">
                <a:latin typeface="Arial" charset="0"/>
              </a:rPr>
              <a:t>Shutdown</a:t>
            </a:r>
            <a:endParaRPr lang="en-US" sz="1600" kern="0" dirty="0" smtClean="0"/>
          </a:p>
          <a:p>
            <a:pPr marL="0" indent="0">
              <a:buFont typeface="Wingdings" charset="0"/>
              <a:buNone/>
            </a:pPr>
            <a:endParaRPr lang="en-US" kern="0" dirty="0"/>
          </a:p>
        </p:txBody>
      </p:sp>
    </p:spTree>
    <p:extLst>
      <p:ext uri="{BB962C8B-B14F-4D97-AF65-F5344CB8AC3E}">
        <p14:creationId xmlns:p14="http://schemas.microsoft.com/office/powerpoint/2010/main" val="279139132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29409" y="5224218"/>
            <a:ext cx="3578087" cy="1468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38866" y="1600200"/>
            <a:ext cx="2233270" cy="451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Configuration</a:t>
            </a:r>
            <a:endParaRPr lang="en-US" sz="3000" dirty="0">
              <a:latin typeface="Arial" charset="0"/>
            </a:endParaRPr>
          </a:p>
        </p:txBody>
      </p:sp>
      <p:sp>
        <p:nvSpPr>
          <p:cNvPr id="2" name="Content Placeholder 1"/>
          <p:cNvSpPr>
            <a:spLocks noGrp="1"/>
          </p:cNvSpPr>
          <p:nvPr>
            <p:ph idx="1"/>
          </p:nvPr>
        </p:nvSpPr>
        <p:spPr>
          <a:xfrm>
            <a:off x="193868" y="1404420"/>
            <a:ext cx="7618289" cy="4902862"/>
          </a:xfrm>
        </p:spPr>
        <p:txBody>
          <a:bodyPr/>
          <a:lstStyle/>
          <a:p>
            <a:r>
              <a:rPr lang="en-US" sz="2000" dirty="0" smtClean="0">
                <a:latin typeface="Arial" charset="0"/>
              </a:rPr>
              <a:t>Wireless Configuration</a:t>
            </a:r>
            <a:endParaRPr lang="en-US" sz="2000" dirty="0">
              <a:latin typeface="Arial" charset="0"/>
            </a:endParaRPr>
          </a:p>
          <a:p>
            <a:pPr marL="628650" lvl="1" indent="-171450">
              <a:buFont typeface="Wingdings" panose="05000000000000000000" pitchFamily="2" charset="2"/>
              <a:buChar char="§"/>
            </a:pPr>
            <a:r>
              <a:rPr lang="en-US" sz="1600" dirty="0" smtClean="0">
                <a:latin typeface="Arial" charset="0"/>
              </a:rPr>
              <a:t>Bluetooth</a:t>
            </a:r>
          </a:p>
          <a:p>
            <a:pPr marL="968375" lvl="2" indent="-171450">
              <a:buFont typeface="Wingdings" panose="05000000000000000000" pitchFamily="2" charset="2"/>
              <a:buChar char="§"/>
            </a:pPr>
            <a:r>
              <a:rPr lang="en-US" sz="1400" dirty="0" smtClean="0">
                <a:latin typeface="Arial" charset="0"/>
              </a:rPr>
              <a:t>Personal Area Network (PAN)</a:t>
            </a:r>
          </a:p>
          <a:p>
            <a:pPr marL="968375" lvl="2" indent="-171450">
              <a:buFont typeface="Wingdings" panose="05000000000000000000" pitchFamily="2" charset="2"/>
              <a:buChar char="§"/>
            </a:pPr>
            <a:r>
              <a:rPr lang="en-US" sz="1400" dirty="0" smtClean="0">
                <a:latin typeface="Arial" charset="0"/>
              </a:rPr>
              <a:t>3 Classes: Most common is Class 2 with a range of approx. 33 feet</a:t>
            </a:r>
          </a:p>
          <a:p>
            <a:pPr marL="968375" lvl="2" indent="-171450">
              <a:buFont typeface="Wingdings" panose="05000000000000000000" pitchFamily="2" charset="2"/>
              <a:buChar char="§"/>
            </a:pPr>
            <a:r>
              <a:rPr lang="en-US" sz="1400" dirty="0" smtClean="0">
                <a:latin typeface="Arial" charset="0"/>
              </a:rPr>
              <a:t>4 Specifications: Version 4 is newest with more advanced capabilities</a:t>
            </a:r>
          </a:p>
          <a:p>
            <a:pPr marL="968375" lvl="2" indent="-171450">
              <a:buFont typeface="Wingdings" panose="05000000000000000000" pitchFamily="2" charset="2"/>
              <a:buChar char="§"/>
            </a:pPr>
            <a:r>
              <a:rPr lang="en-US" sz="1400" dirty="0" smtClean="0">
                <a:latin typeface="Arial" charset="0"/>
              </a:rPr>
              <a:t>Supports 128-bit encryption and PIN authentication</a:t>
            </a:r>
          </a:p>
          <a:p>
            <a:pPr marL="628650" lvl="1" indent="-171450">
              <a:buFont typeface="Wingdings" panose="05000000000000000000" pitchFamily="2" charset="2"/>
              <a:buChar char="§"/>
            </a:pPr>
            <a:r>
              <a:rPr lang="en-US" sz="1600" dirty="0" smtClean="0">
                <a:latin typeface="Arial" charset="0"/>
              </a:rPr>
              <a:t>Cellular WAN</a:t>
            </a:r>
          </a:p>
          <a:p>
            <a:pPr marL="968375" lvl="2" indent="-171450">
              <a:buFont typeface="Wingdings" panose="05000000000000000000" pitchFamily="2" charset="2"/>
              <a:buChar char="§"/>
            </a:pPr>
            <a:r>
              <a:rPr lang="en-US" sz="1400" dirty="0" smtClean="0">
                <a:latin typeface="Arial" charset="0"/>
              </a:rPr>
              <a:t>Tethering: Can be made using Wi-Fi, Bluetooth, or USB cable</a:t>
            </a:r>
          </a:p>
          <a:p>
            <a:pPr marL="968375" lvl="2" indent="-171450">
              <a:buFont typeface="Wingdings" panose="05000000000000000000" pitchFamily="2" charset="2"/>
              <a:buChar char="§"/>
            </a:pPr>
            <a:r>
              <a:rPr lang="en-US" sz="1400" dirty="0" smtClean="0">
                <a:latin typeface="Arial" charset="0"/>
              </a:rPr>
              <a:t>Laptops can have integrated cellular WAN capabilities.</a:t>
            </a:r>
          </a:p>
          <a:p>
            <a:pPr marL="628650" lvl="1" indent="-171450">
              <a:buFont typeface="Wingdings" panose="05000000000000000000" pitchFamily="2" charset="2"/>
              <a:buChar char="§"/>
            </a:pPr>
            <a:r>
              <a:rPr lang="en-US" sz="1600" dirty="0" smtClean="0">
                <a:latin typeface="Arial" charset="0"/>
              </a:rPr>
              <a:t>WI-FI</a:t>
            </a:r>
          </a:p>
          <a:p>
            <a:pPr marL="968375" lvl="2" indent="-171450">
              <a:buFont typeface="Wingdings" panose="05000000000000000000" pitchFamily="2" charset="2"/>
              <a:buChar char="§"/>
            </a:pPr>
            <a:r>
              <a:rPr lang="en-US" sz="1400" dirty="0" smtClean="0">
                <a:latin typeface="Arial" charset="0"/>
              </a:rPr>
              <a:t>Mini-PCI: older laptops, 124 pins, 802.11a, 802.11b, and 802.11g</a:t>
            </a:r>
          </a:p>
          <a:p>
            <a:pPr marL="968375" lvl="2" indent="-171450">
              <a:buFont typeface="Wingdings" panose="05000000000000000000" pitchFamily="2" charset="2"/>
              <a:buChar char="§"/>
            </a:pPr>
            <a:r>
              <a:rPr lang="en-US" sz="1400" dirty="0" smtClean="0">
                <a:latin typeface="Arial" charset="0"/>
              </a:rPr>
              <a:t>Mini-</a:t>
            </a:r>
            <a:r>
              <a:rPr lang="en-US" sz="1400" dirty="0" err="1" smtClean="0">
                <a:latin typeface="Arial" charset="0"/>
              </a:rPr>
              <a:t>PCIe</a:t>
            </a:r>
            <a:r>
              <a:rPr lang="en-US" sz="1400" dirty="0" smtClean="0">
                <a:latin typeface="Arial" charset="0"/>
              </a:rPr>
              <a:t>: Most common, 54 pins, all 802.11 standards</a:t>
            </a:r>
          </a:p>
          <a:p>
            <a:pPr marL="968375" lvl="2" indent="-171450">
              <a:buFont typeface="Wingdings" panose="05000000000000000000" pitchFamily="2" charset="2"/>
              <a:buChar char="§"/>
            </a:pPr>
            <a:r>
              <a:rPr lang="en-US" sz="1400" dirty="0" smtClean="0">
                <a:latin typeface="Arial" charset="0"/>
              </a:rPr>
              <a:t>PCI Express Micro: ½ size of Mini-</a:t>
            </a:r>
            <a:r>
              <a:rPr lang="en-US" sz="1400" dirty="0" err="1" smtClean="0">
                <a:latin typeface="Arial" charset="0"/>
              </a:rPr>
              <a:t>PCIe</a:t>
            </a:r>
            <a:r>
              <a:rPr lang="en-US" sz="1400" dirty="0" smtClean="0">
                <a:latin typeface="Arial" charset="0"/>
              </a:rPr>
              <a:t>, 54 pin, all 802.11 standards</a:t>
            </a:r>
            <a:endParaRPr lang="en-US" sz="1400" dirty="0"/>
          </a:p>
          <a:p>
            <a:pPr marL="0" indent="0">
              <a:buNone/>
            </a:pPr>
            <a:endParaRPr lang="en-US" dirty="0"/>
          </a:p>
        </p:txBody>
      </p:sp>
    </p:spTree>
    <p:extLst>
      <p:ext uri="{BB962C8B-B14F-4D97-AF65-F5344CB8AC3E}">
        <p14:creationId xmlns:p14="http://schemas.microsoft.com/office/powerpoint/2010/main" val="399590095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9.3 Laptop Hardware and Component Installation and Configuration</a:t>
            </a:r>
            <a:endParaRPr lang="en-US"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1192670"/>
          </a:xfrm>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Hardware and Component Installation and Configuration</a:t>
            </a:r>
            <a:endParaRPr lang="en-US" sz="3000" dirty="0">
              <a:latin typeface="Arial" charset="0"/>
            </a:endParaRPr>
          </a:p>
        </p:txBody>
      </p:sp>
      <p:sp>
        <p:nvSpPr>
          <p:cNvPr id="2" name="Content Placeholder 1"/>
          <p:cNvSpPr>
            <a:spLocks noGrp="1"/>
          </p:cNvSpPr>
          <p:nvPr>
            <p:ph idx="1"/>
          </p:nvPr>
        </p:nvSpPr>
        <p:spPr>
          <a:xfrm>
            <a:off x="193868" y="1702675"/>
            <a:ext cx="5988271" cy="4782207"/>
          </a:xfrm>
        </p:spPr>
        <p:txBody>
          <a:bodyPr/>
          <a:lstStyle/>
          <a:p>
            <a:r>
              <a:rPr lang="en-US" sz="2000" dirty="0" smtClean="0">
                <a:latin typeface="Arial" charset="0"/>
              </a:rPr>
              <a:t>Expansion Slots</a:t>
            </a:r>
          </a:p>
          <a:p>
            <a:pPr marL="628650" lvl="1" indent="-171450">
              <a:buFont typeface="Wingdings" panose="05000000000000000000" pitchFamily="2" charset="2"/>
              <a:buChar char="§"/>
            </a:pPr>
            <a:r>
              <a:rPr lang="en-US" sz="1600" dirty="0" smtClean="0">
                <a:latin typeface="Arial" charset="0"/>
              </a:rPr>
              <a:t>Expansion Cards</a:t>
            </a:r>
          </a:p>
          <a:p>
            <a:pPr marL="968375" lvl="2" indent="-171450">
              <a:buFont typeface="Wingdings" panose="05000000000000000000" pitchFamily="2" charset="2"/>
              <a:buChar char="§"/>
            </a:pPr>
            <a:r>
              <a:rPr lang="en-US" sz="1400" dirty="0" smtClean="0">
                <a:latin typeface="Arial" charset="0"/>
              </a:rPr>
              <a:t>2 Models: ExpressCard/34 &amp; ExpressCard/54</a:t>
            </a:r>
          </a:p>
          <a:p>
            <a:pPr marL="968375" lvl="2" indent="-171450">
              <a:buFont typeface="Wingdings" panose="05000000000000000000" pitchFamily="2" charset="2"/>
              <a:buChar char="§"/>
            </a:pPr>
            <a:r>
              <a:rPr lang="en-US" sz="1400" dirty="0" smtClean="0">
                <a:latin typeface="Arial" charset="0"/>
              </a:rPr>
              <a:t>Add functionality to laptop: Additional memory card reader, External hard drive access, TV tuner cards, USB and FireWire ports, Wi-Fi Connectivity</a:t>
            </a:r>
          </a:p>
          <a:p>
            <a:pPr marL="628650" lvl="1" indent="-171450">
              <a:buFont typeface="Wingdings" panose="05000000000000000000" pitchFamily="2" charset="2"/>
              <a:buChar char="§"/>
            </a:pPr>
            <a:r>
              <a:rPr lang="en-US" sz="1600" dirty="0" smtClean="0">
                <a:latin typeface="Arial" charset="0"/>
              </a:rPr>
              <a:t>Flash Memory</a:t>
            </a:r>
          </a:p>
          <a:p>
            <a:pPr marL="968375" lvl="2" indent="-171450">
              <a:buFont typeface="Wingdings" panose="05000000000000000000" pitchFamily="2" charset="2"/>
              <a:buChar char="§"/>
            </a:pPr>
            <a:r>
              <a:rPr lang="en-US" sz="1400" dirty="0" smtClean="0">
                <a:latin typeface="Arial" charset="0"/>
              </a:rPr>
              <a:t>External Flash Drive (SSD)</a:t>
            </a:r>
          </a:p>
          <a:p>
            <a:pPr marL="968375" lvl="2" indent="-171450">
              <a:buFont typeface="Wingdings" panose="05000000000000000000" pitchFamily="2" charset="2"/>
              <a:buChar char="§"/>
            </a:pPr>
            <a:r>
              <a:rPr lang="en-US" sz="1400" dirty="0" smtClean="0">
                <a:latin typeface="Arial" charset="0"/>
              </a:rPr>
              <a:t>Flash Cards (SD, SDHC)</a:t>
            </a:r>
          </a:p>
          <a:p>
            <a:pPr marL="628650" lvl="1" indent="-171450">
              <a:buFont typeface="Wingdings" panose="05000000000000000000" pitchFamily="2" charset="2"/>
              <a:buChar char="§"/>
            </a:pPr>
            <a:r>
              <a:rPr lang="en-US" sz="1600" dirty="0" smtClean="0">
                <a:latin typeface="Arial" charset="0"/>
              </a:rPr>
              <a:t>Smart Card Readers</a:t>
            </a:r>
          </a:p>
          <a:p>
            <a:pPr marL="968375" lvl="2" indent="-171450">
              <a:buFont typeface="Wingdings" panose="05000000000000000000" pitchFamily="2" charset="2"/>
              <a:buChar char="§"/>
            </a:pPr>
            <a:r>
              <a:rPr lang="en-US" sz="1600" dirty="0" smtClean="0">
                <a:latin typeface="Arial" charset="0"/>
              </a:rPr>
              <a:t>Contact – requires a physical connection to the card</a:t>
            </a:r>
          </a:p>
          <a:p>
            <a:pPr marL="968375" lvl="2" indent="-171450">
              <a:buFont typeface="Wingdings" panose="05000000000000000000" pitchFamily="2" charset="2"/>
              <a:buChar char="§"/>
            </a:pPr>
            <a:r>
              <a:rPr lang="en-US" sz="1600" dirty="0" smtClean="0">
                <a:latin typeface="Arial" charset="0"/>
              </a:rPr>
              <a:t>Contactless – works on a radio frequency</a:t>
            </a:r>
          </a:p>
          <a:p>
            <a:pPr marL="628650" lvl="1" indent="-171450">
              <a:buFont typeface="Wingdings" panose="05000000000000000000" pitchFamily="2" charset="2"/>
              <a:buChar char="§"/>
            </a:pPr>
            <a:r>
              <a:rPr lang="en-US" sz="1600" dirty="0" smtClean="0">
                <a:latin typeface="Arial" charset="0"/>
              </a:rPr>
              <a:t>SODIMM Memory</a:t>
            </a:r>
          </a:p>
          <a:p>
            <a:pPr marL="968375" lvl="2" indent="-171450">
              <a:buFont typeface="Wingdings" panose="05000000000000000000" pitchFamily="2" charset="2"/>
              <a:buChar char="§"/>
            </a:pPr>
            <a:r>
              <a:rPr lang="en-US" sz="1400" dirty="0" smtClean="0">
                <a:latin typeface="Arial" charset="0"/>
              </a:rPr>
              <a:t>32-bit: 72-pin and 100-pin</a:t>
            </a:r>
          </a:p>
          <a:p>
            <a:pPr marL="968375" lvl="2" indent="-171450">
              <a:buFont typeface="Wingdings" panose="05000000000000000000" pitchFamily="2" charset="2"/>
              <a:buChar char="§"/>
            </a:pPr>
            <a:r>
              <a:rPr lang="en-US" sz="1400" dirty="0" smtClean="0">
                <a:latin typeface="Arial" charset="0"/>
              </a:rPr>
              <a:t>64-bit: 144-pin, 200-pin, and 204-pin</a:t>
            </a:r>
            <a:endParaRPr lang="en-US" sz="1400" dirty="0" smtClean="0"/>
          </a:p>
          <a:p>
            <a:pPr marL="0" indent="0">
              <a:buNone/>
            </a:pPr>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9110" y="1371600"/>
            <a:ext cx="3004731" cy="202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74849" y="3372058"/>
            <a:ext cx="1604014" cy="103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31928" y="5236347"/>
            <a:ext cx="2829547" cy="135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6"/>
          <a:stretch>
            <a:fillRect/>
          </a:stretch>
        </p:blipFill>
        <p:spPr>
          <a:xfrm>
            <a:off x="7192259" y="4000739"/>
            <a:ext cx="661461" cy="818952"/>
          </a:xfrm>
          <a:prstGeom prst="rect">
            <a:avLst/>
          </a:prstGeom>
        </p:spPr>
      </p:pic>
    </p:spTree>
    <p:extLst>
      <p:ext uri="{BB962C8B-B14F-4D97-AF65-F5344CB8AC3E}">
        <p14:creationId xmlns:p14="http://schemas.microsoft.com/office/powerpoint/2010/main" val="283640870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9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#10	</a:t>
            </a:r>
            <a:endParaRPr lang="en-CA" sz="1600" b="1" dirty="0" smtClean="0"/>
          </a:p>
          <a:p>
            <a:pPr marL="0" indent="0">
              <a:buNone/>
            </a:pPr>
            <a:r>
              <a:rPr lang="en-CA" dirty="0"/>
              <a:t>Note: Remove the Planning Guide from this presentation before sharing with anyone.</a:t>
            </a: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1192670"/>
          </a:xfrm>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Laptop Hardware and Component Installation and Configuration</a:t>
            </a:r>
            <a:endParaRPr lang="en-US" sz="3000" dirty="0">
              <a:latin typeface="Arial" charset="0"/>
            </a:endParaRPr>
          </a:p>
        </p:txBody>
      </p:sp>
      <p:sp>
        <p:nvSpPr>
          <p:cNvPr id="2" name="Content Placeholder 1"/>
          <p:cNvSpPr>
            <a:spLocks noGrp="1"/>
          </p:cNvSpPr>
          <p:nvPr>
            <p:ph idx="1"/>
          </p:nvPr>
        </p:nvSpPr>
        <p:spPr>
          <a:xfrm>
            <a:off x="193867" y="1702675"/>
            <a:ext cx="7528837" cy="4782207"/>
          </a:xfrm>
        </p:spPr>
        <p:txBody>
          <a:bodyPr/>
          <a:lstStyle/>
          <a:p>
            <a:r>
              <a:rPr lang="en-US" sz="2000" dirty="0" smtClean="0">
                <a:latin typeface="Arial" charset="0"/>
              </a:rPr>
              <a:t>Replacing Hardware Devices</a:t>
            </a:r>
            <a:endParaRPr lang="en-US" sz="2000" dirty="0">
              <a:latin typeface="Arial" charset="0"/>
            </a:endParaRPr>
          </a:p>
          <a:p>
            <a:pPr marL="628650" lvl="1" indent="-171450">
              <a:buFont typeface="Wingdings" panose="05000000000000000000" pitchFamily="2" charset="2"/>
              <a:buChar char="§"/>
            </a:pPr>
            <a:r>
              <a:rPr lang="en-US" sz="1600" dirty="0" smtClean="0">
                <a:latin typeface="Arial" charset="0"/>
              </a:rPr>
              <a:t>Overview of Hardware Replacement</a:t>
            </a:r>
          </a:p>
          <a:p>
            <a:pPr marL="968375" lvl="2" indent="-171450">
              <a:buFont typeface="Wingdings" panose="05000000000000000000" pitchFamily="2" charset="2"/>
              <a:buChar char="§"/>
            </a:pPr>
            <a:r>
              <a:rPr lang="en-US" sz="1400" dirty="0" smtClean="0">
                <a:latin typeface="Arial" charset="0"/>
              </a:rPr>
              <a:t>Customer-Replaceable Units (CRUs)</a:t>
            </a:r>
          </a:p>
          <a:p>
            <a:pPr marL="968375" lvl="2" indent="-171450">
              <a:buFont typeface="Wingdings" panose="05000000000000000000" pitchFamily="2" charset="2"/>
              <a:buChar char="§"/>
            </a:pPr>
            <a:r>
              <a:rPr lang="en-US" sz="1400" dirty="0" smtClean="0">
                <a:latin typeface="Arial" charset="0"/>
              </a:rPr>
              <a:t>Field-Replaceable Units (FRUs)</a:t>
            </a:r>
          </a:p>
          <a:p>
            <a:pPr marL="628650" lvl="1" indent="-171450">
              <a:buFont typeface="Wingdings" panose="05000000000000000000" pitchFamily="2" charset="2"/>
              <a:buChar char="§"/>
            </a:pPr>
            <a:r>
              <a:rPr lang="en-US" sz="1600" dirty="0" smtClean="0">
                <a:latin typeface="Arial" charset="0"/>
              </a:rPr>
              <a:t>Power</a:t>
            </a:r>
          </a:p>
          <a:p>
            <a:pPr marL="968375" lvl="2" indent="-171450">
              <a:buFont typeface="Wingdings" panose="05000000000000000000" pitchFamily="2" charset="2"/>
              <a:buChar char="§"/>
            </a:pPr>
            <a:r>
              <a:rPr lang="en-US" sz="1400" dirty="0" smtClean="0">
                <a:latin typeface="Arial" charset="0"/>
              </a:rPr>
              <a:t>Most batteries are CRU</a:t>
            </a:r>
          </a:p>
          <a:p>
            <a:pPr marL="968375" lvl="2" indent="-171450">
              <a:buFont typeface="Wingdings" panose="05000000000000000000" pitchFamily="2" charset="2"/>
              <a:buChar char="§"/>
            </a:pPr>
            <a:r>
              <a:rPr lang="en-US" sz="1400" dirty="0" smtClean="0">
                <a:latin typeface="Arial" charset="0"/>
              </a:rPr>
              <a:t>Signs Battery needs to be replaced: Does not hold charge, overheats, leaking</a:t>
            </a:r>
          </a:p>
          <a:p>
            <a:pPr marL="628650" lvl="1" indent="-171450">
              <a:buFont typeface="Wingdings" panose="05000000000000000000" pitchFamily="2" charset="2"/>
              <a:buChar char="§"/>
            </a:pPr>
            <a:r>
              <a:rPr lang="en-US" sz="1600" dirty="0" smtClean="0">
                <a:latin typeface="Arial" charset="0"/>
              </a:rPr>
              <a:t>Keyboard, Touchpad, and Screens</a:t>
            </a:r>
          </a:p>
          <a:p>
            <a:pPr marL="628650" lvl="1" indent="-171450">
              <a:buFont typeface="Wingdings" panose="05000000000000000000" pitchFamily="2" charset="2"/>
              <a:buChar char="§"/>
            </a:pPr>
            <a:r>
              <a:rPr lang="en-US" sz="1600" dirty="0" smtClean="0">
                <a:latin typeface="Arial" charset="0"/>
              </a:rPr>
              <a:t>Internal Storage Drive and Optical Drive</a:t>
            </a:r>
          </a:p>
          <a:p>
            <a:pPr marL="628650" lvl="1" indent="-171450">
              <a:buFont typeface="Wingdings" panose="05000000000000000000" pitchFamily="2" charset="2"/>
              <a:buChar char="§"/>
            </a:pPr>
            <a:r>
              <a:rPr lang="en-US" sz="1600" dirty="0" smtClean="0">
                <a:latin typeface="Arial" charset="0"/>
              </a:rPr>
              <a:t>Wireless Card</a:t>
            </a:r>
          </a:p>
          <a:p>
            <a:pPr marL="628650" lvl="1" indent="-171450">
              <a:buFont typeface="Wingdings" panose="05000000000000000000" pitchFamily="2" charset="2"/>
              <a:buChar char="§"/>
            </a:pPr>
            <a:r>
              <a:rPr lang="en-US" sz="1600" dirty="0" smtClean="0">
                <a:latin typeface="Arial" charset="0"/>
              </a:rPr>
              <a:t>Speakers</a:t>
            </a:r>
          </a:p>
          <a:p>
            <a:pPr marL="628650" lvl="1" indent="-171450">
              <a:buFont typeface="Wingdings" panose="05000000000000000000" pitchFamily="2" charset="2"/>
              <a:buChar char="§"/>
            </a:pPr>
            <a:r>
              <a:rPr lang="en-US" sz="1600" dirty="0" smtClean="0">
                <a:latin typeface="Arial" charset="0"/>
              </a:rPr>
              <a:t>CPU</a:t>
            </a:r>
          </a:p>
          <a:p>
            <a:pPr marL="628650" lvl="1" indent="-171450">
              <a:buFont typeface="Wingdings" panose="05000000000000000000" pitchFamily="2" charset="2"/>
              <a:buChar char="§"/>
            </a:pPr>
            <a:r>
              <a:rPr lang="en-US" sz="1600" dirty="0" smtClean="0">
                <a:latin typeface="Arial" charset="0"/>
              </a:rPr>
              <a:t>Motherboard</a:t>
            </a:r>
          </a:p>
          <a:p>
            <a:pPr marL="628650" lvl="1" indent="-171450">
              <a:buFont typeface="Wingdings" panose="05000000000000000000" pitchFamily="2" charset="2"/>
              <a:buChar char="§"/>
            </a:pPr>
            <a:r>
              <a:rPr lang="en-US" sz="1600" dirty="0" smtClean="0">
                <a:latin typeface="Arial" charset="0"/>
              </a:rPr>
              <a:t>Plastic Frames</a:t>
            </a:r>
            <a:endParaRPr lang="en-US" sz="1600" dirty="0"/>
          </a:p>
          <a:p>
            <a:pPr marL="0" indent="0">
              <a:buNone/>
            </a:pPr>
            <a:endParaRPr lang="en-US" dirty="0"/>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00601" y="3878751"/>
            <a:ext cx="3967784" cy="2649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9.4 Mobile Device Hardware Overview</a:t>
            </a:r>
            <a:endParaRPr lang="en-US"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383" y="5198165"/>
            <a:ext cx="24669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17673" y="3886200"/>
            <a:ext cx="1955750" cy="1241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11007" y="1123122"/>
            <a:ext cx="4062416" cy="2266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Mobile Device Hardware Overview</a:t>
            </a:r>
            <a:endParaRPr lang="en-US" sz="3000" dirty="0">
              <a:latin typeface="Arial" charset="0"/>
            </a:endParaRPr>
          </a:p>
        </p:txBody>
      </p:sp>
      <p:sp>
        <p:nvSpPr>
          <p:cNvPr id="2" name="Content Placeholder 1"/>
          <p:cNvSpPr>
            <a:spLocks noGrp="1"/>
          </p:cNvSpPr>
          <p:nvPr>
            <p:ph idx="1"/>
          </p:nvPr>
        </p:nvSpPr>
        <p:spPr>
          <a:xfrm>
            <a:off x="193868" y="1404420"/>
            <a:ext cx="8403480" cy="3614841"/>
          </a:xfrm>
        </p:spPr>
        <p:txBody>
          <a:bodyPr/>
          <a:lstStyle/>
          <a:p>
            <a:r>
              <a:rPr lang="en-US" sz="2000" dirty="0" smtClean="0">
                <a:latin typeface="Arial" charset="0"/>
              </a:rPr>
              <a:t>Mobile Device Hardware</a:t>
            </a:r>
          </a:p>
          <a:p>
            <a:pPr marL="628650" lvl="1" indent="-171450">
              <a:buFont typeface="Wingdings" panose="05000000000000000000" pitchFamily="2" charset="2"/>
              <a:buChar char="§"/>
            </a:pPr>
            <a:r>
              <a:rPr lang="en-US" sz="1600" dirty="0" smtClean="0">
                <a:latin typeface="Arial" charset="0"/>
              </a:rPr>
              <a:t>Mobile Device Parts</a:t>
            </a:r>
          </a:p>
          <a:p>
            <a:pPr marL="628650" lvl="1" indent="-171450">
              <a:buFont typeface="Wingdings" panose="05000000000000000000" pitchFamily="2" charset="2"/>
              <a:buChar char="§"/>
            </a:pPr>
            <a:r>
              <a:rPr lang="en-US" sz="1600" dirty="0" smtClean="0">
                <a:latin typeface="Arial" charset="0"/>
              </a:rPr>
              <a:t>Non-Upgradeable Hardware</a:t>
            </a:r>
          </a:p>
          <a:p>
            <a:pPr marL="628650" lvl="1" indent="-171450">
              <a:buFont typeface="Wingdings" panose="05000000000000000000" pitchFamily="2" charset="2"/>
              <a:buChar char="§"/>
            </a:pPr>
            <a:r>
              <a:rPr lang="en-US" sz="1600" dirty="0" smtClean="0">
                <a:latin typeface="Arial" charset="0"/>
              </a:rPr>
              <a:t>Touchscreens</a:t>
            </a:r>
          </a:p>
          <a:p>
            <a:pPr marL="968375" lvl="2" indent="-171450">
              <a:buFont typeface="Wingdings" panose="05000000000000000000" pitchFamily="2" charset="2"/>
              <a:buChar char="§"/>
            </a:pPr>
            <a:r>
              <a:rPr lang="en-US" sz="1400" dirty="0" smtClean="0">
                <a:latin typeface="Arial" charset="0"/>
              </a:rPr>
              <a:t>Recognize two or more points of contact</a:t>
            </a:r>
          </a:p>
          <a:p>
            <a:pPr marL="968375" lvl="2" indent="-171450">
              <a:buFont typeface="Wingdings" panose="05000000000000000000" pitchFamily="2" charset="2"/>
              <a:buChar char="§"/>
            </a:pPr>
            <a:r>
              <a:rPr lang="en-US" sz="1400" dirty="0" smtClean="0">
                <a:latin typeface="Arial" charset="0"/>
              </a:rPr>
              <a:t>Common Gestures: Swipe, Double touch, Long touch, Scroll, Pinch, Spread</a:t>
            </a:r>
          </a:p>
          <a:p>
            <a:pPr marL="628650" lvl="1" indent="-171450">
              <a:buFont typeface="Wingdings" panose="05000000000000000000" pitchFamily="2" charset="2"/>
              <a:buChar char="§"/>
            </a:pPr>
            <a:r>
              <a:rPr lang="en-US" sz="1600" dirty="0" smtClean="0">
                <a:latin typeface="Arial" charset="0"/>
              </a:rPr>
              <a:t>Solid State Drives</a:t>
            </a:r>
          </a:p>
          <a:p>
            <a:pPr marL="968375" lvl="2" indent="-171450">
              <a:buFont typeface="Wingdings" panose="05000000000000000000" pitchFamily="2" charset="2"/>
              <a:buChar char="§"/>
            </a:pPr>
            <a:r>
              <a:rPr lang="en-US" sz="1400" dirty="0" smtClean="0">
                <a:latin typeface="Arial" charset="0"/>
              </a:rPr>
              <a:t>Advantages: Power efficiency, Reliability, Lightweight, Compact, Performance, No noise</a:t>
            </a:r>
          </a:p>
          <a:p>
            <a:pPr marL="628650" lvl="1" indent="-171450">
              <a:buFont typeface="Wingdings" panose="05000000000000000000" pitchFamily="2" charset="2"/>
              <a:buChar char="§"/>
            </a:pPr>
            <a:r>
              <a:rPr lang="en-US" sz="1600" dirty="0" smtClean="0">
                <a:latin typeface="Arial" charset="0"/>
              </a:rPr>
              <a:t>Connection Types</a:t>
            </a:r>
          </a:p>
          <a:p>
            <a:pPr marL="968375" lvl="2" indent="-171450">
              <a:buFont typeface="Wingdings" panose="05000000000000000000" pitchFamily="2" charset="2"/>
              <a:buChar char="§"/>
            </a:pPr>
            <a:r>
              <a:rPr lang="en-US" sz="1400" dirty="0" smtClean="0">
                <a:latin typeface="Arial" charset="0"/>
              </a:rPr>
              <a:t>Wired: Micro/Mini USB, Lightning, Proprietary vendor specific ports</a:t>
            </a:r>
          </a:p>
          <a:p>
            <a:pPr marL="968375" lvl="2" indent="-171450">
              <a:buFont typeface="Wingdings" panose="05000000000000000000" pitchFamily="2" charset="2"/>
              <a:buChar char="§"/>
            </a:pPr>
            <a:r>
              <a:rPr lang="en-US" sz="1400" dirty="0" smtClean="0">
                <a:latin typeface="Arial" charset="0"/>
              </a:rPr>
              <a:t>Wireless: NFC, IR, Bluetooth</a:t>
            </a:r>
          </a:p>
          <a:p>
            <a:pPr marL="628650" lvl="1" indent="-171450">
              <a:buFont typeface="Wingdings" panose="05000000000000000000" pitchFamily="2" charset="2"/>
              <a:buChar char="§"/>
            </a:pPr>
            <a:r>
              <a:rPr lang="en-US" sz="1600" dirty="0" smtClean="0">
                <a:latin typeface="Arial" charset="0"/>
              </a:rPr>
              <a:t>Accessories</a:t>
            </a:r>
          </a:p>
          <a:p>
            <a:pPr marL="968375" lvl="2" indent="-171450">
              <a:buFont typeface="Wingdings" panose="05000000000000000000" pitchFamily="2" charset="2"/>
              <a:buChar char="§"/>
            </a:pPr>
            <a:r>
              <a:rPr lang="en-US" sz="1400" dirty="0" smtClean="0">
                <a:latin typeface="Arial" charset="0"/>
              </a:rPr>
              <a:t>External Battery</a:t>
            </a:r>
          </a:p>
          <a:p>
            <a:pPr marL="968375" lvl="2" indent="-171450">
              <a:buFont typeface="Wingdings" panose="05000000000000000000" pitchFamily="2" charset="2"/>
              <a:buChar char="§"/>
            </a:pPr>
            <a:r>
              <a:rPr lang="en-US" sz="1400" dirty="0" smtClean="0">
                <a:latin typeface="Arial" charset="0"/>
              </a:rPr>
              <a:t>Docking Station</a:t>
            </a:r>
          </a:p>
          <a:p>
            <a:pPr marL="968375" lvl="2" indent="-171450">
              <a:buFont typeface="Wingdings" panose="05000000000000000000" pitchFamily="2" charset="2"/>
              <a:buChar char="§"/>
            </a:pPr>
            <a:r>
              <a:rPr lang="en-US" sz="1400" dirty="0" smtClean="0">
                <a:latin typeface="Arial" charset="0"/>
              </a:rPr>
              <a:t>Portable Chargers</a:t>
            </a:r>
            <a:endParaRPr lang="en-US" sz="1400" dirty="0" smtClean="0"/>
          </a:p>
          <a:p>
            <a:pPr marL="0" indent="0">
              <a:buNone/>
            </a:pPr>
            <a:endParaRPr lang="en-US" dirty="0"/>
          </a:p>
        </p:txBody>
      </p:sp>
      <p:sp>
        <p:nvSpPr>
          <p:cNvPr id="6" name="Content Placeholder 1"/>
          <p:cNvSpPr txBox="1">
            <a:spLocks/>
          </p:cNvSpPr>
          <p:nvPr/>
        </p:nvSpPr>
        <p:spPr bwMode="auto">
          <a:xfrm>
            <a:off x="2360599" y="5068953"/>
            <a:ext cx="2539394" cy="104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en-US" sz="1400" kern="0" dirty="0" smtClean="0">
                <a:latin typeface="Arial" charset="0"/>
              </a:rPr>
              <a:t>Ear Buds</a:t>
            </a:r>
          </a:p>
          <a:p>
            <a:pPr marL="628650" lvl="1" indent="-171450">
              <a:buFont typeface="Wingdings" panose="05000000000000000000" pitchFamily="2" charset="2"/>
              <a:buChar char="§"/>
            </a:pPr>
            <a:r>
              <a:rPr lang="en-US" sz="1400" kern="0" dirty="0" smtClean="0">
                <a:latin typeface="Arial" charset="0"/>
              </a:rPr>
              <a:t>Headsets</a:t>
            </a:r>
          </a:p>
          <a:p>
            <a:pPr marL="628650" lvl="1" indent="-171450">
              <a:buFont typeface="Wingdings" panose="05000000000000000000" pitchFamily="2" charset="2"/>
              <a:buChar char="§"/>
            </a:pPr>
            <a:r>
              <a:rPr lang="en-US" sz="1400" kern="0" dirty="0" smtClean="0">
                <a:latin typeface="Arial" charset="0"/>
              </a:rPr>
              <a:t>Speakers</a:t>
            </a:r>
            <a:endParaRPr lang="en-US" sz="1400" kern="0" dirty="0" smtClean="0"/>
          </a:p>
          <a:p>
            <a:pPr marL="0" indent="0">
              <a:buFont typeface="Wingdings" charset="0"/>
              <a:buNone/>
            </a:pPr>
            <a:endParaRPr lang="en-US" kern="0" dirty="0"/>
          </a:p>
        </p:txBody>
      </p:sp>
      <p:sp>
        <p:nvSpPr>
          <p:cNvPr id="7" name="Content Placeholder 1"/>
          <p:cNvSpPr txBox="1">
            <a:spLocks/>
          </p:cNvSpPr>
          <p:nvPr/>
        </p:nvSpPr>
        <p:spPr bwMode="auto">
          <a:xfrm>
            <a:off x="3616245" y="5082206"/>
            <a:ext cx="2539394" cy="104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628650" lvl="1" indent="-171450">
              <a:buFont typeface="Wingdings" panose="05000000000000000000" pitchFamily="2" charset="2"/>
              <a:buChar char="§"/>
            </a:pPr>
            <a:r>
              <a:rPr lang="en-US" sz="1400" kern="0" dirty="0" smtClean="0">
                <a:latin typeface="Arial" charset="0"/>
              </a:rPr>
              <a:t>Game Pad</a:t>
            </a:r>
          </a:p>
          <a:p>
            <a:pPr marL="628650" lvl="1" indent="-171450">
              <a:buFont typeface="Wingdings" panose="05000000000000000000" pitchFamily="2" charset="2"/>
              <a:buChar char="§"/>
            </a:pPr>
            <a:r>
              <a:rPr lang="en-US" sz="1400" kern="0" dirty="0" smtClean="0">
                <a:latin typeface="Arial" charset="0"/>
              </a:rPr>
              <a:t>SD cards</a:t>
            </a:r>
          </a:p>
          <a:p>
            <a:pPr marL="628650" lvl="1" indent="-171450">
              <a:buFont typeface="Wingdings" panose="05000000000000000000" pitchFamily="2" charset="2"/>
              <a:buChar char="§"/>
            </a:pPr>
            <a:r>
              <a:rPr lang="en-US" sz="1400" kern="0" dirty="0" smtClean="0">
                <a:latin typeface="Arial" charset="0"/>
              </a:rPr>
              <a:t>Credit Card Reader</a:t>
            </a:r>
            <a:endParaRPr lang="en-US" sz="1400" kern="0" dirty="0" smtClean="0"/>
          </a:p>
          <a:p>
            <a:pPr marL="0" indent="0">
              <a:buFont typeface="Wingdings" charset="0"/>
              <a:buNone/>
            </a:pPr>
            <a:endParaRPr lang="en-US" kern="0" dirty="0"/>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184" y="908188"/>
            <a:ext cx="317182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Mobile Device Hardware Overview</a:t>
            </a:r>
            <a:endParaRPr lang="en-US" sz="3000" dirty="0">
              <a:latin typeface="Arial" charset="0"/>
            </a:endParaRPr>
          </a:p>
        </p:txBody>
      </p:sp>
      <p:sp>
        <p:nvSpPr>
          <p:cNvPr id="2" name="Content Placeholder 1"/>
          <p:cNvSpPr>
            <a:spLocks noGrp="1"/>
          </p:cNvSpPr>
          <p:nvPr>
            <p:ph idx="1"/>
          </p:nvPr>
        </p:nvSpPr>
        <p:spPr>
          <a:xfrm>
            <a:off x="193868" y="1404420"/>
            <a:ext cx="8403480" cy="4902862"/>
          </a:xfrm>
        </p:spPr>
        <p:txBody>
          <a:bodyPr/>
          <a:lstStyle/>
          <a:p>
            <a:r>
              <a:rPr lang="en-US" sz="2000" dirty="0" smtClean="0">
                <a:latin typeface="Arial" charset="0"/>
              </a:rPr>
              <a:t>Other Mobile Devices</a:t>
            </a:r>
            <a:endParaRPr lang="en-US" sz="2000" dirty="0">
              <a:latin typeface="Arial" charset="0"/>
            </a:endParaRPr>
          </a:p>
          <a:p>
            <a:pPr marL="628650" lvl="1" indent="-171450">
              <a:buFont typeface="Wingdings" panose="05000000000000000000" pitchFamily="2" charset="2"/>
              <a:buChar char="§"/>
            </a:pPr>
            <a:r>
              <a:rPr lang="en-US" sz="1600" dirty="0" smtClean="0">
                <a:latin typeface="Arial" charset="0"/>
              </a:rPr>
              <a:t>Wearable Devices</a:t>
            </a:r>
          </a:p>
          <a:p>
            <a:pPr marL="968375" lvl="2" indent="-171450">
              <a:buFont typeface="Wingdings" panose="05000000000000000000" pitchFamily="2" charset="2"/>
              <a:buChar char="§"/>
            </a:pPr>
            <a:r>
              <a:rPr lang="en-US" sz="1400" dirty="0" smtClean="0">
                <a:latin typeface="Arial" charset="0"/>
              </a:rPr>
              <a:t>Smart Watches</a:t>
            </a:r>
          </a:p>
          <a:p>
            <a:pPr marL="968375" lvl="2" indent="-171450">
              <a:buFont typeface="Wingdings" panose="05000000000000000000" pitchFamily="2" charset="2"/>
              <a:buChar char="§"/>
            </a:pPr>
            <a:r>
              <a:rPr lang="en-US" sz="1400" dirty="0" smtClean="0">
                <a:latin typeface="Arial" charset="0"/>
              </a:rPr>
              <a:t>Fitness Monitors</a:t>
            </a:r>
          </a:p>
          <a:p>
            <a:pPr marL="968375" lvl="2" indent="-171450">
              <a:buFont typeface="Wingdings" panose="05000000000000000000" pitchFamily="2" charset="2"/>
              <a:buChar char="§"/>
            </a:pPr>
            <a:r>
              <a:rPr lang="en-US" sz="1400" dirty="0" smtClean="0">
                <a:latin typeface="Arial" charset="0"/>
              </a:rPr>
              <a:t>Smart Headsets</a:t>
            </a:r>
          </a:p>
          <a:p>
            <a:pPr marL="796925" lvl="2"/>
            <a:endParaRPr lang="en-US" sz="1400" dirty="0" smtClean="0">
              <a:latin typeface="Arial" charset="0"/>
            </a:endParaRPr>
          </a:p>
          <a:p>
            <a:pPr marL="628650" lvl="1" indent="-171450">
              <a:buFont typeface="Wingdings" panose="05000000000000000000" pitchFamily="2" charset="2"/>
              <a:buChar char="§"/>
            </a:pPr>
            <a:r>
              <a:rPr lang="en-US" sz="1600" dirty="0" smtClean="0">
                <a:latin typeface="Arial" charset="0"/>
              </a:rPr>
              <a:t>Specialty Devices</a:t>
            </a:r>
          </a:p>
          <a:p>
            <a:pPr marL="968375" lvl="2" indent="-171450">
              <a:buFont typeface="Wingdings" panose="05000000000000000000" pitchFamily="2" charset="2"/>
              <a:buChar char="§"/>
            </a:pPr>
            <a:r>
              <a:rPr lang="en-US" sz="1400" dirty="0" smtClean="0">
                <a:latin typeface="Arial" charset="0"/>
              </a:rPr>
              <a:t>GPS Receiver</a:t>
            </a:r>
          </a:p>
          <a:p>
            <a:pPr marL="968375" lvl="2" indent="-171450">
              <a:buFont typeface="Wingdings" panose="05000000000000000000" pitchFamily="2" charset="2"/>
              <a:buChar char="§"/>
            </a:pPr>
            <a:r>
              <a:rPr lang="en-US" sz="1400" dirty="0" smtClean="0">
                <a:latin typeface="Arial" charset="0"/>
              </a:rPr>
              <a:t>Smart Cameras</a:t>
            </a:r>
          </a:p>
          <a:p>
            <a:pPr marL="968375" lvl="2" indent="-171450">
              <a:buFont typeface="Wingdings" panose="05000000000000000000" pitchFamily="2" charset="2"/>
              <a:buChar char="§"/>
            </a:pPr>
            <a:r>
              <a:rPr lang="en-US" sz="1400" dirty="0" smtClean="0">
                <a:latin typeface="Arial" charset="0"/>
              </a:rPr>
              <a:t>Electronic Readers</a:t>
            </a:r>
            <a:endParaRPr lang="en-US" sz="1400" dirty="0"/>
          </a:p>
          <a:p>
            <a:pPr marL="0" indent="0">
              <a:buNone/>
            </a:pP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219" y="3308488"/>
            <a:ext cx="3533775"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79800" y="4564960"/>
            <a:ext cx="1993889" cy="215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72190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9.5 Common Preventive Maintenance Techniques for Laptops and Mobile Devices</a:t>
            </a:r>
            <a:endParaRPr lang="en-US"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264" y="1722208"/>
            <a:ext cx="2739908" cy="260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39592" y="4678408"/>
            <a:ext cx="2390153" cy="151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394391"/>
            <a:ext cx="8772157" cy="1161139"/>
          </a:xfrm>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Common Preventive Maintenance Techniques for Laptops and Mobile Devices</a:t>
            </a:r>
            <a:endParaRPr lang="en-US" sz="3000" dirty="0">
              <a:latin typeface="Arial" charset="0"/>
            </a:endParaRPr>
          </a:p>
        </p:txBody>
      </p:sp>
      <p:sp>
        <p:nvSpPr>
          <p:cNvPr id="2" name="Content Placeholder 1"/>
          <p:cNvSpPr>
            <a:spLocks noGrp="1"/>
          </p:cNvSpPr>
          <p:nvPr>
            <p:ph idx="1"/>
          </p:nvPr>
        </p:nvSpPr>
        <p:spPr>
          <a:xfrm>
            <a:off x="162337" y="1688199"/>
            <a:ext cx="5586147" cy="4902862"/>
          </a:xfrm>
        </p:spPr>
        <p:txBody>
          <a:bodyPr/>
          <a:lstStyle/>
          <a:p>
            <a:r>
              <a:rPr lang="en-US" sz="2000" dirty="0" smtClean="0">
                <a:latin typeface="Arial" charset="0"/>
              </a:rPr>
              <a:t>Scheduled Maintenance for Laptops and Mobile Devices</a:t>
            </a:r>
          </a:p>
          <a:p>
            <a:pPr marL="628650" lvl="1" indent="-171450">
              <a:buFont typeface="Wingdings" panose="05000000000000000000" pitchFamily="2" charset="2"/>
              <a:buChar char="§"/>
            </a:pPr>
            <a:r>
              <a:rPr lang="en-US" sz="1600" dirty="0" smtClean="0">
                <a:latin typeface="Arial" charset="0"/>
              </a:rPr>
              <a:t>Scheduled Maintenance</a:t>
            </a:r>
          </a:p>
          <a:p>
            <a:pPr marL="968375" lvl="2" indent="-171450">
              <a:buFont typeface="Wingdings" panose="05000000000000000000" pitchFamily="2" charset="2"/>
              <a:buChar char="§"/>
            </a:pPr>
            <a:r>
              <a:rPr lang="en-US" sz="1400" dirty="0" smtClean="0">
                <a:latin typeface="Arial" charset="0"/>
              </a:rPr>
              <a:t>More exposure</a:t>
            </a:r>
          </a:p>
          <a:p>
            <a:pPr marL="968375" lvl="2" indent="-171450">
              <a:buFont typeface="Wingdings" panose="05000000000000000000" pitchFamily="2" charset="2"/>
              <a:buChar char="§"/>
            </a:pPr>
            <a:endParaRPr lang="en-US" sz="1400" dirty="0" smtClean="0">
              <a:latin typeface="Arial" charset="0"/>
            </a:endParaRPr>
          </a:p>
          <a:p>
            <a:pPr marL="796925" lvl="2"/>
            <a:endParaRPr lang="en-US" sz="1400" dirty="0">
              <a:latin typeface="Arial" charset="0"/>
            </a:endParaRPr>
          </a:p>
          <a:p>
            <a:pPr marL="968375" lvl="2" indent="-171450">
              <a:buFont typeface="Wingdings" panose="05000000000000000000" pitchFamily="2" charset="2"/>
              <a:buChar char="§"/>
            </a:pPr>
            <a:r>
              <a:rPr lang="en-US" sz="1400" dirty="0" smtClean="0">
                <a:latin typeface="Arial" charset="0"/>
              </a:rPr>
              <a:t>Laptops</a:t>
            </a:r>
          </a:p>
          <a:p>
            <a:pPr marL="1308100" lvl="3" indent="-171450">
              <a:buFont typeface="Wingdings" panose="05000000000000000000" pitchFamily="2" charset="2"/>
              <a:buChar char="§"/>
            </a:pPr>
            <a:r>
              <a:rPr lang="en-US" sz="1400" dirty="0" smtClean="0">
                <a:latin typeface="Arial" charset="0"/>
              </a:rPr>
              <a:t>Cleaning</a:t>
            </a:r>
          </a:p>
          <a:p>
            <a:pPr marL="1308100" lvl="3" indent="-171450">
              <a:buFont typeface="Wingdings" panose="05000000000000000000" pitchFamily="2" charset="2"/>
              <a:buChar char="§"/>
            </a:pPr>
            <a:r>
              <a:rPr lang="en-US" sz="1400" dirty="0" smtClean="0">
                <a:latin typeface="Arial" charset="0"/>
              </a:rPr>
              <a:t>Hard drive maintenance</a:t>
            </a:r>
          </a:p>
          <a:p>
            <a:pPr marL="1308100" lvl="3" indent="-171450">
              <a:buFont typeface="Wingdings" panose="05000000000000000000" pitchFamily="2" charset="2"/>
              <a:buChar char="§"/>
            </a:pPr>
            <a:r>
              <a:rPr lang="en-US" sz="1400" dirty="0" smtClean="0">
                <a:latin typeface="Arial" charset="0"/>
              </a:rPr>
              <a:t>Software updates</a:t>
            </a:r>
          </a:p>
          <a:p>
            <a:pPr marL="968375" lvl="2" indent="-171450">
              <a:buFont typeface="Wingdings" panose="05000000000000000000" pitchFamily="2" charset="2"/>
              <a:buChar char="§"/>
            </a:pPr>
            <a:r>
              <a:rPr lang="en-US" sz="1400" dirty="0" smtClean="0">
                <a:latin typeface="Arial" charset="0"/>
              </a:rPr>
              <a:t>Mobile Devices</a:t>
            </a:r>
          </a:p>
          <a:p>
            <a:pPr marL="1308100" lvl="3" indent="-171450">
              <a:buFont typeface="Wingdings" panose="05000000000000000000" pitchFamily="2" charset="2"/>
              <a:buChar char="§"/>
            </a:pPr>
            <a:r>
              <a:rPr lang="en-US" sz="1400" dirty="0" smtClean="0">
                <a:latin typeface="Arial" charset="0"/>
              </a:rPr>
              <a:t>Cleaning</a:t>
            </a:r>
          </a:p>
          <a:p>
            <a:pPr marL="1308100" lvl="3" indent="-171450">
              <a:buFont typeface="Wingdings" panose="05000000000000000000" pitchFamily="2" charset="2"/>
              <a:buChar char="§"/>
            </a:pPr>
            <a:r>
              <a:rPr lang="en-US" sz="1400" dirty="0" smtClean="0">
                <a:latin typeface="Arial" charset="0"/>
              </a:rPr>
              <a:t>Backing up the data</a:t>
            </a:r>
          </a:p>
          <a:p>
            <a:pPr marL="1308100" lvl="3" indent="-171450">
              <a:buFont typeface="Wingdings" panose="05000000000000000000" pitchFamily="2" charset="2"/>
              <a:buChar char="§"/>
            </a:pPr>
            <a:r>
              <a:rPr lang="en-US" sz="1400" dirty="0" smtClean="0">
                <a:latin typeface="Arial" charset="0"/>
              </a:rPr>
              <a:t>Updating the system and applications</a:t>
            </a:r>
          </a:p>
        </p:txBody>
      </p:sp>
      <p:sp>
        <p:nvSpPr>
          <p:cNvPr id="3" name="Rectangle 2"/>
          <p:cNvSpPr/>
          <p:nvPr/>
        </p:nvSpPr>
        <p:spPr>
          <a:xfrm>
            <a:off x="1252330" y="2920405"/>
            <a:ext cx="2782957" cy="674031"/>
          </a:xfrm>
          <a:prstGeom prst="rect">
            <a:avLst/>
          </a:prstGeom>
        </p:spPr>
        <p:txBody>
          <a:bodyPr wrap="square">
            <a:spAutoFit/>
          </a:bodyPr>
          <a:lstStyle/>
          <a:p>
            <a:pPr indent="-234950" algn="l">
              <a:buFont typeface="Wingdings" panose="05000000000000000000" pitchFamily="2" charset="2"/>
              <a:buChar char="§"/>
            </a:pPr>
            <a:r>
              <a:rPr lang="en-US" sz="1400" dirty="0"/>
              <a:t>Dirt and contamination</a:t>
            </a:r>
          </a:p>
          <a:p>
            <a:pPr indent="-234950" algn="l">
              <a:buFont typeface="Wingdings" panose="05000000000000000000" pitchFamily="2" charset="2"/>
              <a:buChar char="§"/>
            </a:pPr>
            <a:r>
              <a:rPr lang="en-US" sz="1400" dirty="0"/>
              <a:t>Spills</a:t>
            </a:r>
          </a:p>
          <a:p>
            <a:pPr indent="-234950" algn="l">
              <a:buFont typeface="Wingdings" panose="05000000000000000000" pitchFamily="2" charset="2"/>
              <a:buChar char="§"/>
            </a:pPr>
            <a:r>
              <a:rPr lang="en-US" sz="1400" dirty="0"/>
              <a:t>Wear and </a:t>
            </a:r>
            <a:r>
              <a:rPr lang="en-US" sz="1400" dirty="0" smtClean="0"/>
              <a:t>tear</a:t>
            </a:r>
            <a:endParaRPr lang="en-US" sz="1400" dirty="0"/>
          </a:p>
        </p:txBody>
      </p:sp>
      <p:sp>
        <p:nvSpPr>
          <p:cNvPr id="4" name="Rectangle 3"/>
          <p:cNvSpPr/>
          <p:nvPr/>
        </p:nvSpPr>
        <p:spPr>
          <a:xfrm>
            <a:off x="3329609" y="2933931"/>
            <a:ext cx="2474843" cy="674031"/>
          </a:xfrm>
          <a:prstGeom prst="rect">
            <a:avLst/>
          </a:prstGeom>
        </p:spPr>
        <p:txBody>
          <a:bodyPr wrap="square">
            <a:spAutoFit/>
          </a:bodyPr>
          <a:lstStyle/>
          <a:p>
            <a:pPr indent="-234950" algn="l">
              <a:buFont typeface="Wingdings" panose="05000000000000000000" pitchFamily="2" charset="2"/>
              <a:buChar char="§"/>
            </a:pPr>
            <a:r>
              <a:rPr lang="en-US" sz="1400" dirty="0"/>
              <a:t>Drops</a:t>
            </a:r>
          </a:p>
          <a:p>
            <a:pPr indent="-234950" algn="l">
              <a:buFont typeface="Wingdings" panose="05000000000000000000" pitchFamily="2" charset="2"/>
              <a:buChar char="§"/>
            </a:pPr>
            <a:r>
              <a:rPr lang="en-US" sz="1400" dirty="0"/>
              <a:t>Excessive heat &amp; cold</a:t>
            </a:r>
          </a:p>
          <a:p>
            <a:pPr indent="-234950" algn="l">
              <a:buFont typeface="Wingdings" panose="05000000000000000000" pitchFamily="2" charset="2"/>
              <a:buChar char="§"/>
            </a:pPr>
            <a:r>
              <a:rPr lang="en-US" sz="1400" dirty="0"/>
              <a:t>Excessive moisture</a:t>
            </a:r>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9.6 Basic Troubleshooting Process for Laptops and Mobile Devices</a:t>
            </a:r>
            <a:endParaRPr lang="en-US"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88222" y="1269046"/>
            <a:ext cx="3001618" cy="234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93868" y="394391"/>
            <a:ext cx="8772157" cy="1150629"/>
          </a:xfrm>
        </p:spPr>
        <p:txBody>
          <a:bodyPr/>
          <a:lstStyle/>
          <a:p>
            <a:pPr eaLnBrk="1" hangingPunct="1"/>
            <a:r>
              <a:rPr lang="en-US" sz="1800" dirty="0" smtClean="0">
                <a:latin typeface="Arial" charset="0"/>
              </a:rPr>
              <a:t>Laptops and Mobile Devices</a:t>
            </a:r>
            <a:r>
              <a:rPr lang="en-US" dirty="0">
                <a:latin typeface="Arial" charset="0"/>
              </a:rPr>
              <a:t/>
            </a:r>
            <a:br>
              <a:rPr lang="en-US" dirty="0">
                <a:latin typeface="Arial" charset="0"/>
              </a:rPr>
            </a:br>
            <a:r>
              <a:rPr lang="en-US" sz="3000" dirty="0" smtClean="0">
                <a:latin typeface="Arial" charset="0"/>
              </a:rPr>
              <a:t>Basic Troubleshooting Process for Laptops and Mobile Devices</a:t>
            </a:r>
            <a:endParaRPr lang="en-US" sz="3000" dirty="0">
              <a:latin typeface="Arial" charset="0"/>
            </a:endParaRPr>
          </a:p>
        </p:txBody>
      </p:sp>
      <p:sp>
        <p:nvSpPr>
          <p:cNvPr id="2" name="Content Placeholder 1"/>
          <p:cNvSpPr>
            <a:spLocks noGrp="1"/>
          </p:cNvSpPr>
          <p:nvPr>
            <p:ph idx="1"/>
          </p:nvPr>
        </p:nvSpPr>
        <p:spPr>
          <a:xfrm>
            <a:off x="293258" y="1810861"/>
            <a:ext cx="7747497" cy="4625627"/>
          </a:xfrm>
        </p:spPr>
        <p:txBody>
          <a:bodyPr/>
          <a:lstStyle/>
          <a:p>
            <a:r>
              <a:rPr lang="en-US" sz="2000" dirty="0" smtClean="0">
                <a:latin typeface="Arial" charset="0"/>
              </a:rPr>
              <a:t>Applying</a:t>
            </a:r>
          </a:p>
          <a:p>
            <a:pPr marL="800100" lvl="1" indent="-342900">
              <a:buFont typeface="+mj-lt"/>
              <a:buAutoNum type="arabicPeriod"/>
            </a:pPr>
            <a:r>
              <a:rPr lang="en-US" sz="1600" dirty="0" smtClean="0">
                <a:latin typeface="Arial" charset="0"/>
              </a:rPr>
              <a:t>Identify the Problem</a:t>
            </a:r>
          </a:p>
          <a:p>
            <a:pPr marL="1139825" lvl="2" indent="-342900">
              <a:buFont typeface="Arial" panose="020B0604020202020204" pitchFamily="34" charset="0"/>
              <a:buChar char="•"/>
            </a:pPr>
            <a:r>
              <a:rPr lang="en-US" sz="1600" dirty="0" smtClean="0">
                <a:latin typeface="Arial" charset="0"/>
              </a:rPr>
              <a:t>Open-ended questions</a:t>
            </a:r>
          </a:p>
          <a:p>
            <a:pPr marL="1139825" lvl="2" indent="-342900">
              <a:buFont typeface="Arial" panose="020B0604020202020204" pitchFamily="34" charset="0"/>
              <a:buChar char="•"/>
            </a:pPr>
            <a:r>
              <a:rPr lang="en-US" sz="1600" dirty="0" smtClean="0">
                <a:latin typeface="Arial" charset="0"/>
              </a:rPr>
              <a:t>Closed-ended questions</a:t>
            </a:r>
          </a:p>
          <a:p>
            <a:pPr marL="800100" lvl="1" indent="-342900">
              <a:buFont typeface="+mj-lt"/>
              <a:buAutoNum type="arabicPeriod"/>
            </a:pPr>
            <a:r>
              <a:rPr lang="en-US" sz="1600" dirty="0" smtClean="0">
                <a:latin typeface="Arial" charset="0"/>
              </a:rPr>
              <a:t>Establish a Theory of Probably Cause</a:t>
            </a:r>
          </a:p>
          <a:p>
            <a:pPr marL="800100" lvl="1" indent="-342900">
              <a:buFont typeface="+mj-lt"/>
              <a:buAutoNum type="arabicPeriod"/>
            </a:pPr>
            <a:r>
              <a:rPr lang="en-US" sz="1600" dirty="0" smtClean="0">
                <a:latin typeface="Arial" charset="0"/>
              </a:rPr>
              <a:t>Test the Theory to Determine Cause</a:t>
            </a:r>
          </a:p>
          <a:p>
            <a:pPr marL="800100" lvl="1" indent="-342900">
              <a:buFont typeface="+mj-lt"/>
              <a:buAutoNum type="arabicPeriod"/>
            </a:pPr>
            <a:r>
              <a:rPr lang="en-US" sz="1600" dirty="0" smtClean="0">
                <a:latin typeface="Arial" charset="0"/>
              </a:rPr>
              <a:t>Establish a Plan of Action to Resolve the Problem and Implement the Solution</a:t>
            </a:r>
          </a:p>
          <a:p>
            <a:pPr marL="800100" lvl="1" indent="-342900">
              <a:buFont typeface="+mj-lt"/>
              <a:buAutoNum type="arabicPeriod"/>
            </a:pPr>
            <a:r>
              <a:rPr lang="en-US" sz="1600" dirty="0" smtClean="0">
                <a:latin typeface="Arial" charset="0"/>
              </a:rPr>
              <a:t>Verify Full System Functionality and Implement Preventive Measures</a:t>
            </a:r>
          </a:p>
          <a:p>
            <a:pPr marL="800100" lvl="1" indent="-342900">
              <a:buFont typeface="+mj-lt"/>
              <a:buAutoNum type="arabicPeriod"/>
            </a:pPr>
            <a:r>
              <a:rPr lang="en-US" sz="1600" dirty="0" smtClean="0">
                <a:latin typeface="Arial" charset="0"/>
              </a:rPr>
              <a:t>Document Findings, Actions, and Outcomes</a:t>
            </a:r>
            <a:endParaRPr lang="en-US" sz="1600" dirty="0" smtClean="0"/>
          </a:p>
          <a:p>
            <a:r>
              <a:rPr lang="en-US" sz="2000" dirty="0">
                <a:latin typeface="Arial" charset="0"/>
              </a:rPr>
              <a:t>Common Problems and Solutions for Laptops and Mobile Devices</a:t>
            </a:r>
            <a:endParaRPr lang="en-US" sz="1200" dirty="0">
              <a:latin typeface="Arial" charset="0"/>
            </a:endParaRPr>
          </a:p>
          <a:p>
            <a:pPr marL="628650" lvl="1" indent="-171450">
              <a:buFont typeface="Wingdings" panose="05000000000000000000" pitchFamily="2" charset="2"/>
              <a:buChar char="§"/>
            </a:pPr>
            <a:r>
              <a:rPr lang="en-US" sz="1600" dirty="0">
                <a:latin typeface="Arial" charset="0"/>
              </a:rPr>
              <a:t>Identify Common Problems and Solutions</a:t>
            </a:r>
            <a:endParaRPr lang="en-US" sz="1600" dirty="0"/>
          </a:p>
          <a:p>
            <a:pPr marL="0" indent="0">
              <a:buNone/>
            </a:pPr>
            <a:endParaRPr lang="en-US" dirty="0"/>
          </a:p>
        </p:txBody>
      </p:sp>
    </p:spTree>
    <p:extLst>
      <p:ext uri="{BB962C8B-B14F-4D97-AF65-F5344CB8AC3E}">
        <p14:creationId xmlns:p14="http://schemas.microsoft.com/office/powerpoint/2010/main" val="219774455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9.7  Chapter Summary</a:t>
            </a:r>
            <a:endParaRPr lang="en-US"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0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This chapter discussed the </a:t>
            </a:r>
            <a:r>
              <a:rPr lang="en-US" sz="1600" dirty="0" smtClean="0"/>
              <a:t>features and functionality of laptops and mobile devices, as well as how to remove and install internal and external components. The </a:t>
            </a:r>
            <a:r>
              <a:rPr lang="en-US" sz="1600" dirty="0"/>
              <a:t>following concepts from this chapter are important to remember</a:t>
            </a:r>
            <a:r>
              <a:rPr lang="en-US" sz="1600" dirty="0" smtClean="0"/>
              <a:t>:</a:t>
            </a:r>
          </a:p>
          <a:p>
            <a:r>
              <a:rPr lang="en-US" sz="1600" dirty="0" smtClean="0"/>
              <a:t>Laptops </a:t>
            </a:r>
            <a:r>
              <a:rPr lang="en-US" sz="1600" dirty="0"/>
              <a:t>and mobile devices are lightweight and can operate on battery </a:t>
            </a:r>
            <a:r>
              <a:rPr lang="en-US" sz="1600" dirty="0" smtClean="0"/>
              <a:t>power.</a:t>
            </a:r>
          </a:p>
          <a:p>
            <a:r>
              <a:rPr lang="en-US" sz="1600" dirty="0" smtClean="0"/>
              <a:t>Laptops </a:t>
            </a:r>
            <a:r>
              <a:rPr lang="en-US" sz="1600" dirty="0"/>
              <a:t>use the same types of ports as desktop computers so that peripheral devices can be interchangeable. Mobile devices can also use some of the same peripheral devices</a:t>
            </a:r>
            <a:r>
              <a:rPr lang="en-US" sz="1600" dirty="0" smtClean="0"/>
              <a:t>.</a:t>
            </a:r>
          </a:p>
          <a:p>
            <a:r>
              <a:rPr lang="en-US" sz="1600" dirty="0" smtClean="0"/>
              <a:t>Essential </a:t>
            </a:r>
            <a:r>
              <a:rPr lang="en-US" sz="1600" dirty="0"/>
              <a:t>input devices, such as a keyboard and track pad, are built into laptops to provide similar functionality as desktop computers. Some laptops and mobile devices use touchscreens as input devices</a:t>
            </a:r>
            <a:r>
              <a:rPr lang="en-US" sz="1600" dirty="0" smtClean="0"/>
              <a:t>.</a:t>
            </a:r>
          </a:p>
          <a:p>
            <a:r>
              <a:rPr lang="en-US" sz="1600" dirty="0" smtClean="0"/>
              <a:t>The </a:t>
            </a:r>
            <a:r>
              <a:rPr lang="en-US" sz="1600" dirty="0"/>
              <a:t>internal components of laptops are typically smaller than desktop components because they are designed to fit into compact spaces and conserve energy. The internal components of mobile devices are usually connected to the circuit board to keep the device compact and light weight</a:t>
            </a:r>
            <a:r>
              <a:rPr lang="en-US" sz="1600" dirty="0" smtClean="0"/>
              <a:t>.</a:t>
            </a:r>
          </a:p>
          <a:p>
            <a:r>
              <a:rPr lang="en-US" sz="1600" dirty="0" smtClean="0"/>
              <a:t>Laptops </a:t>
            </a:r>
            <a:r>
              <a:rPr lang="en-US" sz="1600" dirty="0"/>
              <a:t>feature function keys that can be pressed in combination with the </a:t>
            </a:r>
            <a:r>
              <a:rPr lang="en-US" sz="1600" dirty="0" err="1"/>
              <a:t>Fn</a:t>
            </a:r>
            <a:r>
              <a:rPr lang="en-US" sz="1600" dirty="0"/>
              <a:t> key. The functions performed by these keys are specific to the laptop model</a:t>
            </a:r>
            <a:r>
              <a:rPr lang="en-US" sz="1600" dirty="0" smtClean="0"/>
              <a:t>.</a:t>
            </a:r>
          </a:p>
          <a:p>
            <a:r>
              <a:rPr lang="en-US" sz="1600" dirty="0" smtClean="0"/>
              <a:t>Docking </a:t>
            </a:r>
            <a:r>
              <a:rPr lang="en-US" sz="1600" dirty="0"/>
              <a:t>stations and port replicators can increase the functionality of laptops by providing the same types of ports that are featured on desktop computers. Some mobile devices use docking station to charge or use peripheral devices</a:t>
            </a:r>
            <a:r>
              <a:rPr lang="en-US" sz="1600" dirty="0" smtClean="0"/>
              <a:t>.</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n-US" b="0" kern="0" dirty="0" smtClean="0">
                <a:solidFill>
                  <a:schemeClr val="bg1"/>
                </a:solidFill>
                <a:latin typeface="+mj-lt"/>
                <a:ea typeface="+mj-ea"/>
                <a:cs typeface="+mj-cs"/>
              </a:rPr>
              <a:t>ITE 6.0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algn="l" defTabSz="814388">
              <a:lnSpc>
                <a:spcPct val="90000"/>
              </a:lnSpc>
              <a:defRPr/>
            </a:pPr>
            <a:r>
              <a:rPr lang="en-US" b="0" dirty="0" smtClean="0">
                <a:solidFill>
                  <a:schemeClr val="bg1"/>
                </a:solidFill>
                <a:latin typeface="Arial" pitchFamily="34" charset="0"/>
                <a:cs typeface="Arial" pitchFamily="34" charset="0"/>
              </a:rPr>
              <a:t>Chapter 9: Laptops and Mobile Devices</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7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smtClean="0"/>
              <a:t>Laptops </a:t>
            </a:r>
            <a:r>
              <a:rPr lang="en-US" sz="1600" dirty="0"/>
              <a:t>and mobile devices most commonly feature LCD and LED monitors or touchscreens</a:t>
            </a:r>
            <a:r>
              <a:rPr lang="en-US" sz="1600" dirty="0" smtClean="0"/>
              <a:t>.</a:t>
            </a:r>
          </a:p>
          <a:p>
            <a:r>
              <a:rPr lang="en-US" sz="1600" dirty="0" smtClean="0"/>
              <a:t>Backlights </a:t>
            </a:r>
            <a:r>
              <a:rPr lang="en-US" sz="1600" dirty="0"/>
              <a:t>and inverters illuminate laptop displays</a:t>
            </a:r>
            <a:r>
              <a:rPr lang="en-US" sz="1600" dirty="0" smtClean="0"/>
              <a:t>.</a:t>
            </a:r>
          </a:p>
          <a:p>
            <a:r>
              <a:rPr lang="en-US" sz="1600" dirty="0" smtClean="0"/>
              <a:t>The </a:t>
            </a:r>
            <a:r>
              <a:rPr lang="en-US" sz="1600" dirty="0"/>
              <a:t>power settings of laptop batteries can be configured to ensure that power is used efficiently</a:t>
            </a:r>
            <a:r>
              <a:rPr lang="en-US" sz="1600" dirty="0" smtClean="0"/>
              <a:t>.</a:t>
            </a:r>
          </a:p>
          <a:p>
            <a:r>
              <a:rPr lang="en-US" sz="1600" dirty="0" smtClean="0"/>
              <a:t>Laptops </a:t>
            </a:r>
            <a:r>
              <a:rPr lang="en-US" sz="1600" dirty="0"/>
              <a:t>and mobile devices can feature a number of wireless technologies, including Bluetooth, Infrared, Wi-Fi and the ability to access Cellular WANs</a:t>
            </a:r>
            <a:r>
              <a:rPr lang="en-US" sz="1600" dirty="0" smtClean="0"/>
              <a:t>.</a:t>
            </a:r>
          </a:p>
          <a:p>
            <a:r>
              <a:rPr lang="en-US" sz="1600" dirty="0" smtClean="0"/>
              <a:t>Laptops </a:t>
            </a:r>
            <a:r>
              <a:rPr lang="en-US" sz="1600" dirty="0"/>
              <a:t>provide a number of expansion possibilities. Users can add memory to increase performance, make use of flash memory to increase storage capacity, or increase functionality by using expansion cards. Some mobile devices can add more storage capacity by upgrading or adding more flash memory, such as MicroSD cards</a:t>
            </a:r>
            <a:r>
              <a:rPr lang="en-US" sz="1600" dirty="0" smtClean="0"/>
              <a:t>.</a:t>
            </a:r>
          </a:p>
          <a:p>
            <a:r>
              <a:rPr lang="en-US" sz="1600" dirty="0" smtClean="0"/>
              <a:t>Laptop </a:t>
            </a:r>
            <a:r>
              <a:rPr lang="en-US" sz="1600" dirty="0"/>
              <a:t>components consist of CRUs and FRUs</a:t>
            </a:r>
            <a:r>
              <a:rPr lang="en-US" sz="1600" dirty="0" smtClean="0"/>
              <a:t>.</a:t>
            </a:r>
          </a:p>
          <a:p>
            <a:r>
              <a:rPr lang="en-US" sz="1600" dirty="0" smtClean="0"/>
              <a:t>Laptop </a:t>
            </a:r>
            <a:r>
              <a:rPr lang="en-US" sz="1600" dirty="0"/>
              <a:t>components should be cleaned regularly in order to extend the life of the laptop</a:t>
            </a:r>
            <a:r>
              <a:rPr lang="en-US" sz="1600" dirty="0" smtClean="0"/>
              <a:t>.</a:t>
            </a:r>
            <a:endParaRPr lang="en-US" sz="1600" dirty="0"/>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err="1" smtClean="0">
                <a:latin typeface="Arial" charset="0"/>
              </a:rPr>
              <a:t>Summary</a:t>
            </a:r>
            <a:r>
              <a:rPr lang="en-US" dirty="0" smtClean="0">
                <a:latin typeface="Arial" charset="0"/>
              </a:rPr>
              <a:t> (Cont.)</a:t>
            </a:r>
            <a:endParaRPr lang="en-US" dirty="0">
              <a:latin typeface="Arial" charset="0"/>
            </a:endParaRPr>
          </a:p>
        </p:txBody>
      </p:sp>
    </p:spTree>
    <p:extLst>
      <p:ext uri="{BB962C8B-B14F-4D97-AF65-F5344CB8AC3E}">
        <p14:creationId xmlns:p14="http://schemas.microsoft.com/office/powerpoint/2010/main" val="309454534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Chapter 9</a:t>
            </a:r>
            <a:r>
              <a:rPr lang="en-US" dirty="0">
                <a:latin typeface="Arial" charset="0"/>
              </a:rPr>
              <a:t/>
            </a:r>
            <a:br>
              <a:rPr lang="en-US" dirty="0">
                <a:latin typeface="Arial" charset="0"/>
              </a:rPr>
            </a:br>
            <a:r>
              <a:rPr lang="en-US" dirty="0">
                <a:latin typeface="Arial" charset="0"/>
              </a:rPr>
              <a:t>New Terms and Commands</a:t>
            </a: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acpi</a:t>
            </a:r>
            <a:endParaRPr lang="en-US" sz="1600" dirty="0"/>
          </a:p>
          <a:p>
            <a:pPr marL="0" indent="0">
              <a:buNone/>
            </a:pPr>
            <a:r>
              <a:rPr lang="en-US" sz="1600" dirty="0"/>
              <a:t>airplane (phone mode)</a:t>
            </a:r>
          </a:p>
          <a:p>
            <a:pPr marL="0" indent="0">
              <a:buNone/>
            </a:pPr>
            <a:r>
              <a:rPr lang="en-US" sz="1600" dirty="0"/>
              <a:t>backlight</a:t>
            </a:r>
          </a:p>
          <a:p>
            <a:pPr marL="0" indent="0">
              <a:buNone/>
            </a:pPr>
            <a:r>
              <a:rPr lang="en-US" sz="1600" dirty="0" err="1"/>
              <a:t>ccfl</a:t>
            </a:r>
            <a:endParaRPr lang="en-US" sz="1600" dirty="0"/>
          </a:p>
          <a:p>
            <a:pPr marL="0" indent="0">
              <a:buNone/>
            </a:pPr>
            <a:r>
              <a:rPr lang="en-US" sz="1600" dirty="0" err="1"/>
              <a:t>ddr</a:t>
            </a:r>
            <a:endParaRPr lang="en-US" sz="1600" dirty="0"/>
          </a:p>
          <a:p>
            <a:pPr marL="0" indent="0">
              <a:buNone/>
            </a:pPr>
            <a:r>
              <a:rPr lang="en-US" sz="1600" dirty="0"/>
              <a:t>ddr2</a:t>
            </a:r>
          </a:p>
          <a:p>
            <a:pPr marL="0" indent="0">
              <a:buNone/>
            </a:pPr>
            <a:r>
              <a:rPr lang="en-US" sz="1600" dirty="0"/>
              <a:t>ddr3</a:t>
            </a:r>
          </a:p>
          <a:p>
            <a:pPr marL="0" indent="0">
              <a:buNone/>
            </a:pPr>
            <a:r>
              <a:rPr lang="en-US" sz="1600" dirty="0" err="1"/>
              <a:t>dimm</a:t>
            </a:r>
            <a:endParaRPr lang="en-US" sz="1600" dirty="0"/>
          </a:p>
          <a:p>
            <a:pPr marL="0" indent="0">
              <a:buNone/>
            </a:pPr>
            <a:r>
              <a:rPr lang="en-US" sz="1600" dirty="0"/>
              <a:t>diode</a:t>
            </a:r>
          </a:p>
          <a:p>
            <a:pPr marL="0" indent="0">
              <a:buNone/>
            </a:pPr>
            <a:r>
              <a:rPr lang="en-US" sz="1600" dirty="0" err="1"/>
              <a:t>displayports</a:t>
            </a:r>
            <a:endParaRPr lang="en-US" sz="1600" dirty="0"/>
          </a:p>
          <a:p>
            <a:pPr marL="0" indent="0">
              <a:buNone/>
            </a:pPr>
            <a:r>
              <a:rPr lang="en-US" sz="1600" dirty="0" err="1"/>
              <a:t>emmc</a:t>
            </a:r>
            <a:endParaRPr lang="en-US" sz="1600" dirty="0"/>
          </a:p>
          <a:p>
            <a:pPr marL="0" indent="0">
              <a:buNone/>
            </a:pPr>
            <a:r>
              <a:rPr lang="en-US" sz="1600" dirty="0" err="1"/>
              <a:t>esata</a:t>
            </a:r>
            <a:endParaRPr lang="en-US" sz="1600" dirty="0"/>
          </a:p>
          <a:p>
            <a:pPr marL="0" indent="0">
              <a:buNone/>
            </a:pPr>
            <a:r>
              <a:rPr lang="en-US" sz="1600" dirty="0" err="1" smtClean="0"/>
              <a:t>expresscard</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a:t>firewire</a:t>
            </a:r>
            <a:endParaRPr lang="en-US" sz="1600" dirty="0"/>
          </a:p>
          <a:p>
            <a:pPr marL="0" indent="0">
              <a:buNone/>
            </a:pPr>
            <a:r>
              <a:rPr lang="en-US" sz="1600" dirty="0" err="1"/>
              <a:t>ips</a:t>
            </a:r>
            <a:endParaRPr lang="en-US" sz="1600" dirty="0"/>
          </a:p>
          <a:p>
            <a:pPr marL="0" indent="0">
              <a:buNone/>
            </a:pPr>
            <a:r>
              <a:rPr lang="en-US" sz="1600" dirty="0" err="1"/>
              <a:t>lcd</a:t>
            </a:r>
            <a:endParaRPr lang="en-US" sz="1600" dirty="0"/>
          </a:p>
          <a:p>
            <a:pPr marL="0" indent="0">
              <a:buNone/>
            </a:pPr>
            <a:r>
              <a:rPr lang="en-US" sz="1600" dirty="0" err="1"/>
              <a:t>microsd</a:t>
            </a:r>
            <a:endParaRPr lang="en-US" sz="1600" dirty="0"/>
          </a:p>
          <a:p>
            <a:pPr marL="0" indent="0">
              <a:buNone/>
            </a:pPr>
            <a:r>
              <a:rPr lang="en-US" sz="1600" dirty="0" err="1"/>
              <a:t>nfc</a:t>
            </a:r>
            <a:endParaRPr lang="en-US" sz="1600" dirty="0"/>
          </a:p>
          <a:p>
            <a:pPr marL="0" indent="0">
              <a:buNone/>
            </a:pPr>
            <a:r>
              <a:rPr lang="en-US" sz="1600" dirty="0" err="1"/>
              <a:t>oled</a:t>
            </a:r>
            <a:endParaRPr lang="en-US" sz="1600" dirty="0"/>
          </a:p>
          <a:p>
            <a:pPr marL="0" indent="0">
              <a:buNone/>
            </a:pPr>
            <a:r>
              <a:rPr lang="en-US" sz="1600" dirty="0"/>
              <a:t>touchscreen</a:t>
            </a:r>
          </a:p>
          <a:p>
            <a:pPr marL="0" indent="0">
              <a:buNone/>
            </a:pPr>
            <a:r>
              <a:rPr lang="en-US" sz="1600" dirty="0"/>
              <a:t>passkey</a:t>
            </a:r>
          </a:p>
          <a:p>
            <a:pPr marL="0" indent="0">
              <a:buNone/>
            </a:pPr>
            <a:r>
              <a:rPr lang="en-US" sz="1600" dirty="0"/>
              <a:t>phablet</a:t>
            </a:r>
          </a:p>
          <a:p>
            <a:pPr marL="0" indent="0">
              <a:buNone/>
            </a:pPr>
            <a:r>
              <a:rPr lang="en-US" sz="1600" dirty="0" err="1"/>
              <a:t>sd</a:t>
            </a:r>
            <a:endParaRPr lang="en-US" sz="1600" dirty="0"/>
          </a:p>
          <a:p>
            <a:pPr marL="0" indent="0">
              <a:buNone/>
            </a:pPr>
            <a:r>
              <a:rPr lang="en-US" sz="1600" dirty="0" err="1"/>
              <a:t>sdhc</a:t>
            </a:r>
            <a:endParaRPr lang="en-US" sz="1600" dirty="0"/>
          </a:p>
          <a:p>
            <a:pPr marL="0" indent="0">
              <a:buNone/>
            </a:pPr>
            <a:r>
              <a:rPr lang="en-US" sz="1600" dirty="0"/>
              <a:t>smartwatch</a:t>
            </a:r>
          </a:p>
          <a:p>
            <a:pPr marL="0" indent="0">
              <a:buNone/>
            </a:pPr>
            <a:r>
              <a:rPr lang="en-US" sz="1600" dirty="0" err="1" smtClean="0"/>
              <a:t>sodimm</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tethering</a:t>
            </a:r>
          </a:p>
          <a:p>
            <a:pPr marL="0" indent="0">
              <a:buNone/>
            </a:pPr>
            <a:r>
              <a:rPr lang="en-US" sz="1600" dirty="0" err="1"/>
              <a:t>ultrabooks</a:t>
            </a:r>
            <a:endParaRPr lang="en-US" sz="1600" dirty="0"/>
          </a:p>
          <a:p>
            <a:pPr marL="0" indent="0">
              <a:buNone/>
            </a:pPr>
            <a:r>
              <a:rPr lang="en-US" sz="1600" dirty="0"/>
              <a:t>wearable</a:t>
            </a:r>
          </a:p>
        </p:txBody>
      </p:sp>
    </p:spTree>
    <p:extLst>
      <p:ext uri="{BB962C8B-B14F-4D97-AF65-F5344CB8AC3E}">
        <p14:creationId xmlns:p14="http://schemas.microsoft.com/office/powerpoint/2010/main" val="13065902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206652"/>
            <a:ext cx="7940675" cy="5048281"/>
          </a:xfrm>
        </p:spPr>
        <p:txBody>
          <a:bodyPr/>
          <a:lstStyle/>
          <a:p>
            <a:pPr marL="0" indent="0" eaLnBrk="1" hangingPunct="1">
              <a:spcBef>
                <a:spcPct val="30000"/>
              </a:spcBef>
              <a:buNone/>
            </a:pPr>
            <a:r>
              <a:rPr lang="en-US" sz="2000" dirty="0" smtClean="0"/>
              <a:t>What activities are associated with this chapter?</a:t>
            </a:r>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801325446"/>
              </p:ext>
            </p:extLst>
          </p:nvPr>
        </p:nvGraphicFramePr>
        <p:xfrm>
          <a:off x="701937" y="1573720"/>
          <a:ext cx="7745872" cy="5029200"/>
        </p:xfrm>
        <a:graphic>
          <a:graphicData uri="http://schemas.openxmlformats.org/drawingml/2006/table">
            <a:tbl>
              <a:tblPr firstRow="1" bandRow="1">
                <a:tableStyleId>{5C22544A-7EE6-4342-B048-85BDC9FD1C3A}</a:tableStyleId>
              </a:tblPr>
              <a:tblGrid>
                <a:gridCol w="1778504"/>
                <a:gridCol w="1702676"/>
                <a:gridCol w="4264692"/>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dirty="0" smtClean="0"/>
                        <a:t>9.1.1.6</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Docking Stations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9.2.1.3</a:t>
                      </a:r>
                      <a:endParaRPr lang="en-US" sz="1600" dirty="0"/>
                    </a:p>
                  </a:txBody>
                  <a:tcPr/>
                </a:tc>
                <a:tc>
                  <a:txBody>
                    <a:bodyPr/>
                    <a:lstStyle/>
                    <a:p>
                      <a:r>
                        <a:rPr lang="en-US" sz="1600" dirty="0" smtClean="0"/>
                        <a:t>Interactive Activity (IA)</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Match ACPI Standards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9.3.1.5</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Laptop</a:t>
                      </a:r>
                      <a:r>
                        <a:rPr lang="en-US" baseline="0" dirty="0" smtClean="0">
                          <a:solidFill>
                            <a:srgbClr val="000000"/>
                          </a:solidFill>
                          <a:effectLst/>
                          <a:latin typeface="calibri" panose="020F0502020204030204" pitchFamily="34" charset="0"/>
                        </a:rPr>
                        <a:t> RAM</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9.3.2.3</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Laptop Batteries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9.3.2.5</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Laptop Screens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9.3.2.7</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Laptop Hard Drives</a:t>
                      </a:r>
                    </a:p>
                  </a:txBody>
                  <a:tcPr marL="28575" marR="28575" marT="0" marB="0"/>
                </a:tc>
              </a:tr>
              <a:tr h="370840">
                <a:tc>
                  <a:txBody>
                    <a:bodyPr/>
                    <a:lstStyle/>
                    <a:p>
                      <a:r>
                        <a:rPr lang="en-US" sz="1600" dirty="0" smtClean="0"/>
                        <a:t>9.3.2.13</a:t>
                      </a:r>
                      <a:endParaRPr lang="en-US" sz="1600" dirty="0"/>
                    </a:p>
                  </a:txBody>
                  <a:tcPr/>
                </a:tc>
                <a:tc>
                  <a:txBody>
                    <a:bodyPr/>
                    <a:lstStyle/>
                    <a:p>
                      <a:r>
                        <a:rPr lang="en-US" sz="1600" dirty="0" smtClean="0"/>
                        <a:t>Video</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Replace Laptop Components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9.3.2.14</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Building</a:t>
                      </a:r>
                      <a:r>
                        <a:rPr lang="en-US" baseline="0" dirty="0" smtClean="0">
                          <a:solidFill>
                            <a:srgbClr val="000000"/>
                          </a:solidFill>
                          <a:effectLst/>
                          <a:latin typeface="calibri" panose="020F0502020204030204" pitchFamily="34" charset="0"/>
                        </a:rPr>
                        <a:t> a Specialized Laptop</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9.4.1.6</a:t>
                      </a:r>
                      <a:endParaRPr lang="en-US" sz="1600" dirty="0"/>
                    </a:p>
                  </a:txBody>
                  <a:tcPr/>
                </a:tc>
                <a:tc>
                  <a:txBody>
                    <a:bodyPr/>
                    <a:lstStyle/>
                    <a:p>
                      <a:r>
                        <a:rPr lang="en-US" sz="1600" dirty="0" smtClean="0"/>
                        <a:t>IA</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Identify Connection Types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9.6.2.2</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Research Laptop Problems</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9.6.2.3</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Gather Information from the Customer</a:t>
                      </a:r>
                      <a:endParaRPr lang="en-US"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9.6.2.4</a:t>
                      </a:r>
                      <a:endParaRPr lang="en-US" sz="1600" dirty="0"/>
                    </a:p>
                  </a:txBody>
                  <a:tcPr/>
                </a:tc>
                <a:tc>
                  <a:txBody>
                    <a:bodyPr/>
                    <a:lstStyle/>
                    <a:p>
                      <a:r>
                        <a:rPr lang="en-US" sz="1600" dirty="0" smtClean="0"/>
                        <a:t>Lab</a:t>
                      </a:r>
                      <a:endParaRPr lang="en-US" sz="1600" dirty="0"/>
                    </a:p>
                  </a:txBody>
                  <a:tcPr/>
                </a:tc>
                <a:tc>
                  <a:txBody>
                    <a:bodyPr/>
                    <a:lstStyle/>
                    <a:p>
                      <a:pPr algn="l" rtl="0" fontAlgn="t"/>
                      <a:r>
                        <a:rPr lang="en-US" dirty="0" smtClean="0">
                          <a:solidFill>
                            <a:srgbClr val="000000"/>
                          </a:solidFill>
                          <a:effectLst/>
                          <a:latin typeface="calibri" panose="020F0502020204030204" pitchFamily="34" charset="0"/>
                        </a:rPr>
                        <a:t>Investigate Support Websites</a:t>
                      </a:r>
                      <a:endParaRPr lang="en-US" dirty="0">
                        <a:solidFill>
                          <a:srgbClr val="000000"/>
                        </a:solidFill>
                        <a:effectLst/>
                        <a:latin typeface="calibri" panose="020F0502020204030204" pitchFamily="34" charset="0"/>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554182"/>
          </a:xfrm>
        </p:spPr>
        <p:txBody>
          <a:bodyPr/>
          <a:lstStyle/>
          <a:p>
            <a:pPr eaLnBrk="1" hangingPunct="1"/>
            <a:r>
              <a:rPr lang="en-US" dirty="0" smtClean="0"/>
              <a:t>Chapter 9: Activities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9: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9, “Assessment” after completing Chapter 9.</a:t>
            </a:r>
          </a:p>
          <a:p>
            <a:pPr eaLnBrk="1" hangingPunct="1">
              <a:spcBef>
                <a:spcPct val="30000"/>
              </a:spcBef>
            </a:pPr>
            <a:r>
              <a:rPr lang="en-US" sz="2000" dirty="0" smtClean="0"/>
              <a:t>Quizzes, labs,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9, the instructor should:</a:t>
            </a:r>
          </a:p>
          <a:p>
            <a:pPr eaLnBrk="1" hangingPunct="1">
              <a:lnSpc>
                <a:spcPct val="85000"/>
              </a:lnSpc>
              <a:spcBef>
                <a:spcPct val="30000"/>
              </a:spcBef>
            </a:pPr>
            <a:r>
              <a:rPr lang="en-US" sz="2000" dirty="0"/>
              <a:t>Complete </a:t>
            </a:r>
            <a:r>
              <a:rPr lang="en-US" sz="2000" dirty="0" smtClean="0"/>
              <a:t>Chapter 9, </a:t>
            </a:r>
            <a:r>
              <a:rPr lang="en-US" sz="2000" dirty="0"/>
              <a:t>“Assessment</a:t>
            </a:r>
            <a:r>
              <a:rPr lang="en-US" sz="2000" dirty="0" smtClean="0"/>
              <a:t>.”</a:t>
            </a:r>
          </a:p>
          <a:p>
            <a:pPr eaLnBrk="1" hangingPunct="1">
              <a:lnSpc>
                <a:spcPct val="85000"/>
              </a:lnSpc>
              <a:spcBef>
                <a:spcPct val="30000"/>
              </a:spcBef>
            </a:pPr>
            <a:r>
              <a:rPr lang="en-US" sz="2000" dirty="0" smtClean="0"/>
              <a:t>The goal of this chapter is to provide an overview of laptops and mobile devices and provide the basics of preventive maintenance and troubleshooting on those devices.</a:t>
            </a:r>
          </a:p>
          <a:p>
            <a:pPr eaLnBrk="1" hangingPunct="1">
              <a:lnSpc>
                <a:spcPct val="85000"/>
              </a:lnSpc>
              <a:spcBef>
                <a:spcPct val="30000"/>
              </a:spcBef>
            </a:pPr>
            <a:r>
              <a:rPr lang="en-US" sz="2000" dirty="0" smtClean="0"/>
              <a:t>Ensure that students understand that, just like desktop computers, laptops and mobile devices require periodic maintenance.</a:t>
            </a:r>
          </a:p>
          <a:p>
            <a:pPr eaLnBrk="1" hangingPunct="1">
              <a:lnSpc>
                <a:spcPct val="85000"/>
              </a:lnSpc>
              <a:spcBef>
                <a:spcPct val="30000"/>
              </a:spcBef>
            </a:pPr>
            <a:r>
              <a:rPr lang="en-US" sz="2000" dirty="0" smtClean="0"/>
              <a:t>Make sure students understand that while electronic components experience less wear than mechanical components, all components will eventually fail due to normal operation.</a:t>
            </a:r>
          </a:p>
          <a:p>
            <a:pPr eaLnBrk="1" hangingPunct="1">
              <a:lnSpc>
                <a:spcPct val="85000"/>
              </a:lnSpc>
              <a:spcBef>
                <a:spcPct val="30000"/>
              </a:spcBef>
            </a:pPr>
            <a:r>
              <a:rPr lang="en-US" sz="2000" dirty="0" smtClean="0"/>
              <a:t>Students may be discouraged by the troubleshooting process at first; make sure they understand it must be practiced and that it will take some time before they become experts.</a:t>
            </a:r>
            <a:endParaRPr lang="en-US" sz="2000" dirty="0"/>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9: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9: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ITE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ITE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en-US" sz="2400" dirty="0" smtClean="0"/>
              <a:t>Chapter </a:t>
            </a:r>
            <a:r>
              <a:rPr lang="en-US" sz="2400" dirty="0"/>
              <a:t>9</a:t>
            </a:r>
            <a:r>
              <a:rPr lang="en-US" sz="2400" dirty="0" smtClean="0"/>
              <a:t>: </a:t>
            </a:r>
            <a:r>
              <a:rPr lang="en-US" sz="2400" dirty="0"/>
              <a:t>Topics in chapter that are not found in the </a:t>
            </a:r>
            <a:r>
              <a:rPr lang="en-US" sz="2400" dirty="0" smtClean="0"/>
              <a:t>CompTIA A+ 220-901 Certification</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en-US" sz="2000" dirty="0" smtClean="0"/>
              <a:t>This slide </a:t>
            </a:r>
            <a:r>
              <a:rPr lang="en-US" sz="2000" dirty="0"/>
              <a:t>lists </a:t>
            </a:r>
            <a:r>
              <a:rPr lang="en-US" sz="2000" dirty="0" smtClean="0"/>
              <a:t>content included in </a:t>
            </a:r>
            <a:r>
              <a:rPr lang="en-US" sz="2000" dirty="0"/>
              <a:t>this chapter that </a:t>
            </a:r>
            <a:r>
              <a:rPr lang="en-US" sz="2000" dirty="0" smtClean="0"/>
              <a:t>is </a:t>
            </a:r>
            <a:r>
              <a:rPr lang="en-US" sz="2000" dirty="0"/>
              <a:t>NOT listed in the CompTIA A+ 220-901 </a:t>
            </a:r>
            <a:r>
              <a:rPr lang="en-US" sz="2000" dirty="0" smtClean="0"/>
              <a:t>blueprint. Instructors </a:t>
            </a:r>
            <a:r>
              <a:rPr lang="en-US" sz="2000" dirty="0"/>
              <a:t>could skip these sections; however, they should provide additional information and fundamental concepts to assist the student with the topic</a:t>
            </a:r>
            <a:r>
              <a:rPr lang="en-US" sz="2000" dirty="0" smtClean="0"/>
              <a:t>.</a:t>
            </a:r>
          </a:p>
          <a:p>
            <a:r>
              <a:rPr lang="en-US" sz="2000" dirty="0" smtClean="0"/>
              <a:t>All content in Chapter 9 is aligned to the certification.</a:t>
            </a:r>
            <a:endParaRPr lang="en-US" sz="2000" dirty="0"/>
          </a:p>
          <a:p>
            <a:pPr marL="0" indent="0">
              <a:buNone/>
            </a:pPr>
            <a:endParaRPr lang="en-US"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30801</TotalTime>
  <Pages>28</Pages>
  <Words>2048</Words>
  <Application>Microsoft Office PowerPoint</Application>
  <PresentationFormat>On-screen Show (4:3)</PresentationFormat>
  <Paragraphs>381</Paragraphs>
  <Slides>33</Slides>
  <Notes>32</Notes>
  <HiddenSlides>9</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ＭＳ Ｐゴシック</vt:lpstr>
      <vt:lpstr>Arial</vt:lpstr>
      <vt:lpstr>calibri</vt:lpstr>
      <vt:lpstr>Wingdings</vt:lpstr>
      <vt:lpstr>PPT-TMPLT-WHT_C</vt:lpstr>
      <vt:lpstr>NetAcad-4F_PPT-WHT_060408</vt:lpstr>
      <vt:lpstr>Instructor Materials Chapter 9: Laptops and Mobile Devices</vt:lpstr>
      <vt:lpstr>Instructor Materials - Chapter 9 Planning Guide</vt:lpstr>
      <vt:lpstr>PowerPoint Presentation</vt:lpstr>
      <vt:lpstr>Chapter 9: Activities</vt:lpstr>
      <vt:lpstr>Chapter 9: Assessment</vt:lpstr>
      <vt:lpstr>PowerPoint Presentation</vt:lpstr>
      <vt:lpstr>Chapter 9: Additional Help</vt:lpstr>
      <vt:lpstr>Chapter 9: Topics in chapter that are not found in the CompTIA A+ 220-901 Certification</vt:lpstr>
      <vt:lpstr>PowerPoint Presentation</vt:lpstr>
      <vt:lpstr>Chapter 9: Laptops and Mobile Devices</vt:lpstr>
      <vt:lpstr>Chapter 9 - Sections &amp; Objectives</vt:lpstr>
      <vt:lpstr>9.1 Laptop Components</vt:lpstr>
      <vt:lpstr>Laptops and Mobile Devices Laptop Components</vt:lpstr>
      <vt:lpstr>Laptops and Mobile Devices Laptop Components</vt:lpstr>
      <vt:lpstr>9.2 Laptop Configuration</vt:lpstr>
      <vt:lpstr>Laptops and Mobile Devices Laptop Configuration</vt:lpstr>
      <vt:lpstr>Laptops and Mobile Devices Laptop Configuration</vt:lpstr>
      <vt:lpstr>9.3 Laptop Hardware and Component Installation and Configuration</vt:lpstr>
      <vt:lpstr>Laptops and Mobile Devices Laptop Hardware and Component Installation and Configuration</vt:lpstr>
      <vt:lpstr>Laptops and Mobile Devices Laptop Hardware and Component Installation and Configuration</vt:lpstr>
      <vt:lpstr>9.4 Mobile Device Hardware Overview</vt:lpstr>
      <vt:lpstr>Laptops and Mobile Devices Mobile Device Hardware Overview</vt:lpstr>
      <vt:lpstr>Laptops and Mobile Devices Mobile Device Hardware Overview</vt:lpstr>
      <vt:lpstr>9.5 Common Preventive Maintenance Techniques for Laptops and Mobile Devices</vt:lpstr>
      <vt:lpstr>Laptops and Mobile Devices Common Preventive Maintenance Techniques for Laptops and Mobile Devices</vt:lpstr>
      <vt:lpstr>9.6 Basic Troubleshooting Process for Laptops and Mobile Devices</vt:lpstr>
      <vt:lpstr>Laptops and Mobile Devices Basic Troubleshooting Process for Laptops and Mobile Devices</vt:lpstr>
      <vt:lpstr>9.7  Chapter Summary</vt:lpstr>
      <vt:lpstr>Chapter Summary Summary</vt:lpstr>
      <vt:lpstr>Chapter Summary Summary (Cont.)</vt:lpstr>
      <vt:lpstr>PowerPoint Presentation</vt:lpstr>
      <vt:lpstr>PowerPoint Presentation</vt:lpstr>
      <vt:lpstr>Chapter 9 New Terms and Commands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dholzing</cp:lastModifiedBy>
  <cp:revision>971</cp:revision>
  <cp:lastPrinted>1999-01-27T00:54:54Z</cp:lastPrinted>
  <dcterms:created xsi:type="dcterms:W3CDTF">2006-10-23T15:07:30Z</dcterms:created>
  <dcterms:modified xsi:type="dcterms:W3CDTF">2015-11-13T18:58:52Z</dcterms:modified>
</cp:coreProperties>
</file>