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7" r:id="rId4"/>
    <p:sldId id="278" r:id="rId5"/>
    <p:sldId id="279" r:id="rId6"/>
    <p:sldId id="28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49" Type="http://schemas.microsoft.com/office/2016/11/relationships/changesInfo" Target="changesInfos/changesInfo1.xml"/><Relationship Id="rId10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50359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latin typeface="+mn-lt"/>
              </a:rPr>
              <a:t>Review Class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Lecture Outline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101755"/>
            <a:ext cx="8234223" cy="4107981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Review of the midterm topics from Text Book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1.2 Propositional Equivalences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1.3 Predicates and Quantifiers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2.1 Sets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2.2 Set Operations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2.3 Functions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3.4 The Integers and Division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3.5 Primes and Greatest Common Divisors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3.8 Matrices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4.1 Mathematical Induction </a:t>
            </a:r>
          </a:p>
          <a:p>
            <a:pPr marL="274320" indent="-274320"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Midterm Exam : </a:t>
            </a:r>
            <a:r>
              <a:rPr lang="en-US" altLang="zh-TW" dirty="0" smtClean="0">
                <a:solidFill>
                  <a:srgbClr val="FF0000"/>
                </a:solidFill>
              </a:rPr>
              <a:t>Question Pattern, Marks </a:t>
            </a:r>
            <a:r>
              <a:rPr lang="en-US" altLang="zh-TW" dirty="0" smtClean="0">
                <a:solidFill>
                  <a:srgbClr val="FF0000"/>
                </a:solidFill>
              </a:rPr>
              <a:t>Distribution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274320" indent="-274320"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OBE: </a:t>
            </a:r>
            <a:r>
              <a:rPr lang="en-US" altLang="zh-TW" dirty="0" smtClean="0">
                <a:solidFill>
                  <a:srgbClr val="FF0000"/>
                </a:solidFill>
              </a:rPr>
              <a:t>The CO1 and CO2, Definitions, Rubrics,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4018" y="1446667"/>
          <a:ext cx="8052185" cy="4641383"/>
        </p:xfrm>
        <a:graphic>
          <a:graphicData uri="http://schemas.openxmlformats.org/drawingml/2006/table">
            <a:tbl>
              <a:tblPr/>
              <a:tblGrid>
                <a:gridCol w="696042"/>
                <a:gridCol w="3273684"/>
                <a:gridCol w="1185283"/>
                <a:gridCol w="1315727"/>
                <a:gridCol w="1581449"/>
              </a:tblGrid>
              <a:tr h="875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CO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Learning Domain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Assessment Method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Assessment Rubric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75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CO1</a:t>
                      </a:r>
                      <a:endParaRPr lang="en-US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Explain propositional logic and propositional equivalences.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Cognitive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Rubric for 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5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CO2</a:t>
                      </a:r>
                      <a:endParaRPr lang="en-US"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Determine whether a function is one-to-one, onto, and/or one-to-one correspondence.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Rubric for 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latin typeface="Times New Roman"/>
                          <a:ea typeface="Times New Roman"/>
                          <a:cs typeface="Times New Roman"/>
                        </a:rPr>
                        <a:t>CO3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Determine whether a graph contains Euler or Hamilton circuit or path.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Rubric for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latin typeface="Times New Roman"/>
                          <a:ea typeface="Times New Roman"/>
                          <a:cs typeface="Times New Roman"/>
                        </a:rPr>
                        <a:t>CO4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Analyze a Relation to verify whether it contains certain property.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Times New Roman"/>
                          <a:ea typeface="Times New Roman"/>
                          <a:cs typeface="Times New Roman"/>
                        </a:rPr>
                        <a:t>Rubric for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5913" y="736976"/>
            <a:ext cx="537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The 4 COs of Discrete Mathematics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785564" y="678976"/>
            <a:ext cx="5572872" cy="76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Rubric for Midterm Exam Assessment (CO1)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6853" y="1498504"/>
          <a:ext cx="8052180" cy="5276088"/>
        </p:xfrm>
        <a:graphic>
          <a:graphicData uri="http://schemas.openxmlformats.org/drawingml/2006/table">
            <a:tbl>
              <a:tblPr/>
              <a:tblGrid>
                <a:gridCol w="1494486"/>
                <a:gridCol w="1494486"/>
                <a:gridCol w="1449393"/>
                <a:gridCol w="1396246"/>
                <a:gridCol w="1384973"/>
                <a:gridCol w="832596"/>
              </a:tblGrid>
              <a:tr h="13183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Marking 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Criteria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Marks Distribution (Maximum 5X3=15)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Acquired Marks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3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Inadequate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(0-2)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Satisfactory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(3)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Good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(4)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Excellent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(5)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1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Definition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Student does not answer or vaguely define the terms or concept 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Definition provided with partial relevance to the subject matter.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Correctly define the terms. May miss minor detail.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</a:rPr>
                        <a:t>Correctly and comprehensively define the term with examples.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Usage of logic and/or laws of equivalences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No usage of laws or incorrect usage of laws.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Usage of laws without mentioning the name of laws.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Usage of laws with mentioning the name of laws but with minor mistakes.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Proper usage of laws mentioning their names correctly and without any mistake. 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2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Correctness of answer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incorrect answer.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but with some logical errors.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with minor errors.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with no error.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836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b="1">
                          <a:latin typeface="Times New Roman"/>
                          <a:ea typeface="Times New Roman"/>
                        </a:rPr>
                        <a:t>Acquired Marks:</a:t>
                      </a: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836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b="1">
                          <a:latin typeface="Times New Roman"/>
                          <a:ea typeface="Times New Roman"/>
                        </a:rPr>
                        <a:t>CO Pass / Fail:</a:t>
                      </a: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158624" y="727162"/>
            <a:ext cx="5572872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Rubric for Midterm Exam Assessment (CO2)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669" y="1572518"/>
          <a:ext cx="8270543" cy="5120640"/>
        </p:xfrm>
        <a:graphic>
          <a:graphicData uri="http://schemas.openxmlformats.org/drawingml/2006/table">
            <a:tbl>
              <a:tblPr/>
              <a:tblGrid>
                <a:gridCol w="1535013"/>
                <a:gridCol w="1535013"/>
                <a:gridCol w="1488698"/>
                <a:gridCol w="1434113"/>
                <a:gridCol w="1422533"/>
                <a:gridCol w="855173"/>
              </a:tblGrid>
              <a:tr h="13465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Marking Criteria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Marks Distribution (Maximum 5X3=15)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Acquired Marks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9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Inadequate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(0-2)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Satisfactory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Excellent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(5)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720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Definition 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Student does not define or vaguely define the terms or concept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Definition provided with partial relevance to the subject matter.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Correctly define the terms. May miss minor detail.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Correctly and comprehensively define the terms.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20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Reasoning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Student does not provide reasoning or incorrect reasoning.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Reasoning provided   with partial relevance to the subject matter.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 Correct reasoning provided with minor mistakes.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 reasoning provided with no mistake.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85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Correctness of answer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incorrect answer.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correct answer but with some missing steps.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a correct answer with minor errors.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correct answer showing all the relevant steps and with no error.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Acquired Marks: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 Pass / Fail: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Do you have any questions?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B60475-9F48-4DF1-B1C8-5A1DCA0B1505}"/>
</file>

<file path=customXml/itemProps2.xml><?xml version="1.0" encoding="utf-8"?>
<ds:datastoreItem xmlns:ds="http://schemas.openxmlformats.org/officeDocument/2006/customXml" ds:itemID="{48AB7F30-2BBC-4529-AB40-353C29B2F141}"/>
</file>

<file path=customXml/itemProps3.xml><?xml version="1.0" encoding="utf-8"?>
<ds:datastoreItem xmlns:ds="http://schemas.openxmlformats.org/officeDocument/2006/customXml" ds:itemID="{35518EDF-C5F4-4E27-AFBD-FC14EBD23F7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3071</TotalTime>
  <Words>536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Review Class</vt:lpstr>
      <vt:lpstr>Lecture Outline</vt:lpstr>
      <vt:lpstr>Slide 3</vt:lpstr>
      <vt:lpstr>Slide 4</vt:lpstr>
      <vt:lpstr>Slide 5</vt:lpstr>
      <vt:lpstr>Slide 6</vt:lpstr>
      <vt:lpstr>Slide 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84</cp:revision>
  <dcterms:created xsi:type="dcterms:W3CDTF">2018-12-10T17:20:29Z</dcterms:created>
  <dcterms:modified xsi:type="dcterms:W3CDTF">2020-05-06T14:07:14Z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