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20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0" r:id="rId4"/>
    <p:sldId id="266" r:id="rId5"/>
    <p:sldId id="258" r:id="rId6"/>
    <p:sldId id="267" r:id="rId7"/>
    <p:sldId id="268" r:id="rId8"/>
    <p:sldId id="271" r:id="rId9"/>
    <p:sldId id="269" r:id="rId10"/>
    <p:sldId id="272" r:id="rId11"/>
    <p:sldId id="273" r:id="rId12"/>
    <p:sldId id="274" r:id="rId13"/>
    <p:sldId id="275" r:id="rId14"/>
    <p:sldId id="286" r:id="rId15"/>
    <p:sldId id="287" r:id="rId16"/>
    <p:sldId id="288" r:id="rId17"/>
    <p:sldId id="276" r:id="rId18"/>
    <p:sldId id="289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64" r:id="rId29"/>
    <p:sldId id="26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dford.edu/~nokie/classes/360/graphs-terms.html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00090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9157168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Discrete Mathematics </a:t>
            </a:r>
          </a:p>
        </p:txBody>
      </p:sp>
    </p:spTree>
    <p:extLst>
      <p:ext uri="{BB962C8B-B14F-4D97-AF65-F5344CB8AC3E}">
        <p14:creationId xmlns:p14="http://schemas.microsoft.com/office/powerpoint/2010/main" xmlns="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Basic Terminology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C5A488F0-F1BA-4666-82E2-B02714DBE0BF}"/>
              </a:ext>
            </a:extLst>
          </p:cNvPr>
          <p:cNvSpPr txBox="1">
            <a:spLocks/>
          </p:cNvSpPr>
          <p:nvPr/>
        </p:nvSpPr>
        <p:spPr bwMode="auto">
          <a:xfrm>
            <a:off x="457200" y="1524000"/>
            <a:ext cx="8229600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Definition </a:t>
            </a: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The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degree of a vertex in an undirected graph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is the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number of edges incident with it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except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that a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loop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at a vertex contributes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twice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to the degree of that vertex.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The degree of the vertex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v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is denoted by deg(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v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Isolated vertex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 vertex of degree zero is called isolated.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Pendant vertex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 vertex is pendant if and only if it has degree one.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3952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E6F806E7-4EB0-48B4-9798-AD91370A8708}"/>
              </a:ext>
            </a:extLst>
          </p:cNvPr>
          <p:cNvSpPr txBox="1">
            <a:spLocks/>
          </p:cNvSpPr>
          <p:nvPr/>
        </p:nvSpPr>
        <p:spPr bwMode="auto">
          <a:xfrm>
            <a:off x="202490" y="1385455"/>
            <a:ext cx="8229600" cy="5347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: What are the degrees of the vertices in the graphs G and H?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12">
            <a:extLst>
              <a:ext uri="{FF2B5EF4-FFF2-40B4-BE49-F238E27FC236}">
                <a16:creationId xmlns:a16="http://schemas.microsoft.com/office/drawing/2014/main" xmlns="" id="{7D213CB6-6F2C-451F-B82D-B2683C655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86000"/>
            <a:ext cx="6629400" cy="17526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xmlns="" id="{8BFCF8D5-97F0-4FDF-81EC-5258945E4520}"/>
              </a:ext>
            </a:extLst>
          </p:cNvPr>
          <p:cNvSpPr txBox="1"/>
          <p:nvPr/>
        </p:nvSpPr>
        <p:spPr>
          <a:xfrm>
            <a:off x="457200" y="4191000"/>
            <a:ext cx="8382000" cy="1600200"/>
          </a:xfrm>
          <a:prstGeom prst="rect">
            <a:avLst/>
          </a:prstGeom>
        </p:spPr>
        <p:txBody>
          <a:bodyPr lIns="0" tIns="0" rIns="0" bIns="0"/>
          <a:lstStyle/>
          <a:p>
            <a:pPr marL="325374">
              <a:lnSpc>
                <a:spcPct val="95825"/>
              </a:lnSpc>
              <a:defRPr/>
            </a:pPr>
            <a:r>
              <a:rPr sz="2400" b="1" u="sng" dirty="0">
                <a:solidFill>
                  <a:srgbClr val="0000FF"/>
                </a:solidFill>
                <a:cs typeface="Times New Roman"/>
              </a:rPr>
              <a:t>Solution</a:t>
            </a:r>
            <a:r>
              <a:rPr sz="2400" dirty="0">
                <a:solidFill>
                  <a:srgbClr val="0000FF"/>
                </a:solidFill>
                <a:cs typeface="Times New Roman"/>
              </a:rPr>
              <a:t>:</a:t>
            </a:r>
            <a:endParaRPr lang="en-US" sz="2400" dirty="0">
              <a:solidFill>
                <a:srgbClr val="0000FF"/>
              </a:solidFill>
              <a:cs typeface="Times New Roman"/>
            </a:endParaRPr>
          </a:p>
          <a:p>
            <a:pPr marL="325374">
              <a:lnSpc>
                <a:spcPct val="95825"/>
              </a:lnSpc>
              <a:defRPr/>
            </a:pPr>
            <a:r>
              <a:rPr lang="en-US" sz="2400" i="1" spc="-4" dirty="0">
                <a:solidFill>
                  <a:prstClr val="black"/>
                </a:solidFill>
                <a:cs typeface="Times New Roman"/>
              </a:rPr>
              <a:t> </a:t>
            </a:r>
            <a:r>
              <a:rPr lang="en-US" sz="2400" b="1" i="1" spc="-4" dirty="0">
                <a:solidFill>
                  <a:srgbClr val="0000FF"/>
                </a:solidFill>
                <a:cs typeface="Times New Roman"/>
              </a:rPr>
              <a:t>G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:    deg</a:t>
            </a:r>
            <a:r>
              <a:rPr lang="en-US" sz="2400" spc="4" dirty="0">
                <a:solidFill>
                  <a:prstClr val="black"/>
                </a:solidFill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cs typeface="Times New Roman"/>
              </a:rPr>
              <a:t>a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)</a:t>
            </a:r>
            <a:r>
              <a:rPr lang="en-US" sz="2400" spc="-4" dirty="0">
                <a:solidFill>
                  <a:prstClr val="black"/>
                </a:solidFill>
                <a:cs typeface="Times New Roman"/>
              </a:rPr>
              <a:t> 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=</a:t>
            </a:r>
            <a:r>
              <a:rPr lang="en-US" sz="2400" spc="-4" dirty="0">
                <a:solidFill>
                  <a:prstClr val="black"/>
                </a:solidFill>
                <a:cs typeface="Times New Roman"/>
              </a:rPr>
              <a:t> 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2, deg</a:t>
            </a:r>
            <a:r>
              <a:rPr lang="en-US" sz="2400" spc="4" dirty="0">
                <a:solidFill>
                  <a:prstClr val="black"/>
                </a:solidFill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cs typeface="Times New Roman"/>
              </a:rPr>
              <a:t>b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)</a:t>
            </a:r>
            <a:r>
              <a:rPr lang="en-US" sz="2400" spc="-4" dirty="0">
                <a:solidFill>
                  <a:prstClr val="black"/>
                </a:solidFill>
                <a:cs typeface="Times New Roman"/>
              </a:rPr>
              <a:t> 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= deg</a:t>
            </a:r>
            <a:r>
              <a:rPr lang="en-US" sz="2400" spc="4" dirty="0">
                <a:solidFill>
                  <a:prstClr val="black"/>
                </a:solidFill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cs typeface="Times New Roman"/>
              </a:rPr>
              <a:t>c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)= deg</a:t>
            </a:r>
            <a:r>
              <a:rPr lang="en-US" sz="2400" spc="4" dirty="0">
                <a:solidFill>
                  <a:prstClr val="black"/>
                </a:solidFill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cs typeface="Times New Roman"/>
              </a:rPr>
              <a:t>f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)=4, deg</a:t>
            </a:r>
            <a:r>
              <a:rPr lang="en-US" sz="2400" spc="4" dirty="0">
                <a:solidFill>
                  <a:prstClr val="black"/>
                </a:solidFill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cs typeface="Times New Roman"/>
              </a:rPr>
              <a:t>d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)=1, deg(</a:t>
            </a:r>
            <a:r>
              <a:rPr lang="en-US" sz="2400" i="1" dirty="0">
                <a:solidFill>
                  <a:prstClr val="black"/>
                </a:solidFill>
                <a:cs typeface="Times New Roman"/>
              </a:rPr>
              <a:t>e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)</a:t>
            </a:r>
            <a:r>
              <a:rPr lang="en-US" sz="2400" spc="-4" dirty="0">
                <a:solidFill>
                  <a:prstClr val="black"/>
                </a:solidFill>
                <a:cs typeface="Times New Roman"/>
              </a:rPr>
              <a:t> 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=</a:t>
            </a:r>
            <a:r>
              <a:rPr lang="en-US" sz="2400" spc="-4" dirty="0">
                <a:solidFill>
                  <a:prstClr val="black"/>
                </a:solidFill>
                <a:cs typeface="Times New Roman"/>
              </a:rPr>
              <a:t> 3,    	and 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deg</a:t>
            </a:r>
            <a:r>
              <a:rPr lang="en-US" sz="2400" spc="4" dirty="0">
                <a:solidFill>
                  <a:prstClr val="black"/>
                </a:solidFill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cs typeface="Times New Roman"/>
              </a:rPr>
              <a:t>g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)=  0</a:t>
            </a:r>
            <a:endParaRPr lang="en-US" sz="2400" dirty="0">
              <a:solidFill>
                <a:prstClr val="black"/>
              </a:solidFill>
              <a:cs typeface="Cambria"/>
            </a:endParaRPr>
          </a:p>
          <a:p>
            <a:pPr marL="325374">
              <a:spcBef>
                <a:spcPts val="325"/>
              </a:spcBef>
              <a:defRPr/>
            </a:pPr>
            <a:r>
              <a:rPr sz="2400" b="1" i="1" spc="-4" dirty="0">
                <a:solidFill>
                  <a:srgbClr val="0000FF"/>
                </a:solidFill>
                <a:cs typeface="Times New Roman"/>
              </a:rPr>
              <a:t>H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:    deg</a:t>
            </a:r>
            <a:r>
              <a:rPr sz="2400" spc="4" dirty="0">
                <a:solidFill>
                  <a:prstClr val="black"/>
                </a:solidFill>
                <a:cs typeface="Times New Roman"/>
              </a:rPr>
              <a:t>(</a:t>
            </a:r>
            <a:r>
              <a:rPr sz="2400" i="1" dirty="0">
                <a:solidFill>
                  <a:prstClr val="black"/>
                </a:solidFill>
                <a:cs typeface="Times New Roman"/>
              </a:rPr>
              <a:t>a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)</a:t>
            </a:r>
            <a:r>
              <a:rPr sz="2400" spc="-4" dirty="0">
                <a:solidFill>
                  <a:prstClr val="black"/>
                </a:solidFill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=</a:t>
            </a:r>
            <a:r>
              <a:rPr sz="2400" spc="-4" dirty="0">
                <a:solidFill>
                  <a:prstClr val="black"/>
                </a:solidFill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cs typeface="Cambria"/>
              </a:rPr>
              <a:t>4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, deg</a:t>
            </a:r>
            <a:r>
              <a:rPr sz="2400" spc="4" dirty="0">
                <a:solidFill>
                  <a:prstClr val="black"/>
                </a:solidFill>
                <a:cs typeface="Times New Roman"/>
              </a:rPr>
              <a:t>(</a:t>
            </a:r>
            <a:r>
              <a:rPr sz="2400" i="1" dirty="0">
                <a:solidFill>
                  <a:prstClr val="black"/>
                </a:solidFill>
                <a:cs typeface="Times New Roman"/>
              </a:rPr>
              <a:t>b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)</a:t>
            </a:r>
            <a:r>
              <a:rPr sz="2400" spc="-4" dirty="0">
                <a:solidFill>
                  <a:prstClr val="black"/>
                </a:solidFill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=</a:t>
            </a:r>
            <a:r>
              <a:rPr sz="2400" spc="-4" dirty="0">
                <a:solidFill>
                  <a:prstClr val="black"/>
                </a:solidFill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deg(</a:t>
            </a:r>
            <a:r>
              <a:rPr sz="2400" i="1" dirty="0">
                <a:solidFill>
                  <a:prstClr val="black"/>
                </a:solidFill>
                <a:cs typeface="Times New Roman"/>
              </a:rPr>
              <a:t>e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)</a:t>
            </a:r>
            <a:r>
              <a:rPr sz="2400" spc="-4" dirty="0">
                <a:solidFill>
                  <a:prstClr val="black"/>
                </a:solidFill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=</a:t>
            </a:r>
            <a:r>
              <a:rPr sz="2400" spc="-4" dirty="0">
                <a:solidFill>
                  <a:prstClr val="black"/>
                </a:solidFill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cs typeface="Cambria"/>
              </a:rPr>
              <a:t>6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,  deg</a:t>
            </a:r>
            <a:r>
              <a:rPr sz="2400" spc="4" dirty="0">
                <a:solidFill>
                  <a:prstClr val="black"/>
                </a:solidFill>
                <a:cs typeface="Times New Roman"/>
              </a:rPr>
              <a:t>(</a:t>
            </a:r>
            <a:r>
              <a:rPr sz="2400" i="1" dirty="0">
                <a:solidFill>
                  <a:prstClr val="black"/>
                </a:solidFill>
                <a:cs typeface="Times New Roman"/>
              </a:rPr>
              <a:t>c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)</a:t>
            </a:r>
            <a:r>
              <a:rPr sz="2400" spc="-9" dirty="0">
                <a:solidFill>
                  <a:prstClr val="black"/>
                </a:solidFill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=</a:t>
            </a:r>
            <a:r>
              <a:rPr sz="2400" spc="-4" dirty="0">
                <a:solidFill>
                  <a:prstClr val="black"/>
                </a:solidFill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cs typeface="Cambria"/>
              </a:rPr>
              <a:t>1,</a:t>
            </a:r>
            <a:r>
              <a:rPr sz="2400" spc="29" dirty="0">
                <a:solidFill>
                  <a:prstClr val="black"/>
                </a:solidFill>
                <a:cs typeface="Cambria"/>
              </a:rPr>
              <a:t> 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deg</a:t>
            </a:r>
            <a:r>
              <a:rPr sz="2400" spc="4" dirty="0">
                <a:solidFill>
                  <a:prstClr val="black"/>
                </a:solidFill>
                <a:cs typeface="Times New Roman"/>
              </a:rPr>
              <a:t>(</a:t>
            </a:r>
            <a:r>
              <a:rPr sz="2400" i="1" dirty="0">
                <a:solidFill>
                  <a:prstClr val="black"/>
                </a:solidFill>
                <a:cs typeface="Times New Roman"/>
              </a:rPr>
              <a:t>d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)</a:t>
            </a:r>
            <a:r>
              <a:rPr sz="2400" spc="-4" dirty="0">
                <a:solidFill>
                  <a:prstClr val="black"/>
                </a:solidFill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= </a:t>
            </a:r>
            <a:r>
              <a:rPr sz="2400" dirty="0">
                <a:solidFill>
                  <a:prstClr val="black"/>
                </a:solidFill>
                <a:cs typeface="Cambria"/>
              </a:rPr>
              <a:t>5.</a:t>
            </a:r>
            <a:r>
              <a:rPr sz="2400" spc="-4" dirty="0">
                <a:solidFill>
                  <a:prstClr val="black"/>
                </a:solidFill>
                <a:cs typeface="Cambria"/>
              </a:rPr>
              <a:t> </a:t>
            </a:r>
            <a:r>
              <a:rPr sz="2400" dirty="0">
                <a:solidFill>
                  <a:prstClr val="black"/>
                </a:solidFill>
                <a:cs typeface="Cambria"/>
              </a:rPr>
              <a:t> </a:t>
            </a:r>
            <a:endParaRPr sz="2400" dirty="0">
              <a:solidFill>
                <a:prstClr val="black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2123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The Handshaking Theorem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BDAC69A6-E531-4B26-AA3A-314758EBD980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Theorem 1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(The Handshaking Theorem):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 G = (V,E) be an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undirected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with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edges. Then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43">
            <a:extLst>
              <a:ext uri="{FF2B5EF4-FFF2-40B4-BE49-F238E27FC236}">
                <a16:creationId xmlns:a16="http://schemas.microsoft.com/office/drawing/2014/main" xmlns="" id="{A3D5B74D-8DDB-4634-8A84-F338E72D017D}"/>
              </a:ext>
            </a:extLst>
          </p:cNvPr>
          <p:cNvSpPr>
            <a:spLocks/>
          </p:cNvSpPr>
          <p:nvPr/>
        </p:nvSpPr>
        <p:spPr bwMode="auto">
          <a:xfrm>
            <a:off x="1676400" y="3429000"/>
            <a:ext cx="484188" cy="739775"/>
          </a:xfrm>
          <a:custGeom>
            <a:avLst/>
            <a:gdLst>
              <a:gd name="T0" fmla="*/ 131046 w 483651"/>
              <a:gd name="T1" fmla="*/ 36169 h 739672"/>
              <a:gd name="T2" fmla="*/ 243882 w 483651"/>
              <a:gd name="T3" fmla="*/ 36254 h 739672"/>
              <a:gd name="T4" fmla="*/ 260127 w 483651"/>
              <a:gd name="T5" fmla="*/ 36819 h 739672"/>
              <a:gd name="T6" fmla="*/ 275494 w 483651"/>
              <a:gd name="T7" fmla="*/ 37915 h 739672"/>
              <a:gd name="T8" fmla="*/ 289980 w 483651"/>
              <a:gd name="T9" fmla="*/ 39555 h 739672"/>
              <a:gd name="T10" fmla="*/ 303588 w 483651"/>
              <a:gd name="T11" fmla="*/ 41715 h 739672"/>
              <a:gd name="T12" fmla="*/ 316317 w 483651"/>
              <a:gd name="T13" fmla="*/ 44408 h 739672"/>
              <a:gd name="T14" fmla="*/ 328168 w 483651"/>
              <a:gd name="T15" fmla="*/ 47643 h 739672"/>
              <a:gd name="T16" fmla="*/ 339141 w 483651"/>
              <a:gd name="T17" fmla="*/ 51399 h 739672"/>
              <a:gd name="T18" fmla="*/ 349236 w 483651"/>
              <a:gd name="T19" fmla="*/ 55697 h 739672"/>
              <a:gd name="T20" fmla="*/ 358453 w 483651"/>
              <a:gd name="T21" fmla="*/ 60517 h 739672"/>
              <a:gd name="T22" fmla="*/ 367978 w 483651"/>
              <a:gd name="T23" fmla="*/ 66737 h 739672"/>
              <a:gd name="T24" fmla="*/ 375990 w 483651"/>
              <a:gd name="T25" fmla="*/ 73242 h 739672"/>
              <a:gd name="T26" fmla="*/ 383676 w 483651"/>
              <a:gd name="T27" fmla="*/ 80746 h 739672"/>
              <a:gd name="T28" fmla="*/ 391033 w 483651"/>
              <a:gd name="T29" fmla="*/ 89250 h 739672"/>
              <a:gd name="T30" fmla="*/ 398067 w 483651"/>
              <a:gd name="T31" fmla="*/ 98765 h 739672"/>
              <a:gd name="T32" fmla="*/ 404767 w 483651"/>
              <a:gd name="T33" fmla="*/ 109268 h 739672"/>
              <a:gd name="T34" fmla="*/ 411145 w 483651"/>
              <a:gd name="T35" fmla="*/ 120781 h 739672"/>
              <a:gd name="T36" fmla="*/ 417198 w 483651"/>
              <a:gd name="T37" fmla="*/ 133295 h 739672"/>
              <a:gd name="T38" fmla="*/ 422920 w 483651"/>
              <a:gd name="T39" fmla="*/ 146797 h 739672"/>
              <a:gd name="T40" fmla="*/ 428315 w 483651"/>
              <a:gd name="T41" fmla="*/ 161310 h 739672"/>
              <a:gd name="T42" fmla="*/ 433385 w 483651"/>
              <a:gd name="T43" fmla="*/ 176834 h 739672"/>
              <a:gd name="T44" fmla="*/ 467831 w 483651"/>
              <a:gd name="T45" fmla="*/ 176834 h 739672"/>
              <a:gd name="T46" fmla="*/ 456336 w 483651"/>
              <a:gd name="T47" fmla="*/ 77554 h 739672"/>
              <a:gd name="T48" fmla="*/ 452209 w 483651"/>
              <a:gd name="T49" fmla="*/ 51109 h 739672"/>
              <a:gd name="T50" fmla="*/ 445075 w 483651"/>
              <a:gd name="T51" fmla="*/ 25112 h 739672"/>
              <a:gd name="T52" fmla="*/ 436245 w 483651"/>
              <a:gd name="T53" fmla="*/ 11057 h 739672"/>
              <a:gd name="T54" fmla="*/ 418715 w 483651"/>
              <a:gd name="T55" fmla="*/ 3800 h 739672"/>
              <a:gd name="T56" fmla="*/ 390092 w 483651"/>
              <a:gd name="T57" fmla="*/ 421 h 739672"/>
              <a:gd name="T58" fmla="*/ 371379 w 483651"/>
              <a:gd name="T59" fmla="*/ 0 h 739672"/>
              <a:gd name="T60" fmla="*/ 10880 w 483651"/>
              <a:gd name="T61" fmla="*/ 0 h 739672"/>
              <a:gd name="T62" fmla="*/ 304783 w 483651"/>
              <a:gd name="T63" fmla="*/ 396377 h 739672"/>
              <a:gd name="T64" fmla="*/ 0 w 483651"/>
              <a:gd name="T65" fmla="*/ 740805 h 739672"/>
              <a:gd name="T66" fmla="*/ 378621 w 483651"/>
              <a:gd name="T67" fmla="*/ 740802 h 739672"/>
              <a:gd name="T68" fmla="*/ 406596 w 483651"/>
              <a:gd name="T69" fmla="*/ 736884 h 739672"/>
              <a:gd name="T70" fmla="*/ 429524 w 483651"/>
              <a:gd name="T71" fmla="*/ 725483 h 739672"/>
              <a:gd name="T72" fmla="*/ 447402 w 483651"/>
              <a:gd name="T73" fmla="*/ 706599 h 739672"/>
              <a:gd name="T74" fmla="*/ 460228 w 483651"/>
              <a:gd name="T75" fmla="*/ 680248 h 739672"/>
              <a:gd name="T76" fmla="*/ 464749 w 483651"/>
              <a:gd name="T77" fmla="*/ 664256 h 739672"/>
              <a:gd name="T78" fmla="*/ 489591 w 483651"/>
              <a:gd name="T79" fmla="*/ 558621 h 739672"/>
              <a:gd name="T80" fmla="*/ 454804 w 483651"/>
              <a:gd name="T81" fmla="*/ 558621 h 739672"/>
              <a:gd name="T82" fmla="*/ 450555 w 483651"/>
              <a:gd name="T83" fmla="*/ 568998 h 739672"/>
              <a:gd name="T84" fmla="*/ 444213 w 483651"/>
              <a:gd name="T85" fmla="*/ 582782 h 739672"/>
              <a:gd name="T86" fmla="*/ 437497 w 483651"/>
              <a:gd name="T87" fmla="*/ 595467 h 739672"/>
              <a:gd name="T88" fmla="*/ 430407 w 483651"/>
              <a:gd name="T89" fmla="*/ 607047 h 739672"/>
              <a:gd name="T90" fmla="*/ 422943 w 483651"/>
              <a:gd name="T91" fmla="*/ 617527 h 739672"/>
              <a:gd name="T92" fmla="*/ 415106 w 483651"/>
              <a:gd name="T93" fmla="*/ 626902 h 739672"/>
              <a:gd name="T94" fmla="*/ 406896 w 483651"/>
              <a:gd name="T95" fmla="*/ 635179 h 739672"/>
              <a:gd name="T96" fmla="*/ 398312 w 483651"/>
              <a:gd name="T97" fmla="*/ 642355 h 739672"/>
              <a:gd name="T98" fmla="*/ 384315 w 483651"/>
              <a:gd name="T99" fmla="*/ 651273 h 739672"/>
              <a:gd name="T100" fmla="*/ 366161 w 483651"/>
              <a:gd name="T101" fmla="*/ 658910 h 739672"/>
              <a:gd name="T102" fmla="*/ 344117 w 483651"/>
              <a:gd name="T103" fmla="*/ 664850 h 739672"/>
              <a:gd name="T104" fmla="*/ 331637 w 483651"/>
              <a:gd name="T105" fmla="*/ 667183 h 739672"/>
              <a:gd name="T106" fmla="*/ 318185 w 483651"/>
              <a:gd name="T107" fmla="*/ 669090 h 739672"/>
              <a:gd name="T108" fmla="*/ 303761 w 483651"/>
              <a:gd name="T109" fmla="*/ 670573 h 739672"/>
              <a:gd name="T110" fmla="*/ 288364 w 483651"/>
              <a:gd name="T111" fmla="*/ 671635 h 739672"/>
              <a:gd name="T112" fmla="*/ 271995 w 483651"/>
              <a:gd name="T113" fmla="*/ 672277 h 739672"/>
              <a:gd name="T114" fmla="*/ 254654 w 483651"/>
              <a:gd name="T115" fmla="*/ 672490 h 739672"/>
              <a:gd name="T116" fmla="*/ 108075 w 483651"/>
              <a:gd name="T117" fmla="*/ 672490 h 739672"/>
              <a:gd name="T118" fmla="*/ 377882 w 483651"/>
              <a:gd name="T119" fmla="*/ 368474 h 739672"/>
              <a:gd name="T120" fmla="*/ 131046 w 483651"/>
              <a:gd name="T121" fmla="*/ 36169 h 73967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483651"/>
              <a:gd name="T184" fmla="*/ 0 h 739672"/>
              <a:gd name="T185" fmla="*/ 483651 w 483651"/>
              <a:gd name="T186" fmla="*/ 739672 h 73967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483651" h="739672">
                <a:moveTo>
                  <a:pt x="129456" y="36114"/>
                </a:moveTo>
                <a:lnTo>
                  <a:pt x="240924" y="36199"/>
                </a:lnTo>
                <a:lnTo>
                  <a:pt x="256971" y="36764"/>
                </a:lnTo>
                <a:lnTo>
                  <a:pt x="272150" y="37860"/>
                </a:lnTo>
                <a:lnTo>
                  <a:pt x="286461" y="39489"/>
                </a:lnTo>
                <a:lnTo>
                  <a:pt x="299904" y="41649"/>
                </a:lnTo>
                <a:lnTo>
                  <a:pt x="312479" y="44342"/>
                </a:lnTo>
                <a:lnTo>
                  <a:pt x="324186" y="47566"/>
                </a:lnTo>
                <a:lnTo>
                  <a:pt x="335026" y="51322"/>
                </a:lnTo>
                <a:lnTo>
                  <a:pt x="344998" y="55609"/>
                </a:lnTo>
                <a:lnTo>
                  <a:pt x="354103" y="60429"/>
                </a:lnTo>
                <a:lnTo>
                  <a:pt x="363513" y="66638"/>
                </a:lnTo>
                <a:lnTo>
                  <a:pt x="371428" y="73132"/>
                </a:lnTo>
                <a:lnTo>
                  <a:pt x="379020" y="80625"/>
                </a:lnTo>
                <a:lnTo>
                  <a:pt x="386289" y="89118"/>
                </a:lnTo>
                <a:lnTo>
                  <a:pt x="393235" y="98611"/>
                </a:lnTo>
                <a:lnTo>
                  <a:pt x="399858" y="109103"/>
                </a:lnTo>
                <a:lnTo>
                  <a:pt x="406158" y="120594"/>
                </a:lnTo>
                <a:lnTo>
                  <a:pt x="412135" y="133086"/>
                </a:lnTo>
                <a:lnTo>
                  <a:pt x="417789" y="146577"/>
                </a:lnTo>
                <a:lnTo>
                  <a:pt x="423119" y="161068"/>
                </a:lnTo>
                <a:lnTo>
                  <a:pt x="428127" y="176559"/>
                </a:lnTo>
                <a:lnTo>
                  <a:pt x="462155" y="176559"/>
                </a:lnTo>
                <a:lnTo>
                  <a:pt x="450799" y="77433"/>
                </a:lnTo>
                <a:lnTo>
                  <a:pt x="446722" y="51032"/>
                </a:lnTo>
                <a:lnTo>
                  <a:pt x="439675" y="25079"/>
                </a:lnTo>
                <a:lnTo>
                  <a:pt x="430951" y="11035"/>
                </a:lnTo>
                <a:lnTo>
                  <a:pt x="413636" y="3789"/>
                </a:lnTo>
                <a:lnTo>
                  <a:pt x="385359" y="421"/>
                </a:lnTo>
                <a:lnTo>
                  <a:pt x="366873" y="0"/>
                </a:lnTo>
                <a:lnTo>
                  <a:pt x="10748" y="0"/>
                </a:lnTo>
                <a:lnTo>
                  <a:pt x="301085" y="395772"/>
                </a:lnTo>
                <a:lnTo>
                  <a:pt x="0" y="739672"/>
                </a:lnTo>
                <a:lnTo>
                  <a:pt x="374027" y="739669"/>
                </a:lnTo>
                <a:lnTo>
                  <a:pt x="401665" y="735755"/>
                </a:lnTo>
                <a:lnTo>
                  <a:pt x="424313" y="724372"/>
                </a:lnTo>
                <a:lnTo>
                  <a:pt x="441974" y="705521"/>
                </a:lnTo>
                <a:lnTo>
                  <a:pt x="454645" y="679203"/>
                </a:lnTo>
                <a:lnTo>
                  <a:pt x="459111" y="663243"/>
                </a:lnTo>
                <a:lnTo>
                  <a:pt x="483651" y="557763"/>
                </a:lnTo>
                <a:lnTo>
                  <a:pt x="449286" y="557763"/>
                </a:lnTo>
                <a:lnTo>
                  <a:pt x="445089" y="568129"/>
                </a:lnTo>
                <a:lnTo>
                  <a:pt x="438824" y="581891"/>
                </a:lnTo>
                <a:lnTo>
                  <a:pt x="432189" y="594554"/>
                </a:lnTo>
                <a:lnTo>
                  <a:pt x="425185" y="606117"/>
                </a:lnTo>
                <a:lnTo>
                  <a:pt x="417812" y="616581"/>
                </a:lnTo>
                <a:lnTo>
                  <a:pt x="410071" y="625945"/>
                </a:lnTo>
                <a:lnTo>
                  <a:pt x="401960" y="634211"/>
                </a:lnTo>
                <a:lnTo>
                  <a:pt x="393480" y="641376"/>
                </a:lnTo>
                <a:lnTo>
                  <a:pt x="379653" y="650272"/>
                </a:lnTo>
                <a:lnTo>
                  <a:pt x="361718" y="657898"/>
                </a:lnTo>
                <a:lnTo>
                  <a:pt x="339942" y="663830"/>
                </a:lnTo>
                <a:lnTo>
                  <a:pt x="327613" y="666160"/>
                </a:lnTo>
                <a:lnTo>
                  <a:pt x="314324" y="668067"/>
                </a:lnTo>
                <a:lnTo>
                  <a:pt x="300075" y="669550"/>
                </a:lnTo>
                <a:lnTo>
                  <a:pt x="284865" y="670609"/>
                </a:lnTo>
                <a:lnTo>
                  <a:pt x="268695" y="671244"/>
                </a:lnTo>
                <a:lnTo>
                  <a:pt x="251565" y="671456"/>
                </a:lnTo>
                <a:lnTo>
                  <a:pt x="106763" y="671456"/>
                </a:lnTo>
                <a:lnTo>
                  <a:pt x="373297" y="367913"/>
                </a:lnTo>
                <a:lnTo>
                  <a:pt x="129456" y="361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6" name="object 44">
            <a:extLst>
              <a:ext uri="{FF2B5EF4-FFF2-40B4-BE49-F238E27FC236}">
                <a16:creationId xmlns:a16="http://schemas.microsoft.com/office/drawing/2014/main" xmlns="" id="{7F802344-A413-46ED-8DCC-C2F6DB3F8012}"/>
              </a:ext>
            </a:extLst>
          </p:cNvPr>
          <p:cNvSpPr>
            <a:spLocks/>
          </p:cNvSpPr>
          <p:nvPr/>
        </p:nvSpPr>
        <p:spPr bwMode="auto">
          <a:xfrm>
            <a:off x="1828800" y="4267200"/>
            <a:ext cx="198438" cy="185738"/>
          </a:xfrm>
          <a:custGeom>
            <a:avLst/>
            <a:gdLst>
              <a:gd name="T0" fmla="*/ 23834 w 198833"/>
              <a:gd name="T1" fmla="*/ 159296 h 185921"/>
              <a:gd name="T2" fmla="*/ 29409 w 198833"/>
              <a:gd name="T3" fmla="*/ 164512 h 185921"/>
              <a:gd name="T4" fmla="*/ 39154 w 198833"/>
              <a:gd name="T5" fmla="*/ 171499 h 185921"/>
              <a:gd name="T6" fmla="*/ 50028 w 198833"/>
              <a:gd name="T7" fmla="*/ 176932 h 185921"/>
              <a:gd name="T8" fmla="*/ 62035 w 198833"/>
              <a:gd name="T9" fmla="*/ 180813 h 185921"/>
              <a:gd name="T10" fmla="*/ 75171 w 198833"/>
              <a:gd name="T11" fmla="*/ 183141 h 185921"/>
              <a:gd name="T12" fmla="*/ 89440 w 198833"/>
              <a:gd name="T13" fmla="*/ 183918 h 185921"/>
              <a:gd name="T14" fmla="*/ 194531 w 198833"/>
              <a:gd name="T15" fmla="*/ 183918 h 185921"/>
              <a:gd name="T16" fmla="*/ 194531 w 198833"/>
              <a:gd name="T17" fmla="*/ 166716 h 185921"/>
              <a:gd name="T18" fmla="*/ 89440 w 198833"/>
              <a:gd name="T19" fmla="*/ 166716 h 185921"/>
              <a:gd name="T20" fmla="*/ 83520 w 198833"/>
              <a:gd name="T21" fmla="*/ 166579 h 185921"/>
              <a:gd name="T22" fmla="*/ 69573 w 198833"/>
              <a:gd name="T23" fmla="*/ 164974 h 185921"/>
              <a:gd name="T24" fmla="*/ 57276 w 198833"/>
              <a:gd name="T25" fmla="*/ 161572 h 185921"/>
              <a:gd name="T26" fmla="*/ 46629 w 198833"/>
              <a:gd name="T27" fmla="*/ 156371 h 185921"/>
              <a:gd name="T28" fmla="*/ 37635 w 198833"/>
              <a:gd name="T29" fmla="*/ 149373 h 185921"/>
              <a:gd name="T30" fmla="*/ 27262 w 198833"/>
              <a:gd name="T31" fmla="*/ 135639 h 185921"/>
              <a:gd name="T32" fmla="*/ 22308 w 198833"/>
              <a:gd name="T33" fmla="*/ 124390 h 185921"/>
              <a:gd name="T34" fmla="*/ 18827 w 198833"/>
              <a:gd name="T35" fmla="*/ 111375 h 185921"/>
              <a:gd name="T36" fmla="*/ 16818 w 198833"/>
              <a:gd name="T37" fmla="*/ 96590 h 185921"/>
              <a:gd name="T38" fmla="*/ 194531 w 198833"/>
              <a:gd name="T39" fmla="*/ 96590 h 185921"/>
              <a:gd name="T40" fmla="*/ 194531 w 198833"/>
              <a:gd name="T41" fmla="*/ 79388 h 185921"/>
              <a:gd name="T42" fmla="*/ 17088 w 198833"/>
              <a:gd name="T43" fmla="*/ 79388 h 185921"/>
              <a:gd name="T44" fmla="*/ 17244 w 198833"/>
              <a:gd name="T45" fmla="*/ 77978 h 185921"/>
              <a:gd name="T46" fmla="*/ 19897 w 198833"/>
              <a:gd name="T47" fmla="*/ 63830 h 185921"/>
              <a:gd name="T48" fmla="*/ 24297 w 198833"/>
              <a:gd name="T49" fmla="*/ 51563 h 185921"/>
              <a:gd name="T50" fmla="*/ 30445 w 198833"/>
              <a:gd name="T51" fmla="*/ 41175 h 185921"/>
              <a:gd name="T52" fmla="*/ 38342 w 198833"/>
              <a:gd name="T53" fmla="*/ 32678 h 185921"/>
              <a:gd name="T54" fmla="*/ 50533 w 198833"/>
              <a:gd name="T55" fmla="*/ 24758 h 185921"/>
              <a:gd name="T56" fmla="*/ 61853 w 198833"/>
              <a:gd name="T57" fmla="*/ 20564 h 185921"/>
              <a:gd name="T58" fmla="*/ 74821 w 198833"/>
              <a:gd name="T59" fmla="*/ 18039 h 185921"/>
              <a:gd name="T60" fmla="*/ 89440 w 198833"/>
              <a:gd name="T61" fmla="*/ 17201 h 185921"/>
              <a:gd name="T62" fmla="*/ 194531 w 198833"/>
              <a:gd name="T63" fmla="*/ 17201 h 185921"/>
              <a:gd name="T64" fmla="*/ 194531 w 198833"/>
              <a:gd name="T65" fmla="*/ 0 h 185921"/>
              <a:gd name="T66" fmla="*/ 89440 w 198833"/>
              <a:gd name="T67" fmla="*/ 0 h 185921"/>
              <a:gd name="T68" fmla="*/ 80289 w 198833"/>
              <a:gd name="T69" fmla="*/ 313 h 185921"/>
              <a:gd name="T70" fmla="*/ 66737 w 198833"/>
              <a:gd name="T71" fmla="*/ 2068 h 185921"/>
              <a:gd name="T72" fmla="*/ 54314 w 198833"/>
              <a:gd name="T73" fmla="*/ 5381 h 185921"/>
              <a:gd name="T74" fmla="*/ 43023 w 198833"/>
              <a:gd name="T75" fmla="*/ 10242 h 185921"/>
              <a:gd name="T76" fmla="*/ 32862 w 198833"/>
              <a:gd name="T77" fmla="*/ 16656 h 185921"/>
              <a:gd name="T78" fmla="*/ 23834 w 198833"/>
              <a:gd name="T79" fmla="*/ 24627 h 185921"/>
              <a:gd name="T80" fmla="*/ 18386 w 198833"/>
              <a:gd name="T81" fmla="*/ 30882 h 185921"/>
              <a:gd name="T82" fmla="*/ 11765 w 198833"/>
              <a:gd name="T83" fmla="*/ 40867 h 185921"/>
              <a:gd name="T84" fmla="*/ 6622 w 198833"/>
              <a:gd name="T85" fmla="*/ 51964 h 185921"/>
              <a:gd name="T86" fmla="*/ 2940 w 198833"/>
              <a:gd name="T87" fmla="*/ 64180 h 185921"/>
              <a:gd name="T88" fmla="*/ 740 w 198833"/>
              <a:gd name="T89" fmla="*/ 77510 h 185921"/>
              <a:gd name="T90" fmla="*/ 0 w 198833"/>
              <a:gd name="T91" fmla="*/ 91959 h 185921"/>
              <a:gd name="T92" fmla="*/ 349 w 198833"/>
              <a:gd name="T93" fmla="*/ 102086 h 185921"/>
              <a:gd name="T94" fmla="*/ 2109 w 198833"/>
              <a:gd name="T95" fmla="*/ 115760 h 185921"/>
              <a:gd name="T96" fmla="*/ 5329 w 198833"/>
              <a:gd name="T97" fmla="*/ 128318 h 185921"/>
              <a:gd name="T98" fmla="*/ 10030 w 198833"/>
              <a:gd name="T99" fmla="*/ 139760 h 185921"/>
              <a:gd name="T100" fmla="*/ 16196 w 198833"/>
              <a:gd name="T101" fmla="*/ 150087 h 185921"/>
              <a:gd name="T102" fmla="*/ 23834 w 198833"/>
              <a:gd name="T103" fmla="*/ 159296 h 18592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98833"/>
              <a:gd name="T157" fmla="*/ 0 h 185921"/>
              <a:gd name="T158" fmla="*/ 198833 w 198833"/>
              <a:gd name="T159" fmla="*/ 185921 h 185921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98833" h="185921">
                <a:moveTo>
                  <a:pt x="24361" y="161030"/>
                </a:moveTo>
                <a:lnTo>
                  <a:pt x="30060" y="166304"/>
                </a:lnTo>
                <a:lnTo>
                  <a:pt x="40019" y="173366"/>
                </a:lnTo>
                <a:lnTo>
                  <a:pt x="51135" y="178859"/>
                </a:lnTo>
                <a:lnTo>
                  <a:pt x="63406" y="182782"/>
                </a:lnTo>
                <a:lnTo>
                  <a:pt x="76834" y="185136"/>
                </a:lnTo>
                <a:lnTo>
                  <a:pt x="91418" y="185921"/>
                </a:lnTo>
                <a:lnTo>
                  <a:pt x="198833" y="185921"/>
                </a:lnTo>
                <a:lnTo>
                  <a:pt x="198833" y="168532"/>
                </a:lnTo>
                <a:lnTo>
                  <a:pt x="91418" y="168532"/>
                </a:lnTo>
                <a:lnTo>
                  <a:pt x="85368" y="168393"/>
                </a:lnTo>
                <a:lnTo>
                  <a:pt x="71111" y="166771"/>
                </a:lnTo>
                <a:lnTo>
                  <a:pt x="58542" y="163331"/>
                </a:lnTo>
                <a:lnTo>
                  <a:pt x="47660" y="158074"/>
                </a:lnTo>
                <a:lnTo>
                  <a:pt x="38467" y="150999"/>
                </a:lnTo>
                <a:lnTo>
                  <a:pt x="27864" y="137117"/>
                </a:lnTo>
                <a:lnTo>
                  <a:pt x="22801" y="125746"/>
                </a:lnTo>
                <a:lnTo>
                  <a:pt x="19244" y="112588"/>
                </a:lnTo>
                <a:lnTo>
                  <a:pt x="17191" y="97642"/>
                </a:lnTo>
                <a:lnTo>
                  <a:pt x="198833" y="97642"/>
                </a:lnTo>
                <a:lnTo>
                  <a:pt x="198833" y="80253"/>
                </a:lnTo>
                <a:lnTo>
                  <a:pt x="17465" y="80253"/>
                </a:lnTo>
                <a:lnTo>
                  <a:pt x="17626" y="78827"/>
                </a:lnTo>
                <a:lnTo>
                  <a:pt x="20337" y="64524"/>
                </a:lnTo>
                <a:lnTo>
                  <a:pt x="24834" y="52124"/>
                </a:lnTo>
                <a:lnTo>
                  <a:pt x="31119" y="41626"/>
                </a:lnTo>
                <a:lnTo>
                  <a:pt x="39190" y="33031"/>
                </a:lnTo>
                <a:lnTo>
                  <a:pt x="51651" y="25028"/>
                </a:lnTo>
                <a:lnTo>
                  <a:pt x="63221" y="20784"/>
                </a:lnTo>
                <a:lnTo>
                  <a:pt x="76476" y="18237"/>
                </a:lnTo>
                <a:lnTo>
                  <a:pt x="91418" y="17388"/>
                </a:lnTo>
                <a:lnTo>
                  <a:pt x="198833" y="17388"/>
                </a:lnTo>
                <a:lnTo>
                  <a:pt x="198833" y="0"/>
                </a:lnTo>
                <a:lnTo>
                  <a:pt x="91418" y="0"/>
                </a:lnTo>
                <a:lnTo>
                  <a:pt x="82064" y="313"/>
                </a:lnTo>
                <a:lnTo>
                  <a:pt x="68212" y="2090"/>
                </a:lnTo>
                <a:lnTo>
                  <a:pt x="55515" y="5436"/>
                </a:lnTo>
                <a:lnTo>
                  <a:pt x="43974" y="10352"/>
                </a:lnTo>
                <a:lnTo>
                  <a:pt x="33589" y="16837"/>
                </a:lnTo>
                <a:lnTo>
                  <a:pt x="24361" y="24892"/>
                </a:lnTo>
                <a:lnTo>
                  <a:pt x="18793" y="31220"/>
                </a:lnTo>
                <a:lnTo>
                  <a:pt x="12027" y="41311"/>
                </a:lnTo>
                <a:lnTo>
                  <a:pt x="6765" y="52530"/>
                </a:lnTo>
                <a:lnTo>
                  <a:pt x="3006" y="64879"/>
                </a:lnTo>
                <a:lnTo>
                  <a:pt x="751" y="78355"/>
                </a:lnTo>
                <a:lnTo>
                  <a:pt x="0" y="92961"/>
                </a:lnTo>
                <a:lnTo>
                  <a:pt x="360" y="103198"/>
                </a:lnTo>
                <a:lnTo>
                  <a:pt x="2153" y="117021"/>
                </a:lnTo>
                <a:lnTo>
                  <a:pt x="5450" y="129716"/>
                </a:lnTo>
                <a:lnTo>
                  <a:pt x="10250" y="141283"/>
                </a:lnTo>
                <a:lnTo>
                  <a:pt x="16554" y="151721"/>
                </a:lnTo>
                <a:lnTo>
                  <a:pt x="24361" y="1610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FBA0781-31C8-4836-B4A5-DEBF69ADA1F8}"/>
              </a:ext>
            </a:extLst>
          </p:cNvPr>
          <p:cNvSpPr txBox="1"/>
          <p:nvPr/>
        </p:nvSpPr>
        <p:spPr>
          <a:xfrm>
            <a:off x="2438400" y="3581400"/>
            <a:ext cx="9874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black"/>
                </a:solidFill>
                <a:cs typeface="Arial" charset="0"/>
              </a:rPr>
              <a:t>deg(</a:t>
            </a:r>
            <a:r>
              <a:rPr lang="en-US" sz="2400" b="1" i="1" dirty="0">
                <a:solidFill>
                  <a:prstClr val="black"/>
                </a:solidFill>
                <a:cs typeface="Arial" charset="0"/>
              </a:rPr>
              <a:t>v</a:t>
            </a:r>
            <a:r>
              <a:rPr lang="en-US" sz="2400" b="1" dirty="0">
                <a:solidFill>
                  <a:prstClr val="black"/>
                </a:solidFill>
                <a:cs typeface="Arial" charset="0"/>
              </a:rPr>
              <a:t>)</a:t>
            </a:r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xmlns="" id="{F7D28C02-2A1C-495F-A631-4A3C1A2EB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334000"/>
            <a:ext cx="7772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u="sng" dirty="0">
                <a:solidFill>
                  <a:srgbClr val="FF0000"/>
                </a:solidFill>
                <a:latin typeface="Arial" charset="0"/>
                <a:cs typeface="Arial" charset="0"/>
              </a:rPr>
              <a:t>Note</a:t>
            </a:r>
            <a:r>
              <a:rPr 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: This applies even if multiple edges and loops are present</a:t>
            </a:r>
          </a:p>
        </p:txBody>
      </p:sp>
    </p:spTree>
    <p:extLst>
      <p:ext uri="{BB962C8B-B14F-4D97-AF65-F5344CB8AC3E}">
        <p14:creationId xmlns:p14="http://schemas.microsoft.com/office/powerpoint/2010/main" xmlns="" val="174947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0A54924-3E31-4A7B-BE84-297B1D34CB76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2: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How many edges are there in a graph with 10 vertices each of degree six?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Because the sum of the degrees of the vertices is 6.10 = 60, it follows that 2e=60.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Therefore, e = 30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8606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Theorem 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E3159186-9D45-4CDD-94AB-FC2E1418B2B9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Theorem 2: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 undirected graph has an </a:t>
            </a:r>
            <a:r>
              <a:rPr kumimoji="0" 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even number of vertices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</a:t>
            </a:r>
            <a:r>
              <a:rPr kumimoji="0" 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odd degree.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If a graph has 5 vertices, can each vertex have degree 3?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This is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 possible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by the Handshaking theorem, because the sum of the degrees of the vertices 3.5 = 15 is odd.</a:t>
            </a:r>
          </a:p>
        </p:txBody>
      </p:sp>
    </p:spTree>
    <p:extLst>
      <p:ext uri="{BB962C8B-B14F-4D97-AF65-F5344CB8AC3E}">
        <p14:creationId xmlns:p14="http://schemas.microsoft.com/office/powerpoint/2010/main" xmlns="" val="4116620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 vertex &amp; Terminal Vertex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CA47CB63-6F27-4CEB-B132-795B3DE78B46}"/>
              </a:ext>
            </a:extLst>
          </p:cNvPr>
          <p:cNvSpPr txBox="1">
            <a:spLocks/>
          </p:cNvSpPr>
          <p:nvPr/>
        </p:nvSpPr>
        <p:spPr bwMode="auto">
          <a:xfrm>
            <a:off x="249382" y="2344188"/>
            <a:ext cx="8562109" cy="3707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 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(u, v) is an edge of the graph G with directed edges,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said to be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adjacent to v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 is said to be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adjacent from 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vertex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called the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initial vertex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 (u, v)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called the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terminal/end vertex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 (u, v)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1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The initial vertex and terminal vertex of a loop are the same.</a:t>
            </a:r>
          </a:p>
        </p:txBody>
      </p:sp>
    </p:spTree>
    <p:extLst>
      <p:ext uri="{BB962C8B-B14F-4D97-AF65-F5344CB8AC3E}">
        <p14:creationId xmlns:p14="http://schemas.microsoft.com/office/powerpoint/2010/main" xmlns="" val="2128710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729" y="449005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In-degree &amp; Out-degree of a vertex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C8D1722F-C690-462B-80B0-DA06AF20C90F}"/>
              </a:ext>
            </a:extLst>
          </p:cNvPr>
          <p:cNvSpPr txBox="1">
            <a:spLocks/>
          </p:cNvSpPr>
          <p:nvPr/>
        </p:nvSpPr>
        <p:spPr bwMode="auto">
          <a:xfrm>
            <a:off x="421341" y="2319568"/>
            <a:ext cx="8229600" cy="3732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 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a graph with directed edges the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in-degree of a vertex 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denoted by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deg</a:t>
            </a:r>
            <a:r>
              <a:rPr kumimoji="0" lang="en-US" sz="2400" b="1" i="0" u="none" strike="noStrike" kern="120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(v)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is the number of edges with v as their terminal vertex.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The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out-degree of 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denoted by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deg</a:t>
            </a:r>
            <a:r>
              <a:rPr kumimoji="0" lang="en-US" sz="2400" b="1" i="0" u="none" strike="noStrike" kern="120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(v)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is the number of edges with v as their initial vertex.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loop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at a vertex contributes 1 to both the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in-degree and the out-degree of this vertex.</a:t>
            </a:r>
          </a:p>
        </p:txBody>
      </p:sp>
    </p:spTree>
    <p:extLst>
      <p:ext uri="{BB962C8B-B14F-4D97-AF65-F5344CB8AC3E}">
        <p14:creationId xmlns:p14="http://schemas.microsoft.com/office/powerpoint/2010/main" xmlns="" val="1303377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869396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Example: In-degree &amp; Out-degree of </a:t>
            </a:r>
            <a:r>
              <a:rPr lang="en-US" b="1" dirty="0" smtClean="0">
                <a:solidFill>
                  <a:srgbClr val="FF0000"/>
                </a:solidFill>
              </a:rPr>
              <a:t>vertices of a graph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E4DD54F-C81D-4592-BDF2-E8EF838C8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490" y="1814732"/>
            <a:ext cx="8255710" cy="4662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Question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: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What are in-degrees and out-degrees of all the vertices in the graph below?</a:t>
            </a:r>
          </a:p>
        </p:txBody>
      </p:sp>
      <p:grpSp>
        <p:nvGrpSpPr>
          <p:cNvPr id="16" name="Group 42">
            <a:extLst>
              <a:ext uri="{FF2B5EF4-FFF2-40B4-BE49-F238E27FC236}">
                <a16:creationId xmlns:a16="http://schemas.microsoft.com/office/drawing/2014/main" xmlns="" id="{A6C50E40-9CA1-4269-8527-22B933919F7D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048000"/>
            <a:ext cx="2743200" cy="1295400"/>
            <a:chOff x="2112" y="2448"/>
            <a:chExt cx="1728" cy="816"/>
          </a:xfrm>
        </p:grpSpPr>
        <p:sp>
          <p:nvSpPr>
            <p:cNvPr id="17" name="Oval 32">
              <a:extLst>
                <a:ext uri="{FF2B5EF4-FFF2-40B4-BE49-F238E27FC236}">
                  <a16:creationId xmlns:a16="http://schemas.microsoft.com/office/drawing/2014/main" xmlns="" id="{CDE549B9-9BB4-40BA-8F9B-D149C6702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024"/>
              <a:ext cx="240" cy="240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1</a:t>
              </a:r>
            </a:p>
          </p:txBody>
        </p:sp>
        <p:sp>
          <p:nvSpPr>
            <p:cNvPr id="18" name="Oval 33">
              <a:extLst>
                <a:ext uri="{FF2B5EF4-FFF2-40B4-BE49-F238E27FC236}">
                  <a16:creationId xmlns:a16="http://schemas.microsoft.com/office/drawing/2014/main" xmlns="" id="{E356FC40-991F-457C-A045-2A66C5FBA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448"/>
              <a:ext cx="240" cy="240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2</a:t>
              </a:r>
            </a:p>
          </p:txBody>
        </p:sp>
        <p:sp>
          <p:nvSpPr>
            <p:cNvPr id="19" name="Oval 34">
              <a:extLst>
                <a:ext uri="{FF2B5EF4-FFF2-40B4-BE49-F238E27FC236}">
                  <a16:creationId xmlns:a16="http://schemas.microsoft.com/office/drawing/2014/main" xmlns="" id="{C25AC45D-32B8-4EB7-89E8-370CEB149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024"/>
              <a:ext cx="240" cy="240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3</a:t>
              </a:r>
            </a:p>
          </p:txBody>
        </p:sp>
        <p:cxnSp>
          <p:nvCxnSpPr>
            <p:cNvPr id="20" name="AutoShape 35">
              <a:extLst>
                <a:ext uri="{FF2B5EF4-FFF2-40B4-BE49-F238E27FC236}">
                  <a16:creationId xmlns:a16="http://schemas.microsoft.com/office/drawing/2014/main" xmlns="" id="{40823A92-40CF-4CDD-9421-FB8411168206}"/>
                </a:ext>
              </a:extLst>
            </p:cNvPr>
            <p:cNvCxnSpPr>
              <a:cxnSpLocks noChangeShapeType="1"/>
              <a:stCxn id="17" idx="7"/>
              <a:endCxn id="18" idx="3"/>
            </p:cNvCxnSpPr>
            <p:nvPr/>
          </p:nvCxnSpPr>
          <p:spPr bwMode="auto">
            <a:xfrm flipV="1">
              <a:off x="2317" y="2653"/>
              <a:ext cx="598" cy="406"/>
            </a:xfrm>
            <a:prstGeom prst="straightConnector1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36">
              <a:extLst>
                <a:ext uri="{FF2B5EF4-FFF2-40B4-BE49-F238E27FC236}">
                  <a16:creationId xmlns:a16="http://schemas.microsoft.com/office/drawing/2014/main" xmlns="" id="{78920DA7-991E-492B-BF2E-08AA1DE96F88}"/>
                </a:ext>
              </a:extLst>
            </p:cNvPr>
            <p:cNvCxnSpPr>
              <a:cxnSpLocks noChangeShapeType="1"/>
              <a:stCxn id="18" idx="5"/>
              <a:endCxn id="19" idx="1"/>
            </p:cNvCxnSpPr>
            <p:nvPr/>
          </p:nvCxnSpPr>
          <p:spPr bwMode="auto">
            <a:xfrm>
              <a:off x="3085" y="2653"/>
              <a:ext cx="550" cy="406"/>
            </a:xfrm>
            <a:prstGeom prst="straightConnector1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37">
              <a:extLst>
                <a:ext uri="{FF2B5EF4-FFF2-40B4-BE49-F238E27FC236}">
                  <a16:creationId xmlns:a16="http://schemas.microsoft.com/office/drawing/2014/main" xmlns="" id="{F3EA28F0-3333-43A8-B82B-2864364E2761}"/>
                </a:ext>
              </a:extLst>
            </p:cNvPr>
            <p:cNvCxnSpPr>
              <a:cxnSpLocks noChangeShapeType="1"/>
              <a:stCxn id="19" idx="2"/>
              <a:endCxn id="19" idx="4"/>
            </p:cNvCxnSpPr>
            <p:nvPr/>
          </p:nvCxnSpPr>
          <p:spPr bwMode="auto">
            <a:xfrm rot="10800000" flipH="1" flipV="1">
              <a:off x="3600" y="3144"/>
              <a:ext cx="120" cy="120"/>
            </a:xfrm>
            <a:prstGeom prst="curvedConnector4">
              <a:avLst>
                <a:gd name="adj1" fmla="val -120000"/>
                <a:gd name="adj2" fmla="val 220000"/>
              </a:avLst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38">
              <a:extLst>
                <a:ext uri="{FF2B5EF4-FFF2-40B4-BE49-F238E27FC236}">
                  <a16:creationId xmlns:a16="http://schemas.microsoft.com/office/drawing/2014/main" xmlns="" id="{E3F595C6-D2EF-42CA-9D7A-0F76FA826BE2}"/>
                </a:ext>
              </a:extLst>
            </p:cNvPr>
            <p:cNvCxnSpPr>
              <a:cxnSpLocks noChangeShapeType="1"/>
              <a:stCxn id="18" idx="6"/>
              <a:endCxn id="18" idx="1"/>
            </p:cNvCxnSpPr>
            <p:nvPr/>
          </p:nvCxnSpPr>
          <p:spPr bwMode="auto">
            <a:xfrm flipH="1" flipV="1">
              <a:off x="2915" y="2483"/>
              <a:ext cx="205" cy="85"/>
            </a:xfrm>
            <a:prstGeom prst="curvedConnector4">
              <a:avLst>
                <a:gd name="adj1" fmla="val -35611"/>
                <a:gd name="adj2" fmla="val 425880"/>
              </a:avLst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AutoShape 39">
              <a:extLst>
                <a:ext uri="{FF2B5EF4-FFF2-40B4-BE49-F238E27FC236}">
                  <a16:creationId xmlns:a16="http://schemas.microsoft.com/office/drawing/2014/main" xmlns="" id="{02CFE8D0-2CCF-478E-9D0C-9AD141690610}"/>
                </a:ext>
              </a:extLst>
            </p:cNvPr>
            <p:cNvCxnSpPr>
              <a:cxnSpLocks noChangeShapeType="1"/>
              <a:stCxn id="19" idx="6"/>
              <a:endCxn id="19" idx="7"/>
            </p:cNvCxnSpPr>
            <p:nvPr/>
          </p:nvCxnSpPr>
          <p:spPr bwMode="auto">
            <a:xfrm flipH="1" flipV="1">
              <a:off x="3805" y="3059"/>
              <a:ext cx="35" cy="85"/>
            </a:xfrm>
            <a:prstGeom prst="curvedConnector4">
              <a:avLst>
                <a:gd name="adj1" fmla="val -674287"/>
                <a:gd name="adj2" fmla="val 310588"/>
              </a:avLst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AutoShape 40">
              <a:extLst>
                <a:ext uri="{FF2B5EF4-FFF2-40B4-BE49-F238E27FC236}">
                  <a16:creationId xmlns:a16="http://schemas.microsoft.com/office/drawing/2014/main" xmlns="" id="{C0C1A46F-6F11-41AD-B7B5-F07D77E8719E}"/>
                </a:ext>
              </a:extLst>
            </p:cNvPr>
            <p:cNvCxnSpPr>
              <a:cxnSpLocks noChangeShapeType="1"/>
              <a:stCxn id="18" idx="6"/>
              <a:endCxn id="19" idx="0"/>
            </p:cNvCxnSpPr>
            <p:nvPr/>
          </p:nvCxnSpPr>
          <p:spPr bwMode="auto">
            <a:xfrm>
              <a:off x="3120" y="2568"/>
              <a:ext cx="600" cy="456"/>
            </a:xfrm>
            <a:prstGeom prst="straightConnector1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AutoShape 41">
              <a:extLst>
                <a:ext uri="{FF2B5EF4-FFF2-40B4-BE49-F238E27FC236}">
                  <a16:creationId xmlns:a16="http://schemas.microsoft.com/office/drawing/2014/main" xmlns="" id="{E5852E86-0EEF-42B7-BE76-B3ADDB5AED3E}"/>
                </a:ext>
              </a:extLst>
            </p:cNvPr>
            <p:cNvCxnSpPr>
              <a:cxnSpLocks noChangeShapeType="1"/>
              <a:stCxn id="17" idx="0"/>
              <a:endCxn id="18" idx="2"/>
            </p:cNvCxnSpPr>
            <p:nvPr/>
          </p:nvCxnSpPr>
          <p:spPr bwMode="auto">
            <a:xfrm flipV="1">
              <a:off x="2232" y="2568"/>
              <a:ext cx="648" cy="456"/>
            </a:xfrm>
            <a:prstGeom prst="straightConnector1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xmlns="" val="2242310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>
            <a:extLst>
              <a:ext uri="{FF2B5EF4-FFF2-40B4-BE49-F238E27FC236}">
                <a16:creationId xmlns:a16="http://schemas.microsoft.com/office/drawing/2014/main" xmlns="" id="{F83881A0-5404-46CB-BBFC-C54BAAC83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" y="1219200"/>
            <a:ext cx="809244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Solution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: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	 	deg</a:t>
            </a:r>
            <a:r>
              <a:rPr kumimoji="0" lang="en-US" altLang="ja-JP" sz="2800" b="0" i="0" u="none" strike="noStrike" kern="1200" cap="none" spc="0" normalizeH="0" baseline="30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-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(1) = 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		deg</a:t>
            </a:r>
            <a:r>
              <a:rPr kumimoji="0" lang="en-US" altLang="ja-JP" sz="2800" b="0" i="0" u="none" strike="noStrike" kern="1200" cap="none" spc="0" normalizeH="0" baseline="30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-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(2) = 3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		deg</a:t>
            </a:r>
            <a:r>
              <a:rPr kumimoji="0" lang="en-US" altLang="ja-JP" sz="2800" b="0" i="0" u="none" strike="noStrike" kern="1200" cap="none" spc="0" normalizeH="0" baseline="30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-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(3) = 4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		deg</a:t>
            </a:r>
            <a:r>
              <a:rPr kumimoji="0" lang="en-US" altLang="ja-JP" sz="2800" b="0" i="0" u="none" strike="noStrike" kern="1200" cap="none" spc="0" normalizeH="0" baseline="30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+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(1) = 2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		deg</a:t>
            </a:r>
            <a:r>
              <a:rPr kumimoji="0" lang="en-US" altLang="ja-JP" sz="2800" b="0" i="0" u="none" strike="noStrike" kern="1200" cap="none" spc="0" normalizeH="0" baseline="30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+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(2) = 3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		deg</a:t>
            </a:r>
            <a:r>
              <a:rPr kumimoji="0" lang="en-US" altLang="ja-JP" sz="2800" b="0" i="0" u="none" strike="noStrike" kern="1200" cap="none" spc="0" normalizeH="0" baseline="30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+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(3) = 2</a:t>
            </a:r>
            <a:endParaRPr kumimoji="0" lang="en-US" altLang="ja-JP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Practice Yourself: Example 4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9" name="Group 14">
            <a:extLst>
              <a:ext uri="{FF2B5EF4-FFF2-40B4-BE49-F238E27FC236}">
                <a16:creationId xmlns:a16="http://schemas.microsoft.com/office/drawing/2014/main" xmlns="" id="{06B83563-BEBA-4FDE-B603-E26B2C426C4A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819400"/>
            <a:ext cx="2743200" cy="1295400"/>
            <a:chOff x="2880" y="1776"/>
            <a:chExt cx="1728" cy="816"/>
          </a:xfrm>
        </p:grpSpPr>
        <p:sp>
          <p:nvSpPr>
            <p:cNvPr id="40" name="Oval 4">
              <a:extLst>
                <a:ext uri="{FF2B5EF4-FFF2-40B4-BE49-F238E27FC236}">
                  <a16:creationId xmlns:a16="http://schemas.microsoft.com/office/drawing/2014/main" xmlns="" id="{A1FA5603-5885-4959-982C-B958AAA8C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352"/>
              <a:ext cx="240" cy="240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1</a:t>
              </a:r>
            </a:p>
          </p:txBody>
        </p:sp>
        <p:sp>
          <p:nvSpPr>
            <p:cNvPr id="41" name="Oval 5">
              <a:extLst>
                <a:ext uri="{FF2B5EF4-FFF2-40B4-BE49-F238E27FC236}">
                  <a16:creationId xmlns:a16="http://schemas.microsoft.com/office/drawing/2014/main" xmlns="" id="{E04FAA59-5E1A-4E95-87A5-E7B8114DE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776"/>
              <a:ext cx="240" cy="240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2</a:t>
              </a:r>
            </a:p>
          </p:txBody>
        </p:sp>
        <p:sp>
          <p:nvSpPr>
            <p:cNvPr id="42" name="Oval 6">
              <a:extLst>
                <a:ext uri="{FF2B5EF4-FFF2-40B4-BE49-F238E27FC236}">
                  <a16:creationId xmlns:a16="http://schemas.microsoft.com/office/drawing/2014/main" xmlns="" id="{3C0B7AB5-C3DA-496E-B1DB-47694E519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352"/>
              <a:ext cx="240" cy="240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3</a:t>
              </a:r>
            </a:p>
          </p:txBody>
        </p:sp>
        <p:cxnSp>
          <p:nvCxnSpPr>
            <p:cNvPr id="43" name="AutoShape 7">
              <a:extLst>
                <a:ext uri="{FF2B5EF4-FFF2-40B4-BE49-F238E27FC236}">
                  <a16:creationId xmlns:a16="http://schemas.microsoft.com/office/drawing/2014/main" xmlns="" id="{A6A906A3-93C8-49A3-9005-05819596123C}"/>
                </a:ext>
              </a:extLst>
            </p:cNvPr>
            <p:cNvCxnSpPr>
              <a:cxnSpLocks noChangeShapeType="1"/>
              <a:stCxn id="40" idx="7"/>
              <a:endCxn id="41" idx="3"/>
            </p:cNvCxnSpPr>
            <p:nvPr/>
          </p:nvCxnSpPr>
          <p:spPr bwMode="auto">
            <a:xfrm flipV="1">
              <a:off x="3085" y="1981"/>
              <a:ext cx="598" cy="406"/>
            </a:xfrm>
            <a:prstGeom prst="straightConnector1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4" name="AutoShape 8">
              <a:extLst>
                <a:ext uri="{FF2B5EF4-FFF2-40B4-BE49-F238E27FC236}">
                  <a16:creationId xmlns:a16="http://schemas.microsoft.com/office/drawing/2014/main" xmlns="" id="{1A9C38DE-DC59-4DC3-A433-5B1E9D26B984}"/>
                </a:ext>
              </a:extLst>
            </p:cNvPr>
            <p:cNvCxnSpPr>
              <a:cxnSpLocks noChangeShapeType="1"/>
              <a:stCxn id="41" idx="5"/>
              <a:endCxn id="42" idx="1"/>
            </p:cNvCxnSpPr>
            <p:nvPr/>
          </p:nvCxnSpPr>
          <p:spPr bwMode="auto">
            <a:xfrm>
              <a:off x="3853" y="1981"/>
              <a:ext cx="550" cy="406"/>
            </a:xfrm>
            <a:prstGeom prst="straightConnector1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5" name="AutoShape 9">
              <a:extLst>
                <a:ext uri="{FF2B5EF4-FFF2-40B4-BE49-F238E27FC236}">
                  <a16:creationId xmlns:a16="http://schemas.microsoft.com/office/drawing/2014/main" xmlns="" id="{92BA5276-307A-47B5-9D09-69DF562AD872}"/>
                </a:ext>
              </a:extLst>
            </p:cNvPr>
            <p:cNvCxnSpPr>
              <a:cxnSpLocks noChangeShapeType="1"/>
              <a:stCxn id="42" idx="2"/>
              <a:endCxn id="42" idx="4"/>
            </p:cNvCxnSpPr>
            <p:nvPr/>
          </p:nvCxnSpPr>
          <p:spPr bwMode="auto">
            <a:xfrm rot="10800000" flipH="1" flipV="1">
              <a:off x="4368" y="2472"/>
              <a:ext cx="120" cy="120"/>
            </a:xfrm>
            <a:prstGeom prst="curvedConnector4">
              <a:avLst>
                <a:gd name="adj1" fmla="val -120000"/>
                <a:gd name="adj2" fmla="val 220000"/>
              </a:avLst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6" name="AutoShape 10">
              <a:extLst>
                <a:ext uri="{FF2B5EF4-FFF2-40B4-BE49-F238E27FC236}">
                  <a16:creationId xmlns:a16="http://schemas.microsoft.com/office/drawing/2014/main" xmlns="" id="{D0252B14-3F85-4855-9B5B-1C330A4E7DFB}"/>
                </a:ext>
              </a:extLst>
            </p:cNvPr>
            <p:cNvCxnSpPr>
              <a:cxnSpLocks noChangeShapeType="1"/>
              <a:stCxn id="41" idx="6"/>
              <a:endCxn id="41" idx="1"/>
            </p:cNvCxnSpPr>
            <p:nvPr/>
          </p:nvCxnSpPr>
          <p:spPr bwMode="auto">
            <a:xfrm flipH="1" flipV="1">
              <a:off x="3683" y="1811"/>
              <a:ext cx="205" cy="85"/>
            </a:xfrm>
            <a:prstGeom prst="curvedConnector4">
              <a:avLst>
                <a:gd name="adj1" fmla="val -35611"/>
                <a:gd name="adj2" fmla="val 425880"/>
              </a:avLst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7" name="AutoShape 11">
              <a:extLst>
                <a:ext uri="{FF2B5EF4-FFF2-40B4-BE49-F238E27FC236}">
                  <a16:creationId xmlns:a16="http://schemas.microsoft.com/office/drawing/2014/main" xmlns="" id="{12FBD4E9-203D-4A43-B442-4EF8DF999879}"/>
                </a:ext>
              </a:extLst>
            </p:cNvPr>
            <p:cNvCxnSpPr>
              <a:cxnSpLocks noChangeShapeType="1"/>
              <a:stCxn id="42" idx="6"/>
              <a:endCxn id="42" idx="7"/>
            </p:cNvCxnSpPr>
            <p:nvPr/>
          </p:nvCxnSpPr>
          <p:spPr bwMode="auto">
            <a:xfrm flipH="1" flipV="1">
              <a:off x="4573" y="2387"/>
              <a:ext cx="35" cy="85"/>
            </a:xfrm>
            <a:prstGeom prst="curvedConnector4">
              <a:avLst>
                <a:gd name="adj1" fmla="val -674287"/>
                <a:gd name="adj2" fmla="val 310588"/>
              </a:avLst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8" name="AutoShape 12">
              <a:extLst>
                <a:ext uri="{FF2B5EF4-FFF2-40B4-BE49-F238E27FC236}">
                  <a16:creationId xmlns:a16="http://schemas.microsoft.com/office/drawing/2014/main" xmlns="" id="{1F5B75AE-F4AB-4344-A909-E8FE292C4519}"/>
                </a:ext>
              </a:extLst>
            </p:cNvPr>
            <p:cNvCxnSpPr>
              <a:cxnSpLocks noChangeShapeType="1"/>
              <a:stCxn id="41" idx="6"/>
              <a:endCxn id="42" idx="0"/>
            </p:cNvCxnSpPr>
            <p:nvPr/>
          </p:nvCxnSpPr>
          <p:spPr bwMode="auto">
            <a:xfrm>
              <a:off x="3888" y="1896"/>
              <a:ext cx="600" cy="456"/>
            </a:xfrm>
            <a:prstGeom prst="straightConnector1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9" name="AutoShape 13">
              <a:extLst>
                <a:ext uri="{FF2B5EF4-FFF2-40B4-BE49-F238E27FC236}">
                  <a16:creationId xmlns:a16="http://schemas.microsoft.com/office/drawing/2014/main" xmlns="" id="{65F8BA7B-97C4-46AD-890E-3232D5C3D7BD}"/>
                </a:ext>
              </a:extLst>
            </p:cNvPr>
            <p:cNvCxnSpPr>
              <a:cxnSpLocks noChangeShapeType="1"/>
              <a:stCxn id="40" idx="0"/>
              <a:endCxn id="41" idx="2"/>
            </p:cNvCxnSpPr>
            <p:nvPr/>
          </p:nvCxnSpPr>
          <p:spPr bwMode="auto">
            <a:xfrm flipV="1">
              <a:off x="3000" y="1896"/>
              <a:ext cx="648" cy="456"/>
            </a:xfrm>
            <a:prstGeom prst="straightConnector1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xmlns="" val="157731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Theorem 3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3D9F411-DE8F-47F7-85A2-0BB1BA980294}"/>
              </a:ext>
            </a:extLst>
          </p:cNvPr>
          <p:cNvSpPr txBox="1">
            <a:spLocks/>
          </p:cNvSpPr>
          <p:nvPr/>
        </p:nvSpPr>
        <p:spPr bwMode="auto">
          <a:xfrm>
            <a:off x="202490" y="1600200"/>
            <a:ext cx="848431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Theorem 3: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 G = ( V, E ) be a graph with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directed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Then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     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Handshaking Theorem for directed graph	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43">
            <a:extLst>
              <a:ext uri="{FF2B5EF4-FFF2-40B4-BE49-F238E27FC236}">
                <a16:creationId xmlns:a16="http://schemas.microsoft.com/office/drawing/2014/main" xmlns="" id="{907F2D58-8E79-434D-AB90-43223FC49099}"/>
              </a:ext>
            </a:extLst>
          </p:cNvPr>
          <p:cNvSpPr>
            <a:spLocks/>
          </p:cNvSpPr>
          <p:nvPr/>
        </p:nvSpPr>
        <p:spPr bwMode="auto">
          <a:xfrm>
            <a:off x="1676400" y="2819400"/>
            <a:ext cx="484188" cy="739775"/>
          </a:xfrm>
          <a:custGeom>
            <a:avLst/>
            <a:gdLst>
              <a:gd name="T0" fmla="*/ 131046 w 483651"/>
              <a:gd name="T1" fmla="*/ 36169 h 739672"/>
              <a:gd name="T2" fmla="*/ 243882 w 483651"/>
              <a:gd name="T3" fmla="*/ 36254 h 739672"/>
              <a:gd name="T4" fmla="*/ 260127 w 483651"/>
              <a:gd name="T5" fmla="*/ 36819 h 739672"/>
              <a:gd name="T6" fmla="*/ 275494 w 483651"/>
              <a:gd name="T7" fmla="*/ 37915 h 739672"/>
              <a:gd name="T8" fmla="*/ 289980 w 483651"/>
              <a:gd name="T9" fmla="*/ 39555 h 739672"/>
              <a:gd name="T10" fmla="*/ 303588 w 483651"/>
              <a:gd name="T11" fmla="*/ 41715 h 739672"/>
              <a:gd name="T12" fmla="*/ 316317 w 483651"/>
              <a:gd name="T13" fmla="*/ 44408 h 739672"/>
              <a:gd name="T14" fmla="*/ 328168 w 483651"/>
              <a:gd name="T15" fmla="*/ 47643 h 739672"/>
              <a:gd name="T16" fmla="*/ 339141 w 483651"/>
              <a:gd name="T17" fmla="*/ 51399 h 739672"/>
              <a:gd name="T18" fmla="*/ 349236 w 483651"/>
              <a:gd name="T19" fmla="*/ 55697 h 739672"/>
              <a:gd name="T20" fmla="*/ 358453 w 483651"/>
              <a:gd name="T21" fmla="*/ 60517 h 739672"/>
              <a:gd name="T22" fmla="*/ 367978 w 483651"/>
              <a:gd name="T23" fmla="*/ 66737 h 739672"/>
              <a:gd name="T24" fmla="*/ 375990 w 483651"/>
              <a:gd name="T25" fmla="*/ 73242 h 739672"/>
              <a:gd name="T26" fmla="*/ 383676 w 483651"/>
              <a:gd name="T27" fmla="*/ 80746 h 739672"/>
              <a:gd name="T28" fmla="*/ 391033 w 483651"/>
              <a:gd name="T29" fmla="*/ 89250 h 739672"/>
              <a:gd name="T30" fmla="*/ 398067 w 483651"/>
              <a:gd name="T31" fmla="*/ 98765 h 739672"/>
              <a:gd name="T32" fmla="*/ 404767 w 483651"/>
              <a:gd name="T33" fmla="*/ 109268 h 739672"/>
              <a:gd name="T34" fmla="*/ 411145 w 483651"/>
              <a:gd name="T35" fmla="*/ 120781 h 739672"/>
              <a:gd name="T36" fmla="*/ 417198 w 483651"/>
              <a:gd name="T37" fmla="*/ 133295 h 739672"/>
              <a:gd name="T38" fmla="*/ 422920 w 483651"/>
              <a:gd name="T39" fmla="*/ 146797 h 739672"/>
              <a:gd name="T40" fmla="*/ 428315 w 483651"/>
              <a:gd name="T41" fmla="*/ 161310 h 739672"/>
              <a:gd name="T42" fmla="*/ 433385 w 483651"/>
              <a:gd name="T43" fmla="*/ 176834 h 739672"/>
              <a:gd name="T44" fmla="*/ 467831 w 483651"/>
              <a:gd name="T45" fmla="*/ 176834 h 739672"/>
              <a:gd name="T46" fmla="*/ 456336 w 483651"/>
              <a:gd name="T47" fmla="*/ 77554 h 739672"/>
              <a:gd name="T48" fmla="*/ 452209 w 483651"/>
              <a:gd name="T49" fmla="*/ 51109 h 739672"/>
              <a:gd name="T50" fmla="*/ 445075 w 483651"/>
              <a:gd name="T51" fmla="*/ 25112 h 739672"/>
              <a:gd name="T52" fmla="*/ 436245 w 483651"/>
              <a:gd name="T53" fmla="*/ 11057 h 739672"/>
              <a:gd name="T54" fmla="*/ 418715 w 483651"/>
              <a:gd name="T55" fmla="*/ 3800 h 739672"/>
              <a:gd name="T56" fmla="*/ 390092 w 483651"/>
              <a:gd name="T57" fmla="*/ 421 h 739672"/>
              <a:gd name="T58" fmla="*/ 371379 w 483651"/>
              <a:gd name="T59" fmla="*/ 0 h 739672"/>
              <a:gd name="T60" fmla="*/ 10880 w 483651"/>
              <a:gd name="T61" fmla="*/ 0 h 739672"/>
              <a:gd name="T62" fmla="*/ 304783 w 483651"/>
              <a:gd name="T63" fmla="*/ 396377 h 739672"/>
              <a:gd name="T64" fmla="*/ 0 w 483651"/>
              <a:gd name="T65" fmla="*/ 740805 h 739672"/>
              <a:gd name="T66" fmla="*/ 378621 w 483651"/>
              <a:gd name="T67" fmla="*/ 740802 h 739672"/>
              <a:gd name="T68" fmla="*/ 406596 w 483651"/>
              <a:gd name="T69" fmla="*/ 736884 h 739672"/>
              <a:gd name="T70" fmla="*/ 429524 w 483651"/>
              <a:gd name="T71" fmla="*/ 725483 h 739672"/>
              <a:gd name="T72" fmla="*/ 447402 w 483651"/>
              <a:gd name="T73" fmla="*/ 706599 h 739672"/>
              <a:gd name="T74" fmla="*/ 460228 w 483651"/>
              <a:gd name="T75" fmla="*/ 680248 h 739672"/>
              <a:gd name="T76" fmla="*/ 464749 w 483651"/>
              <a:gd name="T77" fmla="*/ 664256 h 739672"/>
              <a:gd name="T78" fmla="*/ 489591 w 483651"/>
              <a:gd name="T79" fmla="*/ 558621 h 739672"/>
              <a:gd name="T80" fmla="*/ 454804 w 483651"/>
              <a:gd name="T81" fmla="*/ 558621 h 739672"/>
              <a:gd name="T82" fmla="*/ 450555 w 483651"/>
              <a:gd name="T83" fmla="*/ 568998 h 739672"/>
              <a:gd name="T84" fmla="*/ 444213 w 483651"/>
              <a:gd name="T85" fmla="*/ 582782 h 739672"/>
              <a:gd name="T86" fmla="*/ 437497 w 483651"/>
              <a:gd name="T87" fmla="*/ 595467 h 739672"/>
              <a:gd name="T88" fmla="*/ 430407 w 483651"/>
              <a:gd name="T89" fmla="*/ 607047 h 739672"/>
              <a:gd name="T90" fmla="*/ 422943 w 483651"/>
              <a:gd name="T91" fmla="*/ 617527 h 739672"/>
              <a:gd name="T92" fmla="*/ 415106 w 483651"/>
              <a:gd name="T93" fmla="*/ 626902 h 739672"/>
              <a:gd name="T94" fmla="*/ 406896 w 483651"/>
              <a:gd name="T95" fmla="*/ 635179 h 739672"/>
              <a:gd name="T96" fmla="*/ 398312 w 483651"/>
              <a:gd name="T97" fmla="*/ 642355 h 739672"/>
              <a:gd name="T98" fmla="*/ 384315 w 483651"/>
              <a:gd name="T99" fmla="*/ 651273 h 739672"/>
              <a:gd name="T100" fmla="*/ 366161 w 483651"/>
              <a:gd name="T101" fmla="*/ 658910 h 739672"/>
              <a:gd name="T102" fmla="*/ 344117 w 483651"/>
              <a:gd name="T103" fmla="*/ 664850 h 739672"/>
              <a:gd name="T104" fmla="*/ 331637 w 483651"/>
              <a:gd name="T105" fmla="*/ 667183 h 739672"/>
              <a:gd name="T106" fmla="*/ 318185 w 483651"/>
              <a:gd name="T107" fmla="*/ 669090 h 739672"/>
              <a:gd name="T108" fmla="*/ 303761 w 483651"/>
              <a:gd name="T109" fmla="*/ 670573 h 739672"/>
              <a:gd name="T110" fmla="*/ 288364 w 483651"/>
              <a:gd name="T111" fmla="*/ 671635 h 739672"/>
              <a:gd name="T112" fmla="*/ 271995 w 483651"/>
              <a:gd name="T113" fmla="*/ 672277 h 739672"/>
              <a:gd name="T114" fmla="*/ 254654 w 483651"/>
              <a:gd name="T115" fmla="*/ 672490 h 739672"/>
              <a:gd name="T116" fmla="*/ 108075 w 483651"/>
              <a:gd name="T117" fmla="*/ 672490 h 739672"/>
              <a:gd name="T118" fmla="*/ 377882 w 483651"/>
              <a:gd name="T119" fmla="*/ 368474 h 739672"/>
              <a:gd name="T120" fmla="*/ 131046 w 483651"/>
              <a:gd name="T121" fmla="*/ 36169 h 73967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483651"/>
              <a:gd name="T184" fmla="*/ 0 h 739672"/>
              <a:gd name="T185" fmla="*/ 483651 w 483651"/>
              <a:gd name="T186" fmla="*/ 739672 h 73967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483651" h="739672">
                <a:moveTo>
                  <a:pt x="129456" y="36114"/>
                </a:moveTo>
                <a:lnTo>
                  <a:pt x="240924" y="36199"/>
                </a:lnTo>
                <a:lnTo>
                  <a:pt x="256971" y="36764"/>
                </a:lnTo>
                <a:lnTo>
                  <a:pt x="272150" y="37860"/>
                </a:lnTo>
                <a:lnTo>
                  <a:pt x="286461" y="39489"/>
                </a:lnTo>
                <a:lnTo>
                  <a:pt x="299904" y="41649"/>
                </a:lnTo>
                <a:lnTo>
                  <a:pt x="312479" y="44342"/>
                </a:lnTo>
                <a:lnTo>
                  <a:pt x="324186" y="47566"/>
                </a:lnTo>
                <a:lnTo>
                  <a:pt x="335026" y="51322"/>
                </a:lnTo>
                <a:lnTo>
                  <a:pt x="344998" y="55609"/>
                </a:lnTo>
                <a:lnTo>
                  <a:pt x="354103" y="60429"/>
                </a:lnTo>
                <a:lnTo>
                  <a:pt x="363513" y="66638"/>
                </a:lnTo>
                <a:lnTo>
                  <a:pt x="371428" y="73132"/>
                </a:lnTo>
                <a:lnTo>
                  <a:pt x="379020" y="80625"/>
                </a:lnTo>
                <a:lnTo>
                  <a:pt x="386289" y="89118"/>
                </a:lnTo>
                <a:lnTo>
                  <a:pt x="393235" y="98611"/>
                </a:lnTo>
                <a:lnTo>
                  <a:pt x="399858" y="109103"/>
                </a:lnTo>
                <a:lnTo>
                  <a:pt x="406158" y="120594"/>
                </a:lnTo>
                <a:lnTo>
                  <a:pt x="412135" y="133086"/>
                </a:lnTo>
                <a:lnTo>
                  <a:pt x="417789" y="146577"/>
                </a:lnTo>
                <a:lnTo>
                  <a:pt x="423119" y="161068"/>
                </a:lnTo>
                <a:lnTo>
                  <a:pt x="428127" y="176559"/>
                </a:lnTo>
                <a:lnTo>
                  <a:pt x="462155" y="176559"/>
                </a:lnTo>
                <a:lnTo>
                  <a:pt x="450799" y="77433"/>
                </a:lnTo>
                <a:lnTo>
                  <a:pt x="446722" y="51032"/>
                </a:lnTo>
                <a:lnTo>
                  <a:pt x="439675" y="25079"/>
                </a:lnTo>
                <a:lnTo>
                  <a:pt x="430951" y="11035"/>
                </a:lnTo>
                <a:lnTo>
                  <a:pt x="413636" y="3789"/>
                </a:lnTo>
                <a:lnTo>
                  <a:pt x="385359" y="421"/>
                </a:lnTo>
                <a:lnTo>
                  <a:pt x="366873" y="0"/>
                </a:lnTo>
                <a:lnTo>
                  <a:pt x="10748" y="0"/>
                </a:lnTo>
                <a:lnTo>
                  <a:pt x="301085" y="395772"/>
                </a:lnTo>
                <a:lnTo>
                  <a:pt x="0" y="739672"/>
                </a:lnTo>
                <a:lnTo>
                  <a:pt x="374027" y="739669"/>
                </a:lnTo>
                <a:lnTo>
                  <a:pt x="401665" y="735755"/>
                </a:lnTo>
                <a:lnTo>
                  <a:pt x="424313" y="724372"/>
                </a:lnTo>
                <a:lnTo>
                  <a:pt x="441974" y="705521"/>
                </a:lnTo>
                <a:lnTo>
                  <a:pt x="454645" y="679203"/>
                </a:lnTo>
                <a:lnTo>
                  <a:pt x="459111" y="663243"/>
                </a:lnTo>
                <a:lnTo>
                  <a:pt x="483651" y="557763"/>
                </a:lnTo>
                <a:lnTo>
                  <a:pt x="449286" y="557763"/>
                </a:lnTo>
                <a:lnTo>
                  <a:pt x="445089" y="568129"/>
                </a:lnTo>
                <a:lnTo>
                  <a:pt x="438824" y="581891"/>
                </a:lnTo>
                <a:lnTo>
                  <a:pt x="432189" y="594554"/>
                </a:lnTo>
                <a:lnTo>
                  <a:pt x="425185" y="606117"/>
                </a:lnTo>
                <a:lnTo>
                  <a:pt x="417812" y="616581"/>
                </a:lnTo>
                <a:lnTo>
                  <a:pt x="410071" y="625945"/>
                </a:lnTo>
                <a:lnTo>
                  <a:pt x="401960" y="634211"/>
                </a:lnTo>
                <a:lnTo>
                  <a:pt x="393480" y="641376"/>
                </a:lnTo>
                <a:lnTo>
                  <a:pt x="379653" y="650272"/>
                </a:lnTo>
                <a:lnTo>
                  <a:pt x="361718" y="657898"/>
                </a:lnTo>
                <a:lnTo>
                  <a:pt x="339942" y="663830"/>
                </a:lnTo>
                <a:lnTo>
                  <a:pt x="327613" y="666160"/>
                </a:lnTo>
                <a:lnTo>
                  <a:pt x="314324" y="668067"/>
                </a:lnTo>
                <a:lnTo>
                  <a:pt x="300075" y="669550"/>
                </a:lnTo>
                <a:lnTo>
                  <a:pt x="284865" y="670609"/>
                </a:lnTo>
                <a:lnTo>
                  <a:pt x="268695" y="671244"/>
                </a:lnTo>
                <a:lnTo>
                  <a:pt x="251565" y="671456"/>
                </a:lnTo>
                <a:lnTo>
                  <a:pt x="106763" y="671456"/>
                </a:lnTo>
                <a:lnTo>
                  <a:pt x="373297" y="367913"/>
                </a:lnTo>
                <a:lnTo>
                  <a:pt x="129456" y="361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object 43">
            <a:extLst>
              <a:ext uri="{FF2B5EF4-FFF2-40B4-BE49-F238E27FC236}">
                <a16:creationId xmlns:a16="http://schemas.microsoft.com/office/drawing/2014/main" xmlns="" id="{DD7F2963-89AF-4A34-B51D-438DAAABC5AF}"/>
              </a:ext>
            </a:extLst>
          </p:cNvPr>
          <p:cNvSpPr>
            <a:spLocks/>
          </p:cNvSpPr>
          <p:nvPr/>
        </p:nvSpPr>
        <p:spPr bwMode="auto">
          <a:xfrm>
            <a:off x="3886200" y="2819400"/>
            <a:ext cx="484188" cy="739775"/>
          </a:xfrm>
          <a:custGeom>
            <a:avLst/>
            <a:gdLst>
              <a:gd name="T0" fmla="*/ 131046 w 483651"/>
              <a:gd name="T1" fmla="*/ 36169 h 739672"/>
              <a:gd name="T2" fmla="*/ 243882 w 483651"/>
              <a:gd name="T3" fmla="*/ 36254 h 739672"/>
              <a:gd name="T4" fmla="*/ 260127 w 483651"/>
              <a:gd name="T5" fmla="*/ 36819 h 739672"/>
              <a:gd name="T6" fmla="*/ 275494 w 483651"/>
              <a:gd name="T7" fmla="*/ 37915 h 739672"/>
              <a:gd name="T8" fmla="*/ 289980 w 483651"/>
              <a:gd name="T9" fmla="*/ 39555 h 739672"/>
              <a:gd name="T10" fmla="*/ 303588 w 483651"/>
              <a:gd name="T11" fmla="*/ 41715 h 739672"/>
              <a:gd name="T12" fmla="*/ 316317 w 483651"/>
              <a:gd name="T13" fmla="*/ 44408 h 739672"/>
              <a:gd name="T14" fmla="*/ 328168 w 483651"/>
              <a:gd name="T15" fmla="*/ 47643 h 739672"/>
              <a:gd name="T16" fmla="*/ 339141 w 483651"/>
              <a:gd name="T17" fmla="*/ 51399 h 739672"/>
              <a:gd name="T18" fmla="*/ 349236 w 483651"/>
              <a:gd name="T19" fmla="*/ 55697 h 739672"/>
              <a:gd name="T20" fmla="*/ 358453 w 483651"/>
              <a:gd name="T21" fmla="*/ 60517 h 739672"/>
              <a:gd name="T22" fmla="*/ 367978 w 483651"/>
              <a:gd name="T23" fmla="*/ 66737 h 739672"/>
              <a:gd name="T24" fmla="*/ 375990 w 483651"/>
              <a:gd name="T25" fmla="*/ 73242 h 739672"/>
              <a:gd name="T26" fmla="*/ 383676 w 483651"/>
              <a:gd name="T27" fmla="*/ 80746 h 739672"/>
              <a:gd name="T28" fmla="*/ 391033 w 483651"/>
              <a:gd name="T29" fmla="*/ 89250 h 739672"/>
              <a:gd name="T30" fmla="*/ 398067 w 483651"/>
              <a:gd name="T31" fmla="*/ 98765 h 739672"/>
              <a:gd name="T32" fmla="*/ 404767 w 483651"/>
              <a:gd name="T33" fmla="*/ 109268 h 739672"/>
              <a:gd name="T34" fmla="*/ 411145 w 483651"/>
              <a:gd name="T35" fmla="*/ 120781 h 739672"/>
              <a:gd name="T36" fmla="*/ 417198 w 483651"/>
              <a:gd name="T37" fmla="*/ 133295 h 739672"/>
              <a:gd name="T38" fmla="*/ 422920 w 483651"/>
              <a:gd name="T39" fmla="*/ 146797 h 739672"/>
              <a:gd name="T40" fmla="*/ 428315 w 483651"/>
              <a:gd name="T41" fmla="*/ 161310 h 739672"/>
              <a:gd name="T42" fmla="*/ 433385 w 483651"/>
              <a:gd name="T43" fmla="*/ 176834 h 739672"/>
              <a:gd name="T44" fmla="*/ 467831 w 483651"/>
              <a:gd name="T45" fmla="*/ 176834 h 739672"/>
              <a:gd name="T46" fmla="*/ 456336 w 483651"/>
              <a:gd name="T47" fmla="*/ 77554 h 739672"/>
              <a:gd name="T48" fmla="*/ 452209 w 483651"/>
              <a:gd name="T49" fmla="*/ 51109 h 739672"/>
              <a:gd name="T50" fmla="*/ 445075 w 483651"/>
              <a:gd name="T51" fmla="*/ 25112 h 739672"/>
              <a:gd name="T52" fmla="*/ 436245 w 483651"/>
              <a:gd name="T53" fmla="*/ 11057 h 739672"/>
              <a:gd name="T54" fmla="*/ 418715 w 483651"/>
              <a:gd name="T55" fmla="*/ 3800 h 739672"/>
              <a:gd name="T56" fmla="*/ 390092 w 483651"/>
              <a:gd name="T57" fmla="*/ 421 h 739672"/>
              <a:gd name="T58" fmla="*/ 371379 w 483651"/>
              <a:gd name="T59" fmla="*/ 0 h 739672"/>
              <a:gd name="T60" fmla="*/ 10880 w 483651"/>
              <a:gd name="T61" fmla="*/ 0 h 739672"/>
              <a:gd name="T62" fmla="*/ 304783 w 483651"/>
              <a:gd name="T63" fmla="*/ 396377 h 739672"/>
              <a:gd name="T64" fmla="*/ 0 w 483651"/>
              <a:gd name="T65" fmla="*/ 740805 h 739672"/>
              <a:gd name="T66" fmla="*/ 378621 w 483651"/>
              <a:gd name="T67" fmla="*/ 740802 h 739672"/>
              <a:gd name="T68" fmla="*/ 406596 w 483651"/>
              <a:gd name="T69" fmla="*/ 736884 h 739672"/>
              <a:gd name="T70" fmla="*/ 429524 w 483651"/>
              <a:gd name="T71" fmla="*/ 725483 h 739672"/>
              <a:gd name="T72" fmla="*/ 447402 w 483651"/>
              <a:gd name="T73" fmla="*/ 706599 h 739672"/>
              <a:gd name="T74" fmla="*/ 460228 w 483651"/>
              <a:gd name="T75" fmla="*/ 680248 h 739672"/>
              <a:gd name="T76" fmla="*/ 464749 w 483651"/>
              <a:gd name="T77" fmla="*/ 664256 h 739672"/>
              <a:gd name="T78" fmla="*/ 489591 w 483651"/>
              <a:gd name="T79" fmla="*/ 558621 h 739672"/>
              <a:gd name="T80" fmla="*/ 454804 w 483651"/>
              <a:gd name="T81" fmla="*/ 558621 h 739672"/>
              <a:gd name="T82" fmla="*/ 450555 w 483651"/>
              <a:gd name="T83" fmla="*/ 568998 h 739672"/>
              <a:gd name="T84" fmla="*/ 444213 w 483651"/>
              <a:gd name="T85" fmla="*/ 582782 h 739672"/>
              <a:gd name="T86" fmla="*/ 437497 w 483651"/>
              <a:gd name="T87" fmla="*/ 595467 h 739672"/>
              <a:gd name="T88" fmla="*/ 430407 w 483651"/>
              <a:gd name="T89" fmla="*/ 607047 h 739672"/>
              <a:gd name="T90" fmla="*/ 422943 w 483651"/>
              <a:gd name="T91" fmla="*/ 617527 h 739672"/>
              <a:gd name="T92" fmla="*/ 415106 w 483651"/>
              <a:gd name="T93" fmla="*/ 626902 h 739672"/>
              <a:gd name="T94" fmla="*/ 406896 w 483651"/>
              <a:gd name="T95" fmla="*/ 635179 h 739672"/>
              <a:gd name="T96" fmla="*/ 398312 w 483651"/>
              <a:gd name="T97" fmla="*/ 642355 h 739672"/>
              <a:gd name="T98" fmla="*/ 384315 w 483651"/>
              <a:gd name="T99" fmla="*/ 651273 h 739672"/>
              <a:gd name="T100" fmla="*/ 366161 w 483651"/>
              <a:gd name="T101" fmla="*/ 658910 h 739672"/>
              <a:gd name="T102" fmla="*/ 344117 w 483651"/>
              <a:gd name="T103" fmla="*/ 664850 h 739672"/>
              <a:gd name="T104" fmla="*/ 331637 w 483651"/>
              <a:gd name="T105" fmla="*/ 667183 h 739672"/>
              <a:gd name="T106" fmla="*/ 318185 w 483651"/>
              <a:gd name="T107" fmla="*/ 669090 h 739672"/>
              <a:gd name="T108" fmla="*/ 303761 w 483651"/>
              <a:gd name="T109" fmla="*/ 670573 h 739672"/>
              <a:gd name="T110" fmla="*/ 288364 w 483651"/>
              <a:gd name="T111" fmla="*/ 671635 h 739672"/>
              <a:gd name="T112" fmla="*/ 271995 w 483651"/>
              <a:gd name="T113" fmla="*/ 672277 h 739672"/>
              <a:gd name="T114" fmla="*/ 254654 w 483651"/>
              <a:gd name="T115" fmla="*/ 672490 h 739672"/>
              <a:gd name="T116" fmla="*/ 108075 w 483651"/>
              <a:gd name="T117" fmla="*/ 672490 h 739672"/>
              <a:gd name="T118" fmla="*/ 377882 w 483651"/>
              <a:gd name="T119" fmla="*/ 368474 h 739672"/>
              <a:gd name="T120" fmla="*/ 131046 w 483651"/>
              <a:gd name="T121" fmla="*/ 36169 h 73967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483651"/>
              <a:gd name="T184" fmla="*/ 0 h 739672"/>
              <a:gd name="T185" fmla="*/ 483651 w 483651"/>
              <a:gd name="T186" fmla="*/ 739672 h 73967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483651" h="739672">
                <a:moveTo>
                  <a:pt x="129456" y="36114"/>
                </a:moveTo>
                <a:lnTo>
                  <a:pt x="240924" y="36199"/>
                </a:lnTo>
                <a:lnTo>
                  <a:pt x="256971" y="36764"/>
                </a:lnTo>
                <a:lnTo>
                  <a:pt x="272150" y="37860"/>
                </a:lnTo>
                <a:lnTo>
                  <a:pt x="286461" y="39489"/>
                </a:lnTo>
                <a:lnTo>
                  <a:pt x="299904" y="41649"/>
                </a:lnTo>
                <a:lnTo>
                  <a:pt x="312479" y="44342"/>
                </a:lnTo>
                <a:lnTo>
                  <a:pt x="324186" y="47566"/>
                </a:lnTo>
                <a:lnTo>
                  <a:pt x="335026" y="51322"/>
                </a:lnTo>
                <a:lnTo>
                  <a:pt x="344998" y="55609"/>
                </a:lnTo>
                <a:lnTo>
                  <a:pt x="354103" y="60429"/>
                </a:lnTo>
                <a:lnTo>
                  <a:pt x="363513" y="66638"/>
                </a:lnTo>
                <a:lnTo>
                  <a:pt x="371428" y="73132"/>
                </a:lnTo>
                <a:lnTo>
                  <a:pt x="379020" y="80625"/>
                </a:lnTo>
                <a:lnTo>
                  <a:pt x="386289" y="89118"/>
                </a:lnTo>
                <a:lnTo>
                  <a:pt x="393235" y="98611"/>
                </a:lnTo>
                <a:lnTo>
                  <a:pt x="399858" y="109103"/>
                </a:lnTo>
                <a:lnTo>
                  <a:pt x="406158" y="120594"/>
                </a:lnTo>
                <a:lnTo>
                  <a:pt x="412135" y="133086"/>
                </a:lnTo>
                <a:lnTo>
                  <a:pt x="417789" y="146577"/>
                </a:lnTo>
                <a:lnTo>
                  <a:pt x="423119" y="161068"/>
                </a:lnTo>
                <a:lnTo>
                  <a:pt x="428127" y="176559"/>
                </a:lnTo>
                <a:lnTo>
                  <a:pt x="462155" y="176559"/>
                </a:lnTo>
                <a:lnTo>
                  <a:pt x="450799" y="77433"/>
                </a:lnTo>
                <a:lnTo>
                  <a:pt x="446722" y="51032"/>
                </a:lnTo>
                <a:lnTo>
                  <a:pt x="439675" y="25079"/>
                </a:lnTo>
                <a:lnTo>
                  <a:pt x="430951" y="11035"/>
                </a:lnTo>
                <a:lnTo>
                  <a:pt x="413636" y="3789"/>
                </a:lnTo>
                <a:lnTo>
                  <a:pt x="385359" y="421"/>
                </a:lnTo>
                <a:lnTo>
                  <a:pt x="366873" y="0"/>
                </a:lnTo>
                <a:lnTo>
                  <a:pt x="10748" y="0"/>
                </a:lnTo>
                <a:lnTo>
                  <a:pt x="301085" y="395772"/>
                </a:lnTo>
                <a:lnTo>
                  <a:pt x="0" y="739672"/>
                </a:lnTo>
                <a:lnTo>
                  <a:pt x="374027" y="739669"/>
                </a:lnTo>
                <a:lnTo>
                  <a:pt x="401665" y="735755"/>
                </a:lnTo>
                <a:lnTo>
                  <a:pt x="424313" y="724372"/>
                </a:lnTo>
                <a:lnTo>
                  <a:pt x="441974" y="705521"/>
                </a:lnTo>
                <a:lnTo>
                  <a:pt x="454645" y="679203"/>
                </a:lnTo>
                <a:lnTo>
                  <a:pt x="459111" y="663243"/>
                </a:lnTo>
                <a:lnTo>
                  <a:pt x="483651" y="557763"/>
                </a:lnTo>
                <a:lnTo>
                  <a:pt x="449286" y="557763"/>
                </a:lnTo>
                <a:lnTo>
                  <a:pt x="445089" y="568129"/>
                </a:lnTo>
                <a:lnTo>
                  <a:pt x="438824" y="581891"/>
                </a:lnTo>
                <a:lnTo>
                  <a:pt x="432189" y="594554"/>
                </a:lnTo>
                <a:lnTo>
                  <a:pt x="425185" y="606117"/>
                </a:lnTo>
                <a:lnTo>
                  <a:pt x="417812" y="616581"/>
                </a:lnTo>
                <a:lnTo>
                  <a:pt x="410071" y="625945"/>
                </a:lnTo>
                <a:lnTo>
                  <a:pt x="401960" y="634211"/>
                </a:lnTo>
                <a:lnTo>
                  <a:pt x="393480" y="641376"/>
                </a:lnTo>
                <a:lnTo>
                  <a:pt x="379653" y="650272"/>
                </a:lnTo>
                <a:lnTo>
                  <a:pt x="361718" y="657898"/>
                </a:lnTo>
                <a:lnTo>
                  <a:pt x="339942" y="663830"/>
                </a:lnTo>
                <a:lnTo>
                  <a:pt x="327613" y="666160"/>
                </a:lnTo>
                <a:lnTo>
                  <a:pt x="314324" y="668067"/>
                </a:lnTo>
                <a:lnTo>
                  <a:pt x="300075" y="669550"/>
                </a:lnTo>
                <a:lnTo>
                  <a:pt x="284865" y="670609"/>
                </a:lnTo>
                <a:lnTo>
                  <a:pt x="268695" y="671244"/>
                </a:lnTo>
                <a:lnTo>
                  <a:pt x="251565" y="671456"/>
                </a:lnTo>
                <a:lnTo>
                  <a:pt x="106763" y="671456"/>
                </a:lnTo>
                <a:lnTo>
                  <a:pt x="373297" y="367913"/>
                </a:lnTo>
                <a:lnTo>
                  <a:pt x="129456" y="361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3" name="object 44">
            <a:extLst>
              <a:ext uri="{FF2B5EF4-FFF2-40B4-BE49-F238E27FC236}">
                <a16:creationId xmlns:a16="http://schemas.microsoft.com/office/drawing/2014/main" xmlns="" id="{74DD5CB5-890A-42CF-A603-0AAD5377D198}"/>
              </a:ext>
            </a:extLst>
          </p:cNvPr>
          <p:cNvSpPr>
            <a:spLocks/>
          </p:cNvSpPr>
          <p:nvPr/>
        </p:nvSpPr>
        <p:spPr bwMode="auto">
          <a:xfrm>
            <a:off x="1782763" y="3657600"/>
            <a:ext cx="198437" cy="185738"/>
          </a:xfrm>
          <a:custGeom>
            <a:avLst/>
            <a:gdLst>
              <a:gd name="T0" fmla="*/ 23832 w 198833"/>
              <a:gd name="T1" fmla="*/ 159296 h 185921"/>
              <a:gd name="T2" fmla="*/ 29407 w 198833"/>
              <a:gd name="T3" fmla="*/ 164512 h 185921"/>
              <a:gd name="T4" fmla="*/ 39151 w 198833"/>
              <a:gd name="T5" fmla="*/ 171499 h 185921"/>
              <a:gd name="T6" fmla="*/ 50026 w 198833"/>
              <a:gd name="T7" fmla="*/ 176932 h 185921"/>
              <a:gd name="T8" fmla="*/ 62030 w 198833"/>
              <a:gd name="T9" fmla="*/ 180813 h 185921"/>
              <a:gd name="T10" fmla="*/ 75168 w 198833"/>
              <a:gd name="T11" fmla="*/ 183141 h 185921"/>
              <a:gd name="T12" fmla="*/ 89435 w 198833"/>
              <a:gd name="T13" fmla="*/ 183918 h 185921"/>
              <a:gd name="T14" fmla="*/ 194520 w 198833"/>
              <a:gd name="T15" fmla="*/ 183918 h 185921"/>
              <a:gd name="T16" fmla="*/ 194520 w 198833"/>
              <a:gd name="T17" fmla="*/ 166716 h 185921"/>
              <a:gd name="T18" fmla="*/ 89435 w 198833"/>
              <a:gd name="T19" fmla="*/ 166716 h 185921"/>
              <a:gd name="T20" fmla="*/ 83516 w 198833"/>
              <a:gd name="T21" fmla="*/ 166579 h 185921"/>
              <a:gd name="T22" fmla="*/ 69569 w 198833"/>
              <a:gd name="T23" fmla="*/ 164974 h 185921"/>
              <a:gd name="T24" fmla="*/ 57272 w 198833"/>
              <a:gd name="T25" fmla="*/ 161572 h 185921"/>
              <a:gd name="T26" fmla="*/ 46626 w 198833"/>
              <a:gd name="T27" fmla="*/ 156371 h 185921"/>
              <a:gd name="T28" fmla="*/ 37633 w 198833"/>
              <a:gd name="T29" fmla="*/ 149373 h 185921"/>
              <a:gd name="T30" fmla="*/ 27260 w 198833"/>
              <a:gd name="T31" fmla="*/ 135639 h 185921"/>
              <a:gd name="T32" fmla="*/ 22306 w 198833"/>
              <a:gd name="T33" fmla="*/ 124390 h 185921"/>
              <a:gd name="T34" fmla="*/ 18826 w 198833"/>
              <a:gd name="T35" fmla="*/ 111375 h 185921"/>
              <a:gd name="T36" fmla="*/ 16817 w 198833"/>
              <a:gd name="T37" fmla="*/ 96590 h 185921"/>
              <a:gd name="T38" fmla="*/ 194520 w 198833"/>
              <a:gd name="T39" fmla="*/ 96590 h 185921"/>
              <a:gd name="T40" fmla="*/ 194520 w 198833"/>
              <a:gd name="T41" fmla="*/ 79388 h 185921"/>
              <a:gd name="T42" fmla="*/ 17086 w 198833"/>
              <a:gd name="T43" fmla="*/ 79388 h 185921"/>
              <a:gd name="T44" fmla="*/ 17243 w 198833"/>
              <a:gd name="T45" fmla="*/ 77978 h 185921"/>
              <a:gd name="T46" fmla="*/ 19896 w 198833"/>
              <a:gd name="T47" fmla="*/ 63830 h 185921"/>
              <a:gd name="T48" fmla="*/ 24296 w 198833"/>
              <a:gd name="T49" fmla="*/ 51563 h 185921"/>
              <a:gd name="T50" fmla="*/ 30444 w 198833"/>
              <a:gd name="T51" fmla="*/ 41175 h 185921"/>
              <a:gd name="T52" fmla="*/ 38339 w 198833"/>
              <a:gd name="T53" fmla="*/ 32678 h 185921"/>
              <a:gd name="T54" fmla="*/ 50531 w 198833"/>
              <a:gd name="T55" fmla="*/ 24758 h 185921"/>
              <a:gd name="T56" fmla="*/ 61850 w 198833"/>
              <a:gd name="T57" fmla="*/ 20564 h 185921"/>
              <a:gd name="T58" fmla="*/ 74818 w 198833"/>
              <a:gd name="T59" fmla="*/ 18039 h 185921"/>
              <a:gd name="T60" fmla="*/ 89435 w 198833"/>
              <a:gd name="T61" fmla="*/ 17201 h 185921"/>
              <a:gd name="T62" fmla="*/ 194520 w 198833"/>
              <a:gd name="T63" fmla="*/ 17201 h 185921"/>
              <a:gd name="T64" fmla="*/ 194520 w 198833"/>
              <a:gd name="T65" fmla="*/ 0 h 185921"/>
              <a:gd name="T66" fmla="*/ 89435 w 198833"/>
              <a:gd name="T67" fmla="*/ 0 h 185921"/>
              <a:gd name="T68" fmla="*/ 80285 w 198833"/>
              <a:gd name="T69" fmla="*/ 313 h 185921"/>
              <a:gd name="T70" fmla="*/ 66733 w 198833"/>
              <a:gd name="T71" fmla="*/ 2068 h 185921"/>
              <a:gd name="T72" fmla="*/ 54311 w 198833"/>
              <a:gd name="T73" fmla="*/ 5381 h 185921"/>
              <a:gd name="T74" fmla="*/ 43020 w 198833"/>
              <a:gd name="T75" fmla="*/ 10242 h 185921"/>
              <a:gd name="T76" fmla="*/ 32860 w 198833"/>
              <a:gd name="T77" fmla="*/ 16656 h 185921"/>
              <a:gd name="T78" fmla="*/ 23832 w 198833"/>
              <a:gd name="T79" fmla="*/ 24627 h 185921"/>
              <a:gd name="T80" fmla="*/ 18386 w 198833"/>
              <a:gd name="T81" fmla="*/ 30882 h 185921"/>
              <a:gd name="T82" fmla="*/ 11764 w 198833"/>
              <a:gd name="T83" fmla="*/ 40867 h 185921"/>
              <a:gd name="T84" fmla="*/ 6622 w 198833"/>
              <a:gd name="T85" fmla="*/ 51964 h 185921"/>
              <a:gd name="T86" fmla="*/ 2940 w 198833"/>
              <a:gd name="T87" fmla="*/ 64180 h 185921"/>
              <a:gd name="T88" fmla="*/ 740 w 198833"/>
              <a:gd name="T89" fmla="*/ 77510 h 185921"/>
              <a:gd name="T90" fmla="*/ 0 w 198833"/>
              <a:gd name="T91" fmla="*/ 91959 h 185921"/>
              <a:gd name="T92" fmla="*/ 349 w 198833"/>
              <a:gd name="T93" fmla="*/ 102086 h 185921"/>
              <a:gd name="T94" fmla="*/ 2109 w 198833"/>
              <a:gd name="T95" fmla="*/ 115760 h 185921"/>
              <a:gd name="T96" fmla="*/ 5329 w 198833"/>
              <a:gd name="T97" fmla="*/ 128318 h 185921"/>
              <a:gd name="T98" fmla="*/ 10030 w 198833"/>
              <a:gd name="T99" fmla="*/ 139760 h 185921"/>
              <a:gd name="T100" fmla="*/ 16194 w 198833"/>
              <a:gd name="T101" fmla="*/ 150087 h 185921"/>
              <a:gd name="T102" fmla="*/ 23832 w 198833"/>
              <a:gd name="T103" fmla="*/ 159296 h 18592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98833"/>
              <a:gd name="T157" fmla="*/ 0 h 185921"/>
              <a:gd name="T158" fmla="*/ 198833 w 198833"/>
              <a:gd name="T159" fmla="*/ 185921 h 185921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98833" h="185921">
                <a:moveTo>
                  <a:pt x="24361" y="161030"/>
                </a:moveTo>
                <a:lnTo>
                  <a:pt x="30060" y="166304"/>
                </a:lnTo>
                <a:lnTo>
                  <a:pt x="40019" y="173366"/>
                </a:lnTo>
                <a:lnTo>
                  <a:pt x="51135" y="178859"/>
                </a:lnTo>
                <a:lnTo>
                  <a:pt x="63406" y="182782"/>
                </a:lnTo>
                <a:lnTo>
                  <a:pt x="76834" y="185136"/>
                </a:lnTo>
                <a:lnTo>
                  <a:pt x="91418" y="185921"/>
                </a:lnTo>
                <a:lnTo>
                  <a:pt x="198833" y="185921"/>
                </a:lnTo>
                <a:lnTo>
                  <a:pt x="198833" y="168532"/>
                </a:lnTo>
                <a:lnTo>
                  <a:pt x="91418" y="168532"/>
                </a:lnTo>
                <a:lnTo>
                  <a:pt x="85368" y="168393"/>
                </a:lnTo>
                <a:lnTo>
                  <a:pt x="71111" y="166771"/>
                </a:lnTo>
                <a:lnTo>
                  <a:pt x="58542" y="163331"/>
                </a:lnTo>
                <a:lnTo>
                  <a:pt x="47660" y="158074"/>
                </a:lnTo>
                <a:lnTo>
                  <a:pt x="38467" y="150999"/>
                </a:lnTo>
                <a:lnTo>
                  <a:pt x="27864" y="137117"/>
                </a:lnTo>
                <a:lnTo>
                  <a:pt x="22801" y="125746"/>
                </a:lnTo>
                <a:lnTo>
                  <a:pt x="19244" y="112588"/>
                </a:lnTo>
                <a:lnTo>
                  <a:pt x="17191" y="97642"/>
                </a:lnTo>
                <a:lnTo>
                  <a:pt x="198833" y="97642"/>
                </a:lnTo>
                <a:lnTo>
                  <a:pt x="198833" y="80253"/>
                </a:lnTo>
                <a:lnTo>
                  <a:pt x="17465" y="80253"/>
                </a:lnTo>
                <a:lnTo>
                  <a:pt x="17626" y="78827"/>
                </a:lnTo>
                <a:lnTo>
                  <a:pt x="20337" y="64524"/>
                </a:lnTo>
                <a:lnTo>
                  <a:pt x="24834" y="52124"/>
                </a:lnTo>
                <a:lnTo>
                  <a:pt x="31119" y="41626"/>
                </a:lnTo>
                <a:lnTo>
                  <a:pt x="39190" y="33031"/>
                </a:lnTo>
                <a:lnTo>
                  <a:pt x="51651" y="25028"/>
                </a:lnTo>
                <a:lnTo>
                  <a:pt x="63221" y="20784"/>
                </a:lnTo>
                <a:lnTo>
                  <a:pt x="76476" y="18237"/>
                </a:lnTo>
                <a:lnTo>
                  <a:pt x="91418" y="17388"/>
                </a:lnTo>
                <a:lnTo>
                  <a:pt x="198833" y="17388"/>
                </a:lnTo>
                <a:lnTo>
                  <a:pt x="198833" y="0"/>
                </a:lnTo>
                <a:lnTo>
                  <a:pt x="91418" y="0"/>
                </a:lnTo>
                <a:lnTo>
                  <a:pt x="82064" y="313"/>
                </a:lnTo>
                <a:lnTo>
                  <a:pt x="68212" y="2090"/>
                </a:lnTo>
                <a:lnTo>
                  <a:pt x="55515" y="5436"/>
                </a:lnTo>
                <a:lnTo>
                  <a:pt x="43974" y="10352"/>
                </a:lnTo>
                <a:lnTo>
                  <a:pt x="33589" y="16837"/>
                </a:lnTo>
                <a:lnTo>
                  <a:pt x="24361" y="24892"/>
                </a:lnTo>
                <a:lnTo>
                  <a:pt x="18793" y="31220"/>
                </a:lnTo>
                <a:lnTo>
                  <a:pt x="12027" y="41311"/>
                </a:lnTo>
                <a:lnTo>
                  <a:pt x="6765" y="52530"/>
                </a:lnTo>
                <a:lnTo>
                  <a:pt x="3006" y="64879"/>
                </a:lnTo>
                <a:lnTo>
                  <a:pt x="751" y="78355"/>
                </a:lnTo>
                <a:lnTo>
                  <a:pt x="0" y="92961"/>
                </a:lnTo>
                <a:lnTo>
                  <a:pt x="360" y="103198"/>
                </a:lnTo>
                <a:lnTo>
                  <a:pt x="2153" y="117021"/>
                </a:lnTo>
                <a:lnTo>
                  <a:pt x="5450" y="129716"/>
                </a:lnTo>
                <a:lnTo>
                  <a:pt x="10250" y="141283"/>
                </a:lnTo>
                <a:lnTo>
                  <a:pt x="16554" y="151721"/>
                </a:lnTo>
                <a:lnTo>
                  <a:pt x="24361" y="1610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4" name="object 44">
            <a:extLst>
              <a:ext uri="{FF2B5EF4-FFF2-40B4-BE49-F238E27FC236}">
                <a16:creationId xmlns:a16="http://schemas.microsoft.com/office/drawing/2014/main" xmlns="" id="{B5E67EB2-4F0C-499F-BD2C-CD3086E0CC10}"/>
              </a:ext>
            </a:extLst>
          </p:cNvPr>
          <p:cNvSpPr>
            <a:spLocks/>
          </p:cNvSpPr>
          <p:nvPr/>
        </p:nvSpPr>
        <p:spPr bwMode="auto">
          <a:xfrm>
            <a:off x="4038600" y="3624263"/>
            <a:ext cx="198438" cy="185737"/>
          </a:xfrm>
          <a:custGeom>
            <a:avLst/>
            <a:gdLst>
              <a:gd name="T0" fmla="*/ 23834 w 198833"/>
              <a:gd name="T1" fmla="*/ 159286 h 185921"/>
              <a:gd name="T2" fmla="*/ 29409 w 198833"/>
              <a:gd name="T3" fmla="*/ 164503 h 185921"/>
              <a:gd name="T4" fmla="*/ 39154 w 198833"/>
              <a:gd name="T5" fmla="*/ 171488 h 185921"/>
              <a:gd name="T6" fmla="*/ 50028 w 198833"/>
              <a:gd name="T7" fmla="*/ 176922 h 185921"/>
              <a:gd name="T8" fmla="*/ 62035 w 198833"/>
              <a:gd name="T9" fmla="*/ 180802 h 185921"/>
              <a:gd name="T10" fmla="*/ 75171 w 198833"/>
              <a:gd name="T11" fmla="*/ 183131 h 185921"/>
              <a:gd name="T12" fmla="*/ 89440 w 198833"/>
              <a:gd name="T13" fmla="*/ 183907 h 185921"/>
              <a:gd name="T14" fmla="*/ 194531 w 198833"/>
              <a:gd name="T15" fmla="*/ 183907 h 185921"/>
              <a:gd name="T16" fmla="*/ 194531 w 198833"/>
              <a:gd name="T17" fmla="*/ 166707 h 185921"/>
              <a:gd name="T18" fmla="*/ 89440 w 198833"/>
              <a:gd name="T19" fmla="*/ 166707 h 185921"/>
              <a:gd name="T20" fmla="*/ 83520 w 198833"/>
              <a:gd name="T21" fmla="*/ 166570 h 185921"/>
              <a:gd name="T22" fmla="*/ 69573 w 198833"/>
              <a:gd name="T23" fmla="*/ 164964 h 185921"/>
              <a:gd name="T24" fmla="*/ 57276 w 198833"/>
              <a:gd name="T25" fmla="*/ 161562 h 185921"/>
              <a:gd name="T26" fmla="*/ 46629 w 198833"/>
              <a:gd name="T27" fmla="*/ 156362 h 185921"/>
              <a:gd name="T28" fmla="*/ 37635 w 198833"/>
              <a:gd name="T29" fmla="*/ 149364 h 185921"/>
              <a:gd name="T30" fmla="*/ 27262 w 198833"/>
              <a:gd name="T31" fmla="*/ 135632 h 185921"/>
              <a:gd name="T32" fmla="*/ 22308 w 198833"/>
              <a:gd name="T33" fmla="*/ 124385 h 185921"/>
              <a:gd name="T34" fmla="*/ 18827 w 198833"/>
              <a:gd name="T35" fmla="*/ 111369 h 185921"/>
              <a:gd name="T36" fmla="*/ 16818 w 198833"/>
              <a:gd name="T37" fmla="*/ 96584 h 185921"/>
              <a:gd name="T38" fmla="*/ 194531 w 198833"/>
              <a:gd name="T39" fmla="*/ 96584 h 185921"/>
              <a:gd name="T40" fmla="*/ 194531 w 198833"/>
              <a:gd name="T41" fmla="*/ 79384 h 185921"/>
              <a:gd name="T42" fmla="*/ 17088 w 198833"/>
              <a:gd name="T43" fmla="*/ 79384 h 185921"/>
              <a:gd name="T44" fmla="*/ 17244 w 198833"/>
              <a:gd name="T45" fmla="*/ 77973 h 185921"/>
              <a:gd name="T46" fmla="*/ 19897 w 198833"/>
              <a:gd name="T47" fmla="*/ 63825 h 185921"/>
              <a:gd name="T48" fmla="*/ 24297 w 198833"/>
              <a:gd name="T49" fmla="*/ 51561 h 185921"/>
              <a:gd name="T50" fmla="*/ 30445 w 198833"/>
              <a:gd name="T51" fmla="*/ 41175 h 185921"/>
              <a:gd name="T52" fmla="*/ 38342 w 198833"/>
              <a:gd name="T53" fmla="*/ 32673 h 185921"/>
              <a:gd name="T54" fmla="*/ 50533 w 198833"/>
              <a:gd name="T55" fmla="*/ 24753 h 185921"/>
              <a:gd name="T56" fmla="*/ 61853 w 198833"/>
              <a:gd name="T57" fmla="*/ 20560 h 185921"/>
              <a:gd name="T58" fmla="*/ 74821 w 198833"/>
              <a:gd name="T59" fmla="*/ 18039 h 185921"/>
              <a:gd name="T60" fmla="*/ 89440 w 198833"/>
              <a:gd name="T61" fmla="*/ 17201 h 185921"/>
              <a:gd name="T62" fmla="*/ 194531 w 198833"/>
              <a:gd name="T63" fmla="*/ 17201 h 185921"/>
              <a:gd name="T64" fmla="*/ 194531 w 198833"/>
              <a:gd name="T65" fmla="*/ 0 h 185921"/>
              <a:gd name="T66" fmla="*/ 89440 w 198833"/>
              <a:gd name="T67" fmla="*/ 0 h 185921"/>
              <a:gd name="T68" fmla="*/ 80289 w 198833"/>
              <a:gd name="T69" fmla="*/ 313 h 185921"/>
              <a:gd name="T70" fmla="*/ 66737 w 198833"/>
              <a:gd name="T71" fmla="*/ 2068 h 185921"/>
              <a:gd name="T72" fmla="*/ 54314 w 198833"/>
              <a:gd name="T73" fmla="*/ 5381 h 185921"/>
              <a:gd name="T74" fmla="*/ 43023 w 198833"/>
              <a:gd name="T75" fmla="*/ 10242 h 185921"/>
              <a:gd name="T76" fmla="*/ 32862 w 198833"/>
              <a:gd name="T77" fmla="*/ 16651 h 185921"/>
              <a:gd name="T78" fmla="*/ 23834 w 198833"/>
              <a:gd name="T79" fmla="*/ 24622 h 185921"/>
              <a:gd name="T80" fmla="*/ 18386 w 198833"/>
              <a:gd name="T81" fmla="*/ 30879 h 185921"/>
              <a:gd name="T82" fmla="*/ 11765 w 198833"/>
              <a:gd name="T83" fmla="*/ 40861 h 185921"/>
              <a:gd name="T84" fmla="*/ 6622 w 198833"/>
              <a:gd name="T85" fmla="*/ 51959 h 185921"/>
              <a:gd name="T86" fmla="*/ 2940 w 198833"/>
              <a:gd name="T87" fmla="*/ 64175 h 185921"/>
              <a:gd name="T88" fmla="*/ 740 w 198833"/>
              <a:gd name="T89" fmla="*/ 77507 h 185921"/>
              <a:gd name="T90" fmla="*/ 0 w 198833"/>
              <a:gd name="T91" fmla="*/ 91954 h 185921"/>
              <a:gd name="T92" fmla="*/ 349 w 198833"/>
              <a:gd name="T93" fmla="*/ 102080 h 185921"/>
              <a:gd name="T94" fmla="*/ 2109 w 198833"/>
              <a:gd name="T95" fmla="*/ 115753 h 185921"/>
              <a:gd name="T96" fmla="*/ 5329 w 198833"/>
              <a:gd name="T97" fmla="*/ 128311 h 185921"/>
              <a:gd name="T98" fmla="*/ 10030 w 198833"/>
              <a:gd name="T99" fmla="*/ 139752 h 185921"/>
              <a:gd name="T100" fmla="*/ 16196 w 198833"/>
              <a:gd name="T101" fmla="*/ 150077 h 185921"/>
              <a:gd name="T102" fmla="*/ 23834 w 198833"/>
              <a:gd name="T103" fmla="*/ 159286 h 18592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98833"/>
              <a:gd name="T157" fmla="*/ 0 h 185921"/>
              <a:gd name="T158" fmla="*/ 198833 w 198833"/>
              <a:gd name="T159" fmla="*/ 185921 h 185921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98833" h="185921">
                <a:moveTo>
                  <a:pt x="24361" y="161030"/>
                </a:moveTo>
                <a:lnTo>
                  <a:pt x="30060" y="166304"/>
                </a:lnTo>
                <a:lnTo>
                  <a:pt x="40019" y="173366"/>
                </a:lnTo>
                <a:lnTo>
                  <a:pt x="51135" y="178859"/>
                </a:lnTo>
                <a:lnTo>
                  <a:pt x="63406" y="182782"/>
                </a:lnTo>
                <a:lnTo>
                  <a:pt x="76834" y="185136"/>
                </a:lnTo>
                <a:lnTo>
                  <a:pt x="91418" y="185921"/>
                </a:lnTo>
                <a:lnTo>
                  <a:pt x="198833" y="185921"/>
                </a:lnTo>
                <a:lnTo>
                  <a:pt x="198833" y="168532"/>
                </a:lnTo>
                <a:lnTo>
                  <a:pt x="91418" y="168532"/>
                </a:lnTo>
                <a:lnTo>
                  <a:pt x="85368" y="168393"/>
                </a:lnTo>
                <a:lnTo>
                  <a:pt x="71111" y="166771"/>
                </a:lnTo>
                <a:lnTo>
                  <a:pt x="58542" y="163331"/>
                </a:lnTo>
                <a:lnTo>
                  <a:pt x="47660" y="158074"/>
                </a:lnTo>
                <a:lnTo>
                  <a:pt x="38467" y="150999"/>
                </a:lnTo>
                <a:lnTo>
                  <a:pt x="27864" y="137117"/>
                </a:lnTo>
                <a:lnTo>
                  <a:pt x="22801" y="125746"/>
                </a:lnTo>
                <a:lnTo>
                  <a:pt x="19244" y="112588"/>
                </a:lnTo>
                <a:lnTo>
                  <a:pt x="17191" y="97642"/>
                </a:lnTo>
                <a:lnTo>
                  <a:pt x="198833" y="97642"/>
                </a:lnTo>
                <a:lnTo>
                  <a:pt x="198833" y="80253"/>
                </a:lnTo>
                <a:lnTo>
                  <a:pt x="17465" y="80253"/>
                </a:lnTo>
                <a:lnTo>
                  <a:pt x="17626" y="78827"/>
                </a:lnTo>
                <a:lnTo>
                  <a:pt x="20337" y="64524"/>
                </a:lnTo>
                <a:lnTo>
                  <a:pt x="24834" y="52124"/>
                </a:lnTo>
                <a:lnTo>
                  <a:pt x="31119" y="41626"/>
                </a:lnTo>
                <a:lnTo>
                  <a:pt x="39190" y="33031"/>
                </a:lnTo>
                <a:lnTo>
                  <a:pt x="51651" y="25028"/>
                </a:lnTo>
                <a:lnTo>
                  <a:pt x="63221" y="20784"/>
                </a:lnTo>
                <a:lnTo>
                  <a:pt x="76476" y="18237"/>
                </a:lnTo>
                <a:lnTo>
                  <a:pt x="91418" y="17388"/>
                </a:lnTo>
                <a:lnTo>
                  <a:pt x="198833" y="17388"/>
                </a:lnTo>
                <a:lnTo>
                  <a:pt x="198833" y="0"/>
                </a:lnTo>
                <a:lnTo>
                  <a:pt x="91418" y="0"/>
                </a:lnTo>
                <a:lnTo>
                  <a:pt x="82064" y="313"/>
                </a:lnTo>
                <a:lnTo>
                  <a:pt x="68212" y="2090"/>
                </a:lnTo>
                <a:lnTo>
                  <a:pt x="55515" y="5436"/>
                </a:lnTo>
                <a:lnTo>
                  <a:pt x="43974" y="10352"/>
                </a:lnTo>
                <a:lnTo>
                  <a:pt x="33589" y="16837"/>
                </a:lnTo>
                <a:lnTo>
                  <a:pt x="24361" y="24892"/>
                </a:lnTo>
                <a:lnTo>
                  <a:pt x="18793" y="31220"/>
                </a:lnTo>
                <a:lnTo>
                  <a:pt x="12027" y="41311"/>
                </a:lnTo>
                <a:lnTo>
                  <a:pt x="6765" y="52530"/>
                </a:lnTo>
                <a:lnTo>
                  <a:pt x="3006" y="64879"/>
                </a:lnTo>
                <a:lnTo>
                  <a:pt x="751" y="78355"/>
                </a:lnTo>
                <a:lnTo>
                  <a:pt x="0" y="92961"/>
                </a:lnTo>
                <a:lnTo>
                  <a:pt x="360" y="103198"/>
                </a:lnTo>
                <a:lnTo>
                  <a:pt x="2153" y="117021"/>
                </a:lnTo>
                <a:lnTo>
                  <a:pt x="5450" y="129716"/>
                </a:lnTo>
                <a:lnTo>
                  <a:pt x="10250" y="141283"/>
                </a:lnTo>
                <a:lnTo>
                  <a:pt x="16554" y="151721"/>
                </a:lnTo>
                <a:lnTo>
                  <a:pt x="24361" y="1610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A26F6F5-C8BD-4C6E-A857-C40B1030D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967038"/>
            <a:ext cx="1828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deg</a:t>
            </a:r>
            <a:r>
              <a:rPr lang="en-US" sz="2400" baseline="30000" dirty="0">
                <a:solidFill>
                  <a:prstClr val="black"/>
                </a:solidFill>
                <a:latin typeface="Arial" charset="0"/>
                <a:cs typeface="Arial" charset="0"/>
              </a:rPr>
              <a:t>–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)   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5CE5C4B-8770-4AC9-84DE-B495C3A44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971800"/>
            <a:ext cx="2209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deg</a:t>
            </a:r>
            <a:r>
              <a:rPr lang="en-US" sz="2400" baseline="30000" dirty="0">
                <a:solidFill>
                  <a:prstClr val="black"/>
                </a:solidFill>
                <a:latin typeface="Arial" charset="0"/>
                <a:cs typeface="Arial" charset="0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)   = |E| </a:t>
            </a:r>
          </a:p>
        </p:txBody>
      </p:sp>
    </p:spTree>
    <p:extLst>
      <p:ext uri="{BB962C8B-B14F-4D97-AF65-F5344CB8AC3E}">
        <p14:creationId xmlns:p14="http://schemas.microsoft.com/office/powerpoint/2010/main" xmlns="" val="319558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83" y="2120993"/>
            <a:ext cx="4501661" cy="397031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Graphs and Graph Models </a:t>
            </a:r>
            <a:r>
              <a:rPr lang="en-US" sz="2400" dirty="0" smtClean="0">
                <a:solidFill>
                  <a:schemeClr val="tx1"/>
                </a:solidFill>
              </a:rPr>
              <a:t> (8.1)</a:t>
            </a:r>
            <a:r>
              <a:rPr lang="en-US" sz="2400" b="1" dirty="0" smtClean="0">
                <a:solidFill>
                  <a:srgbClr val="FFFFFF"/>
                </a:solidFill>
                <a:latin typeface="Calibri" panose="020F0502020204030204" pitchFamily="34" charset="0"/>
              </a:rPr>
              <a:t>l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marL="342900" indent="-342900" fontAlgn="t">
              <a:buClrTx/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Multigraph</a:t>
            </a:r>
            <a:endParaRPr lang="en-US" dirty="0" smtClean="0"/>
          </a:p>
          <a:p>
            <a:pPr marL="342900" indent="-342900" fontAlgn="t">
              <a:buClrTx/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Pseudograph</a:t>
            </a:r>
            <a:endParaRPr lang="en-US" dirty="0"/>
          </a:p>
          <a:p>
            <a:pPr marL="342900" indent="-342900" fontAlgn="t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Simple directed graph</a:t>
            </a:r>
            <a:endParaRPr lang="en-US" dirty="0"/>
          </a:p>
          <a:p>
            <a:pPr marL="342900" indent="-342900" fontAlgn="t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Directed Multigraph</a:t>
            </a:r>
            <a:endParaRPr lang="en-US" dirty="0"/>
          </a:p>
          <a:p>
            <a:pPr marL="342900" indent="-342900" fontAlgn="t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Mixed graph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92418A8-6F1F-4C33-82C4-4C906513354D}"/>
              </a:ext>
            </a:extLst>
          </p:cNvPr>
          <p:cNvSpPr/>
          <p:nvPr/>
        </p:nvSpPr>
        <p:spPr>
          <a:xfrm>
            <a:off x="4726745" y="2120992"/>
            <a:ext cx="3930559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Graph Terminology and Special Types of Graphs (8.2 )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Basic terminology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Adjacent vertices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Degree of a vertex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In-degree of a vertex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Out-degree of a vertex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Isolated vertex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Pendant vertex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Handshaking Theorem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Special Simple Graphs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Bipartite Graphs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89" y="730804"/>
            <a:ext cx="7337793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Some Special Simple Graphs: </a:t>
            </a:r>
            <a:r>
              <a:rPr lang="en-US" b="1" dirty="0">
                <a:solidFill>
                  <a:srgbClr val="FF0000"/>
                </a:solidFill>
              </a:rPr>
              <a:t>Complete </a:t>
            </a:r>
            <a:r>
              <a:rPr lang="en-US" b="1" dirty="0" smtClean="0">
                <a:solidFill>
                  <a:srgbClr val="FF0000"/>
                </a:solidFill>
              </a:rPr>
              <a:t>Graph (</a:t>
            </a:r>
            <a:r>
              <a:rPr lang="en-US" b="1" i="1" dirty="0" smtClean="0">
                <a:solidFill>
                  <a:srgbClr val="FF0000"/>
                </a:solidFill>
              </a:rPr>
              <a:t>K</a:t>
            </a:r>
            <a:r>
              <a:rPr lang="en-US" b="1" i="1" baseline="-25000" dirty="0" smtClean="0">
                <a:solidFill>
                  <a:srgbClr val="FF0000"/>
                </a:solidFill>
              </a:rPr>
              <a:t>n </a:t>
            </a:r>
            <a:r>
              <a:rPr lang="en-US" b="1" dirty="0" smtClean="0">
                <a:solidFill>
                  <a:srgbClr val="FF0000"/>
                </a:solidFill>
              </a:rPr>
              <a:t>) 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A3BB5A82-6772-4B5C-891F-0F81A6F5D458}"/>
              </a:ext>
            </a:extLst>
          </p:cNvPr>
          <p:cNvSpPr txBox="1">
            <a:spLocks/>
          </p:cNvSpPr>
          <p:nvPr/>
        </p:nvSpPr>
        <p:spPr bwMode="auto">
          <a:xfrm>
            <a:off x="202490" y="1417637"/>
            <a:ext cx="848431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complete graph on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vertices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 denoted by </a:t>
            </a:r>
            <a:r>
              <a:rPr kumimoji="0" lang="en-US" altLang="ja-JP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K</a:t>
            </a:r>
            <a:r>
              <a:rPr kumimoji="0" lang="en-US" altLang="ja-JP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is the simple graph that contains exactly one edge between each pair of distinct vertices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graph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for n = 1, 2, 3, 4, 5, 6 are displayed in the following figure: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517013E7-B768-48E2-97D0-5415039A1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038600"/>
            <a:ext cx="7543800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28708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Some Special Simple Graphs: </a:t>
            </a:r>
            <a:r>
              <a:rPr lang="en-US" sz="2600" b="1" dirty="0" smtClean="0">
                <a:solidFill>
                  <a:srgbClr val="FF0000"/>
                </a:solidFill>
              </a:rPr>
              <a:t>Cycles (</a:t>
            </a:r>
            <a:r>
              <a:rPr lang="en-US" sz="2600" b="1" i="1" dirty="0" err="1" smtClean="0">
                <a:solidFill>
                  <a:srgbClr val="FF0000"/>
                </a:solidFill>
              </a:rPr>
              <a:t>C</a:t>
            </a:r>
            <a:r>
              <a:rPr lang="en-US" sz="2600" b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2600" b="1" dirty="0" smtClean="0">
                <a:solidFill>
                  <a:srgbClr val="FF0000"/>
                </a:solidFill>
              </a:rPr>
              <a:t>) 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884A2DC-4B45-4C03-B79C-B2726F4ABEEA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Cycle </a:t>
            </a:r>
            <a:r>
              <a:rPr kumimoji="0" lang="en-US" altLang="ja-JP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en-US" altLang="ja-JP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n&gt;=3, consists of n vertices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….v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edges {v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1 ,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}, {v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}, …. {v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n-1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}, and {v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cycles for </a:t>
            </a:r>
            <a:r>
              <a:rPr kumimoji="0" lang="en-US" altLang="ja-JP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en-US" altLang="ja-JP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3</a:t>
            </a:r>
            <a:r>
              <a:rPr kumimoji="0" lang="en-US" altLang="ja-JP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, C</a:t>
            </a:r>
            <a:r>
              <a:rPr kumimoji="0" lang="en-US" altLang="ja-JP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4 </a:t>
            </a:r>
            <a:r>
              <a:rPr kumimoji="0" lang="en-US" altLang="ja-JP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C</a:t>
            </a:r>
            <a:r>
              <a:rPr kumimoji="0" lang="en-US" altLang="ja-JP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5</a:t>
            </a:r>
            <a:r>
              <a:rPr kumimoji="0" lang="en-US" altLang="ja-JP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, 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and</a:t>
            </a:r>
            <a:r>
              <a:rPr kumimoji="0" lang="en-US" altLang="ja-JP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C</a:t>
            </a:r>
            <a:r>
              <a:rPr kumimoji="0" lang="en-US" altLang="ja-JP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6  </a:t>
            </a:r>
            <a:r>
              <a:rPr kumimoji="0" lang="en-US" altLang="ja-JP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are</a:t>
            </a:r>
            <a:r>
              <a:rPr kumimoji="0" lang="en-US" altLang="ja-JP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displayed in the following figure: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9833B706-C258-47A3-972F-49C6CDDCC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505200"/>
            <a:ext cx="77851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88950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Some Special Simple Graphs: </a:t>
            </a:r>
            <a:r>
              <a:rPr lang="en-US" sz="2600" b="1" dirty="0" smtClean="0">
                <a:solidFill>
                  <a:srgbClr val="FF0000"/>
                </a:solidFill>
              </a:rPr>
              <a:t>Wheels (</a:t>
            </a:r>
            <a:r>
              <a:rPr lang="en-US" altLang="ja-JP" sz="2800" b="1" i="1" dirty="0" err="1" smtClean="0">
                <a:solidFill>
                  <a:srgbClr val="FF0000"/>
                </a:solidFill>
              </a:rPr>
              <a:t>W</a:t>
            </a:r>
            <a:r>
              <a:rPr lang="en-US" altLang="ja-JP" sz="2800" b="1" i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2600" b="1" dirty="0">
                <a:solidFill>
                  <a:srgbClr val="FF0000"/>
                </a:solidFill>
              </a:rPr>
              <a:t>) 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xmlns="" id="{D1B7A2F9-FBA0-4B56-BE9E-C5E874823CB0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71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obtain the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Wheel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</a:t>
            </a:r>
            <a:r>
              <a:rPr kumimoji="0" lang="en-US" altLang="ja-JP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(W</a:t>
            </a:r>
            <a:r>
              <a:rPr kumimoji="0" lang="en-US" altLang="ja-JP" sz="24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ja-JP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)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we add an additional vertex to the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Cycle </a:t>
            </a:r>
            <a:r>
              <a:rPr kumimoji="0" lang="en-US" altLang="ja-JP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en-US" altLang="ja-JP" sz="24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 </a:t>
            </a:r>
            <a:r>
              <a:rPr kumimoji="0" lang="en-US" altLang="ja-JP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for n&gt;=3, and connect this new vertex to each of the n vertices in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en-US" altLang="ja-JP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 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by new edges. 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The </a:t>
            </a:r>
            <a:r>
              <a:rPr kumimoji="0" lang="en-US" altLang="ja-JP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wheel W</a:t>
            </a:r>
            <a:r>
              <a:rPr kumimoji="0" lang="en-US" altLang="ja-JP" sz="2400" b="1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is just a cycle graph with an extra vertex in the middle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The Wheels </a:t>
            </a:r>
            <a:r>
              <a:rPr kumimoji="0" lang="en-US" altLang="ja-JP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</a:t>
            </a:r>
            <a:r>
              <a:rPr kumimoji="0" lang="en-US" altLang="ja-JP" sz="2400" b="1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3</a:t>
            </a:r>
            <a:r>
              <a:rPr kumimoji="0" lang="en-US" altLang="ja-JP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, W</a:t>
            </a:r>
            <a:r>
              <a:rPr kumimoji="0" lang="en-US" altLang="ja-JP" sz="2400" b="1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4  </a:t>
            </a:r>
            <a:r>
              <a:rPr kumimoji="0" lang="en-US" altLang="ja-JP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, W</a:t>
            </a:r>
            <a:r>
              <a:rPr kumimoji="0" lang="en-US" altLang="ja-JP" sz="2400" b="1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5    </a:t>
            </a:r>
            <a:r>
              <a:rPr kumimoji="0" lang="en-US" altLang="ja-JP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are displayed in the figure below:</a:t>
            </a:r>
            <a:endParaRPr kumimoji="0" lang="en-US" altLang="ja-JP" sz="2400" b="0" i="1" u="none" strike="noStrike" kern="1200" cap="none" spc="0" normalizeH="0" baseline="-2500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ja-JP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ja-JP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ja-JP" sz="24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5" name="Group 54">
            <a:extLst>
              <a:ext uri="{FF2B5EF4-FFF2-40B4-BE49-F238E27FC236}">
                <a16:creationId xmlns:a16="http://schemas.microsoft.com/office/drawing/2014/main" xmlns="" id="{868C046D-F0F6-40A0-9278-C7F34D883893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495800"/>
            <a:ext cx="6096000" cy="1509062"/>
            <a:chOff x="2256" y="2160"/>
            <a:chExt cx="2400" cy="624"/>
          </a:xfrm>
        </p:grpSpPr>
        <p:sp>
          <p:nvSpPr>
            <p:cNvPr id="46" name="Oval 4">
              <a:extLst>
                <a:ext uri="{FF2B5EF4-FFF2-40B4-BE49-F238E27FC236}">
                  <a16:creationId xmlns:a16="http://schemas.microsoft.com/office/drawing/2014/main" xmlns="" id="{EC3369B1-89A5-4941-92B8-B2CF254DF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208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sp>
          <p:nvSpPr>
            <p:cNvPr id="47" name="Oval 5">
              <a:extLst>
                <a:ext uri="{FF2B5EF4-FFF2-40B4-BE49-F238E27FC236}">
                  <a16:creationId xmlns:a16="http://schemas.microsoft.com/office/drawing/2014/main" xmlns="" id="{60DE46CF-BAC6-4EB2-BDF3-CF217ED71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208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sp>
          <p:nvSpPr>
            <p:cNvPr id="48" name="Oval 6">
              <a:extLst>
                <a:ext uri="{FF2B5EF4-FFF2-40B4-BE49-F238E27FC236}">
                  <a16:creationId xmlns:a16="http://schemas.microsoft.com/office/drawing/2014/main" xmlns="" id="{2DA0DFD7-27A0-48C7-BB70-A681198DF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640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cxnSp>
          <p:nvCxnSpPr>
            <p:cNvPr id="49" name="AutoShape 7">
              <a:extLst>
                <a:ext uri="{FF2B5EF4-FFF2-40B4-BE49-F238E27FC236}">
                  <a16:creationId xmlns:a16="http://schemas.microsoft.com/office/drawing/2014/main" xmlns="" id="{59FB9101-2594-4ACF-AECC-D138CE511464}"/>
                </a:ext>
              </a:extLst>
            </p:cNvPr>
            <p:cNvCxnSpPr>
              <a:cxnSpLocks noChangeShapeType="1"/>
              <a:stCxn id="46" idx="6"/>
              <a:endCxn id="47" idx="2"/>
            </p:cNvCxnSpPr>
            <p:nvPr/>
          </p:nvCxnSpPr>
          <p:spPr bwMode="auto">
            <a:xfrm>
              <a:off x="2304" y="2232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0" name="AutoShape 8">
              <a:extLst>
                <a:ext uri="{FF2B5EF4-FFF2-40B4-BE49-F238E27FC236}">
                  <a16:creationId xmlns:a16="http://schemas.microsoft.com/office/drawing/2014/main" xmlns="" id="{D34BBF91-AF9D-4965-8517-D457D8581C39}"/>
                </a:ext>
              </a:extLst>
            </p:cNvPr>
            <p:cNvCxnSpPr>
              <a:cxnSpLocks noChangeShapeType="1"/>
              <a:stCxn id="46" idx="4"/>
              <a:endCxn id="48" idx="1"/>
            </p:cNvCxnSpPr>
            <p:nvPr/>
          </p:nvCxnSpPr>
          <p:spPr bwMode="auto">
            <a:xfrm>
              <a:off x="2280" y="2256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1" name="AutoShape 9">
              <a:extLst>
                <a:ext uri="{FF2B5EF4-FFF2-40B4-BE49-F238E27FC236}">
                  <a16:creationId xmlns:a16="http://schemas.microsoft.com/office/drawing/2014/main" xmlns="" id="{285272D2-1293-46BD-A64A-C7B86F9E32AA}"/>
                </a:ext>
              </a:extLst>
            </p:cNvPr>
            <p:cNvCxnSpPr>
              <a:cxnSpLocks noChangeShapeType="1"/>
              <a:stCxn id="48" idx="7"/>
              <a:endCxn id="47" idx="4"/>
            </p:cNvCxnSpPr>
            <p:nvPr/>
          </p:nvCxnSpPr>
          <p:spPr bwMode="auto">
            <a:xfrm flipV="1">
              <a:off x="2585" y="2256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52" name="Oval 14">
              <a:extLst>
                <a:ext uri="{FF2B5EF4-FFF2-40B4-BE49-F238E27FC236}">
                  <a16:creationId xmlns:a16="http://schemas.microsoft.com/office/drawing/2014/main" xmlns="" id="{E47D35AF-62A1-444F-9EAA-BB859FEAB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208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sp>
          <p:nvSpPr>
            <p:cNvPr id="53" name="Oval 15">
              <a:extLst>
                <a:ext uri="{FF2B5EF4-FFF2-40B4-BE49-F238E27FC236}">
                  <a16:creationId xmlns:a16="http://schemas.microsoft.com/office/drawing/2014/main" xmlns="" id="{0B111139-2E47-4E0A-B8BB-CD8DD58B8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208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sp>
          <p:nvSpPr>
            <p:cNvPr id="54" name="Oval 16">
              <a:extLst>
                <a:ext uri="{FF2B5EF4-FFF2-40B4-BE49-F238E27FC236}">
                  <a16:creationId xmlns:a16="http://schemas.microsoft.com/office/drawing/2014/main" xmlns="" id="{C7663B08-0136-4D94-8503-A17A04551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736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cxnSp>
          <p:nvCxnSpPr>
            <p:cNvPr id="55" name="AutoShape 17">
              <a:extLst>
                <a:ext uri="{FF2B5EF4-FFF2-40B4-BE49-F238E27FC236}">
                  <a16:creationId xmlns:a16="http://schemas.microsoft.com/office/drawing/2014/main" xmlns="" id="{BA2A8E02-938D-4B6C-BB55-AD3FBAB74E17}"/>
                </a:ext>
              </a:extLst>
            </p:cNvPr>
            <p:cNvCxnSpPr>
              <a:cxnSpLocks noChangeShapeType="1"/>
              <a:stCxn id="52" idx="6"/>
              <a:endCxn id="53" idx="2"/>
            </p:cNvCxnSpPr>
            <p:nvPr/>
          </p:nvCxnSpPr>
          <p:spPr bwMode="auto">
            <a:xfrm>
              <a:off x="3216" y="2232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6" name="AutoShape 18">
              <a:extLst>
                <a:ext uri="{FF2B5EF4-FFF2-40B4-BE49-F238E27FC236}">
                  <a16:creationId xmlns:a16="http://schemas.microsoft.com/office/drawing/2014/main" xmlns="" id="{C09B6C0C-A309-41D3-9EC8-9798698777C8}"/>
                </a:ext>
              </a:extLst>
            </p:cNvPr>
            <p:cNvCxnSpPr>
              <a:cxnSpLocks noChangeShapeType="1"/>
              <a:stCxn id="52" idx="4"/>
              <a:endCxn id="54" idx="0"/>
            </p:cNvCxnSpPr>
            <p:nvPr/>
          </p:nvCxnSpPr>
          <p:spPr bwMode="auto">
            <a:xfrm>
              <a:off x="3192" y="2256"/>
              <a:ext cx="0" cy="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57" name="Oval 19">
              <a:extLst>
                <a:ext uri="{FF2B5EF4-FFF2-40B4-BE49-F238E27FC236}">
                  <a16:creationId xmlns:a16="http://schemas.microsoft.com/office/drawing/2014/main" xmlns="" id="{1BF749E7-20C7-41BB-9955-0389DFAE0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736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cxnSp>
          <p:nvCxnSpPr>
            <p:cNvPr id="58" name="AutoShape 20">
              <a:extLst>
                <a:ext uri="{FF2B5EF4-FFF2-40B4-BE49-F238E27FC236}">
                  <a16:creationId xmlns:a16="http://schemas.microsoft.com/office/drawing/2014/main" xmlns="" id="{26AAB0BC-793D-471A-8741-EEB4A8C53ED9}"/>
                </a:ext>
              </a:extLst>
            </p:cNvPr>
            <p:cNvCxnSpPr>
              <a:cxnSpLocks noChangeShapeType="1"/>
              <a:stCxn id="54" idx="6"/>
              <a:endCxn id="57" idx="2"/>
            </p:cNvCxnSpPr>
            <p:nvPr/>
          </p:nvCxnSpPr>
          <p:spPr bwMode="auto">
            <a:xfrm>
              <a:off x="3216" y="2760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9" name="AutoShape 21">
              <a:extLst>
                <a:ext uri="{FF2B5EF4-FFF2-40B4-BE49-F238E27FC236}">
                  <a16:creationId xmlns:a16="http://schemas.microsoft.com/office/drawing/2014/main" xmlns="" id="{B5B3FDF4-CAB7-46D0-92CF-73184A91B045}"/>
                </a:ext>
              </a:extLst>
            </p:cNvPr>
            <p:cNvCxnSpPr>
              <a:cxnSpLocks noChangeShapeType="1"/>
              <a:stCxn id="53" idx="4"/>
              <a:endCxn id="57" idx="0"/>
            </p:cNvCxnSpPr>
            <p:nvPr/>
          </p:nvCxnSpPr>
          <p:spPr bwMode="auto">
            <a:xfrm>
              <a:off x="3768" y="2256"/>
              <a:ext cx="0" cy="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60" name="Oval 22">
              <a:extLst>
                <a:ext uri="{FF2B5EF4-FFF2-40B4-BE49-F238E27FC236}">
                  <a16:creationId xmlns:a16="http://schemas.microsoft.com/office/drawing/2014/main" xmlns="" id="{EB8AA4E8-702E-4FA1-B2E8-F9BF4BF35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352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sp>
          <p:nvSpPr>
            <p:cNvPr id="61" name="Oval 23">
              <a:extLst>
                <a:ext uri="{FF2B5EF4-FFF2-40B4-BE49-F238E27FC236}">
                  <a16:creationId xmlns:a16="http://schemas.microsoft.com/office/drawing/2014/main" xmlns="" id="{A1D0F722-50B4-4E0A-8E84-C28FF0BC2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352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sp>
          <p:nvSpPr>
            <p:cNvPr id="62" name="Oval 24">
              <a:extLst>
                <a:ext uri="{FF2B5EF4-FFF2-40B4-BE49-F238E27FC236}">
                  <a16:creationId xmlns:a16="http://schemas.microsoft.com/office/drawing/2014/main" xmlns="" id="{E8BC29FA-39DC-4BBC-9FB3-89F0023BE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736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cxnSp>
          <p:nvCxnSpPr>
            <p:cNvPr id="63" name="AutoShape 25">
              <a:extLst>
                <a:ext uri="{FF2B5EF4-FFF2-40B4-BE49-F238E27FC236}">
                  <a16:creationId xmlns:a16="http://schemas.microsoft.com/office/drawing/2014/main" xmlns="" id="{948C783B-F7AF-4DEF-9719-D59991165216}"/>
                </a:ext>
              </a:extLst>
            </p:cNvPr>
            <p:cNvCxnSpPr>
              <a:cxnSpLocks noChangeShapeType="1"/>
              <a:stCxn id="60" idx="4"/>
              <a:endCxn id="62" idx="1"/>
            </p:cNvCxnSpPr>
            <p:nvPr/>
          </p:nvCxnSpPr>
          <p:spPr bwMode="auto">
            <a:xfrm>
              <a:off x="4056" y="2400"/>
              <a:ext cx="79" cy="3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64" name="Oval 26">
              <a:extLst>
                <a:ext uri="{FF2B5EF4-FFF2-40B4-BE49-F238E27FC236}">
                  <a16:creationId xmlns:a16="http://schemas.microsoft.com/office/drawing/2014/main" xmlns="" id="{74B11B76-5E15-4D79-9CDE-47C75039E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736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cxnSp>
          <p:nvCxnSpPr>
            <p:cNvPr id="65" name="AutoShape 27">
              <a:extLst>
                <a:ext uri="{FF2B5EF4-FFF2-40B4-BE49-F238E27FC236}">
                  <a16:creationId xmlns:a16="http://schemas.microsoft.com/office/drawing/2014/main" xmlns="" id="{7DBC2DF9-2547-4B4F-A6D4-6C76916E9134}"/>
                </a:ext>
              </a:extLst>
            </p:cNvPr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4176" y="2760"/>
              <a:ext cx="33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6" name="AutoShape 28">
              <a:extLst>
                <a:ext uri="{FF2B5EF4-FFF2-40B4-BE49-F238E27FC236}">
                  <a16:creationId xmlns:a16="http://schemas.microsoft.com/office/drawing/2014/main" xmlns="" id="{28DE9007-D510-4DA5-A308-7EA819640B1A}"/>
                </a:ext>
              </a:extLst>
            </p:cNvPr>
            <p:cNvCxnSpPr>
              <a:cxnSpLocks noChangeShapeType="1"/>
              <a:stCxn id="61" idx="4"/>
              <a:endCxn id="64" idx="7"/>
            </p:cNvCxnSpPr>
            <p:nvPr/>
          </p:nvCxnSpPr>
          <p:spPr bwMode="auto">
            <a:xfrm flipH="1">
              <a:off x="4553" y="2400"/>
              <a:ext cx="79" cy="3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67" name="Oval 29">
              <a:extLst>
                <a:ext uri="{FF2B5EF4-FFF2-40B4-BE49-F238E27FC236}">
                  <a16:creationId xmlns:a16="http://schemas.microsoft.com/office/drawing/2014/main" xmlns="" id="{AFBE3C25-62AF-4505-BAF2-B57186BC4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160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cxnSp>
          <p:nvCxnSpPr>
            <p:cNvPr id="68" name="AutoShape 30">
              <a:extLst>
                <a:ext uri="{FF2B5EF4-FFF2-40B4-BE49-F238E27FC236}">
                  <a16:creationId xmlns:a16="http://schemas.microsoft.com/office/drawing/2014/main" xmlns="" id="{8C8E7BA2-768A-4D35-8528-7B0F89F97E7B}"/>
                </a:ext>
              </a:extLst>
            </p:cNvPr>
            <p:cNvCxnSpPr>
              <a:cxnSpLocks noChangeShapeType="1"/>
              <a:stCxn id="67" idx="2"/>
              <a:endCxn id="60" idx="7"/>
            </p:cNvCxnSpPr>
            <p:nvPr/>
          </p:nvCxnSpPr>
          <p:spPr bwMode="auto">
            <a:xfrm flipH="1">
              <a:off x="4073" y="2184"/>
              <a:ext cx="247" cy="1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9" name="AutoShape 31">
              <a:extLst>
                <a:ext uri="{FF2B5EF4-FFF2-40B4-BE49-F238E27FC236}">
                  <a16:creationId xmlns:a16="http://schemas.microsoft.com/office/drawing/2014/main" xmlns="" id="{7D32475D-1217-4AE0-8A67-211BDD896DC5}"/>
                </a:ext>
              </a:extLst>
            </p:cNvPr>
            <p:cNvCxnSpPr>
              <a:cxnSpLocks noChangeShapeType="1"/>
              <a:stCxn id="67" idx="6"/>
              <a:endCxn id="61" idx="1"/>
            </p:cNvCxnSpPr>
            <p:nvPr/>
          </p:nvCxnSpPr>
          <p:spPr bwMode="auto">
            <a:xfrm>
              <a:off x="4368" y="2184"/>
              <a:ext cx="247" cy="1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70" name="Oval 36">
              <a:extLst>
                <a:ext uri="{FF2B5EF4-FFF2-40B4-BE49-F238E27FC236}">
                  <a16:creationId xmlns:a16="http://schemas.microsoft.com/office/drawing/2014/main" xmlns="" id="{74FB34AA-CDC1-4642-B3EF-51852D7D7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352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sp>
          <p:nvSpPr>
            <p:cNvPr id="71" name="Oval 37">
              <a:extLst>
                <a:ext uri="{FF2B5EF4-FFF2-40B4-BE49-F238E27FC236}">
                  <a16:creationId xmlns:a16="http://schemas.microsoft.com/office/drawing/2014/main" xmlns="" id="{93D6647D-884B-479E-9415-C87FEF213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448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sp>
          <p:nvSpPr>
            <p:cNvPr id="72" name="Oval 38">
              <a:extLst>
                <a:ext uri="{FF2B5EF4-FFF2-40B4-BE49-F238E27FC236}">
                  <a16:creationId xmlns:a16="http://schemas.microsoft.com/office/drawing/2014/main" xmlns="" id="{D38DBB95-D6B0-4A4C-8EE1-097D809B0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478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cxnSp>
          <p:nvCxnSpPr>
            <p:cNvPr id="73" name="AutoShape 42">
              <a:extLst>
                <a:ext uri="{FF2B5EF4-FFF2-40B4-BE49-F238E27FC236}">
                  <a16:creationId xmlns:a16="http://schemas.microsoft.com/office/drawing/2014/main" xmlns="" id="{BF22CF09-90CD-4A3B-8112-C7CB54B842D2}"/>
                </a:ext>
              </a:extLst>
            </p:cNvPr>
            <p:cNvCxnSpPr>
              <a:cxnSpLocks noChangeShapeType="1"/>
              <a:stCxn id="70" idx="2"/>
              <a:endCxn id="46" idx="5"/>
            </p:cNvCxnSpPr>
            <p:nvPr/>
          </p:nvCxnSpPr>
          <p:spPr bwMode="auto">
            <a:xfrm flipH="1" flipV="1">
              <a:off x="2297" y="2249"/>
              <a:ext cx="247" cy="1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4" name="AutoShape 43">
              <a:extLst>
                <a:ext uri="{FF2B5EF4-FFF2-40B4-BE49-F238E27FC236}">
                  <a16:creationId xmlns:a16="http://schemas.microsoft.com/office/drawing/2014/main" xmlns="" id="{A82D9330-A43D-47FB-8F1F-EA4594A8FFFD}"/>
                </a:ext>
              </a:extLst>
            </p:cNvPr>
            <p:cNvCxnSpPr>
              <a:cxnSpLocks noChangeShapeType="1"/>
              <a:stCxn id="70" idx="4"/>
              <a:endCxn id="48" idx="0"/>
            </p:cNvCxnSpPr>
            <p:nvPr/>
          </p:nvCxnSpPr>
          <p:spPr bwMode="auto">
            <a:xfrm>
              <a:off x="2568" y="2400"/>
              <a:ext cx="0" cy="2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5" name="AutoShape 44">
              <a:extLst>
                <a:ext uri="{FF2B5EF4-FFF2-40B4-BE49-F238E27FC236}">
                  <a16:creationId xmlns:a16="http://schemas.microsoft.com/office/drawing/2014/main" xmlns="" id="{BE059BEA-2E4B-43FF-97E4-82400777D8BF}"/>
                </a:ext>
              </a:extLst>
            </p:cNvPr>
            <p:cNvCxnSpPr>
              <a:cxnSpLocks noChangeShapeType="1"/>
              <a:stCxn id="70" idx="6"/>
              <a:endCxn id="47" idx="3"/>
            </p:cNvCxnSpPr>
            <p:nvPr/>
          </p:nvCxnSpPr>
          <p:spPr bwMode="auto">
            <a:xfrm flipV="1">
              <a:off x="2592" y="2249"/>
              <a:ext cx="247" cy="1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6" name="AutoShape 45">
              <a:extLst>
                <a:ext uri="{FF2B5EF4-FFF2-40B4-BE49-F238E27FC236}">
                  <a16:creationId xmlns:a16="http://schemas.microsoft.com/office/drawing/2014/main" xmlns="" id="{73F72BDB-7093-4C7B-8E0E-F89D4E1696B0}"/>
                </a:ext>
              </a:extLst>
            </p:cNvPr>
            <p:cNvCxnSpPr>
              <a:cxnSpLocks noChangeShapeType="1"/>
              <a:stCxn id="71" idx="7"/>
              <a:endCxn id="53" idx="3"/>
            </p:cNvCxnSpPr>
            <p:nvPr/>
          </p:nvCxnSpPr>
          <p:spPr bwMode="auto">
            <a:xfrm flipV="1">
              <a:off x="3497" y="2249"/>
              <a:ext cx="254" cy="20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7" name="AutoShape 46">
              <a:extLst>
                <a:ext uri="{FF2B5EF4-FFF2-40B4-BE49-F238E27FC236}">
                  <a16:creationId xmlns:a16="http://schemas.microsoft.com/office/drawing/2014/main" xmlns="" id="{9D5707C5-97C1-410F-8819-AC1BC7799CCC}"/>
                </a:ext>
              </a:extLst>
            </p:cNvPr>
            <p:cNvCxnSpPr>
              <a:cxnSpLocks noChangeShapeType="1"/>
              <a:stCxn id="71" idx="5"/>
              <a:endCxn id="57" idx="1"/>
            </p:cNvCxnSpPr>
            <p:nvPr/>
          </p:nvCxnSpPr>
          <p:spPr bwMode="auto">
            <a:xfrm>
              <a:off x="3497" y="2489"/>
              <a:ext cx="254" cy="2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8" name="AutoShape 47">
              <a:extLst>
                <a:ext uri="{FF2B5EF4-FFF2-40B4-BE49-F238E27FC236}">
                  <a16:creationId xmlns:a16="http://schemas.microsoft.com/office/drawing/2014/main" xmlns="" id="{6F0F417A-9C4E-4E14-BC75-4CE63E7D0692}"/>
                </a:ext>
              </a:extLst>
            </p:cNvPr>
            <p:cNvCxnSpPr>
              <a:cxnSpLocks noChangeShapeType="1"/>
              <a:stCxn id="71" idx="3"/>
              <a:endCxn id="54" idx="7"/>
            </p:cNvCxnSpPr>
            <p:nvPr/>
          </p:nvCxnSpPr>
          <p:spPr bwMode="auto">
            <a:xfrm flipH="1">
              <a:off x="3209" y="2489"/>
              <a:ext cx="254" cy="2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9" name="AutoShape 48">
              <a:extLst>
                <a:ext uri="{FF2B5EF4-FFF2-40B4-BE49-F238E27FC236}">
                  <a16:creationId xmlns:a16="http://schemas.microsoft.com/office/drawing/2014/main" xmlns="" id="{F5F70DB9-AE5C-4747-B3B4-7FC98E5D9A6F}"/>
                </a:ext>
              </a:extLst>
            </p:cNvPr>
            <p:cNvCxnSpPr>
              <a:cxnSpLocks noChangeShapeType="1"/>
              <a:stCxn id="71" idx="1"/>
              <a:endCxn id="52" idx="5"/>
            </p:cNvCxnSpPr>
            <p:nvPr/>
          </p:nvCxnSpPr>
          <p:spPr bwMode="auto">
            <a:xfrm flipH="1" flipV="1">
              <a:off x="3209" y="2249"/>
              <a:ext cx="254" cy="20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0" name="AutoShape 49">
              <a:extLst>
                <a:ext uri="{FF2B5EF4-FFF2-40B4-BE49-F238E27FC236}">
                  <a16:creationId xmlns:a16="http://schemas.microsoft.com/office/drawing/2014/main" xmlns="" id="{17712204-8A8E-4745-B2F8-98D3F166B2C6}"/>
                </a:ext>
              </a:extLst>
            </p:cNvPr>
            <p:cNvCxnSpPr>
              <a:cxnSpLocks noChangeShapeType="1"/>
              <a:stCxn id="72" idx="2"/>
              <a:endCxn id="60" idx="6"/>
            </p:cNvCxnSpPr>
            <p:nvPr/>
          </p:nvCxnSpPr>
          <p:spPr bwMode="auto">
            <a:xfrm flipH="1" flipV="1">
              <a:off x="4080" y="2376"/>
              <a:ext cx="240" cy="1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1" name="AutoShape 50">
              <a:extLst>
                <a:ext uri="{FF2B5EF4-FFF2-40B4-BE49-F238E27FC236}">
                  <a16:creationId xmlns:a16="http://schemas.microsoft.com/office/drawing/2014/main" xmlns="" id="{873DF938-A5BB-44B8-AEE9-AEB1A92F13A4}"/>
                </a:ext>
              </a:extLst>
            </p:cNvPr>
            <p:cNvCxnSpPr>
              <a:cxnSpLocks noChangeShapeType="1"/>
              <a:stCxn id="72" idx="5"/>
              <a:endCxn id="64" idx="1"/>
            </p:cNvCxnSpPr>
            <p:nvPr/>
          </p:nvCxnSpPr>
          <p:spPr bwMode="auto">
            <a:xfrm>
              <a:off x="4361" y="2519"/>
              <a:ext cx="158" cy="22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2" name="AutoShape 51">
              <a:extLst>
                <a:ext uri="{FF2B5EF4-FFF2-40B4-BE49-F238E27FC236}">
                  <a16:creationId xmlns:a16="http://schemas.microsoft.com/office/drawing/2014/main" xmlns="" id="{B9C8AFAD-318A-4E91-B7E0-2FAD209A3BB7}"/>
                </a:ext>
              </a:extLst>
            </p:cNvPr>
            <p:cNvCxnSpPr>
              <a:cxnSpLocks noChangeShapeType="1"/>
              <a:stCxn id="72" idx="3"/>
              <a:endCxn id="62" idx="7"/>
            </p:cNvCxnSpPr>
            <p:nvPr/>
          </p:nvCxnSpPr>
          <p:spPr bwMode="auto">
            <a:xfrm flipH="1">
              <a:off x="4169" y="2519"/>
              <a:ext cx="158" cy="22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3" name="AutoShape 52">
              <a:extLst>
                <a:ext uri="{FF2B5EF4-FFF2-40B4-BE49-F238E27FC236}">
                  <a16:creationId xmlns:a16="http://schemas.microsoft.com/office/drawing/2014/main" xmlns="" id="{2C87A3D3-7D24-4060-A51C-FC5078E32352}"/>
                </a:ext>
              </a:extLst>
            </p:cNvPr>
            <p:cNvCxnSpPr>
              <a:cxnSpLocks noChangeShapeType="1"/>
              <a:stCxn id="61" idx="3"/>
              <a:endCxn id="72" idx="6"/>
            </p:cNvCxnSpPr>
            <p:nvPr/>
          </p:nvCxnSpPr>
          <p:spPr bwMode="auto">
            <a:xfrm flipH="1">
              <a:off x="4368" y="2393"/>
              <a:ext cx="247" cy="1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4" name="AutoShape 53">
              <a:extLst>
                <a:ext uri="{FF2B5EF4-FFF2-40B4-BE49-F238E27FC236}">
                  <a16:creationId xmlns:a16="http://schemas.microsoft.com/office/drawing/2014/main" xmlns="" id="{76477AC8-2724-4828-AF50-511DA6144B7E}"/>
                </a:ext>
              </a:extLst>
            </p:cNvPr>
            <p:cNvCxnSpPr>
              <a:cxnSpLocks noChangeShapeType="1"/>
              <a:stCxn id="67" idx="4"/>
              <a:endCxn id="72" idx="0"/>
            </p:cNvCxnSpPr>
            <p:nvPr/>
          </p:nvCxnSpPr>
          <p:spPr bwMode="auto">
            <a:xfrm>
              <a:off x="4344" y="2208"/>
              <a:ext cx="0" cy="2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xmlns="" val="468749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Some Special Simple Graphs: </a:t>
            </a:r>
            <a:r>
              <a:rPr lang="en-US" sz="2600" b="1" dirty="0">
                <a:solidFill>
                  <a:srgbClr val="FF0000"/>
                </a:solidFill>
              </a:rPr>
              <a:t>n-Cubes(</a:t>
            </a:r>
            <a:r>
              <a:rPr lang="en-US" altLang="ja-JP" sz="2800" b="1" i="1" dirty="0" err="1">
                <a:solidFill>
                  <a:srgbClr val="FF0000"/>
                </a:solidFill>
              </a:rPr>
              <a:t>Q</a:t>
            </a:r>
            <a:r>
              <a:rPr lang="en-US" altLang="ja-JP" sz="2800" b="1" i="1" baseline="-25000" dirty="0" err="1">
                <a:solidFill>
                  <a:srgbClr val="FF0000"/>
                </a:solidFill>
              </a:rPr>
              <a:t>n</a:t>
            </a:r>
            <a:r>
              <a:rPr lang="en-US" sz="2600" b="1" dirty="0">
                <a:solidFill>
                  <a:srgbClr val="FF0000"/>
                </a:solidFill>
              </a:rPr>
              <a:t>)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EB8F655F-1C0A-482D-8995-BB8242DE5161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-dimensional hypercube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-cube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denoted by </a:t>
            </a:r>
            <a:r>
              <a:rPr kumimoji="0" lang="en-US" altLang="ja-JP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Q</a:t>
            </a:r>
            <a:r>
              <a:rPr kumimoji="0" lang="en-US" altLang="ja-JP" sz="24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ja-JP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is the graph that has vertices representing the 2</a:t>
            </a:r>
            <a:r>
              <a:rPr kumimoji="0" lang="en-US" altLang="ja-JP" sz="2400" b="0" i="0" u="none" strike="noStrike" kern="1200" cap="none" spc="0" normalizeH="0" baseline="30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bit strings of length </a:t>
            </a:r>
            <a:r>
              <a:rPr kumimoji="0" lang="en-US" altLang="ja-JP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Two vertices are adjacent iff the bit strings that they represent differ in exactly one bit position.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The graphs</a:t>
            </a:r>
            <a:r>
              <a:rPr kumimoji="0" lang="en-US" altLang="ja-JP" sz="20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Q</a:t>
            </a:r>
            <a:r>
              <a:rPr kumimoji="0" lang="en-US" altLang="ja-JP" sz="20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,</a:t>
            </a:r>
            <a:r>
              <a:rPr kumimoji="0" lang="en-US" altLang="ja-JP" sz="20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Q</a:t>
            </a:r>
            <a:r>
              <a:rPr kumimoji="0" lang="en-US" altLang="ja-JP" sz="20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, and </a:t>
            </a:r>
            <a:r>
              <a:rPr kumimoji="0" lang="en-US" altLang="ja-JP" sz="20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Q</a:t>
            </a:r>
            <a:r>
              <a:rPr kumimoji="0" lang="en-US" altLang="ja-JP" sz="20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3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are displayed in the following figure: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xmlns="" id="{AF7C2AC6-04CE-48CF-9210-217D9D0BE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886200"/>
            <a:ext cx="68580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63754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Bipartite graphs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F0444E02-346E-4E13-BCD3-41D9887158D3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 5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simple graph G is called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bipartite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if its vertex set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can be partitioned into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 disjoint sets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such that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every edge in the graph connects a vertex in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a vertex in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If each vertex of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connected to each vertex of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it is called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complete bipartite graph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it is denoted by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2800" b="1" i="0" u="none" strike="noStrike" kern="1200" cap="none" spc="0" normalizeH="0" baseline="-30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m,n</a:t>
            </a:r>
            <a:r>
              <a:rPr kumimoji="0" lang="en-US" sz="2800" b="1" i="0" u="none" strike="noStrike" kern="1200" cap="none" spc="0" normalizeH="0" baseline="-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where m is the number of vertices in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n is the number of vertices in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5496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Examples of Complete Bipartite </a:t>
            </a:r>
            <a:r>
              <a:rPr lang="en-US" sz="2600" b="1" dirty="0">
                <a:solidFill>
                  <a:schemeClr val="tx1"/>
                </a:solidFill>
              </a:rPr>
              <a:t>graphs  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869A30A0-BB0F-4534-9F7C-1583BADD3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1524000"/>
            <a:ext cx="81153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54011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rgbClr val="FF0000"/>
                </a:solidFill>
              </a:rPr>
              <a:t>Example 11: Are the graphs G and H are Bipartite?</a:t>
            </a: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xmlns="" id="{B64F4265-D9F7-4129-A3BB-64131B4BE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775" y="1304200"/>
            <a:ext cx="7949225" cy="514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60379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rgbClr val="FF0000"/>
                </a:solidFill>
              </a:rPr>
              <a:t>Practice @ Home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3BACC1D4-BAAF-4F7E-B5DE-88188E22E5AC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Relevant Odd-Numbered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exercises from text book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6336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34807E6-CD60-4A10-A08B-7CB9513EF72B}"/>
              </a:ext>
            </a:extLst>
          </p:cNvPr>
          <p:cNvSpPr/>
          <p:nvPr/>
        </p:nvSpPr>
        <p:spPr>
          <a:xfrm>
            <a:off x="562707" y="1767006"/>
            <a:ext cx="78919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Rosen, K. H., &amp; </a:t>
            </a:r>
            <a:r>
              <a:rPr lang="en-US" b="1" dirty="0" err="1"/>
              <a:t>Krithivasan</a:t>
            </a:r>
            <a:r>
              <a:rPr lang="en-US" b="1" dirty="0"/>
              <a:t>, K. (2012). Discrete mathematics and its applications: with combinatorics and graph theory. Tata McGraw-Hill Education. (7</a:t>
            </a:r>
            <a:r>
              <a:rPr lang="en-US" b="1" baseline="30000" dirty="0"/>
              <a:t>th</a:t>
            </a:r>
            <a:r>
              <a:rPr lang="en-US" b="1" dirty="0"/>
              <a:t> Edition)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Liu, C. L. (1986). Elements of discrete mathematics. Tata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1923382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446146" y="1493361"/>
            <a:ext cx="73332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Discrete Mathematics, </a:t>
            </a:r>
            <a:r>
              <a:rPr lang="en-US" i="1" dirty="0" smtClean="0"/>
              <a:t>Richard</a:t>
            </a:r>
            <a:r>
              <a:rPr lang="en-US" dirty="0" smtClean="0"/>
              <a:t> </a:t>
            </a:r>
            <a:r>
              <a:rPr lang="en-US" i="1" dirty="0" err="1" smtClean="0"/>
              <a:t>Johnsonbaugh</a:t>
            </a:r>
            <a:r>
              <a:rPr lang="en-US" dirty="0" smtClean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Discrete Mathematical Structures, </a:t>
            </a:r>
            <a:r>
              <a:rPr lang="en-US" i="1" dirty="0" smtClean="0"/>
              <a:t>Bernard</a:t>
            </a:r>
            <a:r>
              <a:rPr lang="en-US" dirty="0" smtClean="0"/>
              <a:t> </a:t>
            </a:r>
            <a:r>
              <a:rPr lang="en-US" i="1" dirty="0" err="1" smtClean="0"/>
              <a:t>Kolman</a:t>
            </a:r>
            <a:r>
              <a:rPr lang="en-US" dirty="0" smtClean="0"/>
              <a:t>, </a:t>
            </a:r>
            <a:r>
              <a:rPr lang="en-US" i="1" dirty="0" smtClean="0"/>
              <a:t>Robert C. Busby</a:t>
            </a:r>
            <a:r>
              <a:rPr lang="en-US" dirty="0" smtClean="0"/>
              <a:t>, </a:t>
            </a:r>
            <a:r>
              <a:rPr lang="en-US" i="1" dirty="0" smtClean="0"/>
              <a:t>Sharon</a:t>
            </a:r>
            <a:r>
              <a:rPr lang="en-US" dirty="0" smtClean="0"/>
              <a:t> </a:t>
            </a:r>
            <a:r>
              <a:rPr lang="en-US" i="1" dirty="0" smtClean="0"/>
              <a:t>Ross, </a:t>
            </a:r>
            <a:r>
              <a:rPr lang="en-US" dirty="0" smtClean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i="1" dirty="0" smtClean="0"/>
              <a:t>SCHAUM’S  outlines Discrete Mathematics(2</a:t>
            </a:r>
            <a:r>
              <a:rPr lang="en-US" i="1" baseline="30000" dirty="0" smtClean="0"/>
              <a:t>nd</a:t>
            </a:r>
            <a:r>
              <a:rPr lang="en-US" i="1" dirty="0" smtClean="0"/>
              <a:t> edition)</a:t>
            </a:r>
            <a:r>
              <a:rPr lang="en-US" dirty="0" smtClean="0"/>
              <a:t>, by </a:t>
            </a:r>
            <a:r>
              <a:rPr lang="en-US" i="1" dirty="0" smtClean="0"/>
              <a:t>Seymour</a:t>
            </a:r>
            <a:r>
              <a:rPr lang="en-US" dirty="0" smtClean="0"/>
              <a:t> </a:t>
            </a:r>
            <a:r>
              <a:rPr lang="en-US" i="1" dirty="0" err="1" smtClean="0"/>
              <a:t>Lipschutz</a:t>
            </a:r>
            <a:r>
              <a:rPr lang="en-US" dirty="0" smtClean="0"/>
              <a:t>, </a:t>
            </a:r>
            <a:r>
              <a:rPr lang="en-US" i="1" dirty="0" smtClean="0"/>
              <a:t>Marc</a:t>
            </a:r>
            <a:r>
              <a:rPr lang="en-US" dirty="0" smtClean="0"/>
              <a:t> </a:t>
            </a:r>
            <a:r>
              <a:rPr lang="en-US" i="1" dirty="0" smtClean="0"/>
              <a:t>Lipson</a:t>
            </a:r>
          </a:p>
          <a:p>
            <a:pPr marL="457200" lvl="0" indent="-457200">
              <a:buFont typeface="+mj-lt"/>
              <a:buAutoNum type="arabicPeriod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Deo</a:t>
            </a:r>
            <a:r>
              <a:rPr lang="en-US" dirty="0"/>
              <a:t>, N. (2017). Graph theory with applications to engineering and computer science. Courier Dover Publications.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Radford University Lecture: </a:t>
            </a:r>
            <a:r>
              <a:rPr lang="en-US" dirty="0">
                <a:hlinkClick r:id="rId2"/>
              </a:rPr>
              <a:t>https://www.radford.edu/~nokie/classes/360/graphs-terms.html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and Outcomes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D3CEE9D3-88D2-4F0F-9B45-FFC9CC3B83CB}"/>
              </a:ext>
            </a:extLst>
          </p:cNvPr>
          <p:cNvSpPr txBox="1">
            <a:spLocks/>
          </p:cNvSpPr>
          <p:nvPr/>
        </p:nvSpPr>
        <p:spPr bwMode="auto">
          <a:xfrm>
            <a:off x="282633" y="2028306"/>
            <a:ext cx="8404167" cy="408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u="sng" dirty="0">
                <a:solidFill>
                  <a:srgbClr val="FF0000"/>
                </a:solidFill>
              </a:rPr>
              <a:t>Objectives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To </a:t>
            </a:r>
            <a:r>
              <a:rPr lang="en-US" sz="2400" dirty="0" smtClean="0"/>
              <a:t>understand basic terminologies of graph with examples, Handshaking theorem for undirected and directed graphs, some special types of graphs, bipartite graph and complete bipartite graph.</a:t>
            </a:r>
          </a:p>
          <a:p>
            <a:r>
              <a:rPr lang="en-US" sz="2400" u="sng" dirty="0" smtClean="0">
                <a:solidFill>
                  <a:srgbClr val="FF0000"/>
                </a:solidFill>
              </a:rPr>
              <a:t>Outcomes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 smtClean="0"/>
              <a:t>The students are expected to be able explain graph terminologies, be able to find out degree of vertices and prove Handshaking theorem, be able to draw Complete graph, Cycle, Wheel, n-cube, be able to determine whether a graph is bipartite using graph coloring.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0756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Directed Graph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2D42957-60DF-4A3D-B05E-BA4F4C3F8CCC}"/>
              </a:ext>
            </a:extLst>
          </p:cNvPr>
          <p:cNvSpPr txBox="1">
            <a:spLocks/>
          </p:cNvSpPr>
          <p:nvPr/>
        </p:nvSpPr>
        <p:spPr bwMode="auto">
          <a:xfrm>
            <a:off x="282633" y="2028306"/>
            <a:ext cx="8404167" cy="4364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800" u="sng" dirty="0">
                <a:solidFill>
                  <a:srgbClr val="FF0000"/>
                </a:solidFill>
              </a:rPr>
              <a:t>Definition 2</a:t>
            </a:r>
            <a:r>
              <a:rPr lang="en-US" sz="2800" dirty="0">
                <a:solidFill>
                  <a:prstClr val="black"/>
                </a:solidFill>
              </a:rPr>
              <a:t>: </a:t>
            </a:r>
            <a:r>
              <a:rPr lang="en-US" sz="2800" dirty="0">
                <a:solidFill>
                  <a:srgbClr val="0000FF"/>
                </a:solidFill>
              </a:rPr>
              <a:t>A directed graph(or </a:t>
            </a:r>
            <a:r>
              <a:rPr lang="en-US" sz="2800" b="1" i="1" dirty="0">
                <a:solidFill>
                  <a:srgbClr val="0000FF"/>
                </a:solidFill>
              </a:rPr>
              <a:t>digraph</a:t>
            </a:r>
            <a:r>
              <a:rPr lang="en-US" sz="2800" dirty="0">
                <a:solidFill>
                  <a:srgbClr val="0000FF"/>
                </a:solidFill>
              </a:rPr>
              <a:t>) (</a:t>
            </a:r>
            <a:r>
              <a:rPr lang="en-US" sz="2800" i="1" dirty="0">
                <a:solidFill>
                  <a:srgbClr val="0000FF"/>
                </a:solidFill>
              </a:rPr>
              <a:t>V,E</a:t>
            </a:r>
            <a:r>
              <a:rPr lang="en-US" sz="2800" dirty="0">
                <a:solidFill>
                  <a:srgbClr val="0000FF"/>
                </a:solidFill>
              </a:rPr>
              <a:t>) consists of a nonempty set of vertices </a:t>
            </a:r>
            <a:r>
              <a:rPr lang="en-US" sz="2800" i="1" dirty="0">
                <a:solidFill>
                  <a:srgbClr val="0000FF"/>
                </a:solidFill>
              </a:rPr>
              <a:t>V</a:t>
            </a:r>
            <a:r>
              <a:rPr lang="en-US" sz="2800" dirty="0">
                <a:solidFill>
                  <a:srgbClr val="0000FF"/>
                </a:solidFill>
              </a:rPr>
              <a:t> and a set of directed edges </a:t>
            </a:r>
            <a:r>
              <a:rPr lang="en-US" sz="2800" i="1" dirty="0">
                <a:solidFill>
                  <a:srgbClr val="0000FF"/>
                </a:solidFill>
              </a:rPr>
              <a:t>E</a:t>
            </a:r>
            <a:r>
              <a:rPr lang="en-US" sz="2800" dirty="0">
                <a:solidFill>
                  <a:srgbClr val="0000FF"/>
                </a:solidFill>
              </a:rPr>
              <a:t>. </a:t>
            </a:r>
          </a:p>
          <a:p>
            <a:pPr lvl="0"/>
            <a:r>
              <a:rPr lang="en-US" sz="2800" dirty="0">
                <a:solidFill>
                  <a:prstClr val="black"/>
                </a:solidFill>
              </a:rPr>
              <a:t>Each directed edge is associated with an ordered pair of vertices. </a:t>
            </a:r>
          </a:p>
          <a:p>
            <a:pPr lvl="0"/>
            <a:r>
              <a:rPr lang="en-US" sz="2800" dirty="0">
                <a:solidFill>
                  <a:prstClr val="black"/>
                </a:solidFill>
              </a:rPr>
              <a:t>The directed edge associated with the ordered pair (</a:t>
            </a:r>
            <a:r>
              <a:rPr lang="en-US" sz="2800" i="1" dirty="0" err="1">
                <a:solidFill>
                  <a:prstClr val="black"/>
                </a:solidFill>
              </a:rPr>
              <a:t>u,v</a:t>
            </a:r>
            <a:r>
              <a:rPr lang="en-US" sz="2800" dirty="0">
                <a:solidFill>
                  <a:prstClr val="black"/>
                </a:solidFill>
              </a:rPr>
              <a:t>) is said to </a:t>
            </a:r>
            <a:r>
              <a:rPr lang="en-US" sz="2800" i="1" dirty="0">
                <a:solidFill>
                  <a:srgbClr val="0000FF"/>
                </a:solidFill>
              </a:rPr>
              <a:t>start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at </a:t>
            </a:r>
            <a:r>
              <a:rPr lang="en-US" sz="2800" b="1" i="1" dirty="0">
                <a:solidFill>
                  <a:srgbClr val="0000FF"/>
                </a:solidFill>
              </a:rPr>
              <a:t>u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and </a:t>
            </a:r>
            <a:r>
              <a:rPr lang="en-US" sz="2800" i="1" dirty="0">
                <a:solidFill>
                  <a:srgbClr val="FF0000"/>
                </a:solidFill>
              </a:rPr>
              <a:t>end</a:t>
            </a:r>
            <a:r>
              <a:rPr lang="en-US" sz="2800" dirty="0">
                <a:solidFill>
                  <a:srgbClr val="FF0000"/>
                </a:solidFill>
              </a:rPr>
              <a:t> at </a:t>
            </a:r>
            <a:r>
              <a:rPr lang="en-US" sz="2800" b="1" i="1" dirty="0">
                <a:solidFill>
                  <a:srgbClr val="FF0000"/>
                </a:solidFill>
              </a:rPr>
              <a:t>v</a:t>
            </a:r>
            <a:r>
              <a:rPr lang="en-US" sz="2800" dirty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Graph Terminology : Different Types of Graphs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AB304583-E9D1-4282-8D1D-498EFFCBBE33}"/>
              </a:ext>
            </a:extLst>
          </p:cNvPr>
          <p:cNvSpPr txBox="1">
            <a:spLocks/>
          </p:cNvSpPr>
          <p:nvPr/>
        </p:nvSpPr>
        <p:spPr bwMode="auto">
          <a:xfrm>
            <a:off x="215279" y="160123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3651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Graph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An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undirected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graph with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 multiple edges or loops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called a simple graph.</a:t>
            </a:r>
          </a:p>
          <a:p>
            <a:pPr marL="365125" marR="0" lvl="0" indent="-3651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Multigraph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An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undirected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graph that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may contain multiple edges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connecting the same vertices but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 loops.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65125" marR="0" lvl="0" indent="-3651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Pseudograph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An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undirected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graph that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may contain multiple edges and loops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called a pseudograph.</a:t>
            </a:r>
          </a:p>
        </p:txBody>
      </p:sp>
    </p:spTree>
    <p:extLst>
      <p:ext uri="{BB962C8B-B14F-4D97-AF65-F5344CB8AC3E}">
        <p14:creationId xmlns:p14="http://schemas.microsoft.com/office/powerpoint/2010/main" xmlns="" val="282376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Graph Terminology : Different Types of Graphs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6E02AFB-4104-42B4-96B2-D99DE3A0FF40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Directed graph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When a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directed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graph has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 loops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has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 multiple directed edges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it is called a simple directed graph.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Directed multigraph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 graph with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directed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edges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that may contain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multiple directed edges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called a directed multigraph.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Mixed Graph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 graph with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both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directed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undirected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edges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called a mixed graph. A mixed graph may contain loop(s).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Loop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An edge that connect a vertex to itself is called a loop.</a:t>
            </a:r>
          </a:p>
        </p:txBody>
      </p:sp>
    </p:spTree>
    <p:extLst>
      <p:ext uri="{BB962C8B-B14F-4D97-AF65-F5344CB8AC3E}">
        <p14:creationId xmlns:p14="http://schemas.microsoft.com/office/powerpoint/2010/main" xmlns="" val="87804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Graph Terminology : Different Types of Graphs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FCF1E3-998C-4EF9-9BEF-BD927141A64E}"/>
              </a:ext>
            </a:extLst>
          </p:cNvPr>
          <p:cNvSpPr/>
          <p:nvPr/>
        </p:nvSpPr>
        <p:spPr>
          <a:xfrm>
            <a:off x="3175207" y="1226588"/>
            <a:ext cx="2793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Table 1: Graph Terminology</a:t>
            </a:r>
            <a:endParaRPr lang="en-US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B3A1C7BF-A9C2-4BA0-933A-70E5757943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075734828"/>
              </p:ext>
            </p:extLst>
          </p:nvPr>
        </p:nvGraphicFramePr>
        <p:xfrm>
          <a:off x="202491" y="1610636"/>
          <a:ext cx="8675504" cy="487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8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475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901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88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77847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Type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Edges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Multiple Edges Allowed?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Loops Allowed?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4851">
                <a:tc>
                  <a:txBody>
                    <a:bodyPr/>
                    <a:lstStyle/>
                    <a:p>
                      <a:r>
                        <a:rPr lang="en-US" sz="1800" dirty="0"/>
                        <a:t>Simple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Undirected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4851">
                <a:tc>
                  <a:txBody>
                    <a:bodyPr/>
                    <a:lstStyle/>
                    <a:p>
                      <a:r>
                        <a:rPr lang="en-US" sz="1800" dirty="0"/>
                        <a:t>Multigraph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Undirected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4851">
                <a:tc>
                  <a:txBody>
                    <a:bodyPr/>
                    <a:lstStyle/>
                    <a:p>
                      <a:r>
                        <a:rPr lang="en-US" sz="1800" dirty="0"/>
                        <a:t>Pseudograph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Undirected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77847">
                <a:tc>
                  <a:txBody>
                    <a:bodyPr/>
                    <a:lstStyle/>
                    <a:p>
                      <a:r>
                        <a:rPr lang="en-US" sz="1800" dirty="0"/>
                        <a:t>Simple directed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dirty="0">
                          <a:solidFill>
                            <a:srgbClr val="0000FF"/>
                          </a:solidFill>
                        </a:rPr>
                        <a:t>Directed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No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75709">
                <a:tc>
                  <a:txBody>
                    <a:bodyPr/>
                    <a:lstStyle/>
                    <a:p>
                      <a:r>
                        <a:rPr lang="en-US" sz="1800" dirty="0"/>
                        <a:t>Directed Multigraph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dirty="0">
                          <a:solidFill>
                            <a:srgbClr val="0000FF"/>
                          </a:solidFill>
                        </a:rPr>
                        <a:t>Directed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 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010843">
                <a:tc>
                  <a:txBody>
                    <a:bodyPr/>
                    <a:lstStyle/>
                    <a:p>
                      <a:r>
                        <a:rPr lang="en-US" sz="1800" dirty="0"/>
                        <a:t>Mixed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dirty="0">
                          <a:solidFill>
                            <a:srgbClr val="0000FF"/>
                          </a:solidFill>
                        </a:rPr>
                        <a:t>Directed and Undirected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26204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Terminology and </a:t>
            </a:r>
            <a:br>
              <a:rPr lang="en-US" dirty="0"/>
            </a:br>
            <a:r>
              <a:rPr lang="en-US" dirty="0"/>
              <a:t>Special Types of Graphs (8.2)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2D42957-60DF-4A3D-B05E-BA4F4C3F8CCC}"/>
              </a:ext>
            </a:extLst>
          </p:cNvPr>
          <p:cNvSpPr txBox="1">
            <a:spLocks/>
          </p:cNvSpPr>
          <p:nvPr/>
        </p:nvSpPr>
        <p:spPr bwMode="auto">
          <a:xfrm>
            <a:off x="282633" y="2028306"/>
            <a:ext cx="8404167" cy="4364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dirty="0">
                <a:solidFill>
                  <a:prstClr val="black"/>
                </a:solidFill>
              </a:rPr>
              <a:t>Basic terminology 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Adjacent vertices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Degree of a vertex</a:t>
            </a:r>
          </a:p>
          <a:p>
            <a:pPr lvl="1"/>
            <a:r>
              <a:rPr lang="en-US" sz="2000" dirty="0">
                <a:solidFill>
                  <a:prstClr val="black"/>
                </a:solidFill>
              </a:rPr>
              <a:t>In-degree of a vertex</a:t>
            </a:r>
          </a:p>
          <a:p>
            <a:pPr lvl="1"/>
            <a:r>
              <a:rPr lang="en-US" sz="2000" dirty="0">
                <a:solidFill>
                  <a:prstClr val="black"/>
                </a:solidFill>
              </a:rPr>
              <a:t>Out-degree of a vertex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Isolated vertex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Pendant vertex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The Handshaking Theorem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Some Special Simple Graphs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Bipartite Graphs</a:t>
            </a:r>
          </a:p>
        </p:txBody>
      </p:sp>
    </p:spTree>
    <p:extLst>
      <p:ext uri="{BB962C8B-B14F-4D97-AF65-F5344CB8AC3E}">
        <p14:creationId xmlns:p14="http://schemas.microsoft.com/office/powerpoint/2010/main" xmlns="" val="3803271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Basic Terminology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33BB927-9A7E-41F0-882E-8E1CC695635C}"/>
              </a:ext>
            </a:extLst>
          </p:cNvPr>
          <p:cNvSpPr/>
          <p:nvPr/>
        </p:nvSpPr>
        <p:spPr>
          <a:xfrm>
            <a:off x="202491" y="1539765"/>
            <a:ext cx="8359618" cy="3778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eaLnBrk="0" fontAlgn="base" latinLnBrk="0" hangingPunct="0">
              <a:lnSpc>
                <a:spcPct val="98000"/>
              </a:lnSpc>
              <a:spcBef>
                <a:spcPts val="763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Times New Roman" pitchFamily="18" charset="0"/>
              </a:rPr>
              <a:t>Definition</a:t>
            </a:r>
            <a:r>
              <a:rPr kumimoji="0" lang="en-US" sz="2800" b="0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1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: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Two vertices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u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and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v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 an undirected graph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G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are called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itchFamily="18" charset="0"/>
              </a:rPr>
              <a:t>adjacent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(or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itchFamily="18" charset="0"/>
              </a:rPr>
              <a:t>neighbors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)  in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G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if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u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and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v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are endpoints of an edge of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G.</a:t>
            </a:r>
          </a:p>
          <a:p>
            <a:pPr marL="342900" marR="0" lvl="0" indent="-342900" defTabSz="914400" eaLnBrk="0" fontAlgn="base" latinLnBrk="0" hangingPunct="0">
              <a:lnSpc>
                <a:spcPct val="98000"/>
              </a:lnSpc>
              <a:spcBef>
                <a:spcPts val="763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If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is associated with {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u, v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}, the edge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itchFamily="18" charset="0"/>
              </a:rPr>
              <a:t>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itchFamily="18" charset="0"/>
              </a:rPr>
              <a:t> is called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itchFamily="18" charset="0"/>
              </a:rPr>
              <a:t>incident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itchFamily="18" charset="0"/>
              </a:rPr>
              <a:t>with the vertices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itchFamily="18" charset="0"/>
              </a:rPr>
              <a:t>u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itchFamily="18" charset="0"/>
              </a:rPr>
              <a:t> and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itchFamily="18" charset="0"/>
              </a:rPr>
              <a:t>v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itchFamily="18" charset="0"/>
              </a:rPr>
              <a:t>.</a:t>
            </a:r>
          </a:p>
          <a:p>
            <a:pPr marL="342900" marR="0" lvl="0" indent="-342900" defTabSz="914400" eaLnBrk="0" fontAlgn="base" latinLnBrk="0" hangingPunct="0">
              <a:lnSpc>
                <a:spcPct val="98000"/>
              </a:lnSpc>
              <a:spcBef>
                <a:spcPts val="763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The edge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is also said to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itchFamily="18" charset="0"/>
              </a:rPr>
              <a:t>connect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u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and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v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.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Times New Roman" pitchFamily="18" charset="0"/>
            </a:endParaRPr>
          </a:p>
          <a:p>
            <a:pPr marL="342900" marR="0" lvl="0" indent="-342900" defTabSz="914400" eaLnBrk="0" fontAlgn="base" latinLnBrk="0" hangingPunct="0">
              <a:lnSpc>
                <a:spcPct val="98000"/>
              </a:lnSpc>
              <a:spcBef>
                <a:spcPts val="763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The vertices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u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and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v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are called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itchFamily="18" charset="0"/>
              </a:rPr>
              <a:t>endpoints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of an edge associated with {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u, v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}.</a:t>
            </a:r>
          </a:p>
        </p:txBody>
      </p:sp>
    </p:spTree>
    <p:extLst>
      <p:ext uri="{BB962C8B-B14F-4D97-AF65-F5344CB8AC3E}">
        <p14:creationId xmlns:p14="http://schemas.microsoft.com/office/powerpoint/2010/main" xmlns="" val="14454882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2" ma:contentTypeDescription="Create a new document." ma:contentTypeScope="" ma:versionID="972efad13fc26e585539d0407513cae9">
  <xsd:schema xmlns:xsd="http://www.w3.org/2001/XMLSchema" xmlns:xs="http://www.w3.org/2001/XMLSchema" xmlns:p="http://schemas.microsoft.com/office/2006/metadata/properties" xmlns:ns2="364996f5-ba29-4a91-a323-6c6875f41cf0" targetNamespace="http://schemas.microsoft.com/office/2006/metadata/properties" ma:root="true" ma:fieldsID="f31eea21fb0f50b1caec02190709a7ae" ns2:_="">
    <xsd:import namespace="364996f5-ba29-4a91-a323-6c6875f41c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4996f5-ba29-4a91-a323-6c6875f41c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9328AF-B2D2-4C49-95E2-F7CABE3A114D}"/>
</file>

<file path=customXml/itemProps2.xml><?xml version="1.0" encoding="utf-8"?>
<ds:datastoreItem xmlns:ds="http://schemas.openxmlformats.org/officeDocument/2006/customXml" ds:itemID="{7E9D5900-BC1A-44C4-8DB8-AEABCADDFD32}"/>
</file>

<file path=customXml/itemProps3.xml><?xml version="1.0" encoding="utf-8"?>
<ds:datastoreItem xmlns:ds="http://schemas.openxmlformats.org/officeDocument/2006/customXml" ds:itemID="{87383ADF-7454-4A77-99CD-0B41C2F15B01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273</TotalTime>
  <Words>1502</Words>
  <Application>Microsoft Office PowerPoint</Application>
  <PresentationFormat>On-screen Show (4:3)</PresentationFormat>
  <Paragraphs>197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Spectrum</vt:lpstr>
      <vt:lpstr>Graphs</vt:lpstr>
      <vt:lpstr>Lecture Outline</vt:lpstr>
      <vt:lpstr>Objectives and Outcomes</vt:lpstr>
      <vt:lpstr>Directed Graph</vt:lpstr>
      <vt:lpstr>Slide 5</vt:lpstr>
      <vt:lpstr>Slide 6</vt:lpstr>
      <vt:lpstr>Slide 7</vt:lpstr>
      <vt:lpstr>Graph Terminology and  Special Types of Graphs (8.2)</vt:lpstr>
      <vt:lpstr>Slide 9</vt:lpstr>
      <vt:lpstr>Slide 10</vt:lpstr>
      <vt:lpstr>Slide 11</vt:lpstr>
      <vt:lpstr>Slide 12</vt:lpstr>
      <vt:lpstr>Slide 13</vt:lpstr>
      <vt:lpstr>Slide 14</vt:lpstr>
      <vt:lpstr>Initial vertex &amp; Terminal Vertex</vt:lpstr>
      <vt:lpstr>In-degree &amp; Out-degree of a vertex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ASUS</cp:lastModifiedBy>
  <cp:revision>58</cp:revision>
  <dcterms:created xsi:type="dcterms:W3CDTF">2018-12-10T17:20:29Z</dcterms:created>
  <dcterms:modified xsi:type="dcterms:W3CDTF">2020-04-30T13:35:00Z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