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4" r:id="rId19"/>
    <p:sldId id="323" r:id="rId20"/>
    <p:sldId id="325" r:id="rId21"/>
    <p:sldId id="326" r:id="rId22"/>
    <p:sldId id="327" r:id="rId23"/>
    <p:sldId id="328" r:id="rId24"/>
    <p:sldId id="329" r:id="rId25"/>
    <p:sldId id="330" r:id="rId26"/>
    <p:sldId id="331" r:id="rId27"/>
    <p:sldId id="332" r:id="rId28"/>
    <p:sldId id="333" r:id="rId29"/>
    <p:sldId id="335" r:id="rId30"/>
    <p:sldId id="336" r:id="rId31"/>
    <p:sldId id="337" r:id="rId32"/>
    <p:sldId id="338" r:id="rId33"/>
    <p:sldId id="339" r:id="rId34"/>
    <p:sldId id="340" r:id="rId35"/>
    <p:sldId id="341" r:id="rId36"/>
    <p:sldId id="342" r:id="rId37"/>
    <p:sldId id="277"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Predicates and Quantifiers</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4</a:t>
                      </a:r>
                      <a:endParaRPr lang="en-US" dirty="0"/>
                    </a:p>
                  </a:txBody>
                  <a:tcPr/>
                </a:tc>
                <a:tc>
                  <a:txBody>
                    <a:bodyPr/>
                    <a:lstStyle/>
                    <a:p>
                      <a:r>
                        <a:rPr lang="en-US" dirty="0"/>
                        <a:t>Week No:</a:t>
                      </a:r>
                    </a:p>
                  </a:txBody>
                  <a:tcPr/>
                </a:tc>
                <a:tc>
                  <a:txBody>
                    <a:bodyPr/>
                    <a:lstStyle/>
                    <a:p>
                      <a:r>
                        <a:rPr lang="en-US" dirty="0" smtClean="0"/>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a:p>
        </p:txBody>
      </p:sp>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Quantifiers</a:t>
            </a:r>
            <a:endParaRPr lang="en-US" sz="4000" dirty="0">
              <a:latin typeface="+mn-lt"/>
            </a:endParaRPr>
          </a:p>
        </p:txBody>
      </p:sp>
      <p:sp>
        <p:nvSpPr>
          <p:cNvPr id="4" name="Rectangle 3"/>
          <p:cNvSpPr/>
          <p:nvPr/>
        </p:nvSpPr>
        <p:spPr>
          <a:xfrm>
            <a:off x="354835" y="2130907"/>
            <a:ext cx="8502562" cy="3431709"/>
          </a:xfrm>
          <a:prstGeom prst="rect">
            <a:avLst/>
          </a:prstGeom>
        </p:spPr>
        <p:txBody>
          <a:bodyPr wrap="square">
            <a:spAutoFit/>
          </a:bodyPr>
          <a:lstStyle/>
          <a:p>
            <a:pPr marL="274320" indent="-274320">
              <a:spcBef>
                <a:spcPts val="600"/>
              </a:spcBef>
              <a:buFont typeface="Arial" pitchFamily="34" charset="0"/>
              <a:buChar char="•"/>
            </a:pPr>
            <a:r>
              <a:rPr lang="en-US" altLang="zh-TW" sz="2400" b="1" dirty="0" smtClean="0">
                <a:solidFill>
                  <a:srgbClr val="0000FF"/>
                </a:solidFill>
              </a:rPr>
              <a:t>Quantification: Two Categories –</a:t>
            </a:r>
          </a:p>
          <a:p>
            <a:pPr marL="274320" lvl="1" indent="-274320">
              <a:spcBef>
                <a:spcPts val="600"/>
              </a:spcBef>
              <a:buFont typeface="Arial" pitchFamily="34" charset="0"/>
              <a:buChar char="•"/>
            </a:pPr>
            <a:r>
              <a:rPr lang="en-US" altLang="zh-TW" sz="2400" dirty="0" smtClean="0">
                <a:solidFill>
                  <a:srgbClr val="0000FF"/>
                </a:solidFill>
              </a:rPr>
              <a:t>Universal quantification</a:t>
            </a:r>
            <a:r>
              <a:rPr lang="en-US" altLang="zh-TW" sz="2400" dirty="0" smtClean="0"/>
              <a:t>: A predicate is true for </a:t>
            </a:r>
            <a:r>
              <a:rPr lang="en-US" altLang="zh-TW" sz="2400" b="1" dirty="0" smtClean="0"/>
              <a:t>every element </a:t>
            </a:r>
            <a:r>
              <a:rPr lang="en-US" altLang="zh-TW" sz="2400" dirty="0" smtClean="0"/>
              <a:t>in the domain</a:t>
            </a:r>
          </a:p>
          <a:p>
            <a:pPr marL="274320" lvl="1" indent="-274320">
              <a:spcBef>
                <a:spcPts val="600"/>
              </a:spcBef>
              <a:buFont typeface="Arial" pitchFamily="34" charset="0"/>
              <a:buChar char="•"/>
            </a:pPr>
            <a:r>
              <a:rPr lang="en-US" altLang="zh-TW" sz="2400" dirty="0" smtClean="0">
                <a:solidFill>
                  <a:srgbClr val="0000FF"/>
                </a:solidFill>
              </a:rPr>
              <a:t>Existential quantification</a:t>
            </a:r>
            <a:r>
              <a:rPr lang="en-US" altLang="zh-TW" sz="2400" dirty="0" smtClean="0"/>
              <a:t>: There is </a:t>
            </a:r>
            <a:r>
              <a:rPr lang="en-US" altLang="zh-TW" sz="2400" b="1" dirty="0" smtClean="0"/>
              <a:t>one or more elements</a:t>
            </a:r>
            <a:r>
              <a:rPr lang="en-US" altLang="zh-TW" sz="2400" dirty="0" smtClean="0"/>
              <a:t> in the domain for which a predicate is true </a:t>
            </a:r>
          </a:p>
          <a:p>
            <a:pPr marL="274320" lvl="1" indent="-274320">
              <a:spcBef>
                <a:spcPts val="600"/>
              </a:spcBef>
              <a:buFont typeface="Arial" pitchFamily="34" charset="0"/>
              <a:buChar char="•"/>
            </a:pPr>
            <a:endParaRPr lang="en-US" altLang="zh-TW" sz="2400" dirty="0" smtClean="0"/>
          </a:p>
          <a:p>
            <a:pPr marL="274320" indent="-274320">
              <a:spcBef>
                <a:spcPts val="600"/>
              </a:spcBef>
              <a:buFont typeface="Wingdings" panose="05000000000000000000" pitchFamily="2" charset="2"/>
              <a:buChar char="§"/>
            </a:pPr>
            <a:r>
              <a:rPr lang="en-US" altLang="zh-TW" sz="2400" dirty="0" smtClean="0">
                <a:solidFill>
                  <a:srgbClr val="FF0000"/>
                </a:solidFill>
              </a:rPr>
              <a:t>Domain  </a:t>
            </a:r>
            <a:r>
              <a:rPr lang="en-US" altLang="zh-TW" sz="2400" dirty="0" smtClean="0"/>
              <a:t>/</a:t>
            </a:r>
            <a:r>
              <a:rPr lang="en-US" altLang="zh-TW" sz="2400" dirty="0" smtClean="0">
                <a:solidFill>
                  <a:srgbClr val="FF0000"/>
                </a:solidFill>
              </a:rPr>
              <a:t>domain of discourse</a:t>
            </a:r>
            <a:r>
              <a:rPr lang="en-US" altLang="zh-TW" sz="2400" dirty="0" smtClean="0"/>
              <a:t>/</a:t>
            </a:r>
            <a:r>
              <a:rPr lang="en-US" altLang="zh-TW" sz="2400" dirty="0" smtClean="0">
                <a:solidFill>
                  <a:srgbClr val="FF0000"/>
                </a:solidFill>
              </a:rPr>
              <a:t>universe of discourse:</a:t>
            </a:r>
            <a:endParaRPr lang="en-US" sz="2400" dirty="0" smtClean="0"/>
          </a:p>
          <a:p>
            <a:pPr marL="274320" indent="-274320">
              <a:spcBef>
                <a:spcPts val="600"/>
              </a:spcBef>
            </a:pPr>
            <a:r>
              <a:rPr lang="en-US" sz="2400" dirty="0" smtClean="0">
                <a:sym typeface="Wingdings" pitchFamily="2" charset="2"/>
              </a:rPr>
              <a:t></a:t>
            </a:r>
            <a:r>
              <a:rPr lang="en-US" sz="2400" dirty="0" smtClean="0"/>
              <a:t>The values a variable in a </a:t>
            </a:r>
            <a:r>
              <a:rPr lang="en-US" sz="2400" i="1" dirty="0" smtClean="0"/>
              <a:t>propositional function </a:t>
            </a:r>
            <a:r>
              <a:rPr lang="en-US" sz="2400" dirty="0" smtClean="0"/>
              <a:t>may take.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Quantifiers</a:t>
            </a:r>
            <a:endParaRPr lang="en-US" sz="4000" dirty="0">
              <a:latin typeface="+mn-lt"/>
            </a:endParaRPr>
          </a:p>
        </p:txBody>
      </p:sp>
      <p:sp>
        <p:nvSpPr>
          <p:cNvPr id="4" name="Rectangle 3"/>
          <p:cNvSpPr/>
          <p:nvPr/>
        </p:nvSpPr>
        <p:spPr>
          <a:xfrm>
            <a:off x="0" y="2350243"/>
            <a:ext cx="9089408" cy="2926955"/>
          </a:xfrm>
          <a:prstGeom prst="rect">
            <a:avLst/>
          </a:prstGeom>
        </p:spPr>
        <p:txBody>
          <a:bodyPr wrap="square">
            <a:spAutoFit/>
          </a:bodyPr>
          <a:lstStyle/>
          <a:p>
            <a:pPr marL="365760" indent="-274320">
              <a:lnSpc>
                <a:spcPct val="90000"/>
              </a:lnSpc>
              <a:defRPr/>
            </a:pPr>
            <a:r>
              <a:rPr lang="en-US" sz="2800" b="1" dirty="0" smtClean="0">
                <a:solidFill>
                  <a:srgbClr val="0000FF"/>
                </a:solidFill>
              </a:rPr>
              <a:t>1. Universal Quantifier: </a:t>
            </a:r>
            <a:r>
              <a:rPr lang="en-US" altLang="zh-TW" sz="2800" b="1" i="1" dirty="0" smtClean="0">
                <a:solidFill>
                  <a:srgbClr val="0000FF"/>
                </a:solidFill>
                <a:sym typeface="Symbol" pitchFamily="18" charset="2"/>
              </a:rPr>
              <a:t></a:t>
            </a:r>
            <a:r>
              <a:rPr lang="en-US" altLang="zh-TW" sz="2800" i="1" dirty="0" smtClean="0">
                <a:sym typeface="Symbol" pitchFamily="18" charset="2"/>
              </a:rPr>
              <a:t> </a:t>
            </a:r>
            <a:r>
              <a:rPr lang="en-US" altLang="zh-TW" sz="2800" dirty="0" smtClean="0">
                <a:sym typeface="Symbol" pitchFamily="18" charset="2"/>
              </a:rPr>
              <a:t>is called the </a:t>
            </a:r>
            <a:r>
              <a:rPr lang="en-US" altLang="zh-TW" sz="2800" dirty="0" smtClean="0">
                <a:solidFill>
                  <a:srgbClr val="0000FF"/>
                </a:solidFill>
                <a:sym typeface="Symbol" pitchFamily="18" charset="2"/>
              </a:rPr>
              <a:t>universal quantifier.</a:t>
            </a:r>
          </a:p>
          <a:p>
            <a:pPr marL="1154430" lvl="1" indent="-514350">
              <a:lnSpc>
                <a:spcPct val="90000"/>
              </a:lnSpc>
              <a:defRPr/>
            </a:pPr>
            <a:r>
              <a:rPr lang="en-US" sz="2800" dirty="0" smtClean="0">
                <a:solidFill>
                  <a:srgbClr val="FF0000"/>
                </a:solidFill>
                <a:sym typeface="Symbol" pitchFamily="18" charset="2"/>
              </a:rPr>
              <a:t> “</a:t>
            </a:r>
            <a:r>
              <a:rPr lang="en-US" sz="2800" b="1" dirty="0" smtClean="0">
                <a:solidFill>
                  <a:srgbClr val="FF0000"/>
                </a:solidFill>
                <a:sym typeface="Symbol" pitchFamily="18" charset="2"/>
              </a:rPr>
              <a:t></a:t>
            </a:r>
            <a:r>
              <a:rPr lang="en-US" sz="2800" dirty="0" smtClean="0">
                <a:solidFill>
                  <a:srgbClr val="FF0000"/>
                </a:solidFill>
              </a:rPr>
              <a:t>” </a:t>
            </a:r>
            <a:r>
              <a:rPr lang="en-US" sz="2800" dirty="0" smtClean="0"/>
              <a:t>reads “for </a:t>
            </a:r>
            <a:r>
              <a:rPr lang="en-US" sz="2800" b="1" dirty="0" smtClean="0">
                <a:solidFill>
                  <a:srgbClr val="FF0000"/>
                </a:solidFill>
              </a:rPr>
              <a:t>A</a:t>
            </a:r>
            <a:r>
              <a:rPr lang="en-US" sz="2800" dirty="0" smtClean="0"/>
              <a:t>ll” </a:t>
            </a:r>
            <a:endParaRPr lang="en-US" sz="2800" b="1" dirty="0" smtClean="0">
              <a:solidFill>
                <a:schemeClr val="hlink"/>
              </a:solidFill>
            </a:endParaRPr>
          </a:p>
          <a:p>
            <a:pPr marL="514350" indent="-514350">
              <a:lnSpc>
                <a:spcPct val="90000"/>
              </a:lnSpc>
              <a:buFont typeface="+mj-lt"/>
              <a:buAutoNum type="arabicPeriod"/>
              <a:defRPr/>
            </a:pPr>
            <a:endParaRPr lang="en-US" sz="2800" b="1" dirty="0" smtClean="0">
              <a:solidFill>
                <a:schemeClr val="hlink"/>
              </a:solidFill>
            </a:endParaRPr>
          </a:p>
          <a:p>
            <a:pPr marL="274320" indent="-274320">
              <a:lnSpc>
                <a:spcPct val="90000"/>
              </a:lnSpc>
              <a:spcBef>
                <a:spcPts val="600"/>
              </a:spcBef>
              <a:defRPr/>
            </a:pPr>
            <a:r>
              <a:rPr lang="en-US" sz="2800" b="1" dirty="0" smtClean="0">
                <a:solidFill>
                  <a:srgbClr val="0000FF"/>
                </a:solidFill>
              </a:rPr>
              <a:t>  2. Existential Quantifier: </a:t>
            </a:r>
            <a:r>
              <a:rPr lang="en-US" altLang="zh-TW" sz="2800" b="1" dirty="0" smtClean="0">
                <a:solidFill>
                  <a:srgbClr val="0000FF"/>
                </a:solidFill>
                <a:sym typeface="Symbol" pitchFamily="18" charset="2"/>
              </a:rPr>
              <a:t></a:t>
            </a:r>
            <a:r>
              <a:rPr lang="en-US" altLang="zh-TW" sz="2800" dirty="0" smtClean="0">
                <a:sym typeface="Symbol" pitchFamily="18" charset="2"/>
              </a:rPr>
              <a:t> is called the </a:t>
            </a:r>
            <a:r>
              <a:rPr lang="en-US" altLang="zh-TW" sz="2800" dirty="0" smtClean="0">
                <a:solidFill>
                  <a:srgbClr val="0000FF"/>
                </a:solidFill>
                <a:sym typeface="Symbol" pitchFamily="18" charset="2"/>
              </a:rPr>
              <a:t>existential quantifier</a:t>
            </a:r>
            <a:r>
              <a:rPr lang="en-US" altLang="zh-TW" sz="2800" dirty="0" smtClean="0">
                <a:sym typeface="Symbol" pitchFamily="18" charset="2"/>
              </a:rPr>
              <a:t>.</a:t>
            </a:r>
          </a:p>
          <a:p>
            <a:pPr marL="514350" indent="-514350">
              <a:lnSpc>
                <a:spcPct val="90000"/>
              </a:lnSpc>
              <a:defRPr/>
            </a:pPr>
            <a:r>
              <a:rPr lang="en-US" sz="2800" dirty="0" smtClean="0">
                <a:solidFill>
                  <a:srgbClr val="CC3EBE"/>
                </a:solidFill>
                <a:sym typeface="Symbol" pitchFamily="18" charset="2"/>
              </a:rPr>
              <a:t>		</a:t>
            </a:r>
            <a:r>
              <a:rPr lang="en-US" sz="2800" dirty="0" smtClean="0">
                <a:solidFill>
                  <a:srgbClr val="FF0000"/>
                </a:solidFill>
                <a:sym typeface="Symbol" pitchFamily="18" charset="2"/>
              </a:rPr>
              <a:t>“</a:t>
            </a:r>
            <a:r>
              <a:rPr lang="en-US" sz="2800" b="1" dirty="0" smtClean="0">
                <a:solidFill>
                  <a:srgbClr val="FF0000"/>
                </a:solidFill>
                <a:sym typeface="Symbol" pitchFamily="18" charset="2"/>
              </a:rPr>
              <a:t></a:t>
            </a:r>
            <a:r>
              <a:rPr lang="en-US" sz="2800" dirty="0" smtClean="0">
                <a:solidFill>
                  <a:srgbClr val="FF0000"/>
                </a:solidFill>
                <a:sym typeface="Symbol" pitchFamily="18" charset="2"/>
              </a:rPr>
              <a:t>” </a:t>
            </a:r>
            <a:r>
              <a:rPr lang="en-US" sz="2800" dirty="0" smtClean="0">
                <a:sym typeface="Symbol" pitchFamily="18" charset="2"/>
              </a:rPr>
              <a:t>reads “there </a:t>
            </a:r>
            <a:r>
              <a:rPr lang="en-US" sz="2800" b="1" dirty="0" smtClean="0">
                <a:solidFill>
                  <a:srgbClr val="FF0000"/>
                </a:solidFill>
                <a:sym typeface="Symbol" pitchFamily="18" charset="2"/>
              </a:rPr>
              <a:t>E</a:t>
            </a:r>
            <a:r>
              <a:rPr lang="en-US" sz="2800" dirty="0" smtClean="0">
                <a:sym typeface="Symbol" pitchFamily="18" charset="2"/>
              </a:rPr>
              <a:t>xists”</a:t>
            </a:r>
            <a:endParaRPr lang="en-US" sz="2800" dirty="0" smtClean="0">
              <a:solidFill>
                <a:srgbClr val="CC3EBE"/>
              </a:solidFill>
              <a:sym typeface="Symbol" pitchFamily="18" charset="2"/>
            </a:endParaRPr>
          </a:p>
          <a:p>
            <a:pPr marL="697230" indent="-514350">
              <a:lnSpc>
                <a:spcPct val="90000"/>
              </a:lnSpc>
              <a:buFont typeface="+mj-lt"/>
              <a:buAutoNum type="arabicPeriod"/>
              <a:defRPr/>
            </a:pPr>
            <a:endParaRPr lang="en-US" sz="2800" dirty="0" smtClean="0"/>
          </a:p>
          <a:p>
            <a:pPr marL="514350" indent="-514350">
              <a:buFont typeface="+mj-lt"/>
              <a:buAutoNum type="arabicPeriod"/>
              <a:defRPr/>
            </a:pP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Universal Quantifier</a:t>
            </a:r>
            <a:endParaRPr lang="en-US" sz="4000" dirty="0">
              <a:latin typeface="+mn-lt"/>
            </a:endParaRPr>
          </a:p>
        </p:txBody>
      </p:sp>
      <p:sp>
        <p:nvSpPr>
          <p:cNvPr id="4" name="Rectangle 3"/>
          <p:cNvSpPr/>
          <p:nvPr/>
        </p:nvSpPr>
        <p:spPr>
          <a:xfrm>
            <a:off x="191069" y="2202559"/>
            <a:ext cx="8625385" cy="3339376"/>
          </a:xfrm>
          <a:prstGeom prst="rect">
            <a:avLst/>
          </a:prstGeom>
        </p:spPr>
        <p:txBody>
          <a:bodyPr wrap="square">
            <a:spAutoFit/>
          </a:bodyPr>
          <a:lstStyle/>
          <a:p>
            <a:r>
              <a:rPr lang="en-US" altLang="zh-TW" sz="2800" b="1" u="sng" dirty="0" smtClean="0">
                <a:solidFill>
                  <a:srgbClr val="FF0000"/>
                </a:solidFill>
              </a:rPr>
              <a:t>Definition</a:t>
            </a:r>
            <a:r>
              <a:rPr lang="en-US" altLang="zh-TW" sz="2800" dirty="0" smtClean="0">
                <a:solidFill>
                  <a:srgbClr val="FF0000"/>
                </a:solidFill>
              </a:rPr>
              <a:t>: </a:t>
            </a:r>
            <a:r>
              <a:rPr lang="en-US" altLang="zh-TW" sz="2800" dirty="0" smtClean="0"/>
              <a:t>The </a:t>
            </a:r>
            <a:r>
              <a:rPr lang="en-US" altLang="zh-TW" sz="2800" i="1" dirty="0" smtClean="0">
                <a:solidFill>
                  <a:srgbClr val="0000FF"/>
                </a:solidFill>
              </a:rPr>
              <a:t>universal quantification</a:t>
            </a:r>
            <a:r>
              <a:rPr lang="en-US" altLang="zh-TW" sz="2800" dirty="0" smtClean="0">
                <a:solidFill>
                  <a:srgbClr val="0000FF"/>
                </a:solidFill>
              </a:rPr>
              <a:t> of </a:t>
            </a:r>
            <a:r>
              <a:rPr lang="en-US" altLang="zh-TW" sz="2800" i="1" dirty="0" smtClean="0">
                <a:solidFill>
                  <a:srgbClr val="0000FF"/>
                </a:solidFill>
              </a:rPr>
              <a:t>P(x)</a:t>
            </a:r>
            <a:r>
              <a:rPr lang="en-US" altLang="zh-TW" sz="2800" dirty="0" smtClean="0">
                <a:solidFill>
                  <a:srgbClr val="0000FF"/>
                </a:solidFill>
              </a:rPr>
              <a:t> </a:t>
            </a:r>
            <a:r>
              <a:rPr lang="en-US" altLang="zh-TW" sz="2800" dirty="0" smtClean="0"/>
              <a:t>is the statement </a:t>
            </a:r>
            <a:r>
              <a:rPr lang="en-US" altLang="zh-TW" sz="2800" dirty="0" smtClean="0">
                <a:solidFill>
                  <a:srgbClr val="0000FF"/>
                </a:solidFill>
              </a:rPr>
              <a:t>“</a:t>
            </a:r>
            <a:r>
              <a:rPr lang="en-US" altLang="zh-TW" sz="2800" i="1" dirty="0" smtClean="0">
                <a:solidFill>
                  <a:srgbClr val="0000FF"/>
                </a:solidFill>
              </a:rPr>
              <a:t>P(x)</a:t>
            </a:r>
            <a:r>
              <a:rPr lang="en-US" altLang="zh-TW" sz="2800" dirty="0" smtClean="0">
                <a:solidFill>
                  <a:srgbClr val="0000FF"/>
                </a:solidFill>
              </a:rPr>
              <a:t> for all values of x in the domain”.</a:t>
            </a:r>
          </a:p>
          <a:p>
            <a:pPr marL="274320" indent="-274320">
              <a:spcBef>
                <a:spcPts val="600"/>
              </a:spcBef>
              <a:buFont typeface="Arial" pitchFamily="34" charset="0"/>
              <a:buChar char="•"/>
            </a:pPr>
            <a:r>
              <a:rPr lang="en-US" altLang="zh-TW" sz="2800" dirty="0" smtClean="0"/>
              <a:t>The notation </a:t>
            </a:r>
            <a:r>
              <a:rPr lang="en-US" altLang="zh-TW" sz="2800" i="1" dirty="0" smtClean="0">
                <a:sym typeface="Symbol" pitchFamily="18" charset="2"/>
              </a:rPr>
              <a:t></a:t>
            </a:r>
            <a:r>
              <a:rPr lang="en-US" altLang="zh-TW" sz="2800" i="1" dirty="0" smtClean="0"/>
              <a:t>x P(x) </a:t>
            </a:r>
            <a:r>
              <a:rPr lang="en-US" altLang="zh-TW" sz="2800" dirty="0" smtClean="0"/>
              <a:t>denotes the universal quantification of </a:t>
            </a:r>
            <a:r>
              <a:rPr lang="en-US" altLang="zh-TW" sz="2800" i="1" dirty="0" smtClean="0"/>
              <a:t>P(x).</a:t>
            </a:r>
          </a:p>
          <a:p>
            <a:pPr marL="274320" indent="-274320">
              <a:spcBef>
                <a:spcPts val="600"/>
              </a:spcBef>
              <a:buFont typeface="Arial" pitchFamily="34" charset="0"/>
              <a:buChar char="•"/>
            </a:pPr>
            <a:r>
              <a:rPr lang="en-US" altLang="zh-TW" sz="2800" dirty="0" smtClean="0">
                <a:sym typeface="Symbol" pitchFamily="18" charset="2"/>
              </a:rPr>
              <a:t>We read </a:t>
            </a:r>
            <a:r>
              <a:rPr lang="en-US" altLang="zh-TW" sz="2800" b="1" i="1" dirty="0" smtClean="0">
                <a:solidFill>
                  <a:srgbClr val="0000FF"/>
                </a:solidFill>
                <a:sym typeface="Symbol" pitchFamily="18" charset="2"/>
              </a:rPr>
              <a:t></a:t>
            </a:r>
            <a:r>
              <a:rPr lang="en-US" altLang="zh-TW" sz="2800" b="1" i="1" dirty="0" smtClean="0">
                <a:solidFill>
                  <a:srgbClr val="0000FF"/>
                </a:solidFill>
              </a:rPr>
              <a:t>x P(x)  </a:t>
            </a:r>
            <a:r>
              <a:rPr lang="en-US" altLang="zh-TW" sz="2800" b="1" dirty="0" smtClean="0"/>
              <a:t>as</a:t>
            </a:r>
            <a:r>
              <a:rPr lang="en-US" altLang="zh-TW" sz="2800" i="1" dirty="0" smtClean="0"/>
              <a:t> </a:t>
            </a:r>
            <a:r>
              <a:rPr lang="en-US" altLang="zh-TW" sz="2800" dirty="0" smtClean="0">
                <a:solidFill>
                  <a:srgbClr val="0000FF"/>
                </a:solidFill>
                <a:sym typeface="Symbol" pitchFamily="18" charset="2"/>
              </a:rPr>
              <a:t>“for all </a:t>
            </a:r>
            <a:r>
              <a:rPr lang="en-US" altLang="zh-TW" sz="2800" i="1" dirty="0" smtClean="0">
                <a:solidFill>
                  <a:srgbClr val="0000FF"/>
                </a:solidFill>
                <a:sym typeface="Symbol" pitchFamily="18" charset="2"/>
              </a:rPr>
              <a:t>x</a:t>
            </a:r>
            <a:r>
              <a:rPr lang="en-US" altLang="zh-TW" sz="2800" dirty="0" smtClean="0">
                <a:solidFill>
                  <a:srgbClr val="0000FF"/>
                </a:solidFill>
                <a:sym typeface="Symbol" pitchFamily="18" charset="2"/>
              </a:rPr>
              <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 </a:t>
            </a:r>
            <a:r>
              <a:rPr lang="en-US" altLang="zh-TW" sz="2800" dirty="0" smtClean="0">
                <a:solidFill>
                  <a:srgbClr val="FF0000"/>
                </a:solidFill>
                <a:sym typeface="Symbol" pitchFamily="18" charset="2"/>
              </a:rPr>
              <a:t>or</a:t>
            </a:r>
            <a:r>
              <a:rPr lang="en-US" altLang="zh-TW" sz="2800" dirty="0" smtClean="0">
                <a:sym typeface="Symbol" pitchFamily="18" charset="2"/>
              </a:rPr>
              <a:t> </a:t>
            </a:r>
            <a:r>
              <a:rPr lang="en-US" altLang="zh-TW" sz="2800" dirty="0" smtClean="0">
                <a:solidFill>
                  <a:srgbClr val="0000FF"/>
                </a:solidFill>
                <a:sym typeface="Symbol" pitchFamily="18" charset="2"/>
              </a:rPr>
              <a:t>“for every </a:t>
            </a:r>
            <a:r>
              <a:rPr lang="en-US" altLang="zh-TW" sz="2800" i="1" dirty="0" smtClean="0">
                <a:solidFill>
                  <a:srgbClr val="0000FF"/>
                </a:solidFill>
                <a:sym typeface="Symbol" pitchFamily="18" charset="2"/>
              </a:rPr>
              <a:t>x</a:t>
            </a:r>
            <a:r>
              <a:rPr lang="en-US" altLang="zh-TW" sz="2800" dirty="0" smtClean="0">
                <a:solidFill>
                  <a:srgbClr val="0000FF"/>
                </a:solidFill>
                <a:sym typeface="Symbol" pitchFamily="18" charset="2"/>
              </a:rPr>
              <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olidFill>
                  <a:srgbClr val="0000FF"/>
                </a:solidFill>
                <a:sym typeface="Symbol" pitchFamily="18" charset="2"/>
              </a:rPr>
              <a:t>An element for which </a:t>
            </a:r>
            <a:r>
              <a:rPr lang="en-US" altLang="zh-TW" sz="2800" i="1" dirty="0" smtClean="0">
                <a:solidFill>
                  <a:srgbClr val="0000FF"/>
                </a:solidFill>
                <a:sym typeface="Symbol" pitchFamily="18" charset="2"/>
              </a:rPr>
              <a:t>P</a:t>
            </a:r>
            <a:r>
              <a:rPr lang="en-US" altLang="zh-TW" sz="2800" dirty="0" smtClean="0">
                <a:solidFill>
                  <a:srgbClr val="0000FF"/>
                </a:solidFill>
                <a:sym typeface="Symbol" pitchFamily="18" charset="2"/>
              </a:rPr>
              <a:t>(x) is false is called a </a:t>
            </a:r>
            <a:r>
              <a:rPr lang="en-US" altLang="zh-TW" sz="2800" b="1" dirty="0" smtClean="0">
                <a:solidFill>
                  <a:srgbClr val="0000FF"/>
                </a:solidFill>
                <a:sym typeface="Symbol" pitchFamily="18" charset="2"/>
              </a:rPr>
              <a:t>counterexample</a:t>
            </a:r>
            <a:r>
              <a:rPr lang="en-US" altLang="zh-TW" sz="2800" dirty="0" smtClean="0">
                <a:solidFill>
                  <a:srgbClr val="0000FF"/>
                </a:solidFill>
                <a:sym typeface="Symbol" pitchFamily="18" charset="2"/>
              </a:rPr>
              <a:t> of </a:t>
            </a:r>
            <a:r>
              <a:rPr lang="en-US" altLang="zh-TW" sz="2800" b="1" i="1" dirty="0" smtClean="0">
                <a:solidFill>
                  <a:srgbClr val="0000FF"/>
                </a:solidFill>
                <a:sym typeface="Symbol" pitchFamily="18" charset="2"/>
              </a:rPr>
              <a:t></a:t>
            </a:r>
            <a:r>
              <a:rPr lang="en-US" altLang="zh-TW" sz="2800" b="1" i="1" dirty="0" smtClean="0">
                <a:solidFill>
                  <a:srgbClr val="0000FF"/>
                </a:solidFill>
              </a:rPr>
              <a:t>x P(x)   </a:t>
            </a:r>
            <a:endParaRPr lang="en-US" sz="2800"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Universal Quantifier</a:t>
            </a:r>
            <a:endParaRPr lang="en-US" sz="4000" dirty="0">
              <a:latin typeface="+mn-lt"/>
            </a:endParaRPr>
          </a:p>
        </p:txBody>
      </p:sp>
      <p:sp>
        <p:nvSpPr>
          <p:cNvPr id="4" name="Rectangle 3"/>
          <p:cNvSpPr/>
          <p:nvPr/>
        </p:nvSpPr>
        <p:spPr>
          <a:xfrm>
            <a:off x="409421" y="2339666"/>
            <a:ext cx="8379733" cy="2985433"/>
          </a:xfrm>
          <a:prstGeom prst="rect">
            <a:avLst/>
          </a:prstGeom>
        </p:spPr>
        <p:txBody>
          <a:bodyPr wrap="square">
            <a:spAutoFit/>
          </a:bodyPr>
          <a:lstStyle/>
          <a:p>
            <a:pPr marL="274320" indent="-274320">
              <a:spcBef>
                <a:spcPts val="600"/>
              </a:spcBef>
              <a:buClr>
                <a:srgbClr val="FF0000"/>
              </a:buClr>
              <a:buFont typeface="Arial" pitchFamily="34" charset="0"/>
              <a:buChar char="•"/>
            </a:pPr>
            <a:r>
              <a:rPr lang="en-US" sz="2800" dirty="0" smtClean="0">
                <a:sym typeface="Symbol" pitchFamily="18" charset="2"/>
              </a:rPr>
              <a:t>“</a:t>
            </a:r>
            <a:r>
              <a:rPr lang="en-US" sz="2800" b="1" dirty="0" smtClean="0">
                <a:sym typeface="Symbol" pitchFamily="18" charset="2"/>
              </a:rPr>
              <a:t></a:t>
            </a:r>
            <a:r>
              <a:rPr lang="en-US" sz="2800" i="1" dirty="0" smtClean="0">
                <a:sym typeface="Symbol" pitchFamily="18" charset="2"/>
              </a:rPr>
              <a:t>x P </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is true when </a:t>
            </a:r>
            <a:r>
              <a:rPr lang="en-US" sz="2800" b="1" i="1" dirty="0" smtClean="0">
                <a:sym typeface="Symbol" pitchFamily="18" charset="2"/>
              </a:rPr>
              <a:t>every</a:t>
            </a:r>
            <a:r>
              <a:rPr lang="en-US" sz="2800" dirty="0" smtClean="0">
                <a:sym typeface="Symbol" pitchFamily="18" charset="2"/>
              </a:rPr>
              <a:t> </a:t>
            </a:r>
            <a:r>
              <a:rPr lang="en-US" sz="2800" b="1" i="1" dirty="0" smtClean="0">
                <a:sym typeface="Symbol" pitchFamily="18" charset="2"/>
              </a:rPr>
              <a:t>instance</a:t>
            </a:r>
            <a:r>
              <a:rPr lang="en-US" sz="2800" dirty="0" smtClean="0">
                <a:sym typeface="Symbol" pitchFamily="18" charset="2"/>
              </a:rPr>
              <a:t> of </a:t>
            </a:r>
            <a:r>
              <a:rPr lang="en-US" sz="2800" i="1" dirty="0" smtClean="0">
                <a:sym typeface="Symbol" pitchFamily="18" charset="2"/>
              </a:rPr>
              <a:t>x</a:t>
            </a:r>
            <a:r>
              <a:rPr lang="en-US" sz="2800" dirty="0" smtClean="0">
                <a:sym typeface="Symbol" pitchFamily="18" charset="2"/>
              </a:rPr>
              <a:t> makes </a:t>
            </a:r>
            <a:r>
              <a:rPr lang="en-US" sz="2800" i="1" dirty="0" smtClean="0">
                <a:sym typeface="Symbol" pitchFamily="18" charset="2"/>
              </a:rPr>
              <a:t>P </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true when plugged in</a:t>
            </a:r>
          </a:p>
          <a:p>
            <a:pPr marL="274320" lvl="1" indent="-274320">
              <a:spcBef>
                <a:spcPts val="600"/>
              </a:spcBef>
              <a:buClr>
                <a:srgbClr val="FF0000"/>
              </a:buClr>
              <a:buFont typeface="Arial" pitchFamily="34" charset="0"/>
              <a:buChar char="•"/>
            </a:pPr>
            <a:endParaRPr lang="en-US" sz="2800" dirty="0" smtClean="0">
              <a:sym typeface="Symbol" pitchFamily="18" charset="2"/>
            </a:endParaRPr>
          </a:p>
          <a:p>
            <a:pPr marL="274320" indent="-274320">
              <a:spcBef>
                <a:spcPts val="600"/>
              </a:spcBef>
              <a:buClr>
                <a:srgbClr val="FF0000"/>
              </a:buClr>
              <a:buFont typeface="Arial" pitchFamily="34" charset="0"/>
              <a:buChar char="•"/>
            </a:pPr>
            <a:r>
              <a:rPr lang="en-US" sz="2800" dirty="0" smtClean="0">
                <a:sym typeface="Symbol" pitchFamily="18" charset="2"/>
              </a:rPr>
              <a:t>Like taking </a:t>
            </a:r>
            <a:r>
              <a:rPr lang="en-US" sz="2800" b="1" dirty="0" smtClean="0">
                <a:solidFill>
                  <a:srgbClr val="0000FF"/>
                </a:solidFill>
                <a:sym typeface="Symbol" pitchFamily="18" charset="2"/>
              </a:rPr>
              <a:t>conjunction</a:t>
            </a:r>
            <a:r>
              <a:rPr lang="en-US" sz="2800" dirty="0" smtClean="0">
                <a:sym typeface="Symbol" pitchFamily="18" charset="2"/>
              </a:rPr>
              <a:t> over the entire universe:</a:t>
            </a:r>
          </a:p>
          <a:p>
            <a:pPr marL="274320" indent="-274320">
              <a:spcBef>
                <a:spcPts val="600"/>
              </a:spcBef>
              <a:buClr>
                <a:srgbClr val="FF0000"/>
              </a:buClr>
            </a:pPr>
            <a:r>
              <a:rPr lang="en-US" sz="2800" b="1" dirty="0" smtClean="0">
                <a:sym typeface="Symbol" pitchFamily="18" charset="2"/>
              </a:rPr>
              <a:t>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 </a:t>
            </a:r>
            <a:r>
              <a:rPr lang="en-US" altLang="zh-TW" sz="2800" dirty="0" smtClean="0">
                <a:solidFill>
                  <a:srgbClr val="0000FF"/>
                </a:solidFill>
                <a:sym typeface="Symbol" pitchFamily="18" charset="2"/>
              </a:rPr>
              <a:t>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1</a:t>
            </a:r>
            <a:r>
              <a:rPr lang="en-US" sz="2800" b="1" dirty="0" smtClean="0">
                <a:solidFill>
                  <a:srgbClr val="0000FF"/>
                </a:solidFill>
                <a:sym typeface="Symbol" pitchFamily="18" charset="2"/>
              </a:rPr>
              <a:t>)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2</a:t>
            </a:r>
            <a:r>
              <a:rPr lang="en-US" sz="2800" b="1" dirty="0" smtClean="0">
                <a:solidFill>
                  <a:srgbClr val="0000FF"/>
                </a:solidFill>
                <a:sym typeface="Symbol" pitchFamily="18" charset="2"/>
              </a:rPr>
              <a:t>) 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3</a:t>
            </a:r>
            <a:r>
              <a:rPr lang="en-US" sz="2800" b="1" dirty="0" smtClean="0">
                <a:solidFill>
                  <a:srgbClr val="0000FF"/>
                </a:solidFill>
                <a:sym typeface="Symbol" pitchFamily="18" charset="2"/>
              </a:rPr>
              <a:t>)  …</a:t>
            </a:r>
            <a:r>
              <a:rPr lang="en-US" altLang="zh-TW" sz="2800" b="1" i="1" dirty="0" smtClean="0">
                <a:solidFill>
                  <a:srgbClr val="0000FF"/>
                </a:solidFill>
                <a:sym typeface="Symbol" pitchFamily="18" charset="2"/>
              </a:rPr>
              <a:t>  P(</a:t>
            </a:r>
            <a:r>
              <a:rPr lang="en-US" altLang="zh-TW" sz="2800" b="1" i="1" dirty="0" err="1" smtClean="0">
                <a:solidFill>
                  <a:srgbClr val="0000FF"/>
                </a:solidFill>
                <a:sym typeface="Symbol" pitchFamily="18" charset="2"/>
              </a:rPr>
              <a:t>x</a:t>
            </a:r>
            <a:r>
              <a:rPr lang="en-US" altLang="zh-TW" sz="2800" b="1" i="1" baseline="-25000" dirty="0" err="1" smtClean="0">
                <a:solidFill>
                  <a:srgbClr val="0000FF"/>
                </a:solidFill>
                <a:sym typeface="Symbol" pitchFamily="18" charset="2"/>
              </a:rPr>
              <a:t>n</a:t>
            </a:r>
            <a:r>
              <a:rPr lang="en-US" altLang="zh-TW" sz="2800" b="1" i="1" dirty="0" smtClean="0">
                <a:solidFill>
                  <a:srgbClr val="0000FF"/>
                </a:solidFill>
                <a:sym typeface="Symbol" pitchFamily="18" charset="2"/>
              </a:rPr>
              <a:t>) </a:t>
            </a:r>
            <a:endParaRPr lang="en-US" sz="2800" b="1" dirty="0" smtClean="0">
              <a:solidFill>
                <a:srgbClr val="0000FF"/>
              </a:solidFill>
              <a:sym typeface="Symbol" pitchFamily="18" charset="2"/>
            </a:endParaRPr>
          </a:p>
          <a:p>
            <a:pPr marL="274320" indent="-274320">
              <a:spcBef>
                <a:spcPts val="600"/>
              </a:spcBef>
              <a:buClr>
                <a:srgbClr val="FF0000"/>
              </a:buClr>
            </a:pPr>
            <a:endParaRPr lang="en-US" sz="2800" dirty="0" smtClean="0"/>
          </a:p>
        </p:txBody>
      </p:sp>
      <p:sp>
        <p:nvSpPr>
          <p:cNvPr id="5" name="Slide Number Placeholder 4"/>
          <p:cNvSpPr>
            <a:spLocks noGrp="1"/>
          </p:cNvSpPr>
          <p:nvPr>
            <p:ph type="sldNum" sz="quarter" idx="12"/>
          </p:nvPr>
        </p:nvSpPr>
        <p:spPr/>
        <p:txBody>
          <a:bodyPr/>
          <a:lstStyle/>
          <a:p>
            <a:fld id="{5FD889E0-CAB2-4699-909D-B9A88D47ACB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8</a:t>
            </a:r>
            <a:endParaRPr lang="en-US" sz="4000" dirty="0">
              <a:latin typeface="+mn-lt"/>
            </a:endParaRPr>
          </a:p>
        </p:txBody>
      </p:sp>
      <p:sp>
        <p:nvSpPr>
          <p:cNvPr id="4" name="Rectangle 3"/>
          <p:cNvSpPr/>
          <p:nvPr/>
        </p:nvSpPr>
        <p:spPr>
          <a:xfrm>
            <a:off x="421341" y="2074460"/>
            <a:ext cx="8463352" cy="3970318"/>
          </a:xfrm>
          <a:prstGeom prst="rect">
            <a:avLst/>
          </a:prstGeom>
        </p:spPr>
        <p:txBody>
          <a:bodyPr wrap="square">
            <a:spAutoFit/>
          </a:bodyPr>
          <a:lstStyle/>
          <a:p>
            <a:r>
              <a:rPr lang="en-US" sz="2800" dirty="0" smtClean="0">
                <a:solidFill>
                  <a:srgbClr val="FF0000"/>
                </a:solidFill>
              </a:rPr>
              <a:t>Let </a:t>
            </a:r>
            <a:r>
              <a:rPr lang="en-US" sz="2800" i="1" dirty="0" smtClean="0">
                <a:solidFill>
                  <a:srgbClr val="FF0000"/>
                </a:solidFill>
              </a:rPr>
              <a:t>P</a:t>
            </a:r>
            <a:r>
              <a:rPr lang="en-US" sz="2800" dirty="0" smtClean="0">
                <a:solidFill>
                  <a:srgbClr val="FF0000"/>
                </a:solidFill>
              </a:rPr>
              <a:t>(x) be the statement “</a:t>
            </a:r>
            <a:r>
              <a:rPr lang="en-US" sz="2800" i="1" dirty="0" smtClean="0">
                <a:solidFill>
                  <a:srgbClr val="FF0000"/>
                </a:solidFill>
              </a:rPr>
              <a:t>x </a:t>
            </a:r>
            <a:r>
              <a:rPr lang="en-US" sz="2800" dirty="0" smtClean="0">
                <a:solidFill>
                  <a:srgbClr val="FF0000"/>
                </a:solidFill>
              </a:rPr>
              <a:t>+ 1 &gt; </a:t>
            </a:r>
            <a:r>
              <a:rPr lang="en-US" sz="2800" i="1" dirty="0" smtClean="0">
                <a:solidFill>
                  <a:srgbClr val="FF0000"/>
                </a:solidFill>
              </a:rPr>
              <a:t>x</a:t>
            </a:r>
            <a:r>
              <a:rPr lang="en-US" sz="2800" dirty="0" smtClean="0">
                <a:solidFill>
                  <a:srgbClr val="FF0000"/>
                </a:solidFill>
              </a:rPr>
              <a:t>” </a:t>
            </a:r>
          </a:p>
          <a:p>
            <a:pPr>
              <a:buFont typeface="Arial" charset="0"/>
              <a:buNone/>
            </a:pPr>
            <a:r>
              <a:rPr lang="en-US" sz="2800" dirty="0" smtClean="0">
                <a:solidFill>
                  <a:srgbClr val="FF0000"/>
                </a:solidFill>
              </a:rPr>
              <a:t>What is the </a:t>
            </a:r>
            <a:r>
              <a:rPr lang="en-US" sz="2800" b="1" dirty="0" smtClean="0">
                <a:solidFill>
                  <a:srgbClr val="FF0000"/>
                </a:solidFill>
              </a:rPr>
              <a:t>truth value </a:t>
            </a:r>
            <a:r>
              <a:rPr lang="en-US" sz="2800" dirty="0" smtClean="0">
                <a:solidFill>
                  <a:srgbClr val="FF0000"/>
                </a:solidFill>
              </a:rPr>
              <a:t>of the quantification </a:t>
            </a:r>
            <a:r>
              <a:rPr lang="en-US" sz="2800" b="1" dirty="0" smtClean="0">
                <a:solidFill>
                  <a:srgbClr val="FF0000"/>
                </a:solidFill>
                <a:sym typeface="Symbol" pitchFamily="18" charset="2"/>
              </a:rPr>
              <a:t></a:t>
            </a:r>
            <a:r>
              <a:rPr lang="en-US" sz="2800" dirty="0" smtClean="0">
                <a:solidFill>
                  <a:srgbClr val="FF0000"/>
                </a:solidFill>
                <a:sym typeface="Symbol" pitchFamily="18" charset="2"/>
              </a:rPr>
              <a:t>x P(x ), where the domain consists of all real numbers?</a:t>
            </a:r>
          </a:p>
          <a:p>
            <a:pPr>
              <a:buFont typeface="Arial" charset="0"/>
              <a:buNone/>
            </a:pPr>
            <a:endParaRPr lang="en-US" sz="2800" dirty="0" smtClean="0">
              <a:sym typeface="Symbol" pitchFamily="18" charset="2"/>
            </a:endParaRPr>
          </a:p>
          <a:p>
            <a:r>
              <a:rPr lang="en-US" sz="2800" b="1" u="sng" dirty="0" smtClean="0">
                <a:solidFill>
                  <a:srgbClr val="0000FF"/>
                </a:solidFill>
                <a:sym typeface="Symbol" pitchFamily="18" charset="2"/>
              </a:rPr>
              <a:t>Solution</a:t>
            </a:r>
            <a:r>
              <a:rPr lang="en-US" sz="2800" dirty="0" smtClean="0">
                <a:sym typeface="Symbol" pitchFamily="18" charset="2"/>
              </a:rPr>
              <a:t>:  Because </a:t>
            </a:r>
            <a:r>
              <a:rPr lang="en-US" sz="2800" i="1" dirty="0" smtClean="0"/>
              <a:t>P</a:t>
            </a:r>
            <a:r>
              <a:rPr lang="en-US" sz="2800" dirty="0" smtClean="0">
                <a:sym typeface="Symbol" pitchFamily="18" charset="2"/>
              </a:rPr>
              <a:t>(x) is true for all real numbers x, the truth value of the quantification </a:t>
            </a:r>
            <a:r>
              <a:rPr lang="en-US" sz="2800" b="1" dirty="0" smtClean="0">
                <a:sym typeface="Symbol" pitchFamily="18" charset="2"/>
              </a:rPr>
              <a:t></a:t>
            </a:r>
            <a:r>
              <a:rPr lang="en-US" sz="2800" i="1" dirty="0" smtClean="0">
                <a:sym typeface="Symbol" pitchFamily="18" charset="2"/>
              </a:rPr>
              <a:t>x P </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 is </a:t>
            </a:r>
            <a:r>
              <a:rPr lang="en-US" sz="2800" b="1" dirty="0" smtClean="0">
                <a:solidFill>
                  <a:srgbClr val="0000FF"/>
                </a:solidFill>
                <a:sym typeface="Symbol" pitchFamily="18" charset="2"/>
              </a:rPr>
              <a:t>true</a:t>
            </a:r>
            <a:r>
              <a:rPr lang="en-US" sz="2800" dirty="0" smtClean="0">
                <a:sym typeface="Symbol" pitchFamily="18" charset="2"/>
              </a:rPr>
              <a:t>. </a:t>
            </a:r>
          </a:p>
          <a:p>
            <a:endParaRPr lang="en-US" sz="2800" dirty="0" smtClean="0">
              <a:sym typeface="Symbol" pitchFamily="18" charset="2"/>
            </a:endParaRPr>
          </a:p>
          <a:p>
            <a:r>
              <a:rPr lang="en-US" sz="2800" dirty="0" smtClean="0">
                <a:solidFill>
                  <a:srgbClr val="FF0000"/>
                </a:solidFill>
                <a:sym typeface="Symbol" pitchFamily="18" charset="2"/>
              </a:rPr>
              <a:t>Note: </a:t>
            </a:r>
            <a:r>
              <a:rPr lang="en-US" sz="2800" dirty="0" smtClean="0">
                <a:sym typeface="Symbol" pitchFamily="18" charset="2"/>
              </a:rPr>
              <a:t>If we add 1 to any real number x, that number is always bigger than x</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9</a:t>
            </a:r>
            <a:endParaRPr lang="en-US" sz="4000" dirty="0">
              <a:latin typeface="+mn-lt"/>
            </a:endParaRPr>
          </a:p>
        </p:txBody>
      </p:sp>
      <p:sp>
        <p:nvSpPr>
          <p:cNvPr id="4" name="Rectangle 3"/>
          <p:cNvSpPr/>
          <p:nvPr/>
        </p:nvSpPr>
        <p:spPr>
          <a:xfrm>
            <a:off x="421341" y="2136339"/>
            <a:ext cx="8545238" cy="377026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Q</a:t>
            </a:r>
            <a:r>
              <a:rPr lang="en-US" sz="2800" dirty="0" smtClean="0">
                <a:solidFill>
                  <a:srgbClr val="FF0000"/>
                </a:solidFill>
              </a:rPr>
              <a:t>(x) be the statement “x&lt;2”. What is the truth value of the quantification </a:t>
            </a:r>
            <a:r>
              <a:rPr lang="en-US" sz="2800" b="1" dirty="0" smtClean="0">
                <a:solidFill>
                  <a:srgbClr val="FF0000"/>
                </a:solidFill>
                <a:sym typeface="Symbol" pitchFamily="18" charset="2"/>
              </a:rPr>
              <a:t></a:t>
            </a:r>
            <a:r>
              <a:rPr lang="en-US" sz="2800" i="1" dirty="0" smtClean="0">
                <a:solidFill>
                  <a:srgbClr val="FF0000"/>
                </a:solidFill>
                <a:sym typeface="Symbol" pitchFamily="18" charset="2"/>
              </a:rPr>
              <a:t>x Q</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 where the domain consists of all real numbers?</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b="1" dirty="0" smtClean="0">
                <a:solidFill>
                  <a:srgbClr val="0000FF"/>
                </a:solidFill>
              </a:rPr>
              <a:t>Solution</a:t>
            </a:r>
            <a:r>
              <a:rPr lang="en-US" sz="2800" dirty="0" smtClean="0"/>
              <a:t>: </a:t>
            </a:r>
            <a:r>
              <a:rPr lang="en-US" sz="2800" i="1" dirty="0" smtClean="0"/>
              <a:t>Q</a:t>
            </a:r>
            <a:r>
              <a:rPr lang="en-US" sz="2800" dirty="0" smtClean="0"/>
              <a:t>(x) is not true for every real number x, because, for instance, </a:t>
            </a:r>
            <a:r>
              <a:rPr lang="en-US" sz="2800" i="1" dirty="0" smtClean="0"/>
              <a:t>Q</a:t>
            </a:r>
            <a:r>
              <a:rPr lang="en-US" sz="2800" dirty="0" smtClean="0"/>
              <a:t>(3) is false. That is, </a:t>
            </a:r>
            <a:r>
              <a:rPr lang="en-US" sz="2800" dirty="0" smtClean="0">
                <a:solidFill>
                  <a:srgbClr val="0000FF"/>
                </a:solidFill>
              </a:rPr>
              <a:t>x = 3 is a counterexample for the statement </a:t>
            </a:r>
            <a:r>
              <a:rPr lang="en-US" sz="2800" b="1" dirty="0" smtClean="0">
                <a:solidFill>
                  <a:srgbClr val="0000FF"/>
                </a:solidFill>
                <a:sym typeface="Symbol" pitchFamily="18" charset="2"/>
              </a:rPr>
              <a:t></a:t>
            </a:r>
            <a:r>
              <a:rPr lang="en-US" sz="2800" i="1" dirty="0" smtClean="0">
                <a:solidFill>
                  <a:srgbClr val="0000FF"/>
                </a:solidFill>
                <a:sym typeface="Symbol" pitchFamily="18" charset="2"/>
              </a:rPr>
              <a:t>x Q</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a:t>
            </a:r>
            <a:r>
              <a:rPr lang="en-US" sz="2800" dirty="0" smtClean="0">
                <a:solidFill>
                  <a:srgbClr val="0000FF"/>
                </a:solidFill>
                <a:sym typeface="Symbol" pitchFamily="18" charset="2"/>
              </a:rPr>
              <a:t> ). </a:t>
            </a:r>
          </a:p>
          <a:p>
            <a:pPr marL="274320" indent="-274320">
              <a:spcBef>
                <a:spcPts val="600"/>
              </a:spcBef>
            </a:pPr>
            <a:r>
              <a:rPr lang="en-US" sz="2800" dirty="0" smtClean="0">
                <a:sym typeface="Symbol" pitchFamily="18" charset="2"/>
              </a:rPr>
              <a:t>	Thus, the truth value of </a:t>
            </a:r>
            <a:r>
              <a:rPr lang="en-US" sz="2800" b="1" dirty="0" smtClean="0">
                <a:solidFill>
                  <a:srgbClr val="0000FF"/>
                </a:solidFill>
                <a:sym typeface="Symbol" pitchFamily="18" charset="2"/>
              </a:rPr>
              <a:t></a:t>
            </a:r>
            <a:r>
              <a:rPr lang="en-US" sz="2800" i="1" dirty="0" smtClean="0">
                <a:solidFill>
                  <a:srgbClr val="0000FF"/>
                </a:solidFill>
                <a:sym typeface="Symbol" pitchFamily="18" charset="2"/>
              </a:rPr>
              <a:t>x Q</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a:t>
            </a:r>
            <a:r>
              <a:rPr lang="en-US" sz="2800" dirty="0" smtClean="0">
                <a:solidFill>
                  <a:srgbClr val="0000FF"/>
                </a:solidFill>
                <a:sym typeface="Symbol" pitchFamily="18" charset="2"/>
              </a:rPr>
              <a:t> ) is false.</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(Modified) Example 10</a:t>
            </a:r>
            <a:endParaRPr lang="en-US" sz="4000" dirty="0">
              <a:latin typeface="+mn-lt"/>
            </a:endParaRPr>
          </a:p>
        </p:txBody>
      </p:sp>
      <p:sp>
        <p:nvSpPr>
          <p:cNvPr id="4" name="Rectangle 3"/>
          <p:cNvSpPr/>
          <p:nvPr/>
        </p:nvSpPr>
        <p:spPr>
          <a:xfrm>
            <a:off x="313887" y="2268780"/>
            <a:ext cx="8611748" cy="3970318"/>
          </a:xfrm>
          <a:prstGeom prst="rect">
            <a:avLst/>
          </a:prstGeom>
        </p:spPr>
        <p:txBody>
          <a:bodyPr wrap="square">
            <a:spAutoFit/>
          </a:bodyPr>
          <a:lstStyle/>
          <a:p>
            <a:r>
              <a:rPr lang="en-US" sz="2800" dirty="0" smtClean="0">
                <a:solidFill>
                  <a:srgbClr val="FF0000"/>
                </a:solidFill>
              </a:rPr>
              <a:t>Let P(x) be the statement “x</a:t>
            </a:r>
            <a:r>
              <a:rPr lang="en-US" sz="2800" baseline="30000" dirty="0" smtClean="0">
                <a:solidFill>
                  <a:srgbClr val="FF0000"/>
                </a:solidFill>
              </a:rPr>
              <a:t>2</a:t>
            </a:r>
            <a:r>
              <a:rPr lang="en-US" sz="2800" dirty="0" smtClean="0">
                <a:solidFill>
                  <a:srgbClr val="FF0000"/>
                </a:solidFill>
              </a:rPr>
              <a:t>&gt;0”. What is the truth value of the quantification </a:t>
            </a:r>
            <a:r>
              <a:rPr lang="en-US" sz="2800" b="1" dirty="0" smtClean="0">
                <a:solidFill>
                  <a:srgbClr val="FF0000"/>
                </a:solidFill>
                <a:sym typeface="Symbol" pitchFamily="18" charset="2"/>
              </a:rPr>
              <a:t></a:t>
            </a:r>
            <a:r>
              <a:rPr lang="en-US" sz="2800" i="1" dirty="0" smtClean="0">
                <a:solidFill>
                  <a:srgbClr val="FF0000"/>
                </a:solidFill>
                <a:sym typeface="Symbol" pitchFamily="18" charset="2"/>
              </a:rPr>
              <a:t>x P</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 where the universe of discourse consists of all integers?</a:t>
            </a:r>
          </a:p>
          <a:p>
            <a:endParaRPr lang="en-US" sz="2800" dirty="0" smtClean="0">
              <a:solidFill>
                <a:srgbClr val="C00000"/>
              </a:solidFill>
              <a:sym typeface="Symbol" pitchFamily="18" charset="2"/>
            </a:endParaRPr>
          </a:p>
          <a:p>
            <a:r>
              <a:rPr lang="en-US" sz="2800" b="1" u="sng" dirty="0" smtClean="0">
                <a:solidFill>
                  <a:srgbClr val="0000FF"/>
                </a:solidFill>
              </a:rPr>
              <a:t>Solution</a:t>
            </a:r>
            <a:r>
              <a:rPr lang="en-US" sz="2800" dirty="0" smtClean="0"/>
              <a:t>: P(x) is not true for all integers. </a:t>
            </a:r>
          </a:p>
          <a:p>
            <a:pPr>
              <a:buFont typeface="Arial" charset="0"/>
              <a:buNone/>
            </a:pPr>
            <a:r>
              <a:rPr lang="en-US" sz="2800" dirty="0" smtClean="0">
                <a:solidFill>
                  <a:srgbClr val="0000FF"/>
                </a:solidFill>
              </a:rPr>
              <a:t>We can give a counter example</a:t>
            </a:r>
            <a:r>
              <a:rPr lang="en-US" sz="2800" dirty="0" smtClean="0"/>
              <a:t>. We see that x = 0 is a counterexample, because x</a:t>
            </a:r>
            <a:r>
              <a:rPr lang="en-US" sz="2800" baseline="30000" dirty="0" smtClean="0"/>
              <a:t>2 </a:t>
            </a:r>
            <a:r>
              <a:rPr lang="en-US" sz="2800" dirty="0" smtClean="0"/>
              <a:t>= 0 when x = 0, so that x</a:t>
            </a:r>
            <a:r>
              <a:rPr lang="en-US" sz="2800" baseline="30000" dirty="0" smtClean="0"/>
              <a:t>2 </a:t>
            </a:r>
            <a:r>
              <a:rPr lang="en-US" sz="2800" dirty="0" smtClean="0"/>
              <a:t>is not greater than 0 when x = 0.</a:t>
            </a:r>
          </a:p>
          <a:p>
            <a:pPr>
              <a:buFont typeface="Arial" charset="0"/>
              <a:buNone/>
            </a:pPr>
            <a:r>
              <a:rPr lang="en-US" sz="2800" dirty="0" smtClean="0"/>
              <a:t>Therefore, </a:t>
            </a:r>
            <a:r>
              <a:rPr lang="en-US" sz="2800" b="1" dirty="0" smtClean="0">
                <a:solidFill>
                  <a:srgbClr val="0000FF"/>
                </a:solidFill>
              </a:rPr>
              <a:t>truth value of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 is false</a:t>
            </a:r>
            <a:r>
              <a:rPr lang="en-US" sz="2800" dirty="0" smtClean="0">
                <a:solidFill>
                  <a:srgbClr val="0000FF"/>
                </a:solidFill>
                <a:sym typeface="Symbol" pitchFamily="18" charset="2"/>
              </a:rPr>
              <a:t>. </a:t>
            </a:r>
            <a:endParaRPr lang="en-US" sz="2800"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11</a:t>
            </a:r>
            <a:endParaRPr lang="en-US" sz="4000" dirty="0">
              <a:latin typeface="+mn-lt"/>
            </a:endParaRPr>
          </a:p>
        </p:txBody>
      </p:sp>
      <p:sp>
        <p:nvSpPr>
          <p:cNvPr id="4" name="Rectangle 3"/>
          <p:cNvSpPr/>
          <p:nvPr/>
        </p:nvSpPr>
        <p:spPr>
          <a:xfrm>
            <a:off x="421341" y="2023116"/>
            <a:ext cx="8326873" cy="3970318"/>
          </a:xfrm>
          <a:prstGeom prst="rect">
            <a:avLst/>
          </a:prstGeom>
        </p:spPr>
        <p:txBody>
          <a:bodyPr wrap="square">
            <a:spAutoFit/>
          </a:bodyPr>
          <a:lstStyle/>
          <a:p>
            <a:r>
              <a:rPr lang="en-US" sz="2800" dirty="0" smtClean="0"/>
              <a:t>What is the truth value of </a:t>
            </a:r>
            <a:r>
              <a:rPr lang="en-US" sz="2800" b="1" dirty="0" smtClean="0">
                <a:sym typeface="Symbol" pitchFamily="18" charset="2"/>
              </a:rPr>
              <a:t></a:t>
            </a:r>
            <a:r>
              <a:rPr lang="en-US" sz="2800" i="1" dirty="0" smtClean="0">
                <a:sym typeface="Symbol" pitchFamily="18" charset="2"/>
              </a:rPr>
              <a:t>x P</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 where </a:t>
            </a:r>
            <a:r>
              <a:rPr lang="en-US" sz="2800" i="1" dirty="0" smtClean="0">
                <a:sym typeface="Symbol" pitchFamily="18" charset="2"/>
              </a:rPr>
              <a:t>P</a:t>
            </a:r>
            <a:r>
              <a:rPr lang="en-US" sz="2800" dirty="0" smtClean="0">
                <a:sym typeface="Symbol" pitchFamily="18" charset="2"/>
              </a:rPr>
              <a:t>(x) is the statement </a:t>
            </a:r>
            <a:r>
              <a:rPr lang="en-US" sz="2800" dirty="0" smtClean="0"/>
              <a:t>“x</a:t>
            </a:r>
            <a:r>
              <a:rPr lang="en-US" sz="2800" baseline="30000" dirty="0" smtClean="0"/>
              <a:t>2</a:t>
            </a:r>
            <a:r>
              <a:rPr lang="en-US" sz="2800" dirty="0" smtClean="0"/>
              <a:t>&lt;10” and the </a:t>
            </a:r>
            <a:r>
              <a:rPr lang="en-US" sz="2800" dirty="0" smtClean="0">
                <a:solidFill>
                  <a:srgbClr val="C00000"/>
                </a:solidFill>
              </a:rPr>
              <a:t>domain</a:t>
            </a:r>
            <a:r>
              <a:rPr lang="en-US" sz="2800" dirty="0" smtClean="0"/>
              <a:t> consists of the </a:t>
            </a:r>
            <a:r>
              <a:rPr lang="en-US" sz="2800" dirty="0" smtClean="0">
                <a:solidFill>
                  <a:srgbClr val="C00000"/>
                </a:solidFill>
              </a:rPr>
              <a:t>positive integers not exceeding 4?</a:t>
            </a:r>
          </a:p>
          <a:p>
            <a:pPr>
              <a:buFont typeface="Arial" charset="0"/>
              <a:buNone/>
            </a:pPr>
            <a:endParaRPr lang="en-US" sz="2800" dirty="0" smtClean="0">
              <a:solidFill>
                <a:srgbClr val="C00000"/>
              </a:solidFill>
            </a:endParaRPr>
          </a:p>
          <a:p>
            <a:r>
              <a:rPr lang="en-US" sz="2800" b="1" u="sng" dirty="0" smtClean="0">
                <a:solidFill>
                  <a:srgbClr val="0000FF"/>
                </a:solidFill>
              </a:rPr>
              <a:t>Solution</a:t>
            </a:r>
            <a:r>
              <a:rPr lang="en-US" sz="2800" dirty="0" smtClean="0"/>
              <a:t>: The statement </a:t>
            </a:r>
            <a:r>
              <a:rPr lang="en-US" sz="2800" b="1" dirty="0" smtClean="0">
                <a:sym typeface="Symbol" pitchFamily="18" charset="2"/>
              </a:rPr>
              <a:t></a:t>
            </a:r>
            <a:r>
              <a:rPr lang="en-US" sz="2800" i="1" dirty="0" smtClean="0">
                <a:sym typeface="Symbol" pitchFamily="18" charset="2"/>
              </a:rPr>
              <a:t>x P</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 is the same as the conjunction </a:t>
            </a:r>
            <a:r>
              <a:rPr lang="en-US" sz="2800" b="1" dirty="0" smtClean="0">
                <a:solidFill>
                  <a:srgbClr val="0000FF"/>
                </a:solidFill>
                <a:sym typeface="Symbol" pitchFamily="18" charset="2"/>
              </a:rPr>
              <a:t>P(1)  P(2)  P(3)  P(4), </a:t>
            </a:r>
            <a:r>
              <a:rPr lang="en-US" sz="2800" dirty="0" smtClean="0">
                <a:solidFill>
                  <a:srgbClr val="0000FF"/>
                </a:solidFill>
                <a:sym typeface="Symbol" pitchFamily="18" charset="2"/>
              </a:rPr>
              <a:t>because the </a:t>
            </a:r>
            <a:r>
              <a:rPr lang="en-US" sz="2800" dirty="0" smtClean="0">
                <a:solidFill>
                  <a:srgbClr val="C00000"/>
                </a:solidFill>
                <a:sym typeface="Symbol" pitchFamily="18" charset="2"/>
              </a:rPr>
              <a:t>domain consists of the integers 1, 2, 3, and 4</a:t>
            </a:r>
            <a:r>
              <a:rPr lang="en-US" sz="2800" dirty="0" smtClean="0">
                <a:solidFill>
                  <a:srgbClr val="0000FF"/>
                </a:solidFill>
                <a:sym typeface="Symbol" pitchFamily="18" charset="2"/>
              </a:rPr>
              <a:t>.</a:t>
            </a:r>
          </a:p>
          <a:p>
            <a:pPr>
              <a:buFont typeface="Arial" charset="0"/>
              <a:buNone/>
            </a:pPr>
            <a:r>
              <a:rPr lang="en-US" sz="2800" dirty="0" smtClean="0">
                <a:solidFill>
                  <a:srgbClr val="0000FF"/>
                </a:solidFill>
                <a:sym typeface="Symbol" pitchFamily="18" charset="2"/>
              </a:rPr>
              <a:t>Because P(4), which is the statement </a:t>
            </a:r>
            <a:r>
              <a:rPr lang="en-US" sz="2800" dirty="0" smtClean="0">
                <a:solidFill>
                  <a:srgbClr val="FF0000"/>
                </a:solidFill>
              </a:rPr>
              <a:t>“4</a:t>
            </a:r>
            <a:r>
              <a:rPr lang="en-US" sz="2800" baseline="30000" dirty="0" smtClean="0">
                <a:solidFill>
                  <a:srgbClr val="FF0000"/>
                </a:solidFill>
              </a:rPr>
              <a:t>2</a:t>
            </a:r>
            <a:r>
              <a:rPr lang="en-US" sz="2800" dirty="0" smtClean="0">
                <a:solidFill>
                  <a:srgbClr val="FF0000"/>
                </a:solidFill>
              </a:rPr>
              <a:t>&lt;10”, is false</a:t>
            </a:r>
            <a:r>
              <a:rPr lang="en-US" sz="2800" dirty="0" smtClean="0"/>
              <a:t>, it follows that </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 P</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a:t>
            </a:r>
            <a:r>
              <a:rPr lang="en-US" sz="2800" b="1" dirty="0" smtClean="0">
                <a:solidFill>
                  <a:srgbClr val="FF0000"/>
                </a:solidFill>
                <a:sym typeface="Symbol" pitchFamily="18" charset="2"/>
              </a:rPr>
              <a:t> ) is false. </a:t>
            </a:r>
            <a:endParaRPr lang="en-US" sz="2800" b="1" dirty="0" smtClean="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Another Example</a:t>
            </a:r>
            <a:endParaRPr lang="en-US" sz="4000" dirty="0">
              <a:latin typeface="+mn-lt"/>
            </a:endParaRPr>
          </a:p>
        </p:txBody>
      </p:sp>
      <p:sp>
        <p:nvSpPr>
          <p:cNvPr id="4" name="Rectangle 3"/>
          <p:cNvSpPr/>
          <p:nvPr/>
        </p:nvSpPr>
        <p:spPr>
          <a:xfrm>
            <a:off x="421341" y="2249771"/>
            <a:ext cx="8367817" cy="4093428"/>
          </a:xfrm>
          <a:prstGeom prst="rect">
            <a:avLst/>
          </a:prstGeom>
        </p:spPr>
        <p:txBody>
          <a:bodyPr wrap="square">
            <a:spAutoFit/>
          </a:bodyPr>
          <a:lstStyle/>
          <a:p>
            <a:r>
              <a:rPr lang="en-US" sz="2000" dirty="0" smtClean="0">
                <a:solidFill>
                  <a:srgbClr val="FF0000"/>
                </a:solidFill>
              </a:rPr>
              <a:t>What is the truth value of </a:t>
            </a:r>
            <a:r>
              <a:rPr lang="en-US" sz="2000" b="1" dirty="0" smtClean="0">
                <a:solidFill>
                  <a:srgbClr val="FF0000"/>
                </a:solidFill>
                <a:sym typeface="Symbol" pitchFamily="18" charset="2"/>
              </a:rPr>
              <a:t></a:t>
            </a:r>
            <a:r>
              <a:rPr lang="en-US" sz="2000" i="1" dirty="0" smtClean="0">
                <a:solidFill>
                  <a:srgbClr val="FF0000"/>
                </a:solidFill>
                <a:sym typeface="Symbol" pitchFamily="18" charset="2"/>
              </a:rPr>
              <a:t>x P</a:t>
            </a:r>
            <a:r>
              <a:rPr lang="en-US" sz="2000" dirty="0" smtClean="0">
                <a:solidFill>
                  <a:srgbClr val="FF0000"/>
                </a:solidFill>
                <a:sym typeface="Symbol" pitchFamily="18" charset="2"/>
              </a:rPr>
              <a:t>(</a:t>
            </a:r>
            <a:r>
              <a:rPr lang="en-US" sz="2000" i="1" dirty="0" smtClean="0">
                <a:solidFill>
                  <a:srgbClr val="FF0000"/>
                </a:solidFill>
                <a:sym typeface="Symbol" pitchFamily="18" charset="2"/>
              </a:rPr>
              <a:t>x</a:t>
            </a:r>
            <a:r>
              <a:rPr lang="en-US" sz="2000" dirty="0" smtClean="0">
                <a:solidFill>
                  <a:srgbClr val="FF0000"/>
                </a:solidFill>
                <a:sym typeface="Symbol" pitchFamily="18" charset="2"/>
              </a:rPr>
              <a:t> ), where P(x) is the statement </a:t>
            </a:r>
            <a:r>
              <a:rPr lang="en-US" sz="2000" dirty="0" smtClean="0">
                <a:solidFill>
                  <a:srgbClr val="FF0000"/>
                </a:solidFill>
              </a:rPr>
              <a:t>“x</a:t>
            </a:r>
            <a:r>
              <a:rPr lang="en-US" sz="2000" baseline="30000" dirty="0" smtClean="0">
                <a:solidFill>
                  <a:srgbClr val="FF0000"/>
                </a:solidFill>
              </a:rPr>
              <a:t>2</a:t>
            </a:r>
            <a:r>
              <a:rPr lang="en-US" sz="2000" dirty="0" smtClean="0">
                <a:solidFill>
                  <a:srgbClr val="FF0000"/>
                </a:solidFill>
              </a:rPr>
              <a:t>&lt;10” and the domain consists of the positive integers less than 4?</a:t>
            </a:r>
          </a:p>
          <a:p>
            <a:endParaRPr lang="en-US" sz="2000" dirty="0" smtClean="0">
              <a:solidFill>
                <a:srgbClr val="C00000"/>
              </a:solidFill>
            </a:endParaRPr>
          </a:p>
          <a:p>
            <a:r>
              <a:rPr lang="en-US" sz="2000" b="1" u="sng" dirty="0" smtClean="0">
                <a:solidFill>
                  <a:srgbClr val="0000FF"/>
                </a:solidFill>
              </a:rPr>
              <a:t>Solution</a:t>
            </a:r>
            <a:r>
              <a:rPr lang="en-US" sz="2000" dirty="0" smtClean="0"/>
              <a:t>: The statement </a:t>
            </a:r>
            <a:r>
              <a:rPr lang="en-US" sz="2000" b="1" dirty="0" smtClean="0">
                <a:sym typeface="Symbol" pitchFamily="18" charset="2"/>
              </a:rPr>
              <a:t></a:t>
            </a:r>
            <a:r>
              <a:rPr lang="en-US" sz="2000" i="1" dirty="0" smtClean="0">
                <a:sym typeface="Symbol" pitchFamily="18" charset="2"/>
              </a:rPr>
              <a:t>x P</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is the same as the conjunction </a:t>
            </a:r>
            <a:r>
              <a:rPr lang="en-US" sz="2000" b="1" dirty="0" smtClean="0">
                <a:solidFill>
                  <a:srgbClr val="0000FF"/>
                </a:solidFill>
                <a:sym typeface="Symbol" pitchFamily="18" charset="2"/>
              </a:rPr>
              <a:t>P(1)  P(2)  P(3) , </a:t>
            </a:r>
            <a:r>
              <a:rPr lang="en-US" sz="2000" dirty="0" smtClean="0">
                <a:solidFill>
                  <a:srgbClr val="0000FF"/>
                </a:solidFill>
                <a:sym typeface="Symbol" pitchFamily="18" charset="2"/>
              </a:rPr>
              <a:t>because the domain consists of the integers 1, 2, 3.</a:t>
            </a:r>
          </a:p>
          <a:p>
            <a:pPr>
              <a:buFont typeface="Arial" charset="0"/>
              <a:buNone/>
            </a:pPr>
            <a:r>
              <a:rPr lang="en-US" sz="2000" dirty="0" smtClean="0">
                <a:solidFill>
                  <a:srgbClr val="0000FF"/>
                </a:solidFill>
                <a:sym typeface="Symbol" pitchFamily="18" charset="2"/>
              </a:rPr>
              <a:t>So, the truth value of </a:t>
            </a:r>
            <a:r>
              <a:rPr lang="en-US" sz="2000" b="1" dirty="0" smtClean="0">
                <a:solidFill>
                  <a:srgbClr val="0000FF"/>
                </a:solidFill>
                <a:sym typeface="Symbol" pitchFamily="18" charset="2"/>
              </a:rPr>
              <a:t></a:t>
            </a:r>
            <a:r>
              <a:rPr lang="en-US" sz="2000" b="1" i="1" dirty="0" smtClean="0">
                <a:solidFill>
                  <a:srgbClr val="0000FF"/>
                </a:solidFill>
                <a:sym typeface="Symbol" pitchFamily="18" charset="2"/>
              </a:rPr>
              <a:t>x P</a:t>
            </a:r>
            <a:r>
              <a:rPr lang="en-US" sz="2000" b="1" dirty="0" smtClean="0">
                <a:solidFill>
                  <a:srgbClr val="0000FF"/>
                </a:solidFill>
                <a:sym typeface="Symbol" pitchFamily="18" charset="2"/>
              </a:rPr>
              <a:t>(</a:t>
            </a:r>
            <a:r>
              <a:rPr lang="en-US" sz="2000" b="1" i="1" dirty="0" smtClean="0">
                <a:solidFill>
                  <a:srgbClr val="0000FF"/>
                </a:solidFill>
                <a:sym typeface="Symbol" pitchFamily="18" charset="2"/>
              </a:rPr>
              <a:t>x</a:t>
            </a:r>
            <a:r>
              <a:rPr lang="en-US" sz="2000" b="1" dirty="0" smtClean="0">
                <a:solidFill>
                  <a:srgbClr val="0000FF"/>
                </a:solidFill>
                <a:sym typeface="Symbol" pitchFamily="18" charset="2"/>
              </a:rPr>
              <a:t> ) is true.</a:t>
            </a:r>
          </a:p>
          <a:p>
            <a:pPr>
              <a:buFont typeface="Arial" charset="0"/>
              <a:buNone/>
            </a:pPr>
            <a:endParaRPr lang="en-US" sz="2000" b="1" dirty="0" smtClean="0">
              <a:solidFill>
                <a:srgbClr val="0000FF"/>
              </a:solidFill>
              <a:sym typeface="Symbol" pitchFamily="18" charset="2"/>
            </a:endParaRPr>
          </a:p>
          <a:p>
            <a:pPr>
              <a:buFont typeface="Arial" charset="0"/>
              <a:buNone/>
            </a:pPr>
            <a:r>
              <a:rPr lang="en-US" sz="2000" b="1" dirty="0" smtClean="0">
                <a:solidFill>
                  <a:srgbClr val="FF0000"/>
                </a:solidFill>
                <a:sym typeface="Symbol" pitchFamily="18" charset="2"/>
              </a:rPr>
              <a:t>How?</a:t>
            </a:r>
            <a:r>
              <a:rPr lang="en-US" sz="2000" dirty="0" smtClean="0">
                <a:sym typeface="Symbol" pitchFamily="18" charset="2"/>
              </a:rPr>
              <a:t>----------</a:t>
            </a:r>
            <a:r>
              <a:rPr lang="en-US" sz="2000" b="1" dirty="0" smtClean="0">
                <a:solidFill>
                  <a:srgbClr val="FF0000"/>
                </a:solidFill>
                <a:sym typeface="Symbol" pitchFamily="18" charset="2"/>
              </a:rPr>
              <a:t>See Below</a:t>
            </a:r>
            <a:r>
              <a:rPr lang="en-US" sz="2000" dirty="0" smtClean="0">
                <a:sym typeface="Symbol" pitchFamily="18" charset="2"/>
              </a:rPr>
              <a:t>-------------------------------------</a:t>
            </a:r>
            <a:endParaRPr lang="en-US" sz="2000" dirty="0" smtClean="0">
              <a:solidFill>
                <a:srgbClr val="FF0000"/>
              </a:solidFill>
              <a:sym typeface="Symbol" pitchFamily="18" charset="2"/>
            </a:endParaRPr>
          </a:p>
          <a:p>
            <a:pPr lvl="1">
              <a:buFont typeface="Arial" charset="0"/>
              <a:buNone/>
            </a:pPr>
            <a:r>
              <a:rPr lang="en-US" sz="2000" dirty="0" smtClean="0">
                <a:solidFill>
                  <a:srgbClr val="FF0000"/>
                </a:solidFill>
                <a:sym typeface="Symbol" pitchFamily="18" charset="2"/>
              </a:rPr>
              <a:t>	P(1): </a:t>
            </a:r>
            <a:r>
              <a:rPr lang="en-US" sz="2000" dirty="0" smtClean="0"/>
              <a:t>“1</a:t>
            </a:r>
            <a:r>
              <a:rPr lang="en-US" sz="2000" baseline="30000" dirty="0" smtClean="0"/>
              <a:t>2</a:t>
            </a:r>
            <a:r>
              <a:rPr lang="en-US" sz="2000" dirty="0" smtClean="0"/>
              <a:t>&lt;10”, is true</a:t>
            </a:r>
          </a:p>
          <a:p>
            <a:pPr lvl="1">
              <a:buFont typeface="Arial" charset="0"/>
              <a:buNone/>
            </a:pPr>
            <a:r>
              <a:rPr lang="en-US" sz="2000" dirty="0" smtClean="0">
                <a:solidFill>
                  <a:srgbClr val="FF0000"/>
                </a:solidFill>
                <a:sym typeface="Symbol" pitchFamily="18" charset="2"/>
              </a:rPr>
              <a:t>	P(2): </a:t>
            </a:r>
            <a:r>
              <a:rPr lang="en-US" sz="2000" dirty="0" smtClean="0"/>
              <a:t>“2</a:t>
            </a:r>
            <a:r>
              <a:rPr lang="en-US" sz="2000" baseline="30000" dirty="0" smtClean="0"/>
              <a:t>2</a:t>
            </a:r>
            <a:r>
              <a:rPr lang="en-US" sz="2000" dirty="0" smtClean="0"/>
              <a:t>&lt;10” is true</a:t>
            </a:r>
          </a:p>
          <a:p>
            <a:pPr lvl="1">
              <a:buFont typeface="Arial" charset="0"/>
              <a:buNone/>
            </a:pPr>
            <a:r>
              <a:rPr lang="en-US" sz="2000" dirty="0" smtClean="0">
                <a:solidFill>
                  <a:srgbClr val="FF0000"/>
                </a:solidFill>
                <a:sym typeface="Symbol" pitchFamily="18" charset="2"/>
              </a:rPr>
              <a:t>	P(3): </a:t>
            </a:r>
            <a:r>
              <a:rPr lang="en-US" sz="2000" dirty="0" smtClean="0"/>
              <a:t>“3</a:t>
            </a:r>
            <a:r>
              <a:rPr lang="en-US" sz="2000" baseline="30000" dirty="0" smtClean="0"/>
              <a:t>2</a:t>
            </a:r>
            <a:r>
              <a:rPr lang="en-US" sz="2000" dirty="0" smtClean="0"/>
              <a:t>&lt;10” is true</a:t>
            </a:r>
          </a:p>
          <a:p>
            <a:pPr lvl="1">
              <a:buNone/>
            </a:pPr>
            <a:r>
              <a:rPr lang="en-US" sz="2000" b="1" dirty="0" smtClean="0">
                <a:solidFill>
                  <a:srgbClr val="0000FF"/>
                </a:solidFill>
                <a:sym typeface="Symbol" pitchFamily="18" charset="2"/>
              </a:rPr>
              <a:t>   </a:t>
            </a:r>
            <a:r>
              <a:rPr lang="en-US" sz="2000" b="1" dirty="0" smtClean="0">
                <a:solidFill>
                  <a:srgbClr val="FF0000"/>
                </a:solidFill>
                <a:sym typeface="Symbol" pitchFamily="18" charset="2"/>
              </a:rPr>
              <a:t>P(1)  P(2)  P(3) </a:t>
            </a:r>
            <a:r>
              <a:rPr lang="en-US" altLang="zh-TW" sz="2000" dirty="0" smtClean="0">
                <a:solidFill>
                  <a:srgbClr val="0000FF"/>
                </a:solidFill>
                <a:sym typeface="Symbol" pitchFamily="18" charset="2"/>
              </a:rPr>
              <a:t></a:t>
            </a:r>
            <a:r>
              <a:rPr lang="en-US" sz="2000" b="1" dirty="0" smtClean="0">
                <a:solidFill>
                  <a:srgbClr val="FF0000"/>
                </a:solidFill>
                <a:sym typeface="Wingdings" panose="05000000000000000000" pitchFamily="2" charset="2"/>
              </a:rPr>
              <a:t> T</a:t>
            </a:r>
            <a:r>
              <a:rPr lang="en-US" sz="2000" b="1" dirty="0" smtClean="0">
                <a:solidFill>
                  <a:srgbClr val="FF0000"/>
                </a:solidFill>
                <a:sym typeface="Symbol" pitchFamily="18" charset="2"/>
              </a:rPr>
              <a:t>  T  T </a:t>
            </a:r>
            <a:r>
              <a:rPr lang="en-US" altLang="zh-TW" sz="2000" dirty="0" smtClean="0">
                <a:solidFill>
                  <a:srgbClr val="0000FF"/>
                </a:solidFill>
                <a:sym typeface="Symbol" pitchFamily="18" charset="2"/>
              </a:rPr>
              <a:t> </a:t>
            </a:r>
            <a:r>
              <a:rPr lang="en-US" sz="2000" b="1" dirty="0" smtClean="0">
                <a:solidFill>
                  <a:srgbClr val="FF0000"/>
                </a:solidFill>
                <a:sym typeface="Wingdings" panose="05000000000000000000" pitchFamily="2" charset="2"/>
              </a:rPr>
              <a:t> T</a:t>
            </a:r>
            <a:endParaRPr lang="en-US" sz="2000" dirty="0" smtClean="0">
              <a:solidFill>
                <a:srgbClr val="FF0000"/>
              </a:solidFill>
              <a:sym typeface="Symbol" pitchFamily="18" charset="2"/>
            </a:endParaRPr>
          </a:p>
          <a:p>
            <a:pPr>
              <a:buFont typeface="Arial" charset="0"/>
              <a:buNone/>
            </a:pPr>
            <a:r>
              <a:rPr lang="en-US" sz="2000" dirty="0" smtClean="0">
                <a:solidFill>
                  <a:srgbClr val="0000FF"/>
                </a:solidFill>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Existential Quantifier</a:t>
            </a:r>
            <a:endParaRPr lang="en-US" sz="4000" dirty="0">
              <a:latin typeface="+mn-lt"/>
            </a:endParaRPr>
          </a:p>
        </p:txBody>
      </p:sp>
      <p:sp>
        <p:nvSpPr>
          <p:cNvPr id="4" name="Rectangle 3"/>
          <p:cNvSpPr/>
          <p:nvPr/>
        </p:nvSpPr>
        <p:spPr>
          <a:xfrm>
            <a:off x="122816" y="2086765"/>
            <a:ext cx="8939296" cy="3924151"/>
          </a:xfrm>
          <a:prstGeom prst="rect">
            <a:avLst/>
          </a:prstGeom>
        </p:spPr>
        <p:txBody>
          <a:bodyPr wrap="square">
            <a:spAutoFit/>
          </a:bodyPr>
          <a:lstStyle/>
          <a:p>
            <a:pPr marL="274320" indent="-274320">
              <a:spcBef>
                <a:spcPts val="600"/>
              </a:spcBef>
              <a:buFont typeface="Wingdings" pitchFamily="2" charset="2"/>
              <a:buChar char="§"/>
            </a:pPr>
            <a:r>
              <a:rPr lang="en-US" altLang="zh-TW" sz="2800" b="1" u="sng" dirty="0" smtClean="0">
                <a:solidFill>
                  <a:srgbClr val="C00000"/>
                </a:solidFill>
              </a:rPr>
              <a:t>Definition</a:t>
            </a:r>
            <a:r>
              <a:rPr lang="en-US" altLang="zh-TW" sz="2800" dirty="0" smtClean="0"/>
              <a:t>: The </a:t>
            </a:r>
            <a:r>
              <a:rPr lang="en-US" altLang="zh-TW" sz="2800" i="1" dirty="0" smtClean="0">
                <a:solidFill>
                  <a:srgbClr val="0000FF"/>
                </a:solidFill>
              </a:rPr>
              <a:t>existential quantification</a:t>
            </a:r>
            <a:r>
              <a:rPr lang="en-US" altLang="zh-TW" sz="2800" dirty="0" smtClean="0">
                <a:solidFill>
                  <a:srgbClr val="0000FF"/>
                </a:solidFill>
              </a:rPr>
              <a:t> of </a:t>
            </a:r>
            <a:r>
              <a:rPr lang="en-US" altLang="zh-TW" sz="2800" i="1" dirty="0" smtClean="0">
                <a:solidFill>
                  <a:srgbClr val="0000FF"/>
                </a:solidFill>
              </a:rPr>
              <a:t>P(x)</a:t>
            </a:r>
            <a:r>
              <a:rPr lang="en-US" altLang="zh-TW" sz="2800" dirty="0" smtClean="0">
                <a:solidFill>
                  <a:srgbClr val="0000FF"/>
                </a:solidFill>
              </a:rPr>
              <a:t> </a:t>
            </a:r>
            <a:r>
              <a:rPr lang="en-US" altLang="zh-TW" sz="2800" dirty="0" smtClean="0"/>
              <a:t>is the proposition </a:t>
            </a:r>
            <a:r>
              <a:rPr lang="en-US" altLang="zh-TW" sz="2800" dirty="0" smtClean="0">
                <a:solidFill>
                  <a:srgbClr val="0000FF"/>
                </a:solidFill>
              </a:rPr>
              <a:t>“There exists an element </a:t>
            </a:r>
            <a:r>
              <a:rPr lang="en-US" altLang="zh-TW" sz="2800" i="1" dirty="0" smtClean="0">
                <a:solidFill>
                  <a:srgbClr val="0000FF"/>
                </a:solidFill>
              </a:rPr>
              <a:t>x</a:t>
            </a:r>
            <a:r>
              <a:rPr lang="en-US" altLang="zh-TW" sz="2800" dirty="0" smtClean="0">
                <a:solidFill>
                  <a:srgbClr val="0000FF"/>
                </a:solidFill>
              </a:rPr>
              <a:t> in the domain such that </a:t>
            </a:r>
            <a:r>
              <a:rPr lang="en-US" altLang="zh-TW" sz="2800" i="1" dirty="0" smtClean="0">
                <a:solidFill>
                  <a:srgbClr val="0000FF"/>
                </a:solidFill>
              </a:rPr>
              <a:t>P(x)</a:t>
            </a:r>
            <a:r>
              <a:rPr lang="en-US" altLang="zh-TW" sz="2800" dirty="0" smtClean="0">
                <a:solidFill>
                  <a:srgbClr val="0000FF"/>
                </a:solidFill>
              </a:rPr>
              <a:t>”.</a:t>
            </a:r>
          </a:p>
          <a:p>
            <a:pPr marL="274320" indent="-274320">
              <a:spcBef>
                <a:spcPts val="600"/>
              </a:spcBef>
              <a:buFont typeface="Wingdings" pitchFamily="2" charset="2"/>
              <a:buChar char="§"/>
            </a:pPr>
            <a:r>
              <a:rPr lang="en-US" altLang="zh-TW" sz="2800" dirty="0" smtClean="0"/>
              <a:t>We denote the existential quantification of </a:t>
            </a:r>
            <a:r>
              <a:rPr lang="en-US" altLang="zh-TW" sz="2800" i="1" dirty="0" smtClean="0"/>
              <a:t>P(x)</a:t>
            </a:r>
            <a:r>
              <a:rPr lang="en-US" altLang="zh-TW" sz="2800" dirty="0" smtClean="0"/>
              <a:t> by </a:t>
            </a:r>
            <a:r>
              <a:rPr lang="en-US" altLang="zh-TW" sz="2800" b="1" dirty="0" smtClean="0">
                <a:solidFill>
                  <a:srgbClr val="0000FF"/>
                </a:solidFill>
                <a:sym typeface="Symbol" pitchFamily="18" charset="2"/>
              </a:rPr>
              <a:t></a:t>
            </a:r>
            <a:r>
              <a:rPr lang="en-US" altLang="zh-TW" sz="2800" b="1" i="1" dirty="0" smtClean="0">
                <a:solidFill>
                  <a:srgbClr val="0000FF"/>
                </a:solidFill>
              </a:rPr>
              <a:t>x P(x)</a:t>
            </a:r>
            <a:endParaRPr lang="en-US" altLang="zh-TW" sz="2800" dirty="0" smtClean="0">
              <a:sym typeface="Symbol" pitchFamily="18" charset="2"/>
            </a:endParaRPr>
          </a:p>
          <a:p>
            <a:pPr marL="274320" indent="-274320">
              <a:spcBef>
                <a:spcPts val="600"/>
              </a:spcBef>
              <a:buFont typeface="Wingdings" pitchFamily="2" charset="2"/>
              <a:buChar char="§"/>
            </a:pPr>
            <a:r>
              <a:rPr lang="en-US" altLang="zh-TW" sz="2800" dirty="0" smtClean="0"/>
              <a:t>Existential quantification </a:t>
            </a:r>
            <a:r>
              <a:rPr lang="en-US" altLang="zh-TW" sz="2800" b="1" dirty="0" smtClean="0">
                <a:solidFill>
                  <a:srgbClr val="0000FF"/>
                </a:solidFill>
                <a:sym typeface="Symbol" pitchFamily="18" charset="2"/>
              </a:rPr>
              <a:t></a:t>
            </a:r>
            <a:r>
              <a:rPr lang="en-US" altLang="zh-TW" sz="2800" b="1" i="1" dirty="0" smtClean="0">
                <a:solidFill>
                  <a:srgbClr val="0000FF"/>
                </a:solidFill>
              </a:rPr>
              <a:t>x P(x) </a:t>
            </a:r>
            <a:r>
              <a:rPr lang="en-US" altLang="zh-TW" sz="2800" dirty="0" smtClean="0">
                <a:solidFill>
                  <a:srgbClr val="0000FF"/>
                </a:solidFill>
              </a:rPr>
              <a:t>is read as:</a:t>
            </a:r>
          </a:p>
          <a:p>
            <a:pPr marL="731520" lvl="2" indent="-274320">
              <a:spcBef>
                <a:spcPts val="600"/>
              </a:spcBef>
              <a:buFont typeface="Arial" pitchFamily="34" charset="0"/>
              <a:buChar char="•"/>
            </a:pPr>
            <a:r>
              <a:rPr lang="en-US" altLang="zh-TW" sz="2800" dirty="0" smtClean="0">
                <a:solidFill>
                  <a:srgbClr val="0000FF"/>
                </a:solidFill>
                <a:sym typeface="Symbol" pitchFamily="18" charset="2"/>
              </a:rPr>
              <a:t> “There is an </a:t>
            </a:r>
            <a:r>
              <a:rPr lang="en-US" altLang="zh-TW" sz="2800" i="1" dirty="0" smtClean="0">
                <a:solidFill>
                  <a:srgbClr val="0000FF"/>
                </a:solidFill>
                <a:sym typeface="Symbol" pitchFamily="18" charset="2"/>
              </a:rPr>
              <a:t>x</a:t>
            </a:r>
            <a:r>
              <a:rPr lang="en-US" altLang="zh-TW" sz="2800" dirty="0" smtClean="0">
                <a:solidFill>
                  <a:srgbClr val="0000FF"/>
                </a:solidFill>
                <a:sym typeface="Symbol" pitchFamily="18" charset="2"/>
              </a:rPr>
              <a:t> such that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 or</a:t>
            </a:r>
          </a:p>
          <a:p>
            <a:pPr marL="731520" lvl="2" indent="-274320">
              <a:spcBef>
                <a:spcPts val="600"/>
              </a:spcBef>
              <a:buFont typeface="Arial" pitchFamily="34" charset="0"/>
              <a:buChar char="•"/>
            </a:pPr>
            <a:r>
              <a:rPr lang="en-US" altLang="zh-TW" sz="2800" dirty="0" smtClean="0">
                <a:solidFill>
                  <a:srgbClr val="0000FF"/>
                </a:solidFill>
                <a:sym typeface="Symbol" pitchFamily="18" charset="2"/>
              </a:rPr>
              <a:t>“There is at least one x such that P(x)”, or</a:t>
            </a:r>
          </a:p>
          <a:p>
            <a:pPr marL="731520" lvl="2" indent="-274320">
              <a:spcBef>
                <a:spcPts val="600"/>
              </a:spcBef>
              <a:buFont typeface="Arial" pitchFamily="34" charset="0"/>
              <a:buChar char="•"/>
            </a:pPr>
            <a:r>
              <a:rPr lang="en-US" altLang="zh-TW" sz="2800" dirty="0" smtClean="0">
                <a:solidFill>
                  <a:srgbClr val="0000FF"/>
                </a:solidFill>
                <a:sym typeface="Symbol" pitchFamily="18" charset="2"/>
              </a:rPr>
              <a:t>“for some </a:t>
            </a:r>
            <a:r>
              <a:rPr lang="en-US" altLang="zh-TW" sz="2800" i="1" dirty="0" smtClean="0">
                <a:solidFill>
                  <a:srgbClr val="0000FF"/>
                </a:solidFill>
                <a:sym typeface="Symbol" pitchFamily="18" charset="2"/>
              </a:rPr>
              <a:t>x </a:t>
            </a:r>
            <a:r>
              <a:rPr lang="en-US" altLang="zh-TW" sz="2800" dirty="0" smtClean="0">
                <a:solidFill>
                  <a:srgbClr val="0000FF"/>
                </a:solidFill>
                <a:sym typeface="Symbol" pitchFamily="18" charset="2"/>
              </a:rPr>
              <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a:t>
            </a:r>
            <a:r>
              <a:rPr lang="en-US" sz="2800" dirty="0" smtClean="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363928"/>
            <a:ext cx="8234223" cy="3586496"/>
          </a:xfrm>
        </p:spPr>
        <p:txBody>
          <a:bodyPr>
            <a:noAutofit/>
          </a:bodyPr>
          <a:lstStyle/>
          <a:p>
            <a:r>
              <a:rPr lang="en-US" altLang="zh-TW" sz="3200" b="1" dirty="0" smtClean="0">
                <a:solidFill>
                  <a:schemeClr val="tx1"/>
                </a:solidFill>
              </a:rPr>
              <a:t>1.3 Predicates and Quantifiers</a:t>
            </a:r>
          </a:p>
          <a:p>
            <a:pPr marL="457200" indent="-274320">
              <a:buClr>
                <a:srgbClr val="FF0000"/>
              </a:buClr>
              <a:buFont typeface="Arial" pitchFamily="34" charset="0"/>
              <a:buChar char="•"/>
            </a:pPr>
            <a:r>
              <a:rPr lang="en-US" sz="2800" b="1" dirty="0" smtClean="0">
                <a:solidFill>
                  <a:schemeClr val="tx1"/>
                </a:solidFill>
              </a:rPr>
              <a:t>Predicates </a:t>
            </a:r>
          </a:p>
          <a:p>
            <a:pPr marL="457200" indent="-274320">
              <a:buClr>
                <a:srgbClr val="FF0000"/>
              </a:buClr>
              <a:buFont typeface="Arial" pitchFamily="34" charset="0"/>
              <a:buChar char="•"/>
            </a:pPr>
            <a:r>
              <a:rPr lang="en-US" sz="2800" b="1" dirty="0" smtClean="0">
                <a:solidFill>
                  <a:schemeClr val="tx1"/>
                </a:solidFill>
              </a:rPr>
              <a:t>Quantifiers</a:t>
            </a:r>
          </a:p>
          <a:p>
            <a:pPr marL="457200" indent="-274320">
              <a:buClr>
                <a:srgbClr val="FF0000"/>
              </a:buClr>
              <a:buFont typeface="Arial" pitchFamily="34" charset="0"/>
              <a:buChar char="•"/>
            </a:pPr>
            <a:r>
              <a:rPr lang="en-US" sz="2800" b="1" dirty="0" smtClean="0">
                <a:solidFill>
                  <a:schemeClr val="tx1"/>
                </a:solidFill>
              </a:rPr>
              <a:t>Universal Quantifier, </a:t>
            </a:r>
            <a:r>
              <a:rPr lang="en-US" sz="2800" b="1" dirty="0" smtClean="0">
                <a:solidFill>
                  <a:schemeClr val="tx1"/>
                </a:solidFill>
                <a:latin typeface="Symbol" pitchFamily="18" charset="2"/>
              </a:rPr>
              <a:t></a:t>
            </a:r>
            <a:endParaRPr lang="en-US" sz="2800" b="1" dirty="0" smtClean="0">
              <a:solidFill>
                <a:schemeClr val="tx1"/>
              </a:solidFill>
            </a:endParaRPr>
          </a:p>
          <a:p>
            <a:pPr marL="457200" indent="-274320">
              <a:buClr>
                <a:srgbClr val="FF0000"/>
              </a:buClr>
              <a:buFont typeface="Arial" pitchFamily="34" charset="0"/>
              <a:buChar char="•"/>
            </a:pPr>
            <a:r>
              <a:rPr lang="en-US" sz="2800" b="1" dirty="0" smtClean="0">
                <a:solidFill>
                  <a:schemeClr val="tx1"/>
                </a:solidFill>
              </a:rPr>
              <a:t>Existential Quantifier, </a:t>
            </a:r>
            <a:r>
              <a:rPr lang="en-US" sz="2800" b="1" dirty="0" smtClean="0">
                <a:solidFill>
                  <a:schemeClr val="tx1"/>
                </a:solidFill>
                <a:latin typeface="Symbol" pitchFamily="18" charset="2"/>
              </a:rPr>
              <a:t> </a:t>
            </a:r>
            <a:endParaRPr lang="en-US" sz="2800" b="1" dirty="0" smtClean="0">
              <a:solidFill>
                <a:schemeClr val="tx1"/>
              </a:solidFill>
            </a:endParaRPr>
          </a:p>
          <a:p>
            <a:pPr marL="457200" indent="-274320">
              <a:buClr>
                <a:srgbClr val="FF0000"/>
              </a:buClr>
              <a:buFont typeface="Arial" pitchFamily="34" charset="0"/>
              <a:buChar char="•"/>
            </a:pPr>
            <a:r>
              <a:rPr lang="en-US" sz="2800" b="1" dirty="0" smtClean="0">
                <a:solidFill>
                  <a:schemeClr val="tx1"/>
                </a:solidFill>
              </a:rPr>
              <a:t>Precedence of Quantifiers</a:t>
            </a:r>
          </a:p>
          <a:p>
            <a:pPr marL="457200" indent="-274320">
              <a:buClr>
                <a:srgbClr val="FF0000"/>
              </a:buClr>
              <a:buFont typeface="Arial" pitchFamily="34" charset="0"/>
              <a:buChar char="•"/>
            </a:pPr>
            <a:r>
              <a:rPr lang="en-US" sz="2800" b="1" dirty="0" smtClean="0">
                <a:solidFill>
                  <a:schemeClr val="tx1"/>
                </a:solidFill>
              </a:rPr>
              <a:t>Negating Quantified Expressions</a:t>
            </a:r>
          </a:p>
          <a:p>
            <a:pPr marL="457200" indent="-274320">
              <a:buClr>
                <a:srgbClr val="FF0000"/>
              </a:buClr>
              <a:buFont typeface="Arial" pitchFamily="34" charset="0"/>
              <a:buChar char="•"/>
            </a:pPr>
            <a:r>
              <a:rPr lang="en-US" sz="2800" b="1" dirty="0" smtClean="0">
                <a:solidFill>
                  <a:schemeClr val="tx1"/>
                </a:solidFill>
              </a:rPr>
              <a:t>Translating from English into Logical Expressions</a:t>
            </a: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Existential Quantifier</a:t>
            </a:r>
            <a:endParaRPr lang="en-US" sz="4000" dirty="0">
              <a:latin typeface="+mn-lt"/>
            </a:endParaRPr>
          </a:p>
        </p:txBody>
      </p:sp>
      <p:sp>
        <p:nvSpPr>
          <p:cNvPr id="4" name="Rectangle 3"/>
          <p:cNvSpPr/>
          <p:nvPr/>
        </p:nvSpPr>
        <p:spPr>
          <a:xfrm>
            <a:off x="421341" y="2413338"/>
            <a:ext cx="8190395" cy="2477601"/>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sym typeface="Symbol" pitchFamily="18" charset="2"/>
              </a:rPr>
              <a:t>“</a:t>
            </a:r>
            <a:r>
              <a:rPr lang="en-US" sz="2800" i="1" dirty="0" smtClean="0">
                <a:solidFill>
                  <a:srgbClr val="FF0000"/>
                </a:solidFill>
                <a:sym typeface="Symbol" pitchFamily="18" charset="2"/>
              </a:rPr>
              <a:t>x P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is true when </a:t>
            </a:r>
            <a:r>
              <a:rPr lang="en-US" sz="2800" i="1" dirty="0" smtClean="0">
                <a:solidFill>
                  <a:srgbClr val="FF0000"/>
                </a:solidFill>
                <a:sym typeface="Symbol" pitchFamily="18" charset="2"/>
              </a:rPr>
              <a:t>an instance </a:t>
            </a:r>
            <a:r>
              <a:rPr lang="en-US" sz="2800" dirty="0" smtClean="0">
                <a:solidFill>
                  <a:srgbClr val="FF0000"/>
                </a:solidFill>
                <a:sym typeface="Symbol" pitchFamily="18" charset="2"/>
              </a:rPr>
              <a:t>can be found which when plugged in for </a:t>
            </a:r>
            <a:r>
              <a:rPr lang="en-US" sz="2800" i="1" dirty="0" smtClean="0">
                <a:solidFill>
                  <a:srgbClr val="FF0000"/>
                </a:solidFill>
                <a:sym typeface="Symbol" pitchFamily="18" charset="2"/>
              </a:rPr>
              <a:t>x, </a:t>
            </a:r>
            <a:r>
              <a:rPr lang="en-US" sz="2800" dirty="0" smtClean="0">
                <a:solidFill>
                  <a:srgbClr val="FF0000"/>
                </a:solidFill>
                <a:sym typeface="Symbol" pitchFamily="18" charset="2"/>
              </a:rPr>
              <a:t>makes </a:t>
            </a:r>
            <a:r>
              <a:rPr lang="en-US" sz="2800" i="1" dirty="0" smtClean="0">
                <a:solidFill>
                  <a:srgbClr val="FF0000"/>
                </a:solidFill>
                <a:sym typeface="Symbol" pitchFamily="18" charset="2"/>
              </a:rPr>
              <a:t>P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true.</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Like taking </a:t>
            </a:r>
            <a:r>
              <a:rPr lang="en-US" sz="2800" b="1" dirty="0" smtClean="0">
                <a:solidFill>
                  <a:srgbClr val="0000FF"/>
                </a:solidFill>
                <a:sym typeface="Symbol" pitchFamily="18" charset="2"/>
              </a:rPr>
              <a:t>disjunction</a:t>
            </a:r>
            <a:r>
              <a:rPr lang="en-US" sz="2800" dirty="0" smtClean="0">
                <a:sym typeface="Symbol" pitchFamily="18" charset="2"/>
              </a:rPr>
              <a:t> over the entire domain</a:t>
            </a:r>
          </a:p>
          <a:p>
            <a:pPr marL="274320" indent="-274320">
              <a:spcBef>
                <a:spcPts val="600"/>
              </a:spcBef>
            </a:pPr>
            <a:r>
              <a:rPr lang="en-US" sz="2800" dirty="0" smtClean="0">
                <a:sym typeface="Symbol" pitchFamily="18" charset="2"/>
              </a:rPr>
              <a:t>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 </a:t>
            </a:r>
            <a:r>
              <a:rPr lang="en-US" altLang="zh-TW" sz="2800" dirty="0" smtClean="0">
                <a:solidFill>
                  <a:srgbClr val="0000FF"/>
                </a:solidFill>
                <a:sym typeface="Symbol" pitchFamily="18" charset="2"/>
              </a:rPr>
              <a:t></a:t>
            </a:r>
            <a:r>
              <a:rPr lang="en-US" sz="2800" b="1" dirty="0" smtClean="0">
                <a:solidFill>
                  <a:srgbClr val="0000FF"/>
                </a:solidFill>
                <a:sym typeface="Symbol" pitchFamily="18" charset="2"/>
              </a:rPr>
              <a:t>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1</a:t>
            </a:r>
            <a:r>
              <a:rPr lang="en-US" sz="2800" b="1" dirty="0" smtClean="0">
                <a:solidFill>
                  <a:srgbClr val="0000FF"/>
                </a:solidFill>
                <a:sym typeface="Symbol" pitchFamily="18" charset="2"/>
              </a:rPr>
              <a:t>) 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2</a:t>
            </a:r>
            <a:r>
              <a:rPr lang="en-US" sz="2800" b="1" dirty="0" smtClean="0">
                <a:solidFill>
                  <a:srgbClr val="0000FF"/>
                </a:solidFill>
                <a:sym typeface="Symbol" pitchFamily="18" charset="2"/>
              </a:rPr>
              <a:t>) 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3</a:t>
            </a:r>
            <a:r>
              <a:rPr lang="en-US" sz="2800" b="1" dirty="0" smtClean="0">
                <a:solidFill>
                  <a:srgbClr val="0000FF"/>
                </a:solidFill>
                <a:sym typeface="Symbol" pitchFamily="18" charset="2"/>
              </a:rPr>
              <a:t>)  …</a:t>
            </a:r>
            <a:r>
              <a:rPr lang="en-US" altLang="zh-TW" sz="2800" b="1" i="1" dirty="0" smtClean="0">
                <a:solidFill>
                  <a:srgbClr val="0000FF"/>
                </a:solidFill>
                <a:sym typeface="Symbol" pitchFamily="18" charset="2"/>
              </a:rPr>
              <a:t> P(</a:t>
            </a:r>
            <a:r>
              <a:rPr lang="en-US" altLang="zh-TW" sz="2800" b="1" i="1" dirty="0" err="1" smtClean="0">
                <a:solidFill>
                  <a:srgbClr val="0000FF"/>
                </a:solidFill>
                <a:sym typeface="Symbol" pitchFamily="18" charset="2"/>
              </a:rPr>
              <a:t>x</a:t>
            </a:r>
            <a:r>
              <a:rPr lang="en-US" altLang="zh-TW" sz="2800" b="1" i="1" baseline="-25000" dirty="0" err="1" smtClean="0">
                <a:solidFill>
                  <a:srgbClr val="0000FF"/>
                </a:solidFill>
                <a:sym typeface="Symbol" pitchFamily="18" charset="2"/>
              </a:rPr>
              <a:t>n</a:t>
            </a:r>
            <a:r>
              <a:rPr lang="en-US" altLang="zh-TW" sz="2800" b="1" i="1" dirty="0" smtClean="0">
                <a:solidFill>
                  <a:srgbClr val="0000FF"/>
                </a:solidFill>
                <a:sym typeface="Symbol" pitchFamily="18" charset="2"/>
              </a:rPr>
              <a:t>)  </a:t>
            </a:r>
            <a:endParaRPr lang="en-US" sz="2800" b="1"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14</a:t>
            </a:r>
            <a:endParaRPr lang="en-US" sz="4000" dirty="0">
              <a:latin typeface="+mn-lt"/>
            </a:endParaRPr>
          </a:p>
        </p:txBody>
      </p:sp>
      <p:sp>
        <p:nvSpPr>
          <p:cNvPr id="4" name="Rectangle 3"/>
          <p:cNvSpPr/>
          <p:nvPr/>
        </p:nvSpPr>
        <p:spPr>
          <a:xfrm>
            <a:off x="614149" y="2136339"/>
            <a:ext cx="7970293" cy="3262432"/>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P</a:t>
            </a:r>
            <a:r>
              <a:rPr lang="en-US" sz="2800" dirty="0" smtClean="0">
                <a:solidFill>
                  <a:srgbClr val="FF0000"/>
                </a:solidFill>
              </a:rPr>
              <a:t>(x) denote the statement “x&gt;3”. What is the </a:t>
            </a:r>
            <a:r>
              <a:rPr lang="en-US" sz="2800" b="1" dirty="0" smtClean="0">
                <a:solidFill>
                  <a:srgbClr val="FF0000"/>
                </a:solidFill>
              </a:rPr>
              <a:t>truth</a:t>
            </a:r>
            <a:r>
              <a:rPr lang="en-US" sz="2800" dirty="0" smtClean="0">
                <a:solidFill>
                  <a:srgbClr val="FF0000"/>
                </a:solidFill>
              </a:rPr>
              <a:t> </a:t>
            </a:r>
            <a:r>
              <a:rPr lang="en-US" sz="2800" b="1" dirty="0" smtClean="0">
                <a:solidFill>
                  <a:srgbClr val="FF0000"/>
                </a:solidFill>
              </a:rPr>
              <a:t>value</a:t>
            </a:r>
            <a:r>
              <a:rPr lang="en-US" sz="2800" dirty="0" smtClean="0">
                <a:solidFill>
                  <a:srgbClr val="FF0000"/>
                </a:solidFill>
              </a:rPr>
              <a:t> of the quantification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 P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where the domain consists of all real numbers?</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b="1" u="sng" dirty="0" smtClean="0">
                <a:solidFill>
                  <a:srgbClr val="0000FF"/>
                </a:solidFill>
                <a:sym typeface="Symbol" pitchFamily="18" charset="2"/>
              </a:rPr>
              <a:t>Solution</a:t>
            </a:r>
            <a:r>
              <a:rPr lang="en-US" sz="2800" dirty="0" smtClean="0">
                <a:sym typeface="Symbol" pitchFamily="18" charset="2"/>
              </a:rPr>
              <a:t>: Because </a:t>
            </a:r>
            <a:r>
              <a:rPr lang="en-US" sz="2800" dirty="0" smtClean="0">
                <a:solidFill>
                  <a:srgbClr val="0000FF"/>
                </a:solidFill>
              </a:rPr>
              <a:t>“x&gt;3” is sometimes true</a:t>
            </a:r>
            <a:r>
              <a:rPr lang="en-US" sz="2800" dirty="0" smtClean="0"/>
              <a:t> –for instance, when </a:t>
            </a:r>
            <a:r>
              <a:rPr lang="en-US" sz="2800" i="1" dirty="0" smtClean="0"/>
              <a:t>x </a:t>
            </a:r>
            <a:r>
              <a:rPr lang="en-US" sz="2800" dirty="0" smtClean="0"/>
              <a:t>= 4, the existential quantification of </a:t>
            </a:r>
            <a:r>
              <a:rPr lang="en-US" sz="2800" i="1" dirty="0" smtClean="0"/>
              <a:t>P</a:t>
            </a:r>
            <a:r>
              <a:rPr lang="en-US" sz="2800" dirty="0" smtClean="0"/>
              <a:t>(x) , which is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is true</a:t>
            </a:r>
            <a:r>
              <a:rPr lang="en-US" sz="2800" dirty="0" smtClean="0">
                <a:sym typeface="Symbol" pitchFamily="18" charset="2"/>
              </a:rPr>
              <a:t>. </a:t>
            </a:r>
            <a:endParaRPr lang="en-US" sz="2800" dirty="0" smtClean="0"/>
          </a:p>
        </p:txBody>
      </p:sp>
      <p:sp>
        <p:nvSpPr>
          <p:cNvPr id="5" name="Slide Number Placeholder 4"/>
          <p:cNvSpPr>
            <a:spLocks noGrp="1"/>
          </p:cNvSpPr>
          <p:nvPr>
            <p:ph type="sldNum" sz="quarter" idx="12"/>
          </p:nvPr>
        </p:nvSpPr>
        <p:spPr/>
        <p:txBody>
          <a:bodyPr/>
          <a:lstStyle/>
          <a:p>
            <a:fld id="{5FD889E0-CAB2-4699-909D-B9A88D47ACB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15</a:t>
            </a:r>
            <a:endParaRPr lang="en-US" sz="4000" dirty="0">
              <a:latin typeface="+mn-lt"/>
            </a:endParaRPr>
          </a:p>
        </p:txBody>
      </p:sp>
      <p:sp>
        <p:nvSpPr>
          <p:cNvPr id="4" name="Rectangle 3"/>
          <p:cNvSpPr/>
          <p:nvPr/>
        </p:nvSpPr>
        <p:spPr>
          <a:xfrm>
            <a:off x="421341" y="2060812"/>
            <a:ext cx="8340522" cy="4124206"/>
          </a:xfrm>
          <a:prstGeom prst="rect">
            <a:avLst/>
          </a:prstGeom>
        </p:spPr>
        <p:txBody>
          <a:bodyPr wrap="square">
            <a:spAutoFit/>
          </a:bodyPr>
          <a:lstStyle/>
          <a:p>
            <a:pPr marL="274320" indent="-274320">
              <a:spcBef>
                <a:spcPts val="600"/>
              </a:spcBef>
              <a:buFont typeface="Wingdings" pitchFamily="2" charset="2"/>
              <a:buChar char="§"/>
            </a:pPr>
            <a:r>
              <a:rPr lang="en-US" sz="2800" dirty="0" smtClean="0">
                <a:solidFill>
                  <a:srgbClr val="FF0000"/>
                </a:solidFill>
              </a:rPr>
              <a:t>Let </a:t>
            </a:r>
            <a:r>
              <a:rPr lang="en-US" sz="2800" i="1" dirty="0" smtClean="0">
                <a:solidFill>
                  <a:srgbClr val="FF0000"/>
                </a:solidFill>
              </a:rPr>
              <a:t>Q</a:t>
            </a:r>
            <a:r>
              <a:rPr lang="en-US" sz="2800" dirty="0" smtClean="0">
                <a:solidFill>
                  <a:srgbClr val="FF0000"/>
                </a:solidFill>
              </a:rPr>
              <a:t>(x) denote the statement “x = x+1”. What is the truth value of the quantification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 Q</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where the domain consists of all real numbers?</a:t>
            </a:r>
            <a:endParaRPr lang="en-US" sz="2800" dirty="0" smtClean="0">
              <a:sym typeface="Symbol" pitchFamily="18" charset="2"/>
            </a:endParaRPr>
          </a:p>
          <a:p>
            <a:pPr marL="274320" indent="-274320">
              <a:spcBef>
                <a:spcPts val="600"/>
              </a:spcBef>
              <a:buFont typeface="Arial" pitchFamily="34" charset="0"/>
              <a:buChar char="•"/>
            </a:pPr>
            <a:r>
              <a:rPr lang="en-US" sz="2800" b="1" u="sng" dirty="0" smtClean="0">
                <a:solidFill>
                  <a:srgbClr val="0000FF"/>
                </a:solidFill>
                <a:sym typeface="Symbol" pitchFamily="18" charset="2"/>
              </a:rPr>
              <a:t>Solution</a:t>
            </a:r>
            <a:r>
              <a:rPr lang="en-US" sz="2800" dirty="0" smtClean="0">
                <a:sym typeface="Symbol" pitchFamily="18" charset="2"/>
              </a:rPr>
              <a:t>: Because </a:t>
            </a:r>
            <a:r>
              <a:rPr lang="en-US" sz="2800" i="1" dirty="0" smtClean="0">
                <a:solidFill>
                  <a:srgbClr val="0000FF"/>
                </a:solidFill>
                <a:sym typeface="Symbol" pitchFamily="18" charset="2"/>
              </a:rPr>
              <a:t>Q</a:t>
            </a:r>
            <a:r>
              <a:rPr lang="en-US" sz="2800" dirty="0" smtClean="0">
                <a:solidFill>
                  <a:srgbClr val="0000FF"/>
                </a:solidFill>
                <a:sym typeface="Symbol" pitchFamily="18" charset="2"/>
              </a:rPr>
              <a:t>(x) is false for every real number x</a:t>
            </a:r>
            <a:r>
              <a:rPr lang="en-US" sz="2800" dirty="0" smtClean="0">
                <a:sym typeface="Symbol" pitchFamily="18" charset="2"/>
              </a:rPr>
              <a:t>, the existential </a:t>
            </a:r>
            <a:r>
              <a:rPr lang="en-US" sz="2800" dirty="0" smtClean="0"/>
              <a:t>quantification of </a:t>
            </a:r>
            <a:r>
              <a:rPr lang="en-US" sz="2800" i="1" dirty="0" smtClean="0"/>
              <a:t>Q</a:t>
            </a:r>
            <a:r>
              <a:rPr lang="en-US" sz="2800" dirty="0" smtClean="0"/>
              <a:t>(x), which is </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 Q</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a:t>
            </a:r>
            <a:r>
              <a:rPr lang="en-US" sz="2800" dirty="0" smtClean="0">
                <a:solidFill>
                  <a:srgbClr val="0000FF"/>
                </a:solidFill>
                <a:sym typeface="Symbol" pitchFamily="18" charset="2"/>
              </a:rPr>
              <a:t>), is </a:t>
            </a:r>
            <a:r>
              <a:rPr lang="en-US" sz="2800" b="1" dirty="0" smtClean="0">
                <a:solidFill>
                  <a:srgbClr val="0000FF"/>
                </a:solidFill>
                <a:sym typeface="Symbol" pitchFamily="18" charset="2"/>
              </a:rPr>
              <a:t>false</a:t>
            </a:r>
            <a:r>
              <a:rPr lang="en-US" sz="2800" dirty="0" smtClean="0">
                <a:sym typeface="Symbol" pitchFamily="18" charset="2"/>
              </a:rPr>
              <a:t>. </a:t>
            </a:r>
          </a:p>
          <a:p>
            <a:pPr marL="274320" indent="-274320">
              <a:spcBef>
                <a:spcPts val="600"/>
              </a:spcBef>
              <a:buFont typeface="Arial" pitchFamily="34" charset="0"/>
              <a:buChar char="•"/>
            </a:pPr>
            <a:r>
              <a:rPr lang="en-US" sz="2800" u="sng" dirty="0" smtClean="0">
                <a:solidFill>
                  <a:srgbClr val="FF0000"/>
                </a:solidFill>
                <a:sym typeface="Symbol" pitchFamily="18" charset="2"/>
              </a:rPr>
              <a:t>Note</a:t>
            </a:r>
            <a:r>
              <a:rPr lang="en-US" sz="2800" dirty="0" smtClean="0">
                <a:solidFill>
                  <a:srgbClr val="FF0000"/>
                </a:solidFill>
                <a:sym typeface="Symbol" pitchFamily="18" charset="2"/>
              </a:rPr>
              <a:t>: </a:t>
            </a:r>
            <a:r>
              <a:rPr lang="en-US" sz="2800" dirty="0" smtClean="0">
                <a:sym typeface="Symbol" pitchFamily="18" charset="2"/>
              </a:rPr>
              <a:t>If we add 1 to any real number x, that number will NEVER be equal to x, it will be always 1 bigger than x</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16</a:t>
            </a:r>
            <a:endParaRPr lang="en-US" sz="4000" dirty="0">
              <a:latin typeface="+mn-lt"/>
            </a:endParaRPr>
          </a:p>
        </p:txBody>
      </p:sp>
      <p:sp>
        <p:nvSpPr>
          <p:cNvPr id="4" name="Rectangle 3"/>
          <p:cNvSpPr/>
          <p:nvPr/>
        </p:nvSpPr>
        <p:spPr>
          <a:xfrm>
            <a:off x="421341" y="2023116"/>
            <a:ext cx="8449704" cy="3724096"/>
          </a:xfrm>
          <a:prstGeom prst="rect">
            <a:avLst/>
          </a:prstGeom>
        </p:spPr>
        <p:txBody>
          <a:bodyPr wrap="square">
            <a:spAutoFit/>
          </a:bodyPr>
          <a:lstStyle/>
          <a:p>
            <a:pPr marL="274320" indent="-274320">
              <a:spcBef>
                <a:spcPts val="600"/>
              </a:spcBef>
              <a:buFont typeface="Arial" pitchFamily="34" charset="0"/>
              <a:buChar char="•"/>
            </a:pPr>
            <a:r>
              <a:rPr lang="en-US" sz="2400" dirty="0" smtClean="0"/>
              <a:t>What is the truth value of </a:t>
            </a:r>
            <a:r>
              <a:rPr lang="en-US" sz="2400" dirty="0" smtClean="0">
                <a:sym typeface="Symbol" pitchFamily="18" charset="2"/>
              </a:rPr>
              <a:t></a:t>
            </a:r>
            <a:r>
              <a:rPr lang="en-US" sz="2400" i="1" dirty="0" smtClean="0">
                <a:sym typeface="Symbol" pitchFamily="18" charset="2"/>
              </a:rPr>
              <a:t>x P</a:t>
            </a:r>
            <a:r>
              <a:rPr lang="en-US" sz="2400" dirty="0" smtClean="0">
                <a:sym typeface="Symbol" pitchFamily="18" charset="2"/>
              </a:rPr>
              <a:t>(</a:t>
            </a:r>
            <a:r>
              <a:rPr lang="en-US" sz="2400" i="1" dirty="0" smtClean="0">
                <a:sym typeface="Symbol" pitchFamily="18" charset="2"/>
              </a:rPr>
              <a:t>x</a:t>
            </a:r>
            <a:r>
              <a:rPr lang="en-US" sz="2400" dirty="0" smtClean="0">
                <a:sym typeface="Symbol" pitchFamily="18" charset="2"/>
              </a:rPr>
              <a:t>), where P(x) is the statement </a:t>
            </a:r>
            <a:r>
              <a:rPr lang="en-US" sz="2400" dirty="0" smtClean="0">
                <a:solidFill>
                  <a:srgbClr val="0000FF"/>
                </a:solidFill>
                <a:sym typeface="Symbol" pitchFamily="18" charset="2"/>
              </a:rPr>
              <a:t>“x</a:t>
            </a:r>
            <a:r>
              <a:rPr lang="en-US" sz="2400" baseline="30000" dirty="0" smtClean="0">
                <a:solidFill>
                  <a:srgbClr val="0000FF"/>
                </a:solidFill>
                <a:sym typeface="Symbol" pitchFamily="18" charset="2"/>
              </a:rPr>
              <a:t>2</a:t>
            </a:r>
            <a:r>
              <a:rPr lang="en-US" sz="2400" dirty="0" smtClean="0">
                <a:solidFill>
                  <a:srgbClr val="0000FF"/>
                </a:solidFill>
                <a:sym typeface="Symbol" pitchFamily="18" charset="2"/>
              </a:rPr>
              <a:t>&gt;10” </a:t>
            </a:r>
            <a:r>
              <a:rPr lang="en-US" sz="2400" dirty="0" smtClean="0">
                <a:sym typeface="Symbol" pitchFamily="18" charset="2"/>
              </a:rPr>
              <a:t>and the universe of discourse consists of the positive integers not exceeding 4?</a:t>
            </a:r>
          </a:p>
          <a:p>
            <a:pPr marL="274320" indent="-274320">
              <a:spcBef>
                <a:spcPts val="600"/>
              </a:spcBef>
              <a:buFont typeface="Arial" pitchFamily="34" charset="0"/>
              <a:buChar char="•"/>
            </a:pPr>
            <a:endParaRPr lang="en-US" sz="2400" dirty="0" smtClean="0"/>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Because the domain is { 1, 2, 3, 4}, the proposition </a:t>
            </a:r>
            <a:r>
              <a:rPr lang="en-US" sz="2400" dirty="0" smtClean="0">
                <a:sym typeface="Symbol" pitchFamily="18" charset="2"/>
              </a:rPr>
              <a:t></a:t>
            </a:r>
            <a:r>
              <a:rPr lang="en-US" sz="2400" i="1" dirty="0" smtClean="0">
                <a:sym typeface="Symbol" pitchFamily="18" charset="2"/>
              </a:rPr>
              <a:t>x P</a:t>
            </a:r>
            <a:r>
              <a:rPr lang="en-US" sz="2400" dirty="0" smtClean="0">
                <a:sym typeface="Symbol" pitchFamily="18" charset="2"/>
              </a:rPr>
              <a:t>(</a:t>
            </a:r>
            <a:r>
              <a:rPr lang="en-US" sz="2400" i="1" dirty="0" smtClean="0">
                <a:sym typeface="Symbol" pitchFamily="18" charset="2"/>
              </a:rPr>
              <a:t>x</a:t>
            </a:r>
            <a:r>
              <a:rPr lang="en-US" sz="2400" dirty="0" smtClean="0">
                <a:sym typeface="Symbol" pitchFamily="18" charset="2"/>
              </a:rPr>
              <a:t>) is the same as the </a:t>
            </a:r>
            <a:r>
              <a:rPr lang="en-US" sz="2400" b="1" dirty="0" smtClean="0">
                <a:solidFill>
                  <a:srgbClr val="0000FF"/>
                </a:solidFill>
                <a:sym typeface="Symbol" pitchFamily="18" charset="2"/>
              </a:rPr>
              <a:t>disjunction </a:t>
            </a:r>
          </a:p>
          <a:p>
            <a:pPr marL="274320" indent="-274320">
              <a:spcBef>
                <a:spcPts val="600"/>
              </a:spcBef>
            </a:pPr>
            <a:r>
              <a:rPr lang="en-US" altLang="zh-TW" sz="2400" b="1" i="1" dirty="0" smtClean="0">
                <a:solidFill>
                  <a:srgbClr val="0000FF"/>
                </a:solidFill>
                <a:sym typeface="Symbol" pitchFamily="18" charset="2"/>
              </a:rPr>
              <a:t>	P(1) P(2)  P(3) P(4) .</a:t>
            </a:r>
          </a:p>
          <a:p>
            <a:pPr marL="274320" indent="-274320">
              <a:spcBef>
                <a:spcPts val="600"/>
              </a:spcBef>
            </a:pPr>
            <a:r>
              <a:rPr lang="en-US" altLang="zh-TW" sz="2400" b="1" i="1" dirty="0" smtClean="0">
                <a:solidFill>
                  <a:srgbClr val="0000FF"/>
                </a:solidFill>
                <a:sym typeface="Symbol" pitchFamily="18" charset="2"/>
              </a:rPr>
              <a:t>	</a:t>
            </a:r>
            <a:r>
              <a:rPr lang="en-US" altLang="zh-TW" sz="2400" dirty="0" smtClean="0">
                <a:sym typeface="Symbol" pitchFamily="18" charset="2"/>
              </a:rPr>
              <a:t>Because</a:t>
            </a:r>
            <a:r>
              <a:rPr lang="en-US" altLang="zh-TW" sz="2400" b="1" i="1" dirty="0" smtClean="0">
                <a:sym typeface="Symbol" pitchFamily="18" charset="2"/>
              </a:rPr>
              <a:t> </a:t>
            </a:r>
            <a:r>
              <a:rPr lang="en-US" altLang="zh-TW" sz="2400" i="1" dirty="0" smtClean="0">
                <a:sym typeface="Symbol" pitchFamily="18" charset="2"/>
              </a:rPr>
              <a:t>P</a:t>
            </a:r>
            <a:r>
              <a:rPr lang="en-US" altLang="zh-TW" sz="2400" dirty="0" smtClean="0">
                <a:sym typeface="Symbol" pitchFamily="18" charset="2"/>
              </a:rPr>
              <a:t>(4), which is the statement </a:t>
            </a:r>
            <a:r>
              <a:rPr lang="en-US" sz="2400" dirty="0" smtClean="0">
                <a:sym typeface="Symbol" pitchFamily="18" charset="2"/>
              </a:rPr>
              <a:t>“</a:t>
            </a:r>
            <a:r>
              <a:rPr lang="en-US" sz="2400" dirty="0" smtClean="0">
                <a:solidFill>
                  <a:srgbClr val="0000FF"/>
                </a:solidFill>
                <a:sym typeface="Symbol" pitchFamily="18" charset="2"/>
              </a:rPr>
              <a:t>4</a:t>
            </a:r>
            <a:r>
              <a:rPr lang="en-US" sz="2400" baseline="30000" dirty="0" smtClean="0">
                <a:solidFill>
                  <a:srgbClr val="0000FF"/>
                </a:solidFill>
                <a:sym typeface="Symbol" pitchFamily="18" charset="2"/>
              </a:rPr>
              <a:t>2</a:t>
            </a:r>
            <a:r>
              <a:rPr lang="en-US" sz="2400" dirty="0" smtClean="0">
                <a:solidFill>
                  <a:srgbClr val="0000FF"/>
                </a:solidFill>
                <a:sym typeface="Symbol" pitchFamily="18" charset="2"/>
              </a:rPr>
              <a:t>&gt;10” , is true</a:t>
            </a:r>
            <a:r>
              <a:rPr lang="en-US" sz="2400" dirty="0" smtClean="0">
                <a:sym typeface="Symbol" pitchFamily="18" charset="2"/>
              </a:rPr>
              <a:t>, it follows that truth value of </a:t>
            </a:r>
            <a:r>
              <a:rPr lang="en-US" sz="2400" b="1" dirty="0" smtClean="0">
                <a:solidFill>
                  <a:srgbClr val="FF0000"/>
                </a:solidFill>
                <a:sym typeface="Symbol" pitchFamily="18" charset="2"/>
              </a:rPr>
              <a:t>x P(x) is true</a:t>
            </a:r>
            <a:r>
              <a:rPr lang="en-US" sz="2400" dirty="0" smtClean="0">
                <a:sym typeface="Symbol" pitchFamily="18" charset="2"/>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Class Work</a:t>
            </a:r>
            <a:endParaRPr lang="en-US" sz="4000" dirty="0">
              <a:latin typeface="+mn-lt"/>
            </a:endParaRPr>
          </a:p>
        </p:txBody>
      </p:sp>
      <p:sp>
        <p:nvSpPr>
          <p:cNvPr id="4" name="Rectangle 3"/>
          <p:cNvSpPr/>
          <p:nvPr/>
        </p:nvSpPr>
        <p:spPr>
          <a:xfrm>
            <a:off x="109185" y="2264253"/>
            <a:ext cx="8843748" cy="3477875"/>
          </a:xfrm>
          <a:prstGeom prst="rect">
            <a:avLst/>
          </a:prstGeom>
        </p:spPr>
        <p:txBody>
          <a:bodyPr wrap="square">
            <a:spAutoFit/>
          </a:bodyPr>
          <a:lstStyle/>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“x&gt;0”.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integers?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“x&gt;0”. What is the truth value of the quantification </a:t>
            </a:r>
            <a:r>
              <a:rPr lang="en-US" sz="2000" b="1"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non-negative integers?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“x&gt;0”.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negative integers?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“x&lt;2”.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all prime numbers?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 ≤ 2”.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all prime numbers?</a:t>
            </a:r>
            <a:endParaRPr lang="en-US" sz="2000" dirty="0" smtClean="0"/>
          </a:p>
        </p:txBody>
      </p:sp>
      <p:sp>
        <p:nvSpPr>
          <p:cNvPr id="5" name="Slide Number Placeholder 4"/>
          <p:cNvSpPr>
            <a:spLocks noGrp="1"/>
          </p:cNvSpPr>
          <p:nvPr>
            <p:ph type="sldNum" sz="quarter" idx="12"/>
          </p:nvPr>
        </p:nvSpPr>
        <p:spPr/>
        <p:txBody>
          <a:bodyPr/>
          <a:lstStyle/>
          <a:p>
            <a:fld id="{5FD889E0-CAB2-4699-909D-B9A88D47ACB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Answers </a:t>
            </a:r>
            <a:endParaRPr lang="en-US" sz="4000" dirty="0">
              <a:latin typeface="+mn-lt"/>
            </a:endParaRPr>
          </a:p>
        </p:txBody>
      </p:sp>
      <p:sp>
        <p:nvSpPr>
          <p:cNvPr id="4" name="Rectangle 3"/>
          <p:cNvSpPr/>
          <p:nvPr/>
        </p:nvSpPr>
        <p:spPr>
          <a:xfrm>
            <a:off x="416224" y="2551837"/>
            <a:ext cx="4572000" cy="2554545"/>
          </a:xfrm>
          <a:prstGeom prst="rect">
            <a:avLst/>
          </a:prstGeom>
        </p:spPr>
        <p:txBody>
          <a:bodyPr>
            <a:spAutoFit/>
          </a:bodyPr>
          <a:lstStyle/>
          <a:p>
            <a:pPr marL="514350" indent="-514350">
              <a:buFont typeface="+mj-lt"/>
              <a:buAutoNum type="arabicPeriod"/>
            </a:pPr>
            <a:r>
              <a:rPr lang="en-US" sz="3200" dirty="0" smtClean="0">
                <a:solidFill>
                  <a:srgbClr val="0000FF"/>
                </a:solidFill>
              </a:rPr>
              <a:t>True</a:t>
            </a:r>
          </a:p>
          <a:p>
            <a:pPr marL="514350" indent="-514350">
              <a:buFont typeface="+mj-lt"/>
              <a:buAutoNum type="arabicPeriod"/>
            </a:pPr>
            <a:r>
              <a:rPr lang="en-US" sz="3200" dirty="0" smtClean="0">
                <a:solidFill>
                  <a:srgbClr val="0000FF"/>
                </a:solidFill>
              </a:rPr>
              <a:t>False</a:t>
            </a:r>
          </a:p>
          <a:p>
            <a:pPr marL="514350" indent="-514350">
              <a:buFont typeface="+mj-lt"/>
              <a:buAutoNum type="arabicPeriod"/>
            </a:pPr>
            <a:r>
              <a:rPr lang="en-US" sz="3200" dirty="0" smtClean="0">
                <a:solidFill>
                  <a:srgbClr val="0000FF"/>
                </a:solidFill>
              </a:rPr>
              <a:t>False</a:t>
            </a:r>
          </a:p>
          <a:p>
            <a:pPr marL="514350" indent="-514350">
              <a:buFont typeface="+mj-lt"/>
              <a:buAutoNum type="arabicPeriod"/>
            </a:pPr>
            <a:r>
              <a:rPr lang="en-US" sz="3200" dirty="0" smtClean="0">
                <a:solidFill>
                  <a:srgbClr val="0000FF"/>
                </a:solidFill>
              </a:rPr>
              <a:t>False</a:t>
            </a:r>
          </a:p>
          <a:p>
            <a:pPr marL="514350" indent="-514350">
              <a:buFont typeface="+mj-lt"/>
              <a:buAutoNum type="arabicPeriod"/>
            </a:pPr>
            <a:r>
              <a:rPr lang="en-US" sz="3200" dirty="0" smtClean="0">
                <a:solidFill>
                  <a:srgbClr val="0000FF"/>
                </a:solidFill>
              </a:rPr>
              <a:t>True</a:t>
            </a:r>
            <a:r>
              <a:rPr lang="en-US" sz="3200" dirty="0" smtClean="0"/>
              <a:t> </a:t>
            </a:r>
            <a:endParaRPr lang="en-US" sz="32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21965"/>
            <a:ext cx="7808976" cy="1088136"/>
          </a:xfrm>
        </p:spPr>
        <p:txBody>
          <a:bodyPr>
            <a:noAutofit/>
          </a:bodyPr>
          <a:lstStyle/>
          <a:p>
            <a:r>
              <a:rPr lang="en-US" altLang="zh-TW" sz="3200" b="1" dirty="0" smtClean="0">
                <a:latin typeface="+mn-lt"/>
              </a:rPr>
              <a:t>Universal &amp; Existential Quantifiers: </a:t>
            </a:r>
            <a:br>
              <a:rPr lang="en-US" altLang="zh-TW" sz="3200" b="1" dirty="0" smtClean="0">
                <a:latin typeface="+mn-lt"/>
              </a:rPr>
            </a:br>
            <a:r>
              <a:rPr lang="en-US" altLang="zh-TW" sz="3200" b="1" dirty="0" smtClean="0">
                <a:latin typeface="+mn-lt"/>
              </a:rPr>
              <a:t>When True? When False?</a:t>
            </a:r>
            <a:endParaRPr lang="en-US" sz="3200" dirty="0">
              <a:latin typeface="+mn-lt"/>
            </a:endParaRPr>
          </a:p>
        </p:txBody>
      </p:sp>
      <p:pic>
        <p:nvPicPr>
          <p:cNvPr id="4" name="Picture 3" descr="t01_3_001"/>
          <p:cNvPicPr>
            <a:picLocks noChangeAspect="1" noChangeArrowheads="1"/>
          </p:cNvPicPr>
          <p:nvPr/>
        </p:nvPicPr>
        <p:blipFill>
          <a:blip r:embed="rId2" cstate="print"/>
          <a:srcRect/>
          <a:stretch>
            <a:fillRect/>
          </a:stretch>
        </p:blipFill>
        <p:spPr>
          <a:xfrm>
            <a:off x="449263" y="2118824"/>
            <a:ext cx="8313737" cy="4191000"/>
          </a:xfrm>
          <a:prstGeom prst="rect">
            <a:avLst/>
          </a:prstGeom>
        </p:spPr>
      </p:pic>
      <p:sp>
        <p:nvSpPr>
          <p:cNvPr id="5" name="Slide Number Placeholder 4"/>
          <p:cNvSpPr>
            <a:spLocks noGrp="1"/>
          </p:cNvSpPr>
          <p:nvPr>
            <p:ph type="sldNum" sz="quarter" idx="12"/>
          </p:nvPr>
        </p:nvSpPr>
        <p:spPr/>
        <p:txBody>
          <a:bodyPr/>
          <a:lstStyle/>
          <a:p>
            <a:fld id="{5FD889E0-CAB2-4699-909D-B9A88D47ACBE}"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Precedence of Quantifiers</a:t>
            </a:r>
            <a:endParaRPr lang="en-US" sz="4000" dirty="0">
              <a:latin typeface="+mn-lt"/>
            </a:endParaRPr>
          </a:p>
        </p:txBody>
      </p:sp>
      <p:sp>
        <p:nvSpPr>
          <p:cNvPr id="4" name="Rectangle 3"/>
          <p:cNvSpPr/>
          <p:nvPr/>
        </p:nvSpPr>
        <p:spPr>
          <a:xfrm>
            <a:off x="421341" y="2136339"/>
            <a:ext cx="8108510" cy="3579441"/>
          </a:xfrm>
          <a:prstGeom prst="rect">
            <a:avLst/>
          </a:prstGeom>
        </p:spPr>
        <p:txBody>
          <a:bodyPr wrap="square">
            <a:spAutoFit/>
          </a:bodyPr>
          <a:lstStyle/>
          <a:p>
            <a:pPr marL="274320" indent="-274320">
              <a:lnSpc>
                <a:spcPct val="90000"/>
              </a:lnSpc>
              <a:spcBef>
                <a:spcPts val="600"/>
              </a:spcBef>
              <a:buFont typeface="Arial" pitchFamily="34" charset="0"/>
              <a:buChar char="•"/>
            </a:pPr>
            <a:r>
              <a:rPr lang="en-US" sz="2800" dirty="0" smtClean="0"/>
              <a:t>The </a:t>
            </a:r>
            <a:r>
              <a:rPr lang="en-US" sz="2800" b="1" dirty="0" smtClean="0">
                <a:solidFill>
                  <a:srgbClr val="FF0000"/>
                </a:solidFill>
              </a:rPr>
              <a:t>quantifiers </a:t>
            </a:r>
            <a:r>
              <a:rPr lang="en-US" altLang="en-US" sz="2800" b="1" dirty="0" smtClean="0">
                <a:solidFill>
                  <a:srgbClr val="FF0000"/>
                </a:solidFill>
                <a:sym typeface="Symbol" pitchFamily="18" charset="2"/>
              </a:rPr>
              <a:t></a:t>
            </a:r>
            <a:r>
              <a:rPr lang="en-US" altLang="en-US" sz="2800" b="1" i="1" dirty="0" smtClean="0">
                <a:solidFill>
                  <a:srgbClr val="FF0000"/>
                </a:solidFill>
                <a:sym typeface="Symbol" pitchFamily="18" charset="2"/>
              </a:rPr>
              <a:t> </a:t>
            </a:r>
            <a:r>
              <a:rPr lang="en-US" altLang="en-US" sz="2800" b="1" i="1" dirty="0" smtClean="0">
                <a:solidFill>
                  <a:srgbClr val="FF0000"/>
                </a:solidFill>
              </a:rPr>
              <a:t> </a:t>
            </a:r>
            <a:r>
              <a:rPr lang="en-US" altLang="en-US" sz="2800" b="1" dirty="0" smtClean="0">
                <a:solidFill>
                  <a:srgbClr val="FF0000"/>
                </a:solidFill>
              </a:rPr>
              <a:t>and</a:t>
            </a:r>
            <a:r>
              <a:rPr lang="en-US" altLang="en-US" sz="2800" b="1" i="1" dirty="0" smtClean="0">
                <a:solidFill>
                  <a:srgbClr val="FF0000"/>
                </a:solidFill>
              </a:rPr>
              <a:t> </a:t>
            </a:r>
            <a:r>
              <a:rPr lang="en-US" altLang="en-US" sz="2800" b="1" dirty="0" smtClean="0">
                <a:solidFill>
                  <a:srgbClr val="FF0000"/>
                </a:solidFill>
                <a:sym typeface="Symbol" pitchFamily="18" charset="2"/>
              </a:rPr>
              <a:t> have higher precedence than all logical operators </a:t>
            </a:r>
            <a:r>
              <a:rPr lang="en-US" altLang="en-US" sz="2800" dirty="0" smtClean="0">
                <a:sym typeface="Symbol" pitchFamily="18" charset="2"/>
              </a:rPr>
              <a:t>from propositional calculus.</a:t>
            </a:r>
          </a:p>
          <a:p>
            <a:pPr marL="274320" indent="-274320">
              <a:lnSpc>
                <a:spcPct val="90000"/>
              </a:lnSpc>
              <a:spcBef>
                <a:spcPts val="600"/>
              </a:spcBef>
              <a:buFont typeface="Arial" pitchFamily="34" charset="0"/>
              <a:buChar char="•"/>
            </a:pPr>
            <a:r>
              <a:rPr lang="en-US" altLang="en-US" sz="2800" dirty="0" smtClean="0">
                <a:sym typeface="Symbol" pitchFamily="18" charset="2"/>
              </a:rPr>
              <a:t>For example, </a:t>
            </a:r>
            <a:r>
              <a:rPr lang="en-US" altLang="en-US" sz="2800" b="1" dirty="0" smtClean="0">
                <a:solidFill>
                  <a:srgbClr val="0000FF"/>
                </a:solidFill>
                <a:sym typeface="Symbol" pitchFamily="18" charset="2"/>
              </a:rPr>
              <a:t></a:t>
            </a:r>
            <a:r>
              <a:rPr lang="en-US" altLang="en-US" sz="2800" b="1" i="1" dirty="0" smtClean="0">
                <a:solidFill>
                  <a:srgbClr val="0000FF"/>
                </a:solidFill>
              </a:rPr>
              <a:t>x </a:t>
            </a:r>
            <a:r>
              <a:rPr lang="en-US" altLang="en-US" sz="2800" b="1" i="1" dirty="0" smtClean="0">
                <a:solidFill>
                  <a:srgbClr val="0000FF"/>
                </a:solidFill>
                <a:sym typeface="Symbol" pitchFamily="18" charset="2"/>
              </a:rPr>
              <a:t>P(x)</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Q(x)</a:t>
            </a:r>
            <a:r>
              <a:rPr lang="en-US" altLang="en-US" sz="2800" dirty="0" smtClean="0">
                <a:sym typeface="Symbol" pitchFamily="18" charset="2"/>
              </a:rPr>
              <a:t> is the disjunction of </a:t>
            </a:r>
          </a:p>
          <a:p>
            <a:pPr marL="274320" indent="-274320">
              <a:lnSpc>
                <a:spcPct val="90000"/>
              </a:lnSpc>
              <a:spcBef>
                <a:spcPts val="600"/>
              </a:spcBef>
            </a:pPr>
            <a:r>
              <a:rPr lang="en-US" altLang="en-US" sz="2800" dirty="0" smtClean="0">
                <a:sym typeface="Symbol" pitchFamily="18" charset="2"/>
              </a:rPr>
              <a:t>	</a:t>
            </a:r>
            <a:r>
              <a:rPr lang="en-US" altLang="en-US" sz="2800" b="1" dirty="0" smtClean="0">
                <a:solidFill>
                  <a:srgbClr val="0000FF"/>
                </a:solidFill>
                <a:sym typeface="Symbol" pitchFamily="18" charset="2"/>
              </a:rPr>
              <a:t></a:t>
            </a:r>
            <a:r>
              <a:rPr lang="en-US" altLang="en-US" sz="2800" b="1" i="1" dirty="0" smtClean="0">
                <a:solidFill>
                  <a:srgbClr val="0000FF"/>
                </a:solidFill>
              </a:rPr>
              <a:t>x </a:t>
            </a:r>
            <a:r>
              <a:rPr lang="en-US" altLang="en-US" sz="2800" b="1" i="1" dirty="0" smtClean="0">
                <a:solidFill>
                  <a:srgbClr val="0000FF"/>
                </a:solidFill>
                <a:sym typeface="Symbol" pitchFamily="18" charset="2"/>
              </a:rPr>
              <a:t>P(x)</a:t>
            </a:r>
            <a:r>
              <a:rPr lang="en-US" altLang="en-US" sz="2800" i="1" dirty="0" smtClean="0">
                <a:sym typeface="Symbol" pitchFamily="18" charset="2"/>
              </a:rPr>
              <a:t> </a:t>
            </a:r>
            <a:r>
              <a:rPr lang="en-US" altLang="en-US" sz="2800" dirty="0" smtClean="0">
                <a:sym typeface="Symbol" pitchFamily="18" charset="2"/>
              </a:rPr>
              <a:t>and </a:t>
            </a:r>
            <a:r>
              <a:rPr lang="en-US" altLang="zh-TW" sz="2800" b="1" i="1" dirty="0" smtClean="0">
                <a:solidFill>
                  <a:srgbClr val="0000FF"/>
                </a:solidFill>
                <a:sym typeface="Symbol" pitchFamily="18" charset="2"/>
              </a:rPr>
              <a:t>Q(x)</a:t>
            </a:r>
            <a:r>
              <a:rPr lang="en-US" altLang="zh-TW" sz="2800" i="1" dirty="0" smtClean="0">
                <a:solidFill>
                  <a:srgbClr val="0000FF"/>
                </a:solidFill>
                <a:sym typeface="Symbol" pitchFamily="18" charset="2"/>
              </a:rPr>
              <a:t>.</a:t>
            </a:r>
            <a:r>
              <a:rPr lang="en-US" altLang="zh-TW" sz="2800" dirty="0" smtClean="0">
                <a:solidFill>
                  <a:srgbClr val="0000FF"/>
                </a:solidFill>
                <a:sym typeface="Symbol" pitchFamily="18" charset="2"/>
              </a:rPr>
              <a:t> </a:t>
            </a:r>
          </a:p>
          <a:p>
            <a:pPr marL="274320" indent="-274320">
              <a:lnSpc>
                <a:spcPct val="90000"/>
              </a:lnSpc>
              <a:spcBef>
                <a:spcPts val="600"/>
              </a:spcBef>
            </a:pPr>
            <a:r>
              <a:rPr lang="en-US" sz="2800" dirty="0" smtClean="0">
                <a:sym typeface="Symbol" pitchFamily="18" charset="2"/>
              </a:rPr>
              <a:t>	In other words, it means </a:t>
            </a:r>
            <a:r>
              <a:rPr lang="en-US" sz="2800" b="1" dirty="0" smtClean="0">
                <a:solidFill>
                  <a:srgbClr val="0000FF"/>
                </a:solidFill>
                <a:sym typeface="Symbol" pitchFamily="18" charset="2"/>
              </a:rPr>
              <a:t>(</a:t>
            </a:r>
            <a:r>
              <a:rPr lang="en-US" altLang="en-US" sz="2800" b="1" dirty="0" smtClean="0">
                <a:solidFill>
                  <a:srgbClr val="0000FF"/>
                </a:solidFill>
                <a:sym typeface="Symbol" pitchFamily="18" charset="2"/>
              </a:rPr>
              <a:t></a:t>
            </a:r>
            <a:r>
              <a:rPr lang="en-US" altLang="en-US" sz="2800" b="1" i="1" dirty="0" smtClean="0">
                <a:solidFill>
                  <a:srgbClr val="0000FF"/>
                </a:solidFill>
              </a:rPr>
              <a:t>x </a:t>
            </a:r>
            <a:r>
              <a:rPr lang="en-US" altLang="en-US" sz="2800" b="1" i="1" dirty="0" smtClean="0">
                <a:solidFill>
                  <a:srgbClr val="0000FF"/>
                </a:solidFill>
                <a:sym typeface="Symbol" pitchFamily="18" charset="2"/>
              </a:rPr>
              <a:t>P(x)</a:t>
            </a:r>
            <a:r>
              <a:rPr lang="en-US" altLang="en-US" sz="2800" b="1" dirty="0" smtClean="0">
                <a:solidFill>
                  <a:srgbClr val="0000FF"/>
                </a:solidFill>
                <a:sym typeface="Symbol" pitchFamily="18" charset="2"/>
              </a:rPr>
              <a:t>)</a:t>
            </a:r>
            <a:r>
              <a:rPr lang="en-US" altLang="zh-TW" sz="2800" b="1" dirty="0" smtClean="0">
                <a:solidFill>
                  <a:srgbClr val="0000FF"/>
                </a:solidFill>
                <a:sym typeface="Symbol" pitchFamily="18" charset="2"/>
              </a:rPr>
              <a:t>  </a:t>
            </a:r>
            <a:r>
              <a:rPr lang="en-US" altLang="zh-TW" sz="2800" b="1" i="1" dirty="0" smtClean="0">
                <a:solidFill>
                  <a:srgbClr val="0000FF"/>
                </a:solidFill>
                <a:sym typeface="Symbol" pitchFamily="18" charset="2"/>
              </a:rPr>
              <a:t>Q(x)</a:t>
            </a:r>
            <a:r>
              <a:rPr lang="en-US" altLang="zh-TW" sz="2800" i="1" dirty="0" smtClean="0">
                <a:solidFill>
                  <a:srgbClr val="0000FF"/>
                </a:solidFill>
                <a:sym typeface="Symbol" pitchFamily="18" charset="2"/>
              </a:rPr>
              <a:t> </a:t>
            </a:r>
            <a:r>
              <a:rPr lang="en-US" altLang="zh-TW" sz="2800" dirty="0" smtClean="0">
                <a:solidFill>
                  <a:srgbClr val="FF0000"/>
                </a:solidFill>
                <a:sym typeface="Symbol" pitchFamily="18" charset="2"/>
              </a:rPr>
              <a:t>rather than</a:t>
            </a:r>
          </a:p>
          <a:p>
            <a:pPr marL="274320" indent="-274320">
              <a:lnSpc>
                <a:spcPct val="90000"/>
              </a:lnSpc>
              <a:spcBef>
                <a:spcPts val="600"/>
              </a:spcBef>
            </a:pPr>
            <a:r>
              <a:rPr lang="en-US" altLang="en-US" sz="2800" dirty="0" smtClean="0">
                <a:sym typeface="Symbol" pitchFamily="18" charset="2"/>
              </a:rPr>
              <a:t>	</a:t>
            </a:r>
            <a:r>
              <a:rPr lang="en-US" altLang="en-US" sz="2800" b="1" dirty="0" smtClean="0">
                <a:solidFill>
                  <a:srgbClr val="FF0000"/>
                </a:solidFill>
                <a:sym typeface="Symbol" pitchFamily="18" charset="2"/>
              </a:rPr>
              <a:t></a:t>
            </a:r>
            <a:r>
              <a:rPr lang="en-US" altLang="en-US" sz="2800" b="1" i="1" dirty="0" smtClean="0">
                <a:solidFill>
                  <a:srgbClr val="FF0000"/>
                </a:solidFill>
              </a:rPr>
              <a:t>x </a:t>
            </a:r>
            <a:r>
              <a:rPr lang="en-US" altLang="en-US" sz="2800" b="1" dirty="0" smtClean="0">
                <a:solidFill>
                  <a:srgbClr val="FF0000"/>
                </a:solidFill>
              </a:rPr>
              <a:t>( </a:t>
            </a:r>
            <a:r>
              <a:rPr lang="en-US" altLang="en-US" sz="2800" b="1" i="1" dirty="0" smtClean="0">
                <a:solidFill>
                  <a:srgbClr val="FF0000"/>
                </a:solidFill>
                <a:sym typeface="Symbol" pitchFamily="18" charset="2"/>
              </a:rPr>
              <a:t>P(x)</a:t>
            </a:r>
            <a:r>
              <a:rPr lang="en-US" altLang="en-US" sz="2800" b="1" dirty="0" smtClean="0">
                <a:solidFill>
                  <a:srgbClr val="FF0000"/>
                </a:solidFill>
                <a:sym typeface="Symbol" pitchFamily="18" charset="2"/>
              </a:rPr>
              <a:t>)</a:t>
            </a:r>
            <a:r>
              <a:rPr lang="en-US" altLang="zh-TW" sz="2800" b="1" dirty="0" smtClean="0">
                <a:solidFill>
                  <a:srgbClr val="FF0000"/>
                </a:solidFill>
                <a:sym typeface="Symbol" pitchFamily="18" charset="2"/>
              </a:rPr>
              <a:t>  </a:t>
            </a:r>
            <a:r>
              <a:rPr lang="en-US" altLang="zh-TW" sz="2800" b="1" i="1" dirty="0" smtClean="0">
                <a:solidFill>
                  <a:srgbClr val="FF0000"/>
                </a:solidFill>
                <a:sym typeface="Symbol" pitchFamily="18" charset="2"/>
              </a:rPr>
              <a:t>Q(x) </a:t>
            </a:r>
            <a:r>
              <a:rPr lang="en-US" altLang="zh-TW" sz="2800" b="1" dirty="0" smtClean="0">
                <a:solidFill>
                  <a:srgbClr val="FF0000"/>
                </a:solidFill>
                <a:sym typeface="Symbol" pitchFamily="18" charset="2"/>
              </a:rPr>
              <a:t>)</a:t>
            </a:r>
          </a:p>
          <a:p>
            <a:pPr marL="274320" indent="-274320">
              <a:lnSpc>
                <a:spcPct val="90000"/>
              </a:lnSpc>
              <a:spcBef>
                <a:spcPts val="600"/>
              </a:spcBef>
            </a:pPr>
            <a:r>
              <a:rPr lang="en-US" altLang="en-US" sz="2800" dirty="0" smtClean="0">
                <a:sym typeface="Symbol" pitchFamily="18" charset="2"/>
              </a:rPr>
              <a:t>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101" y="585485"/>
            <a:ext cx="7808976" cy="1088136"/>
          </a:xfrm>
        </p:spPr>
        <p:txBody>
          <a:bodyPr>
            <a:normAutofit fontScale="90000"/>
          </a:bodyPr>
          <a:lstStyle/>
          <a:p>
            <a:r>
              <a:rPr lang="en-US" sz="4000" dirty="0" smtClean="0"/>
              <a:t>Negating Quantified Expressions:</a:t>
            </a:r>
            <a:br>
              <a:rPr lang="en-US" sz="4000" dirty="0" smtClean="0"/>
            </a:br>
            <a:r>
              <a:rPr lang="en-US" altLang="en-US" sz="4000" dirty="0" smtClean="0">
                <a:latin typeface="+mn-lt"/>
              </a:rPr>
              <a:t>De Morgan’s Laws for Quantifiers</a:t>
            </a:r>
            <a:endParaRPr lang="en-US" sz="4000" dirty="0">
              <a:latin typeface="+mn-lt"/>
            </a:endParaRPr>
          </a:p>
        </p:txBody>
      </p:sp>
      <p:sp>
        <p:nvSpPr>
          <p:cNvPr id="4" name="Rectangle 3"/>
          <p:cNvSpPr/>
          <p:nvPr/>
        </p:nvSpPr>
        <p:spPr>
          <a:xfrm>
            <a:off x="353101" y="2126993"/>
            <a:ext cx="8627126" cy="4093428"/>
          </a:xfrm>
          <a:prstGeom prst="rect">
            <a:avLst/>
          </a:prstGeom>
        </p:spPr>
        <p:txBody>
          <a:bodyPr wrap="square">
            <a:spAutoFit/>
          </a:bodyPr>
          <a:lstStyle/>
          <a:p>
            <a:pPr marL="274320" indent="-274320">
              <a:spcBef>
                <a:spcPts val="600"/>
              </a:spcBef>
              <a:buFont typeface="Arial" pitchFamily="34" charset="0"/>
              <a:buChar char="•"/>
            </a:pPr>
            <a:r>
              <a:rPr lang="en-US" altLang="en-US" sz="2000" dirty="0" smtClean="0">
                <a:solidFill>
                  <a:srgbClr val="FF0000"/>
                </a:solidFill>
              </a:rPr>
              <a:t>The rules for negations for quantifiers are called De Morgan’s laws for quantifiers</a:t>
            </a:r>
          </a:p>
          <a:p>
            <a:pPr marL="274320" indent="-274320">
              <a:spcBef>
                <a:spcPts val="600"/>
              </a:spcBef>
              <a:buFont typeface="Arial" pitchFamily="34" charset="0"/>
              <a:buChar char="•"/>
            </a:pPr>
            <a:r>
              <a:rPr lang="en-US" altLang="en-US" sz="2000" dirty="0" smtClean="0">
                <a:solidFill>
                  <a:srgbClr val="0000FF"/>
                </a:solidFill>
              </a:rPr>
              <a:t>Recall De Morgan’s identities/Laws:</a:t>
            </a:r>
            <a:endParaRPr lang="en-US" altLang="en-US" sz="2000" dirty="0" smtClean="0">
              <a:solidFill>
                <a:srgbClr val="428C46"/>
              </a:solidFill>
            </a:endParaRPr>
          </a:p>
          <a:p>
            <a:pPr marL="731520" lvl="1" indent="-274320">
              <a:spcBef>
                <a:spcPts val="600"/>
              </a:spcBef>
              <a:buFont typeface="Arial" pitchFamily="34" charset="0"/>
              <a:buChar char="•"/>
            </a:pPr>
            <a:r>
              <a:rPr lang="en-US" altLang="en-US" sz="2000" dirty="0" smtClean="0">
                <a:solidFill>
                  <a:srgbClr val="0000FF"/>
                </a:solidFill>
              </a:rPr>
              <a:t>Negation of Conjunction:</a:t>
            </a:r>
            <a:r>
              <a:rPr lang="en-US" altLang="en-US" sz="2000" dirty="0" smtClean="0">
                <a:solidFill>
                  <a:srgbClr val="DF3BDB"/>
                </a:solidFill>
              </a:rPr>
              <a:t> </a:t>
            </a:r>
            <a:r>
              <a:rPr lang="en-US" altLang="en-US" sz="2000" b="1" dirty="0" smtClean="0">
                <a:sym typeface="Symbol" pitchFamily="18" charset="2"/>
              </a:rPr>
              <a:t>(</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a:t>
            </a:r>
          </a:p>
          <a:p>
            <a:pPr marL="731520" lvl="1" indent="-274320">
              <a:spcBef>
                <a:spcPts val="600"/>
              </a:spcBef>
              <a:buFont typeface="Arial" pitchFamily="34" charset="0"/>
              <a:buChar char="•"/>
            </a:pPr>
            <a:r>
              <a:rPr lang="en-US" altLang="en-US" sz="2000" dirty="0" smtClean="0">
                <a:solidFill>
                  <a:srgbClr val="0000FF"/>
                </a:solidFill>
              </a:rPr>
              <a:t>Negation of Disjunction:</a:t>
            </a:r>
            <a:r>
              <a:rPr lang="en-US" altLang="en-US" sz="2000" dirty="0" smtClean="0">
                <a:solidFill>
                  <a:srgbClr val="DF3BDB"/>
                </a:solidFill>
              </a:rPr>
              <a:t>  </a:t>
            </a:r>
            <a:r>
              <a:rPr lang="en-US" altLang="en-US" sz="2000" b="1" dirty="0" smtClean="0">
                <a:sym typeface="Symbol" pitchFamily="18" charset="2"/>
              </a:rPr>
              <a:t>(</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a:t>
            </a:r>
          </a:p>
          <a:p>
            <a:pPr marL="274320" lvl="1" indent="-274320">
              <a:spcBef>
                <a:spcPts val="600"/>
              </a:spcBef>
              <a:buFont typeface="Arial" pitchFamily="34" charset="0"/>
              <a:buChar char="•"/>
            </a:pPr>
            <a:endParaRPr lang="en-US" altLang="en-US" sz="2000" b="1" dirty="0" smtClean="0">
              <a:solidFill>
                <a:srgbClr val="A4AB21"/>
              </a:solidFill>
              <a:sym typeface="Symbol" pitchFamily="18" charset="2"/>
            </a:endParaRPr>
          </a:p>
          <a:p>
            <a:pPr marL="274320" indent="-274320">
              <a:spcBef>
                <a:spcPts val="600"/>
              </a:spcBef>
              <a:buFont typeface="Wingdings" pitchFamily="2" charset="2"/>
              <a:buChar char="§"/>
            </a:pPr>
            <a:r>
              <a:rPr lang="en-US" altLang="en-US" sz="2000" dirty="0" smtClean="0">
                <a:solidFill>
                  <a:srgbClr val="FF0000"/>
                </a:solidFill>
              </a:rPr>
              <a:t>Since the quantifiers are the same as taking a bunch of </a:t>
            </a:r>
            <a:r>
              <a:rPr lang="en-US" altLang="en-US" sz="2000" b="1" dirty="0" smtClean="0">
                <a:solidFill>
                  <a:srgbClr val="FF0000"/>
                </a:solidFill>
              </a:rPr>
              <a:t>AND</a:t>
            </a:r>
            <a:r>
              <a:rPr lang="en-US" altLang="en-US" sz="2000" dirty="0" smtClean="0">
                <a:solidFill>
                  <a:srgbClr val="FF0000"/>
                </a:solidFill>
              </a:rPr>
              <a:t>’s (</a:t>
            </a:r>
            <a:r>
              <a:rPr lang="en-US" altLang="en-US" sz="2000" b="1" dirty="0" smtClean="0">
                <a:solidFill>
                  <a:srgbClr val="FF0000"/>
                </a:solidFill>
                <a:sym typeface="Symbol" pitchFamily="18" charset="2"/>
              </a:rPr>
              <a:t></a:t>
            </a:r>
            <a:r>
              <a:rPr lang="en-US" altLang="en-US" sz="2000" dirty="0" smtClean="0">
                <a:solidFill>
                  <a:srgbClr val="FF0000"/>
                </a:solidFill>
                <a:sym typeface="Symbol" pitchFamily="18" charset="2"/>
              </a:rPr>
              <a:t>) or </a:t>
            </a:r>
            <a:r>
              <a:rPr lang="en-US" altLang="en-US" sz="2000" b="1" dirty="0" smtClean="0">
                <a:solidFill>
                  <a:srgbClr val="FF0000"/>
                </a:solidFill>
                <a:sym typeface="Symbol" pitchFamily="18" charset="2"/>
              </a:rPr>
              <a:t>OR</a:t>
            </a:r>
            <a:r>
              <a:rPr lang="en-US" altLang="en-US" sz="2000" dirty="0" smtClean="0">
                <a:solidFill>
                  <a:srgbClr val="FF0000"/>
                </a:solidFill>
                <a:sym typeface="Symbol" pitchFamily="18" charset="2"/>
              </a:rPr>
              <a:t>’s (</a:t>
            </a:r>
            <a:r>
              <a:rPr lang="en-US" altLang="en-US" sz="2000" b="1" dirty="0" smtClean="0">
                <a:solidFill>
                  <a:srgbClr val="FF0000"/>
                </a:solidFill>
                <a:sym typeface="Symbol" pitchFamily="18" charset="2"/>
              </a:rPr>
              <a:t></a:t>
            </a:r>
            <a:r>
              <a:rPr lang="en-US" altLang="en-US" sz="2000" dirty="0" smtClean="0">
                <a:solidFill>
                  <a:srgbClr val="FF0000"/>
                </a:solidFill>
                <a:sym typeface="Symbol" pitchFamily="18" charset="2"/>
              </a:rPr>
              <a:t>), we have:</a:t>
            </a:r>
            <a:endParaRPr lang="en-US" altLang="en-US" sz="2000" dirty="0" smtClean="0">
              <a:solidFill>
                <a:srgbClr val="428C46"/>
              </a:solidFill>
              <a:sym typeface="Symbol" pitchFamily="18" charset="2"/>
            </a:endParaRPr>
          </a:p>
          <a:p>
            <a:pPr marL="274320" indent="-274320">
              <a:spcBef>
                <a:spcPts val="600"/>
              </a:spcBef>
              <a:buFont typeface="Arial" pitchFamily="34" charset="0"/>
              <a:buChar char="•"/>
            </a:pPr>
            <a:r>
              <a:rPr lang="en-US" altLang="en-US" sz="2000" dirty="0" smtClean="0">
                <a:solidFill>
                  <a:srgbClr val="0000FF"/>
                </a:solidFill>
              </a:rPr>
              <a:t>Universal Negation: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a:t>
            </a:r>
          </a:p>
          <a:p>
            <a:pPr marL="274320" lvl="1" indent="-274320" algn="ctr">
              <a:spcBef>
                <a:spcPts val="600"/>
              </a:spcBef>
              <a:buFont typeface="Symbol" pitchFamily="18" charset="2"/>
              <a:buChar char="Ø"/>
            </a:pPr>
            <a:endParaRPr lang="en-US" altLang="en-US" sz="2000" b="1" dirty="0" smtClean="0">
              <a:sym typeface="Symbol" pitchFamily="18" charset="2"/>
            </a:endParaRPr>
          </a:p>
          <a:p>
            <a:pPr marL="274320" indent="-274320">
              <a:spcBef>
                <a:spcPts val="600"/>
              </a:spcBef>
              <a:buFont typeface="Arial" pitchFamily="34" charset="0"/>
              <a:buChar char="•"/>
            </a:pPr>
            <a:r>
              <a:rPr lang="en-US" altLang="en-US" sz="2000" dirty="0" smtClean="0">
                <a:solidFill>
                  <a:srgbClr val="0000FF"/>
                </a:solidFill>
              </a:rPr>
              <a:t>Existential Negation: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 </a:t>
            </a:r>
            <a:endParaRPr lang="en-US" sz="2000" b="1"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157" y="449004"/>
            <a:ext cx="7808976" cy="1366147"/>
          </a:xfrm>
        </p:spPr>
        <p:txBody>
          <a:bodyPr>
            <a:noAutofit/>
          </a:bodyPr>
          <a:lstStyle/>
          <a:p>
            <a:r>
              <a:rPr lang="en-US" altLang="en-US" sz="3600" dirty="0" smtClean="0">
                <a:latin typeface="+mn-lt"/>
              </a:rPr>
              <a:t>Translating </a:t>
            </a:r>
            <a:r>
              <a:rPr lang="en-US" altLang="en-US" sz="3600" i="1" dirty="0" smtClean="0">
                <a:latin typeface="+mn-lt"/>
              </a:rPr>
              <a:t>from</a:t>
            </a:r>
            <a:r>
              <a:rPr lang="en-US" altLang="en-US" sz="3600" dirty="0" smtClean="0">
                <a:latin typeface="+mn-lt"/>
              </a:rPr>
              <a:t> </a:t>
            </a:r>
            <a:r>
              <a:rPr lang="en-US" altLang="en-US" sz="3600" b="1" dirty="0" smtClean="0">
                <a:latin typeface="+mn-lt"/>
              </a:rPr>
              <a:t>English</a:t>
            </a:r>
            <a:r>
              <a:rPr lang="en-US" altLang="en-US" sz="3600" dirty="0" smtClean="0">
                <a:latin typeface="+mn-lt"/>
              </a:rPr>
              <a:t> </a:t>
            </a:r>
            <a:r>
              <a:rPr lang="en-US" altLang="en-US" sz="3600" i="1" dirty="0" smtClean="0">
                <a:latin typeface="+mn-lt"/>
              </a:rPr>
              <a:t>into</a:t>
            </a:r>
            <a:r>
              <a:rPr lang="en-US" altLang="en-US" sz="3600" dirty="0" smtClean="0">
                <a:latin typeface="+mn-lt"/>
              </a:rPr>
              <a:t> </a:t>
            </a:r>
            <a:r>
              <a:rPr lang="en-US" altLang="en-US" sz="3600" b="1" dirty="0" smtClean="0">
                <a:latin typeface="+mn-lt"/>
              </a:rPr>
              <a:t>Logical</a:t>
            </a:r>
            <a:r>
              <a:rPr lang="en-US" altLang="en-US" sz="3600" dirty="0" smtClean="0">
                <a:latin typeface="+mn-lt"/>
              </a:rPr>
              <a:t> </a:t>
            </a:r>
            <a:r>
              <a:rPr lang="en-US" altLang="en-US" sz="3600" b="1" dirty="0" smtClean="0">
                <a:latin typeface="+mn-lt"/>
              </a:rPr>
              <a:t>Expressions</a:t>
            </a:r>
            <a:endParaRPr lang="en-US" sz="3600" dirty="0">
              <a:latin typeface="+mn-lt"/>
            </a:endParaRPr>
          </a:p>
        </p:txBody>
      </p:sp>
      <p:sp>
        <p:nvSpPr>
          <p:cNvPr id="4" name="Rectangle 3"/>
          <p:cNvSpPr/>
          <p:nvPr/>
        </p:nvSpPr>
        <p:spPr>
          <a:xfrm>
            <a:off x="177428" y="2131812"/>
            <a:ext cx="8693624" cy="4093428"/>
          </a:xfrm>
          <a:prstGeom prst="rect">
            <a:avLst/>
          </a:prstGeom>
        </p:spPr>
        <p:txBody>
          <a:bodyPr wrap="square">
            <a:spAutoFit/>
          </a:bodyPr>
          <a:lstStyle/>
          <a:p>
            <a:r>
              <a:rPr lang="en-US" altLang="en-US" sz="2000" b="1" dirty="0" smtClean="0">
                <a:solidFill>
                  <a:srgbClr val="FF0000"/>
                </a:solidFill>
              </a:rPr>
              <a:t>Example 23 (p.40)</a:t>
            </a:r>
            <a:r>
              <a:rPr lang="en-US" altLang="en-US" sz="2000" dirty="0" smtClean="0">
                <a:solidFill>
                  <a:srgbClr val="FF0000"/>
                </a:solidFill>
              </a:rPr>
              <a:t>: Express the statement </a:t>
            </a:r>
            <a:r>
              <a:rPr lang="en-US" altLang="en-US" sz="2000" b="1" dirty="0" smtClean="0">
                <a:solidFill>
                  <a:srgbClr val="FF0000"/>
                </a:solidFill>
              </a:rPr>
              <a:t>“Every student in the class has studied calculus” </a:t>
            </a:r>
            <a:r>
              <a:rPr lang="en-US" altLang="en-US" sz="2000" dirty="0" smtClean="0">
                <a:solidFill>
                  <a:srgbClr val="FF0000"/>
                </a:solidFill>
              </a:rPr>
              <a:t>using predicates and quantifiers.</a:t>
            </a:r>
          </a:p>
          <a:p>
            <a:endParaRPr lang="en-US" altLang="en-US" sz="2000" dirty="0" smtClean="0">
              <a:solidFill>
                <a:srgbClr val="FF0000"/>
              </a:solidFill>
            </a:endParaRPr>
          </a:p>
          <a:p>
            <a:r>
              <a:rPr lang="en-US" altLang="en-US" sz="2000" b="1" u="sng" dirty="0" smtClean="0">
                <a:solidFill>
                  <a:srgbClr val="0000FF"/>
                </a:solidFill>
              </a:rPr>
              <a:t>Solution</a:t>
            </a:r>
            <a:r>
              <a:rPr lang="en-US" altLang="en-US" sz="2000" dirty="0" smtClean="0"/>
              <a:t>: First, we rewrite the statement so that we can clearly identify the appropriate quantifiers to use. Doing so, we obtain:</a:t>
            </a:r>
          </a:p>
          <a:p>
            <a:r>
              <a:rPr lang="en-US" altLang="en-US" sz="2000" dirty="0" smtClean="0">
                <a:solidFill>
                  <a:srgbClr val="0000FF"/>
                </a:solidFill>
              </a:rPr>
              <a:t>“For every student in the class, that student has studied calculus”.</a:t>
            </a:r>
          </a:p>
          <a:p>
            <a:r>
              <a:rPr lang="en-US" altLang="en-US" sz="2000" dirty="0" smtClean="0"/>
              <a:t>Next we introduce a variable </a:t>
            </a:r>
            <a:r>
              <a:rPr lang="en-US" altLang="en-US" sz="2000" i="1" dirty="0" smtClean="0"/>
              <a:t>x</a:t>
            </a:r>
            <a:r>
              <a:rPr lang="en-US" altLang="en-US" sz="2000" dirty="0" smtClean="0"/>
              <a:t> so that our statement becomes –</a:t>
            </a:r>
            <a:endParaRPr lang="en-US" altLang="en-US" sz="2000" dirty="0" smtClean="0">
              <a:solidFill>
                <a:srgbClr val="656BB9"/>
              </a:solidFill>
            </a:endParaRPr>
          </a:p>
          <a:p>
            <a:r>
              <a:rPr lang="en-US" altLang="en-US" sz="2000" dirty="0" smtClean="0">
                <a:solidFill>
                  <a:srgbClr val="0000FF"/>
                </a:solidFill>
              </a:rPr>
              <a:t>“For every student </a:t>
            </a:r>
            <a:r>
              <a:rPr lang="en-US" altLang="en-US" sz="2000" i="1" dirty="0" smtClean="0">
                <a:solidFill>
                  <a:srgbClr val="0000FF"/>
                </a:solidFill>
              </a:rPr>
              <a:t>x</a:t>
            </a:r>
            <a:r>
              <a:rPr lang="en-US" altLang="en-US" sz="2000" dirty="0" smtClean="0">
                <a:solidFill>
                  <a:srgbClr val="0000FF"/>
                </a:solidFill>
              </a:rPr>
              <a:t> in the class, </a:t>
            </a:r>
            <a:r>
              <a:rPr lang="en-US" altLang="en-US" sz="2000" i="1" dirty="0" smtClean="0">
                <a:solidFill>
                  <a:srgbClr val="0000FF"/>
                </a:solidFill>
              </a:rPr>
              <a:t>x</a:t>
            </a:r>
            <a:r>
              <a:rPr lang="en-US" altLang="en-US" sz="2000" dirty="0" smtClean="0">
                <a:solidFill>
                  <a:srgbClr val="0000FF"/>
                </a:solidFill>
              </a:rPr>
              <a:t> has studied calculus”</a:t>
            </a:r>
          </a:p>
          <a:p>
            <a:r>
              <a:rPr lang="en-US" altLang="en-US" sz="2000" dirty="0" smtClean="0"/>
              <a:t>Continuing, we introduce the predicate </a:t>
            </a:r>
            <a:r>
              <a:rPr lang="en-US" altLang="en-US" sz="2000" i="1" dirty="0" smtClean="0">
                <a:solidFill>
                  <a:srgbClr val="0000FF"/>
                </a:solidFill>
              </a:rPr>
              <a:t>C</a:t>
            </a:r>
            <a:r>
              <a:rPr lang="en-US" altLang="en-US" sz="2000" dirty="0" smtClean="0">
                <a:solidFill>
                  <a:srgbClr val="0000FF"/>
                </a:solidFill>
              </a:rPr>
              <a:t>(</a:t>
            </a:r>
            <a:r>
              <a:rPr lang="en-US" altLang="en-US" sz="2000" i="1" dirty="0" smtClean="0">
                <a:solidFill>
                  <a:srgbClr val="0000FF"/>
                </a:solidFill>
              </a:rPr>
              <a:t>x</a:t>
            </a:r>
            <a:r>
              <a:rPr lang="en-US" altLang="en-US" sz="2000" dirty="0" smtClean="0">
                <a:solidFill>
                  <a:srgbClr val="0000FF"/>
                </a:solidFill>
              </a:rPr>
              <a:t>)</a:t>
            </a:r>
            <a:r>
              <a:rPr lang="en-US" altLang="en-US" sz="2000" i="1" dirty="0" smtClean="0"/>
              <a:t>,</a:t>
            </a:r>
            <a:r>
              <a:rPr lang="en-US" altLang="en-US" sz="2000" dirty="0" smtClean="0"/>
              <a:t> which is the statement </a:t>
            </a:r>
            <a:r>
              <a:rPr lang="en-US" altLang="en-US" sz="2000" dirty="0" smtClean="0">
                <a:solidFill>
                  <a:srgbClr val="0000FF"/>
                </a:solidFill>
              </a:rPr>
              <a:t>“</a:t>
            </a:r>
            <a:r>
              <a:rPr lang="en-US" altLang="en-US" sz="2000" i="1" dirty="0" smtClean="0">
                <a:solidFill>
                  <a:srgbClr val="0000FF"/>
                </a:solidFill>
              </a:rPr>
              <a:t>x</a:t>
            </a:r>
            <a:r>
              <a:rPr lang="en-US" altLang="en-US" sz="2000" dirty="0" smtClean="0">
                <a:solidFill>
                  <a:srgbClr val="0000FF"/>
                </a:solidFill>
              </a:rPr>
              <a:t> has studied calculus”</a:t>
            </a:r>
          </a:p>
          <a:p>
            <a:r>
              <a:rPr lang="en-US" altLang="en-US" sz="2000" dirty="0" smtClean="0"/>
              <a:t>Consequently, </a:t>
            </a:r>
            <a:r>
              <a:rPr lang="en-US" altLang="en-US" sz="2000" dirty="0" smtClean="0">
                <a:solidFill>
                  <a:srgbClr val="FF0000"/>
                </a:solidFill>
              </a:rPr>
              <a:t>if the </a:t>
            </a:r>
            <a:r>
              <a:rPr lang="en-US" altLang="en-US" sz="2000" b="1" dirty="0" smtClean="0">
                <a:solidFill>
                  <a:srgbClr val="FF0000"/>
                </a:solidFill>
              </a:rPr>
              <a:t>universe of discourse </a:t>
            </a:r>
            <a:r>
              <a:rPr lang="en-US" altLang="en-US" sz="2000" dirty="0" smtClean="0">
                <a:solidFill>
                  <a:srgbClr val="FF0000"/>
                </a:solidFill>
              </a:rPr>
              <a:t>for </a:t>
            </a:r>
            <a:r>
              <a:rPr lang="en-US" altLang="en-US" sz="2000" i="1" dirty="0" smtClean="0">
                <a:solidFill>
                  <a:srgbClr val="FF0000"/>
                </a:solidFill>
              </a:rPr>
              <a:t>x</a:t>
            </a:r>
            <a:r>
              <a:rPr lang="en-US" altLang="en-US" sz="2000" dirty="0" smtClean="0">
                <a:solidFill>
                  <a:srgbClr val="FF0000"/>
                </a:solidFill>
              </a:rPr>
              <a:t> consists of the </a:t>
            </a:r>
            <a:r>
              <a:rPr lang="en-US" altLang="en-US" sz="2000" b="1" dirty="0" smtClean="0">
                <a:solidFill>
                  <a:srgbClr val="FF0000"/>
                </a:solidFill>
              </a:rPr>
              <a:t>students in the class</a:t>
            </a:r>
            <a:r>
              <a:rPr lang="en-US" altLang="en-US" sz="2000" dirty="0" smtClean="0">
                <a:solidFill>
                  <a:srgbClr val="FF0000"/>
                </a:solidFill>
              </a:rPr>
              <a:t>, </a:t>
            </a:r>
            <a:r>
              <a:rPr lang="en-US" altLang="en-US" sz="2000" dirty="0" smtClean="0">
                <a:solidFill>
                  <a:srgbClr val="0000FF"/>
                </a:solidFill>
              </a:rPr>
              <a:t>we can translate our statement as </a:t>
            </a:r>
            <a:r>
              <a:rPr lang="en-US" altLang="en-US" sz="2000" b="1" dirty="0" smtClean="0">
                <a:solidFill>
                  <a:srgbClr val="0000FF"/>
                </a:solidFill>
                <a:sym typeface="Symbol" pitchFamily="18" charset="2"/>
              </a:rPr>
              <a:t></a:t>
            </a:r>
            <a:r>
              <a:rPr lang="en-US" altLang="en-US" sz="2000" b="1" i="1" dirty="0" smtClean="0">
                <a:solidFill>
                  <a:srgbClr val="0000FF"/>
                </a:solidFill>
              </a:rPr>
              <a:t>x C</a:t>
            </a:r>
            <a:r>
              <a:rPr lang="en-US" altLang="en-US" sz="2000" b="1" dirty="0" smtClean="0">
                <a:solidFill>
                  <a:srgbClr val="0000FF"/>
                </a:solidFill>
              </a:rPr>
              <a:t>(</a:t>
            </a:r>
            <a:r>
              <a:rPr lang="en-US" altLang="en-US" sz="2000" b="1" i="1" dirty="0" smtClean="0">
                <a:solidFill>
                  <a:srgbClr val="0000FF"/>
                </a:solidFill>
              </a:rPr>
              <a:t>x</a:t>
            </a:r>
            <a:r>
              <a:rPr lang="en-US" altLang="en-US" sz="2000" b="1" dirty="0" smtClean="0">
                <a:solidFill>
                  <a:srgbClr val="0000FF"/>
                </a:solidFill>
              </a:rPr>
              <a:t>)</a:t>
            </a:r>
            <a:r>
              <a:rPr lang="en-US" altLang="en-US" sz="2000" b="1" i="1" dirty="0" smtClean="0">
                <a:solidFill>
                  <a:srgbClr val="0000FF"/>
                </a:solidFill>
              </a:rPr>
              <a:t>.</a:t>
            </a:r>
          </a:p>
          <a:p>
            <a:endParaRPr lang="en-US" altLang="en-US" sz="2000" i="1"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395113" cy="3616375"/>
          </a:xfrm>
          <a:prstGeom prst="rect">
            <a:avLst/>
          </a:prstGeom>
          <a:noFill/>
        </p:spPr>
        <p:txBody>
          <a:bodyPr wrap="square" rtlCol="0">
            <a:spAutoFit/>
          </a:bodyPr>
          <a:lstStyle/>
          <a:p>
            <a:pPr marL="274320" indent="-274320">
              <a:spcBef>
                <a:spcPts val="600"/>
              </a:spcBef>
              <a:buFont typeface="Arial" pitchFamily="34" charset="0"/>
              <a:buChar char="•"/>
            </a:pPr>
            <a:r>
              <a:rPr lang="en-US" sz="2800" b="1" dirty="0" smtClean="0">
                <a:solidFill>
                  <a:srgbClr val="FF0000"/>
                </a:solidFill>
              </a:rPr>
              <a:t>Objectives</a:t>
            </a:r>
            <a:r>
              <a:rPr lang="en-US" sz="2800" dirty="0" smtClean="0"/>
              <a:t>: To understand predicates , universal and existential quantifiers,  how to translate English statements into logical expressions</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predicate logic, be able to find out the truth value of universal and existential quantifications, be able to translate English statements into logical expressions using predicates, quantifiers and logical connectives.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4000" b="1" dirty="0" smtClean="0">
                <a:latin typeface="+mn-lt"/>
              </a:rPr>
              <a:t>Example 23 (p.40)</a:t>
            </a:r>
            <a:endParaRPr lang="en-US" sz="4000" dirty="0">
              <a:latin typeface="+mn-lt"/>
            </a:endParaRPr>
          </a:p>
        </p:txBody>
      </p:sp>
      <p:sp>
        <p:nvSpPr>
          <p:cNvPr id="4" name="Rectangle 3"/>
          <p:cNvSpPr/>
          <p:nvPr/>
        </p:nvSpPr>
        <p:spPr>
          <a:xfrm>
            <a:off x="298509" y="2065995"/>
            <a:ext cx="8722659" cy="4632037"/>
          </a:xfrm>
          <a:prstGeom prst="rect">
            <a:avLst/>
          </a:prstGeom>
        </p:spPr>
        <p:txBody>
          <a:bodyPr wrap="square">
            <a:spAutoFit/>
          </a:bodyPr>
          <a:lstStyle/>
          <a:p>
            <a:pPr marL="274320" indent="-274320">
              <a:spcBef>
                <a:spcPts val="600"/>
              </a:spcBef>
            </a:pPr>
            <a:r>
              <a:rPr lang="en-US" altLang="en-US" sz="2000" b="1" u="sng" dirty="0" smtClean="0">
                <a:solidFill>
                  <a:srgbClr val="FF0000"/>
                </a:solidFill>
              </a:rPr>
              <a:t>Note</a:t>
            </a:r>
            <a:r>
              <a:rPr lang="en-US" altLang="en-US" sz="2000" dirty="0" smtClean="0">
                <a:solidFill>
                  <a:srgbClr val="FF0000"/>
                </a:solidFill>
              </a:rPr>
              <a:t>: There are other correct approaches; different domains of discourse and </a:t>
            </a:r>
          </a:p>
          <a:p>
            <a:pPr marL="274320" indent="-274320">
              <a:spcBef>
                <a:spcPts val="600"/>
              </a:spcBef>
            </a:pPr>
            <a:r>
              <a:rPr lang="en-US" altLang="en-US" sz="2000" dirty="0" smtClean="0">
                <a:solidFill>
                  <a:srgbClr val="FF0000"/>
                </a:solidFill>
              </a:rPr>
              <a:t>other predicates can be used. </a:t>
            </a:r>
            <a:r>
              <a:rPr lang="en-US" altLang="en-US" sz="2000" b="1" u="sng" dirty="0" smtClean="0"/>
              <a:t>For example</a:t>
            </a:r>
            <a:r>
              <a:rPr lang="en-US" altLang="en-US" sz="2000" dirty="0" smtClean="0"/>
              <a:t>, If we </a:t>
            </a:r>
            <a:r>
              <a:rPr lang="en-US" altLang="en-US" sz="2000" b="1" dirty="0" smtClean="0"/>
              <a:t>change</a:t>
            </a:r>
            <a:r>
              <a:rPr lang="en-US" altLang="en-US" sz="2000" dirty="0" smtClean="0"/>
              <a:t> the </a:t>
            </a:r>
            <a:r>
              <a:rPr lang="en-US" altLang="en-US" sz="2000" b="1" dirty="0" smtClean="0"/>
              <a:t>domain</a:t>
            </a:r>
            <a:r>
              <a:rPr lang="en-US" altLang="en-US" sz="2000" dirty="0" smtClean="0"/>
              <a:t> to </a:t>
            </a:r>
          </a:p>
          <a:p>
            <a:pPr marL="274320" indent="-274320">
              <a:spcBef>
                <a:spcPts val="600"/>
              </a:spcBef>
            </a:pPr>
            <a:r>
              <a:rPr lang="en-US" altLang="en-US" sz="2000" dirty="0" smtClean="0"/>
              <a:t>consists of </a:t>
            </a:r>
            <a:r>
              <a:rPr lang="en-US" altLang="en-US" sz="2000" b="1" dirty="0" smtClean="0"/>
              <a:t>all</a:t>
            </a:r>
            <a:r>
              <a:rPr lang="en-US" altLang="en-US" sz="2000" dirty="0" smtClean="0"/>
              <a:t> </a:t>
            </a:r>
            <a:r>
              <a:rPr lang="en-US" altLang="en-US" sz="2000" b="1" dirty="0" smtClean="0"/>
              <a:t>people</a:t>
            </a:r>
            <a:r>
              <a:rPr lang="en-US" altLang="en-US" sz="2000" dirty="0" smtClean="0"/>
              <a:t>, we need to express our statement as </a:t>
            </a:r>
          </a:p>
          <a:p>
            <a:pPr marL="274320" indent="-274320">
              <a:spcBef>
                <a:spcPts val="600"/>
              </a:spcBef>
            </a:pPr>
            <a:r>
              <a:rPr lang="en-US" altLang="en-US" sz="2000" dirty="0" smtClean="0">
                <a:solidFill>
                  <a:srgbClr val="0000FF"/>
                </a:solidFill>
              </a:rPr>
              <a:t>“For every person x, if person x is a student in this class then x has studied </a:t>
            </a:r>
          </a:p>
          <a:p>
            <a:pPr marL="274320" indent="-274320">
              <a:spcBef>
                <a:spcPts val="600"/>
              </a:spcBef>
            </a:pPr>
            <a:r>
              <a:rPr lang="en-US" altLang="en-US" sz="2000" dirty="0" smtClean="0">
                <a:solidFill>
                  <a:srgbClr val="0000FF"/>
                </a:solidFill>
              </a:rPr>
              <a:t>calculus.”</a:t>
            </a:r>
          </a:p>
          <a:p>
            <a:pPr marL="274320" indent="-274320">
              <a:spcBef>
                <a:spcPts val="600"/>
              </a:spcBef>
            </a:pPr>
            <a:r>
              <a:rPr lang="en-US" altLang="en-US" sz="2000" dirty="0" smtClean="0">
                <a:solidFill>
                  <a:srgbClr val="0000FF"/>
                </a:solidFill>
              </a:rPr>
              <a:t>If </a:t>
            </a:r>
            <a:r>
              <a:rPr lang="en-US" altLang="en-US" sz="2000" b="1" dirty="0" smtClean="0">
                <a:solidFill>
                  <a:srgbClr val="0000FF"/>
                </a:solidFill>
              </a:rPr>
              <a:t>S(</a:t>
            </a:r>
            <a:r>
              <a:rPr lang="en-US" altLang="en-US" sz="2000" b="1" i="1" dirty="0" smtClean="0">
                <a:solidFill>
                  <a:srgbClr val="0000FF"/>
                </a:solidFill>
              </a:rPr>
              <a:t>x</a:t>
            </a:r>
            <a:r>
              <a:rPr lang="en-US" altLang="en-US" sz="2000" b="1" dirty="0" smtClean="0">
                <a:solidFill>
                  <a:srgbClr val="0000FF"/>
                </a:solidFill>
              </a:rPr>
              <a:t>)</a:t>
            </a:r>
            <a:r>
              <a:rPr lang="en-US" altLang="en-US" sz="2000" dirty="0" smtClean="0">
                <a:solidFill>
                  <a:srgbClr val="0000FF"/>
                </a:solidFill>
              </a:rPr>
              <a:t> represents the statement that </a:t>
            </a:r>
            <a:r>
              <a:rPr lang="en-US" altLang="en-US" sz="2000" b="1" dirty="0" smtClean="0">
                <a:solidFill>
                  <a:srgbClr val="0000FF"/>
                </a:solidFill>
              </a:rPr>
              <a:t>person </a:t>
            </a:r>
            <a:r>
              <a:rPr lang="en-US" altLang="en-US" sz="2000" b="1" i="1" dirty="0" smtClean="0">
                <a:solidFill>
                  <a:srgbClr val="0000FF"/>
                </a:solidFill>
              </a:rPr>
              <a:t>x</a:t>
            </a:r>
            <a:r>
              <a:rPr lang="en-US" altLang="en-US" sz="2000" b="1" dirty="0" smtClean="0">
                <a:solidFill>
                  <a:srgbClr val="0000FF"/>
                </a:solidFill>
              </a:rPr>
              <a:t> is in this class</a:t>
            </a:r>
            <a:r>
              <a:rPr lang="en-US" altLang="en-US" sz="2000" dirty="0" smtClean="0">
                <a:solidFill>
                  <a:srgbClr val="0000FF"/>
                </a:solidFill>
              </a:rPr>
              <a:t>, our statement can be </a:t>
            </a:r>
          </a:p>
          <a:p>
            <a:pPr marL="274320" indent="-274320">
              <a:spcBef>
                <a:spcPts val="600"/>
              </a:spcBef>
            </a:pPr>
            <a:r>
              <a:rPr lang="en-US" altLang="en-US" sz="2000" dirty="0" smtClean="0">
                <a:solidFill>
                  <a:srgbClr val="0000FF"/>
                </a:solidFill>
              </a:rPr>
              <a:t>expressed as </a:t>
            </a:r>
            <a:r>
              <a:rPr lang="en-US" altLang="en-US" sz="2000" b="1" dirty="0" smtClean="0">
                <a:solidFill>
                  <a:srgbClr val="0000FF"/>
                </a:solidFill>
                <a:sym typeface="Symbol" pitchFamily="18" charset="2"/>
              </a:rPr>
              <a:t></a:t>
            </a:r>
            <a:r>
              <a:rPr lang="en-US" altLang="en-US" sz="2000" b="1" dirty="0" smtClean="0">
                <a:solidFill>
                  <a:srgbClr val="0000FF"/>
                </a:solidFill>
              </a:rPr>
              <a:t> </a:t>
            </a:r>
            <a:r>
              <a:rPr lang="en-US" altLang="en-US" sz="2000" b="1" i="1" dirty="0" smtClean="0">
                <a:solidFill>
                  <a:srgbClr val="0000FF"/>
                </a:solidFill>
              </a:rPr>
              <a:t>x S(x)</a:t>
            </a:r>
            <a:r>
              <a:rPr lang="en-US" sz="2000" b="1" dirty="0" smtClean="0">
                <a:solidFill>
                  <a:srgbClr val="0000FF"/>
                </a:solidFill>
                <a:ea typeface="Cambria Math"/>
              </a:rPr>
              <a:t> → </a:t>
            </a:r>
            <a:r>
              <a:rPr lang="en-US" altLang="en-US" sz="2000" b="1" i="1" dirty="0" smtClean="0">
                <a:solidFill>
                  <a:srgbClr val="0000FF"/>
                </a:solidFill>
              </a:rPr>
              <a:t>C</a:t>
            </a:r>
            <a:r>
              <a:rPr lang="en-US" altLang="en-US" sz="2000" b="1" dirty="0" smtClean="0">
                <a:solidFill>
                  <a:srgbClr val="0000FF"/>
                </a:solidFill>
              </a:rPr>
              <a:t>(</a:t>
            </a:r>
            <a:r>
              <a:rPr lang="en-US" altLang="en-US" sz="2000" b="1" i="1" dirty="0" smtClean="0">
                <a:solidFill>
                  <a:srgbClr val="0000FF"/>
                </a:solidFill>
              </a:rPr>
              <a:t>x</a:t>
            </a:r>
            <a:r>
              <a:rPr lang="en-US" altLang="en-US" sz="2000" b="1" dirty="0" smtClean="0">
                <a:solidFill>
                  <a:srgbClr val="0000FF"/>
                </a:solidFill>
              </a:rPr>
              <a:t>)</a:t>
            </a:r>
            <a:r>
              <a:rPr lang="en-US" altLang="en-US" sz="2000" b="1" i="1" dirty="0" smtClean="0">
                <a:solidFill>
                  <a:srgbClr val="0000FF"/>
                </a:solidFill>
              </a:rPr>
              <a:t>.</a:t>
            </a:r>
          </a:p>
          <a:p>
            <a:pPr marL="274320" indent="-274320">
              <a:spcBef>
                <a:spcPts val="600"/>
              </a:spcBef>
            </a:pPr>
            <a:endParaRPr lang="en-US" altLang="en-US" sz="2000" b="1" i="1" dirty="0" smtClean="0">
              <a:solidFill>
                <a:srgbClr val="FF0000"/>
              </a:solidFill>
            </a:endParaRPr>
          </a:p>
          <a:p>
            <a:pPr marL="274320" indent="-274320">
              <a:spcBef>
                <a:spcPts val="600"/>
              </a:spcBef>
            </a:pPr>
            <a:r>
              <a:rPr lang="en-US" altLang="en-US" sz="2000" b="1" i="1" u="sng" dirty="0" smtClean="0">
                <a:solidFill>
                  <a:srgbClr val="FF0000"/>
                </a:solidFill>
              </a:rPr>
              <a:t>Note</a:t>
            </a:r>
            <a:r>
              <a:rPr lang="en-US" altLang="en-US" sz="2000" i="1" dirty="0" smtClean="0">
                <a:solidFill>
                  <a:srgbClr val="FF0000"/>
                </a:solidFill>
              </a:rPr>
              <a:t>: </a:t>
            </a:r>
            <a:r>
              <a:rPr lang="en-US" altLang="en-US" sz="2000" i="1" dirty="0" smtClean="0"/>
              <a:t>For the second way (when the </a:t>
            </a:r>
            <a:r>
              <a:rPr lang="en-US" altLang="en-US" sz="2000" b="1" i="1" dirty="0" smtClean="0"/>
              <a:t>domain is all people</a:t>
            </a:r>
            <a:r>
              <a:rPr lang="en-US" altLang="en-US" sz="2000" i="1" dirty="0" smtClean="0"/>
              <a:t>), we always want to use </a:t>
            </a:r>
          </a:p>
          <a:p>
            <a:pPr marL="274320" indent="-274320">
              <a:spcBef>
                <a:spcPts val="600"/>
              </a:spcBef>
            </a:pPr>
            <a:r>
              <a:rPr lang="en-US" altLang="en-US" sz="2000" b="1" i="1" dirty="0" smtClean="0">
                <a:solidFill>
                  <a:srgbClr val="FF0000"/>
                </a:solidFill>
              </a:rPr>
              <a:t>conditional</a:t>
            </a:r>
            <a:r>
              <a:rPr lang="en-US" altLang="en-US" sz="2000" i="1" dirty="0" smtClean="0">
                <a:solidFill>
                  <a:srgbClr val="FF0000"/>
                </a:solidFill>
              </a:rPr>
              <a:t>  </a:t>
            </a:r>
            <a:r>
              <a:rPr lang="en-US" altLang="en-US" sz="2000" b="1" i="1" dirty="0" smtClean="0">
                <a:solidFill>
                  <a:srgbClr val="FF0000"/>
                </a:solidFill>
              </a:rPr>
              <a:t>statements</a:t>
            </a:r>
            <a:r>
              <a:rPr lang="en-US" altLang="en-US" sz="2000" i="1" dirty="0" smtClean="0">
                <a:solidFill>
                  <a:srgbClr val="FF0000"/>
                </a:solidFill>
              </a:rPr>
              <a:t> with </a:t>
            </a:r>
            <a:r>
              <a:rPr lang="en-US" altLang="en-US" sz="2000" b="1" i="1" dirty="0" smtClean="0">
                <a:solidFill>
                  <a:srgbClr val="FF0000"/>
                </a:solidFill>
              </a:rPr>
              <a:t>universal</a:t>
            </a:r>
            <a:r>
              <a:rPr lang="en-US" altLang="en-US" sz="2000" i="1" dirty="0" smtClean="0">
                <a:solidFill>
                  <a:srgbClr val="FF0000"/>
                </a:solidFill>
              </a:rPr>
              <a:t> </a:t>
            </a:r>
            <a:r>
              <a:rPr lang="en-US" altLang="en-US" sz="2000" b="1" i="1" dirty="0" smtClean="0">
                <a:solidFill>
                  <a:srgbClr val="FF0000"/>
                </a:solidFill>
              </a:rPr>
              <a:t>quantifiers</a:t>
            </a:r>
            <a:r>
              <a:rPr lang="en-US" altLang="en-US" sz="2000" i="1" dirty="0" smtClean="0">
                <a:solidFill>
                  <a:srgbClr val="FF0000"/>
                </a:solidFill>
              </a:rPr>
              <a:t> </a:t>
            </a:r>
            <a:r>
              <a:rPr lang="en-US" altLang="en-US" sz="2000" i="1" dirty="0" smtClean="0"/>
              <a:t>and </a:t>
            </a:r>
            <a:r>
              <a:rPr lang="en-US" altLang="en-US" sz="2000" b="1" i="1" dirty="0" smtClean="0">
                <a:solidFill>
                  <a:srgbClr val="0000FF"/>
                </a:solidFill>
              </a:rPr>
              <a:t>conjunctions</a:t>
            </a:r>
            <a:r>
              <a:rPr lang="en-US" altLang="en-US" sz="2000" i="1" dirty="0" smtClean="0">
                <a:solidFill>
                  <a:srgbClr val="0000FF"/>
                </a:solidFill>
              </a:rPr>
              <a:t> with </a:t>
            </a:r>
          </a:p>
          <a:p>
            <a:pPr marL="274320" indent="-274320">
              <a:spcBef>
                <a:spcPts val="600"/>
              </a:spcBef>
            </a:pPr>
            <a:r>
              <a:rPr lang="en-US" altLang="en-US" sz="2000" b="1" i="1" dirty="0" smtClean="0">
                <a:solidFill>
                  <a:srgbClr val="0000FF"/>
                </a:solidFill>
              </a:rPr>
              <a:t>existential</a:t>
            </a:r>
            <a:r>
              <a:rPr lang="en-US" altLang="en-US" sz="2000" i="1" dirty="0" smtClean="0">
                <a:solidFill>
                  <a:srgbClr val="0000FF"/>
                </a:solidFill>
              </a:rPr>
              <a:t> </a:t>
            </a:r>
            <a:r>
              <a:rPr lang="en-US" altLang="en-US" sz="2000" b="1" i="1" dirty="0" smtClean="0">
                <a:solidFill>
                  <a:srgbClr val="0000FF"/>
                </a:solidFill>
              </a:rPr>
              <a:t>quantifiers</a:t>
            </a:r>
            <a:r>
              <a:rPr lang="en-US" altLang="en-US" sz="2000" i="1" dirty="0" smtClean="0">
                <a:solidFill>
                  <a:srgbClr val="0000FF"/>
                </a:solidFill>
              </a:rPr>
              <a:t>.</a:t>
            </a:r>
            <a:r>
              <a:rPr lang="en-US" altLang="en-US" sz="2000" dirty="0" smtClean="0">
                <a:solidFill>
                  <a:srgbClr val="0000FF"/>
                </a:solidFill>
              </a:rPr>
              <a:t> </a:t>
            </a:r>
          </a:p>
          <a:p>
            <a:pPr marL="274320" indent="-274320">
              <a:spcBef>
                <a:spcPts val="600"/>
              </a:spcBef>
            </a:pPr>
            <a:r>
              <a:rPr lang="en-US" sz="2000" dirty="0" smtClean="0"/>
              <a:t>  </a:t>
            </a:r>
            <a:endParaRPr lang="en-US" sz="20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Extra Example</a:t>
            </a:r>
            <a:endParaRPr lang="en-US" sz="4000" dirty="0">
              <a:latin typeface="+mn-lt"/>
            </a:endParaRPr>
          </a:p>
        </p:txBody>
      </p:sp>
      <p:sp>
        <p:nvSpPr>
          <p:cNvPr id="4" name="Rectangle 3"/>
          <p:cNvSpPr/>
          <p:nvPr/>
        </p:nvSpPr>
        <p:spPr>
          <a:xfrm>
            <a:off x="191069" y="2096925"/>
            <a:ext cx="8720919" cy="4247317"/>
          </a:xfrm>
          <a:prstGeom prst="rect">
            <a:avLst/>
          </a:prstGeom>
        </p:spPr>
        <p:txBody>
          <a:bodyPr wrap="square">
            <a:spAutoFit/>
          </a:bodyPr>
          <a:lstStyle/>
          <a:p>
            <a:pPr marL="274320" indent="-274320">
              <a:spcBef>
                <a:spcPts val="600"/>
              </a:spcBef>
              <a:buFont typeface="Arial" pitchFamily="34" charset="0"/>
              <a:buChar char="•"/>
            </a:pPr>
            <a:r>
              <a:rPr lang="en-US" altLang="en-US" sz="2400" dirty="0" smtClean="0">
                <a:solidFill>
                  <a:srgbClr val="FF0000"/>
                </a:solidFill>
              </a:rPr>
              <a:t>Express the statement “Someone in your school has studied calculus” using predicates and quantifiers. Let the </a:t>
            </a:r>
            <a:r>
              <a:rPr lang="en-US" altLang="en-US" sz="2400" b="1" dirty="0" smtClean="0">
                <a:solidFill>
                  <a:srgbClr val="FF0000"/>
                </a:solidFill>
              </a:rPr>
              <a:t>domain</a:t>
            </a:r>
            <a:r>
              <a:rPr lang="en-US" altLang="en-US" sz="2400" dirty="0" smtClean="0">
                <a:solidFill>
                  <a:srgbClr val="FF0000"/>
                </a:solidFill>
              </a:rPr>
              <a:t> consists of </a:t>
            </a:r>
            <a:r>
              <a:rPr lang="en-US" altLang="en-US" sz="2400" b="1" dirty="0" smtClean="0">
                <a:solidFill>
                  <a:srgbClr val="FF0000"/>
                </a:solidFill>
              </a:rPr>
              <a:t>all people.</a:t>
            </a:r>
          </a:p>
          <a:p>
            <a:pPr marL="274320" indent="-274320">
              <a:spcBef>
                <a:spcPts val="600"/>
              </a:spcBef>
              <a:buFont typeface="Arial" pitchFamily="34" charset="0"/>
              <a:buChar char="•"/>
            </a:pPr>
            <a:r>
              <a:rPr lang="en-US" altLang="en-US" sz="2400" b="1" u="sng" dirty="0" smtClean="0">
                <a:solidFill>
                  <a:srgbClr val="0000FF"/>
                </a:solidFill>
              </a:rPr>
              <a:t>Solution</a:t>
            </a:r>
            <a:r>
              <a:rPr lang="en-US" altLang="en-US" sz="2400" b="1" dirty="0" smtClean="0">
                <a:solidFill>
                  <a:srgbClr val="0000FF"/>
                </a:solidFill>
              </a:rPr>
              <a:t>:</a:t>
            </a:r>
          </a:p>
          <a:p>
            <a:pPr marL="274320" indent="-274320">
              <a:spcBef>
                <a:spcPts val="600"/>
              </a:spcBef>
            </a:pPr>
            <a:r>
              <a:rPr lang="en-US" altLang="en-US" sz="2400" dirty="0" smtClean="0"/>
              <a:t>	Let, </a:t>
            </a:r>
            <a:r>
              <a:rPr lang="en-US" altLang="en-US" sz="2400" b="1" dirty="0" smtClean="0">
                <a:solidFill>
                  <a:srgbClr val="0000FF"/>
                </a:solidFill>
              </a:rPr>
              <a:t>S(x) </a:t>
            </a:r>
            <a:r>
              <a:rPr lang="en-US" altLang="en-US" sz="2400" dirty="0" smtClean="0"/>
              <a:t>be the propositional  functions </a:t>
            </a:r>
            <a:r>
              <a:rPr lang="en-US" altLang="en-US" sz="2400" dirty="0" smtClean="0">
                <a:solidFill>
                  <a:srgbClr val="0000FF"/>
                </a:solidFill>
              </a:rPr>
              <a:t>“ </a:t>
            </a:r>
            <a:r>
              <a:rPr lang="en-US" altLang="en-US" sz="2400" i="1" dirty="0" smtClean="0">
                <a:solidFill>
                  <a:srgbClr val="0000FF"/>
                </a:solidFill>
              </a:rPr>
              <a:t>x</a:t>
            </a:r>
            <a:r>
              <a:rPr lang="en-US" altLang="en-US" sz="2400" dirty="0" smtClean="0">
                <a:solidFill>
                  <a:srgbClr val="0000FF"/>
                </a:solidFill>
              </a:rPr>
              <a:t> is in your school” </a:t>
            </a:r>
            <a:r>
              <a:rPr lang="en-US" altLang="en-US" sz="2400" dirty="0" smtClean="0"/>
              <a:t>and </a:t>
            </a:r>
          </a:p>
          <a:p>
            <a:pPr marL="274320" indent="-274320">
              <a:spcBef>
                <a:spcPts val="600"/>
              </a:spcBef>
            </a:pPr>
            <a:r>
              <a:rPr lang="en-US" altLang="en-US" sz="2400" b="1" dirty="0" smtClean="0">
                <a:solidFill>
                  <a:srgbClr val="0000FF"/>
                </a:solidFill>
              </a:rPr>
              <a:t>	C(</a:t>
            </a:r>
            <a:r>
              <a:rPr lang="en-US" altLang="en-US" sz="2400" b="1" i="1" dirty="0" smtClean="0">
                <a:solidFill>
                  <a:srgbClr val="0000FF"/>
                </a:solidFill>
              </a:rPr>
              <a:t>x</a:t>
            </a:r>
            <a:r>
              <a:rPr lang="en-US" altLang="en-US" sz="2400" b="1" dirty="0" smtClean="0">
                <a:solidFill>
                  <a:srgbClr val="0000FF"/>
                </a:solidFill>
              </a:rPr>
              <a:t>)</a:t>
            </a:r>
            <a:r>
              <a:rPr lang="en-US" altLang="en-US" sz="2400" dirty="0" smtClean="0">
                <a:solidFill>
                  <a:srgbClr val="0000FF"/>
                </a:solidFill>
              </a:rPr>
              <a:t> </a:t>
            </a:r>
            <a:r>
              <a:rPr lang="en-US" altLang="en-US" sz="2400" dirty="0" smtClean="0"/>
              <a:t>be the propositional function </a:t>
            </a:r>
            <a:r>
              <a:rPr lang="en-US" altLang="en-US" sz="2400" dirty="0" smtClean="0">
                <a:solidFill>
                  <a:srgbClr val="0000FF"/>
                </a:solidFill>
              </a:rPr>
              <a:t>“</a:t>
            </a:r>
            <a:r>
              <a:rPr lang="en-US" altLang="en-US" sz="2400" i="1" dirty="0" smtClean="0">
                <a:solidFill>
                  <a:srgbClr val="0000FF"/>
                </a:solidFill>
              </a:rPr>
              <a:t>x</a:t>
            </a:r>
            <a:r>
              <a:rPr lang="en-US" altLang="en-US" sz="2400" dirty="0" smtClean="0">
                <a:solidFill>
                  <a:srgbClr val="0000FF"/>
                </a:solidFill>
              </a:rPr>
              <a:t> has studied calculus”.</a:t>
            </a:r>
          </a:p>
          <a:p>
            <a:pPr marL="274320" indent="-274320">
              <a:spcBef>
                <a:spcPts val="600"/>
              </a:spcBef>
            </a:pPr>
            <a:r>
              <a:rPr lang="en-US" altLang="en-US" sz="2400" b="1" dirty="0" smtClean="0">
                <a:solidFill>
                  <a:srgbClr val="0000FF"/>
                </a:solidFill>
                <a:sym typeface="Symbol" pitchFamily="18" charset="2"/>
              </a:rPr>
              <a:t>	x ( S</a:t>
            </a:r>
            <a:r>
              <a:rPr lang="en-US" altLang="en-US" sz="2400" b="1" dirty="0" smtClean="0">
                <a:solidFill>
                  <a:srgbClr val="0000FF"/>
                </a:solidFill>
              </a:rPr>
              <a:t>(x) </a:t>
            </a:r>
            <a:r>
              <a:rPr lang="en-US" altLang="en-US" sz="2400" b="1" dirty="0" smtClean="0">
                <a:solidFill>
                  <a:srgbClr val="0000FF"/>
                </a:solidFill>
                <a:sym typeface="Symbol" pitchFamily="18" charset="2"/>
              </a:rPr>
              <a:t> C(x) )</a:t>
            </a:r>
          </a:p>
          <a:p>
            <a:pPr marL="274320" indent="-274320">
              <a:spcBef>
                <a:spcPts val="600"/>
              </a:spcBef>
            </a:pPr>
            <a:endParaRPr lang="en-US" altLang="en-US" sz="2400" b="1" dirty="0" smtClean="0">
              <a:sym typeface="Symbol" pitchFamily="18" charset="2"/>
            </a:endParaRPr>
          </a:p>
          <a:p>
            <a:pPr marL="274320" indent="-274320">
              <a:spcBef>
                <a:spcPts val="600"/>
              </a:spcBef>
              <a:buFont typeface="Wingdings" pitchFamily="2" charset="2"/>
              <a:buChar char="§"/>
            </a:pPr>
            <a:r>
              <a:rPr lang="en-US" altLang="en-US" sz="2400" b="1" dirty="0" smtClean="0">
                <a:solidFill>
                  <a:srgbClr val="FF0000"/>
                </a:solidFill>
                <a:sym typeface="Symbol" pitchFamily="18" charset="2"/>
              </a:rPr>
              <a:t>Note</a:t>
            </a:r>
            <a:r>
              <a:rPr lang="en-US" altLang="en-US" sz="2400" b="1" dirty="0" smtClean="0">
                <a:sym typeface="Symbol" pitchFamily="18" charset="2"/>
              </a:rPr>
              <a:t> </a:t>
            </a:r>
            <a:r>
              <a:rPr lang="en-US" altLang="en-US" sz="2400" b="1" dirty="0" smtClean="0">
                <a:solidFill>
                  <a:srgbClr val="FF0000"/>
                </a:solidFill>
                <a:sym typeface="Symbol" pitchFamily="18" charset="2"/>
              </a:rPr>
              <a:t>that</a:t>
            </a:r>
            <a:r>
              <a:rPr lang="en-US" altLang="en-US" sz="2400" dirty="0" smtClean="0">
                <a:sym typeface="Symbol" pitchFamily="18" charset="2"/>
              </a:rPr>
              <a:t> if the </a:t>
            </a:r>
            <a:r>
              <a:rPr lang="en-US" altLang="en-US" sz="2400" b="1" dirty="0" smtClean="0">
                <a:sym typeface="Symbol" pitchFamily="18" charset="2"/>
              </a:rPr>
              <a:t>domain</a:t>
            </a:r>
            <a:r>
              <a:rPr lang="en-US" altLang="en-US" sz="2400" dirty="0" smtClean="0">
                <a:sym typeface="Symbol" pitchFamily="18" charset="2"/>
              </a:rPr>
              <a:t> consists of the </a:t>
            </a:r>
            <a:r>
              <a:rPr lang="en-US" altLang="en-US" sz="2400" b="1" dirty="0" smtClean="0">
                <a:sym typeface="Symbol" pitchFamily="18" charset="2"/>
              </a:rPr>
              <a:t>students in your school</a:t>
            </a:r>
            <a:r>
              <a:rPr lang="en-US" altLang="en-US" sz="2400" dirty="0" smtClean="0">
                <a:sym typeface="Symbol" pitchFamily="18" charset="2"/>
              </a:rPr>
              <a:t>, then we can write </a:t>
            </a:r>
            <a:r>
              <a:rPr lang="en-US" altLang="en-US" sz="2400" b="1" dirty="0" smtClean="0">
                <a:solidFill>
                  <a:srgbClr val="0000FF"/>
                </a:solidFill>
                <a:sym typeface="Symbol" pitchFamily="18" charset="2"/>
              </a:rPr>
              <a:t>x C(</a:t>
            </a:r>
            <a:r>
              <a:rPr lang="en-US" altLang="en-US" sz="2400" b="1" i="1" dirty="0" smtClean="0">
                <a:solidFill>
                  <a:srgbClr val="0000FF"/>
                </a:solidFill>
                <a:sym typeface="Symbol" pitchFamily="18" charset="2"/>
              </a:rPr>
              <a:t>x</a:t>
            </a:r>
            <a:r>
              <a:rPr lang="en-US" altLang="en-US" sz="2400" b="1" dirty="0" smtClean="0">
                <a:solidFill>
                  <a:srgbClr val="0000FF"/>
                </a:solidFill>
                <a:sym typeface="Symbol" pitchFamily="18" charset="2"/>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Exercise 9 (p.43) </a:t>
            </a:r>
            <a:endParaRPr lang="en-US" sz="4000" dirty="0">
              <a:latin typeface="+mn-lt"/>
            </a:endParaRPr>
          </a:p>
        </p:txBody>
      </p:sp>
      <p:sp>
        <p:nvSpPr>
          <p:cNvPr id="4" name="Rectangle 3"/>
          <p:cNvSpPr/>
          <p:nvPr/>
        </p:nvSpPr>
        <p:spPr>
          <a:xfrm>
            <a:off x="298509" y="2309514"/>
            <a:ext cx="8476999" cy="3477875"/>
          </a:xfrm>
          <a:prstGeom prst="rect">
            <a:avLst/>
          </a:prstGeom>
        </p:spPr>
        <p:txBody>
          <a:bodyPr wrap="square">
            <a:spAutoFit/>
          </a:bodyPr>
          <a:lstStyle/>
          <a:p>
            <a:pPr marL="457200" indent="-274320">
              <a:spcBef>
                <a:spcPts val="600"/>
              </a:spcBef>
              <a:buFont typeface="Arial" pitchFamily="34" charset="0"/>
              <a:buChar char="•"/>
            </a:pPr>
            <a:r>
              <a:rPr lang="en-US" altLang="en-US" sz="2000" dirty="0" smtClean="0"/>
              <a:t>Let </a:t>
            </a:r>
            <a:r>
              <a:rPr lang="en-US" altLang="en-US" sz="2000" i="1" dirty="0" smtClean="0">
                <a:solidFill>
                  <a:srgbClr val="0000FF"/>
                </a:solidFill>
              </a:rPr>
              <a:t>P(x)</a:t>
            </a:r>
            <a:r>
              <a:rPr lang="en-US" altLang="en-US" sz="2000" dirty="0" smtClean="0"/>
              <a:t> be the statement </a:t>
            </a:r>
            <a:r>
              <a:rPr lang="en-US" altLang="en-US" sz="2000" dirty="0" smtClean="0">
                <a:solidFill>
                  <a:srgbClr val="0000FF"/>
                </a:solidFill>
              </a:rPr>
              <a:t>“</a:t>
            </a:r>
            <a:r>
              <a:rPr lang="en-US" altLang="en-US" sz="2000" i="1" dirty="0" smtClean="0">
                <a:solidFill>
                  <a:srgbClr val="0000FF"/>
                </a:solidFill>
              </a:rPr>
              <a:t>x</a:t>
            </a:r>
            <a:r>
              <a:rPr lang="en-US" altLang="en-US" sz="2000" dirty="0" smtClean="0">
                <a:solidFill>
                  <a:srgbClr val="0000FF"/>
                </a:solidFill>
              </a:rPr>
              <a:t> can speak Russian”</a:t>
            </a:r>
            <a:r>
              <a:rPr lang="en-US" altLang="en-US" sz="2000" dirty="0" smtClean="0"/>
              <a:t> and let </a:t>
            </a:r>
            <a:r>
              <a:rPr lang="en-US" altLang="en-US" sz="2000" dirty="0" smtClean="0">
                <a:solidFill>
                  <a:srgbClr val="FF0000"/>
                </a:solidFill>
              </a:rPr>
              <a:t>Q</a:t>
            </a:r>
            <a:r>
              <a:rPr lang="en-US" altLang="en-US" sz="2000" i="1" dirty="0" smtClean="0">
                <a:solidFill>
                  <a:srgbClr val="FF0000"/>
                </a:solidFill>
              </a:rPr>
              <a:t>(x)</a:t>
            </a:r>
            <a:r>
              <a:rPr lang="en-US" altLang="en-US" sz="2000" dirty="0" smtClean="0">
                <a:solidFill>
                  <a:srgbClr val="FF0000"/>
                </a:solidFill>
              </a:rPr>
              <a:t> </a:t>
            </a:r>
            <a:r>
              <a:rPr lang="en-US" altLang="en-US" sz="2000" dirty="0" smtClean="0"/>
              <a:t>be the statement </a:t>
            </a:r>
            <a:r>
              <a:rPr lang="en-US" altLang="en-US" sz="2000" dirty="0" smtClean="0">
                <a:solidFill>
                  <a:srgbClr val="FF0000"/>
                </a:solidFill>
              </a:rPr>
              <a:t>“</a:t>
            </a:r>
            <a:r>
              <a:rPr lang="en-US" altLang="en-US" sz="2000" i="1" dirty="0" smtClean="0">
                <a:solidFill>
                  <a:srgbClr val="FF0000"/>
                </a:solidFill>
              </a:rPr>
              <a:t>x</a:t>
            </a:r>
            <a:r>
              <a:rPr lang="en-US" altLang="en-US" sz="2000" dirty="0" smtClean="0">
                <a:solidFill>
                  <a:srgbClr val="FF0000"/>
                </a:solidFill>
              </a:rPr>
              <a:t> knows the computer language C++”</a:t>
            </a:r>
            <a:r>
              <a:rPr lang="en-US" altLang="en-US" sz="2000" dirty="0" smtClean="0"/>
              <a:t>, Express each of these sentences in terms of </a:t>
            </a:r>
            <a:r>
              <a:rPr lang="en-US" altLang="en-US" sz="2000" i="1" dirty="0" smtClean="0"/>
              <a:t>P(x), Q (x),</a:t>
            </a:r>
            <a:r>
              <a:rPr lang="en-US" altLang="en-US" sz="2000" dirty="0" smtClean="0"/>
              <a:t> quantifiers, and logical connectives. The </a:t>
            </a:r>
            <a:r>
              <a:rPr lang="en-US" altLang="en-US" sz="2000" dirty="0" smtClean="0">
                <a:solidFill>
                  <a:srgbClr val="FF0000"/>
                </a:solidFill>
              </a:rPr>
              <a:t>domain</a:t>
            </a:r>
            <a:r>
              <a:rPr lang="en-US" altLang="en-US" sz="2000" dirty="0" smtClean="0"/>
              <a:t> for quantifiers consists of </a:t>
            </a:r>
            <a:r>
              <a:rPr lang="en-US" altLang="en-US" sz="2000" dirty="0" smtClean="0">
                <a:solidFill>
                  <a:srgbClr val="FF0000"/>
                </a:solidFill>
              </a:rPr>
              <a:t>all students at your school.</a:t>
            </a:r>
          </a:p>
          <a:p>
            <a:pPr marL="640080" indent="-457200">
              <a:spcBef>
                <a:spcPts val="600"/>
              </a:spcBef>
              <a:buFont typeface="+mj-lt"/>
              <a:buAutoNum type="alphaLcParenR"/>
            </a:pPr>
            <a:r>
              <a:rPr lang="en-US" altLang="en-US" sz="2000" dirty="0" smtClean="0"/>
              <a:t>There is a student at your school who can speak Russian and who knows C++.</a:t>
            </a:r>
          </a:p>
          <a:p>
            <a:pPr marL="640080" indent="-457200">
              <a:spcBef>
                <a:spcPts val="600"/>
              </a:spcBef>
              <a:buFont typeface="+mj-lt"/>
              <a:buAutoNum type="alphaLcParenR"/>
            </a:pPr>
            <a:r>
              <a:rPr lang="en-US" altLang="en-US" sz="2000" dirty="0" smtClean="0"/>
              <a:t>There is a student at your school who can speak Russian but who doesn’t know C++.</a:t>
            </a:r>
          </a:p>
          <a:p>
            <a:pPr marL="640080" indent="-457200">
              <a:spcBef>
                <a:spcPts val="600"/>
              </a:spcBef>
              <a:buFont typeface="+mj-lt"/>
              <a:buAutoNum type="alphaLcParenR"/>
            </a:pPr>
            <a:r>
              <a:rPr lang="en-US" altLang="en-US" sz="2000" dirty="0" smtClean="0"/>
              <a:t>Every student at your school either can speak Russian or knows C++.</a:t>
            </a:r>
          </a:p>
          <a:p>
            <a:pPr marL="640080" indent="-457200">
              <a:spcBef>
                <a:spcPts val="600"/>
              </a:spcBef>
              <a:buFont typeface="+mj-lt"/>
              <a:buAutoNum type="alphaLcParenR"/>
            </a:pPr>
            <a:r>
              <a:rPr lang="en-US" altLang="en-US" sz="2000" dirty="0" smtClean="0"/>
              <a:t>No student at your school can speak Russian or knows C++ </a:t>
            </a:r>
            <a:endParaRPr lang="en-US" sz="20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Answers </a:t>
            </a:r>
            <a:endParaRPr lang="en-US" sz="4000" b="1" dirty="0">
              <a:latin typeface="+mn-lt"/>
            </a:endParaRPr>
          </a:p>
        </p:txBody>
      </p:sp>
      <p:sp>
        <p:nvSpPr>
          <p:cNvPr id="4" name="Rectangle 3"/>
          <p:cNvSpPr/>
          <p:nvPr/>
        </p:nvSpPr>
        <p:spPr>
          <a:xfrm>
            <a:off x="626061" y="2413338"/>
            <a:ext cx="6436659" cy="3108543"/>
          </a:xfrm>
          <a:prstGeom prst="rect">
            <a:avLst/>
          </a:prstGeom>
        </p:spPr>
        <p:txBody>
          <a:bodyPr wrap="square">
            <a:spAutoFit/>
          </a:bodyPr>
          <a:lstStyle/>
          <a:p>
            <a:pPr marL="514350" indent="-514350">
              <a:buFont typeface="+mj-lt"/>
              <a:buAutoNum type="alphaLcParenR"/>
            </a:pPr>
            <a:r>
              <a:rPr lang="en-US" altLang="en-US" sz="2800" b="1" dirty="0" smtClean="0">
                <a:sym typeface="Symbol" pitchFamily="18" charset="2"/>
              </a:rPr>
              <a:t> x (</a:t>
            </a:r>
            <a:r>
              <a:rPr lang="en-US" altLang="en-US" sz="2800" b="1" dirty="0" smtClean="0"/>
              <a:t>p(x) </a:t>
            </a:r>
            <a:r>
              <a:rPr lang="en-US" altLang="en-US" sz="2800" b="1" dirty="0" smtClean="0">
                <a:sym typeface="Symbol" pitchFamily="18" charset="2"/>
              </a:rPr>
              <a:t> Q(x))</a:t>
            </a:r>
          </a:p>
          <a:p>
            <a:pPr marL="609600" indent="-609600">
              <a:buFont typeface="+mj-lt"/>
              <a:buAutoNum type="alphaLcParenR"/>
            </a:pPr>
            <a:endParaRPr lang="en-US" altLang="en-US" sz="2800" b="1" dirty="0" smtClean="0">
              <a:sym typeface="Symbol" pitchFamily="18" charset="2"/>
            </a:endParaRPr>
          </a:p>
          <a:p>
            <a:pPr marL="609600" indent="-609600">
              <a:buFont typeface="+mj-lt"/>
              <a:buAutoNum type="alphaLcParenR"/>
            </a:pPr>
            <a:r>
              <a:rPr lang="en-US" altLang="en-US" sz="2800" b="1" dirty="0" smtClean="0">
                <a:sym typeface="Symbol" pitchFamily="18" charset="2"/>
              </a:rPr>
              <a:t> x (</a:t>
            </a:r>
            <a:r>
              <a:rPr lang="en-US" altLang="en-US" sz="2800" b="1" dirty="0" smtClean="0"/>
              <a:t>p(x) </a:t>
            </a:r>
            <a:r>
              <a:rPr lang="en-US" altLang="en-US" sz="2800" b="1" dirty="0" smtClean="0">
                <a:sym typeface="Symbol" pitchFamily="18" charset="2"/>
              </a:rPr>
              <a:t>  Q(x))</a:t>
            </a:r>
          </a:p>
          <a:p>
            <a:pPr marL="609600" indent="-609600">
              <a:buFont typeface="+mj-lt"/>
              <a:buAutoNum type="alphaLcParenR"/>
            </a:pPr>
            <a:endParaRPr lang="en-US" altLang="en-US" sz="2800" b="1" dirty="0" smtClean="0">
              <a:sym typeface="Symbol" pitchFamily="18" charset="2"/>
            </a:endParaRPr>
          </a:p>
          <a:p>
            <a:pPr marL="609600" indent="-609600">
              <a:buFont typeface="+mj-lt"/>
              <a:buAutoNum type="alphaLcParenR"/>
            </a:pPr>
            <a:r>
              <a:rPr lang="en-US" altLang="en-US" sz="2800" b="1" dirty="0" smtClean="0">
                <a:sym typeface="Symbol" pitchFamily="18" charset="2"/>
              </a:rPr>
              <a:t> x (</a:t>
            </a:r>
            <a:r>
              <a:rPr lang="en-US" altLang="en-US" sz="2800" b="1" dirty="0" smtClean="0"/>
              <a:t>P(x )</a:t>
            </a:r>
            <a:r>
              <a:rPr lang="en-US" altLang="en-US" sz="2800" b="1" dirty="0" smtClean="0">
                <a:sym typeface="Symbol" pitchFamily="18" charset="2"/>
              </a:rPr>
              <a:t>  Q(x))</a:t>
            </a:r>
          </a:p>
          <a:p>
            <a:pPr marL="609600" indent="-609600">
              <a:buFont typeface="+mj-lt"/>
              <a:buAutoNum type="alphaLcParenR"/>
            </a:pPr>
            <a:endParaRPr lang="en-US" altLang="en-US" sz="2800" b="1" dirty="0" smtClean="0">
              <a:sym typeface="Symbol" pitchFamily="18" charset="2"/>
            </a:endParaRPr>
          </a:p>
          <a:p>
            <a:pPr marL="609600" indent="-609600">
              <a:buFont typeface="+mj-lt"/>
              <a:buAutoNum type="alphaLcParenR"/>
            </a:pPr>
            <a:r>
              <a:rPr lang="en-US" altLang="en-US" sz="2800" b="1" dirty="0" smtClean="0">
                <a:sym typeface="Symbol" pitchFamily="18" charset="2"/>
              </a:rPr>
              <a:t> x  (</a:t>
            </a:r>
            <a:r>
              <a:rPr lang="en-US" altLang="en-US" sz="2800" b="1" dirty="0" smtClean="0"/>
              <a:t>P(x )</a:t>
            </a:r>
            <a:r>
              <a:rPr lang="en-US" altLang="en-US" sz="2800" b="1" dirty="0" smtClean="0">
                <a:sym typeface="Symbol" pitchFamily="18" charset="2"/>
              </a:rPr>
              <a:t>  Q(x))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Exercise 25 (p. 44)</a:t>
            </a:r>
            <a:endParaRPr lang="en-US" sz="4000" b="1" dirty="0">
              <a:latin typeface="+mn-lt"/>
            </a:endParaRPr>
          </a:p>
        </p:txBody>
      </p:sp>
      <p:sp>
        <p:nvSpPr>
          <p:cNvPr id="4" name="Rectangle 3"/>
          <p:cNvSpPr/>
          <p:nvPr/>
        </p:nvSpPr>
        <p:spPr>
          <a:xfrm>
            <a:off x="272948" y="2134319"/>
            <a:ext cx="8461612" cy="3600986"/>
          </a:xfrm>
          <a:prstGeom prst="rect">
            <a:avLst/>
          </a:prstGeom>
        </p:spPr>
        <p:txBody>
          <a:bodyPr wrap="square">
            <a:spAutoFit/>
          </a:bodyPr>
          <a:lstStyle/>
          <a:p>
            <a:r>
              <a:rPr lang="en-US" altLang="en-US" sz="2800" dirty="0" smtClean="0">
                <a:solidFill>
                  <a:srgbClr val="FC0000"/>
                </a:solidFill>
              </a:rPr>
              <a:t>Translate each of the statements into logical expressions using predicates, quantifiers, and logical connectives.</a:t>
            </a:r>
            <a:r>
              <a:rPr lang="en-US" altLang="en-US" sz="2800" dirty="0" smtClean="0"/>
              <a:t> </a:t>
            </a:r>
          </a:p>
          <a:p>
            <a:r>
              <a:rPr lang="en-US" altLang="en-US" sz="2800" dirty="0" smtClean="0">
                <a:solidFill>
                  <a:srgbClr val="FF0000"/>
                </a:solidFill>
              </a:rPr>
              <a:t>Let the </a:t>
            </a:r>
            <a:r>
              <a:rPr lang="en-US" altLang="en-US" sz="2800" b="1" dirty="0" smtClean="0">
                <a:solidFill>
                  <a:srgbClr val="FF0000"/>
                </a:solidFill>
              </a:rPr>
              <a:t>domain</a:t>
            </a:r>
            <a:r>
              <a:rPr lang="en-US" altLang="en-US" sz="2800" dirty="0" smtClean="0">
                <a:solidFill>
                  <a:srgbClr val="FF0000"/>
                </a:solidFill>
              </a:rPr>
              <a:t> be </a:t>
            </a:r>
            <a:r>
              <a:rPr lang="en-US" altLang="en-US" sz="2800" b="1" dirty="0" smtClean="0">
                <a:solidFill>
                  <a:srgbClr val="FF0000"/>
                </a:solidFill>
              </a:rPr>
              <a:t>all</a:t>
            </a:r>
            <a:r>
              <a:rPr lang="en-US" altLang="en-US" sz="2800" dirty="0" smtClean="0">
                <a:solidFill>
                  <a:srgbClr val="FF0000"/>
                </a:solidFill>
              </a:rPr>
              <a:t> </a:t>
            </a:r>
            <a:r>
              <a:rPr lang="en-US" altLang="en-US" sz="2800" b="1" dirty="0" smtClean="0">
                <a:solidFill>
                  <a:srgbClr val="FF0000"/>
                </a:solidFill>
              </a:rPr>
              <a:t>people </a:t>
            </a:r>
            <a:endParaRPr lang="en-US" altLang="en-US" sz="2800" dirty="0" smtClean="0">
              <a:solidFill>
                <a:srgbClr val="FF0000"/>
              </a:solidFill>
            </a:endParaRPr>
          </a:p>
          <a:p>
            <a:pPr marL="1005840" lvl="1" indent="-457200">
              <a:buFont typeface="+mj-lt"/>
              <a:buAutoNum type="alphaLcParenR"/>
            </a:pPr>
            <a:r>
              <a:rPr lang="en-US" altLang="en-US" sz="2400" dirty="0" smtClean="0"/>
              <a:t>No one is perfect.</a:t>
            </a:r>
          </a:p>
          <a:p>
            <a:pPr marL="1005840" lvl="1" indent="-457200">
              <a:buFont typeface="+mj-lt"/>
              <a:buAutoNum type="alphaLcParenR"/>
            </a:pPr>
            <a:r>
              <a:rPr lang="en-US" altLang="en-US" sz="2400" dirty="0" smtClean="0"/>
              <a:t>Not everyone is perfect.</a:t>
            </a:r>
          </a:p>
          <a:p>
            <a:pPr marL="1005840" lvl="1" indent="-457200">
              <a:buFont typeface="+mj-lt"/>
              <a:buAutoNum type="alphaLcParenR"/>
            </a:pPr>
            <a:r>
              <a:rPr lang="en-US" altLang="en-US" sz="2400" dirty="0" smtClean="0"/>
              <a:t>All your friends are perfect.</a:t>
            </a:r>
          </a:p>
          <a:p>
            <a:pPr marL="1005840" lvl="1" indent="-457200">
              <a:buFont typeface="+mj-lt"/>
              <a:buAutoNum type="alphaLcParenR"/>
            </a:pPr>
            <a:r>
              <a:rPr lang="en-US" altLang="en-US" sz="2400" dirty="0" smtClean="0"/>
              <a:t>At least one of your friends is perfect.</a:t>
            </a:r>
          </a:p>
          <a:p>
            <a:pPr marL="1005840" lvl="1" indent="-457200">
              <a:buFont typeface="+mj-lt"/>
              <a:buAutoNum type="alphaLcParenR"/>
            </a:pPr>
            <a:r>
              <a:rPr lang="en-US" altLang="en-US" sz="2400" dirty="0" smtClean="0"/>
              <a:t>Everyone is your friend and is perfect. </a:t>
            </a:r>
          </a:p>
          <a:p>
            <a:pPr marL="1005840" lvl="1" indent="-457200">
              <a:buFont typeface="+mj-lt"/>
              <a:buAutoNum type="alphaLcParenR"/>
            </a:pPr>
            <a:r>
              <a:rPr lang="en-US" sz="2400" dirty="0" smtClean="0"/>
              <a:t>Not everybody is your friend or someone is not perfect. </a:t>
            </a:r>
            <a:endParaRPr lang="en-US" sz="24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Solution </a:t>
            </a:r>
            <a:endParaRPr lang="en-US" sz="4000" b="1" dirty="0">
              <a:latin typeface="+mn-lt"/>
            </a:endParaRPr>
          </a:p>
        </p:txBody>
      </p:sp>
      <p:sp>
        <p:nvSpPr>
          <p:cNvPr id="4" name="Rectangle 3"/>
          <p:cNvSpPr/>
          <p:nvPr/>
        </p:nvSpPr>
        <p:spPr>
          <a:xfrm>
            <a:off x="245653" y="2255132"/>
            <a:ext cx="8147714" cy="3539430"/>
          </a:xfrm>
          <a:prstGeom prst="rect">
            <a:avLst/>
          </a:prstGeom>
        </p:spPr>
        <p:txBody>
          <a:bodyPr wrap="square">
            <a:spAutoFit/>
          </a:bodyPr>
          <a:lstStyle/>
          <a:p>
            <a:r>
              <a:rPr lang="en-US" altLang="en-US" sz="2800" dirty="0" smtClean="0"/>
              <a:t>Let </a:t>
            </a:r>
            <a:r>
              <a:rPr lang="en-US" altLang="en-US" sz="2800" i="1" dirty="0" smtClean="0">
                <a:solidFill>
                  <a:srgbClr val="0000FF"/>
                </a:solidFill>
              </a:rPr>
              <a:t>P(x)</a:t>
            </a:r>
            <a:r>
              <a:rPr lang="en-US" altLang="en-US" sz="2800" dirty="0" smtClean="0"/>
              <a:t> be </a:t>
            </a:r>
            <a:r>
              <a:rPr lang="en-US" altLang="en-US" sz="2800" dirty="0" smtClean="0">
                <a:solidFill>
                  <a:srgbClr val="0000FF"/>
                </a:solidFill>
              </a:rPr>
              <a:t>“</a:t>
            </a:r>
            <a:r>
              <a:rPr lang="en-US" altLang="en-US" sz="2800" i="1" dirty="0" smtClean="0">
                <a:solidFill>
                  <a:srgbClr val="0000FF"/>
                </a:solidFill>
              </a:rPr>
              <a:t>x</a:t>
            </a:r>
            <a:r>
              <a:rPr lang="en-US" altLang="en-US" sz="2800" dirty="0" smtClean="0">
                <a:solidFill>
                  <a:srgbClr val="0000FF"/>
                </a:solidFill>
              </a:rPr>
              <a:t> is perfect”</a:t>
            </a:r>
            <a:r>
              <a:rPr lang="en-US" altLang="en-US" sz="2800" dirty="0" smtClean="0"/>
              <a:t>; let </a:t>
            </a:r>
            <a:r>
              <a:rPr lang="en-US" altLang="en-US" sz="2800" i="1" dirty="0" smtClean="0">
                <a:solidFill>
                  <a:srgbClr val="FF0000"/>
                </a:solidFill>
              </a:rPr>
              <a:t>F(x)</a:t>
            </a:r>
            <a:r>
              <a:rPr lang="en-US" altLang="en-US" sz="2800" i="1" dirty="0" smtClean="0"/>
              <a:t> </a:t>
            </a:r>
            <a:r>
              <a:rPr lang="en-US" altLang="en-US" sz="2800" dirty="0" smtClean="0"/>
              <a:t>be</a:t>
            </a:r>
            <a:r>
              <a:rPr lang="en-US" altLang="en-US" sz="2800" i="1" dirty="0" smtClean="0"/>
              <a:t> </a:t>
            </a:r>
            <a:r>
              <a:rPr lang="en-US" altLang="en-US" sz="2800" dirty="0" smtClean="0">
                <a:solidFill>
                  <a:srgbClr val="FF0000"/>
                </a:solidFill>
              </a:rPr>
              <a:t>“</a:t>
            </a:r>
            <a:r>
              <a:rPr lang="en-US" altLang="en-US" sz="2800" i="1" dirty="0" smtClean="0">
                <a:solidFill>
                  <a:srgbClr val="FF0000"/>
                </a:solidFill>
              </a:rPr>
              <a:t>x</a:t>
            </a:r>
            <a:r>
              <a:rPr lang="en-US" altLang="en-US" sz="2800" dirty="0" smtClean="0">
                <a:solidFill>
                  <a:srgbClr val="FF0000"/>
                </a:solidFill>
              </a:rPr>
              <a:t> is your friend”</a:t>
            </a:r>
            <a:r>
              <a:rPr lang="en-US" altLang="en-US" sz="2800" dirty="0" smtClean="0"/>
              <a:t>.</a:t>
            </a:r>
          </a:p>
          <a:p>
            <a:endParaRPr lang="en-US" altLang="en-US" sz="2800" dirty="0" smtClean="0"/>
          </a:p>
          <a:p>
            <a:pPr marL="1005840" lvl="1" indent="-548640">
              <a:buFont typeface="+mj-lt"/>
              <a:buAutoNum type="alphaLcParenR"/>
            </a:pPr>
            <a:r>
              <a:rPr lang="en-US" altLang="en-US" sz="2800" dirty="0" smtClean="0">
                <a:sym typeface="Symbol" pitchFamily="18" charset="2"/>
              </a:rPr>
              <a:t>x  </a:t>
            </a:r>
            <a:r>
              <a:rPr lang="en-US" altLang="en-US" sz="2800" dirty="0" smtClean="0"/>
              <a:t>P(x )</a:t>
            </a:r>
            <a:endParaRPr lang="en-US" altLang="en-US" sz="2800" dirty="0" smtClean="0">
              <a:sym typeface="Symbol" pitchFamily="18" charset="2"/>
            </a:endParaRPr>
          </a:p>
          <a:p>
            <a:pPr marL="1005840" lvl="1" indent="-548640">
              <a:buFont typeface="+mj-lt"/>
              <a:buAutoNum type="alphaLcParenR"/>
            </a:pPr>
            <a:r>
              <a:rPr lang="en-US" altLang="en-US" sz="2800" dirty="0" smtClean="0">
                <a:sym typeface="Symbol" pitchFamily="18" charset="2"/>
              </a:rPr>
              <a:t> x </a:t>
            </a:r>
            <a:r>
              <a:rPr lang="en-US" altLang="en-US" sz="2800" dirty="0" smtClean="0"/>
              <a:t>P(x )</a:t>
            </a:r>
          </a:p>
          <a:p>
            <a:pPr marL="1005840" lvl="1" indent="-548640">
              <a:buFont typeface="+mj-lt"/>
              <a:buAutoNum type="alphaLcParenR"/>
            </a:pPr>
            <a:r>
              <a:rPr lang="en-US" altLang="en-US" sz="2800" dirty="0" smtClean="0">
                <a:sym typeface="Symbol" pitchFamily="18" charset="2"/>
              </a:rPr>
              <a:t>x ( F(x) </a:t>
            </a:r>
            <a:r>
              <a:rPr lang="en-US" altLang="en-US" sz="2800" dirty="0" smtClean="0">
                <a:sym typeface="Wingdings" pitchFamily="2" charset="2"/>
              </a:rPr>
              <a:t></a:t>
            </a:r>
            <a:r>
              <a:rPr lang="en-US" altLang="en-US" sz="2800" dirty="0" smtClean="0"/>
              <a:t>P (x) )</a:t>
            </a:r>
            <a:endParaRPr lang="en-US" altLang="en-US" sz="2800" dirty="0" smtClean="0">
              <a:sym typeface="Symbol" pitchFamily="18" charset="2"/>
            </a:endParaRPr>
          </a:p>
          <a:p>
            <a:pPr marL="1005840" lvl="1" indent="-548640">
              <a:buFont typeface="+mj-lt"/>
              <a:buAutoNum type="alphaLcParenR"/>
            </a:pPr>
            <a:r>
              <a:rPr lang="en-US" altLang="en-US" sz="2800" dirty="0" smtClean="0">
                <a:sym typeface="Symbol" pitchFamily="18" charset="2"/>
              </a:rPr>
              <a:t> x (</a:t>
            </a:r>
            <a:r>
              <a:rPr lang="en-US" altLang="en-US" sz="2800" dirty="0" smtClean="0"/>
              <a:t>F(x) </a:t>
            </a:r>
            <a:r>
              <a:rPr lang="en-US" altLang="en-US" sz="2800" dirty="0" smtClean="0">
                <a:sym typeface="Symbol" pitchFamily="18" charset="2"/>
              </a:rPr>
              <a:t>  P(x))</a:t>
            </a:r>
          </a:p>
          <a:p>
            <a:pPr marL="1005840" lvl="1" indent="-548640">
              <a:buFont typeface="+mj-lt"/>
              <a:buAutoNum type="alphaLcParenR"/>
            </a:pPr>
            <a:r>
              <a:rPr lang="en-US" altLang="en-US" sz="2800" dirty="0" smtClean="0">
                <a:sym typeface="Symbol" pitchFamily="18" charset="2"/>
              </a:rPr>
              <a:t> x (</a:t>
            </a:r>
            <a:r>
              <a:rPr lang="en-US" altLang="en-US" sz="2800" dirty="0" smtClean="0"/>
              <a:t>F(x )</a:t>
            </a:r>
            <a:r>
              <a:rPr lang="en-US" altLang="en-US" sz="2800" dirty="0" smtClean="0">
                <a:sym typeface="Symbol" pitchFamily="18" charset="2"/>
              </a:rPr>
              <a:t>  P(x))   </a:t>
            </a:r>
            <a:r>
              <a:rPr lang="en-US" altLang="en-US" sz="2800" i="1" dirty="0" smtClean="0">
                <a:solidFill>
                  <a:srgbClr val="FF0000"/>
                </a:solidFill>
                <a:sym typeface="Symbol" pitchFamily="18" charset="2"/>
              </a:rPr>
              <a:t>or</a:t>
            </a:r>
            <a:r>
              <a:rPr lang="en-US" altLang="en-US" sz="2800" dirty="0" smtClean="0">
                <a:sym typeface="Symbol" pitchFamily="18" charset="2"/>
              </a:rPr>
              <a:t>  (x (</a:t>
            </a:r>
            <a:r>
              <a:rPr lang="en-US" altLang="en-US" sz="2800" dirty="0" smtClean="0"/>
              <a:t>F(x ))</a:t>
            </a:r>
            <a:r>
              <a:rPr lang="en-US" altLang="en-US" sz="2800" dirty="0" smtClean="0">
                <a:sym typeface="Symbol" pitchFamily="18" charset="2"/>
              </a:rPr>
              <a:t>  (x P(x)) </a:t>
            </a:r>
          </a:p>
          <a:p>
            <a:pPr marL="1005840" lvl="1" indent="-548640">
              <a:buFont typeface="+mj-lt"/>
              <a:buAutoNum type="alphaLcParenR"/>
            </a:pPr>
            <a:r>
              <a:rPr lang="en-US" altLang="en-US" sz="2800" dirty="0" smtClean="0">
                <a:sym typeface="Symbol" pitchFamily="18" charset="2"/>
              </a:rPr>
              <a:t>(</a:t>
            </a:r>
            <a:r>
              <a:rPr lang="en-US" sz="2800" dirty="0" smtClean="0">
                <a:latin typeface="Cambria Math"/>
                <a:ea typeface="Cambria Math"/>
              </a:rPr>
              <a:t>¬</a:t>
            </a:r>
            <a:r>
              <a:rPr lang="en-US" altLang="en-US" sz="2800" dirty="0" smtClean="0">
                <a:sym typeface="Symbol" pitchFamily="18" charset="2"/>
              </a:rPr>
              <a:t>x (</a:t>
            </a:r>
            <a:r>
              <a:rPr lang="en-US" altLang="en-US" sz="2800" dirty="0" smtClean="0"/>
              <a:t>F(x )) </a:t>
            </a:r>
            <a:r>
              <a:rPr lang="en-US" sz="2800" dirty="0" smtClean="0">
                <a:latin typeface="Cambria Math"/>
                <a:ea typeface="Cambria Math"/>
              </a:rPr>
              <a:t>∨ (</a:t>
            </a:r>
            <a:r>
              <a:rPr lang="en-US" altLang="en-US" sz="2800" dirty="0" smtClean="0">
                <a:sym typeface="Symbol" pitchFamily="18" charset="2"/>
              </a:rPr>
              <a:t> x</a:t>
            </a:r>
            <a:r>
              <a:rPr lang="en-US" sz="2800" dirty="0" smtClean="0">
                <a:latin typeface="Cambria Math"/>
                <a:ea typeface="Cambria Math"/>
              </a:rPr>
              <a:t>¬</a:t>
            </a:r>
            <a:r>
              <a:rPr lang="en-US" altLang="en-US" sz="2800" dirty="0" smtClean="0"/>
              <a:t> P(x ))</a:t>
            </a:r>
            <a:r>
              <a:rPr lang="en-US" sz="2800" dirty="0" smtClean="0"/>
              <a:t>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Practice @ Home</a:t>
            </a:r>
            <a:endParaRPr lang="en-US" sz="4000" b="1" dirty="0">
              <a:latin typeface="+mn-lt"/>
            </a:endParaRPr>
          </a:p>
        </p:txBody>
      </p:sp>
      <p:sp>
        <p:nvSpPr>
          <p:cNvPr id="4" name="TextBox 3"/>
          <p:cNvSpPr txBox="1"/>
          <p:nvPr/>
        </p:nvSpPr>
        <p:spPr>
          <a:xfrm>
            <a:off x="245649" y="2729551"/>
            <a:ext cx="6949018" cy="1154162"/>
          </a:xfrm>
          <a:prstGeom prst="rect">
            <a:avLst/>
          </a:prstGeom>
          <a:noFill/>
        </p:spPr>
        <p:txBody>
          <a:bodyPr wrap="none" rtlCol="0">
            <a:spAutoFit/>
          </a:bodyPr>
          <a:lstStyle/>
          <a:p>
            <a:pPr marL="274320" indent="-274320">
              <a:spcBef>
                <a:spcPts val="600"/>
              </a:spcBef>
              <a:buFont typeface="Arial" pitchFamily="34" charset="0"/>
              <a:buChar char="•"/>
            </a:pPr>
            <a:r>
              <a:rPr lang="en-US" sz="3200" dirty="0" smtClean="0">
                <a:solidFill>
                  <a:srgbClr val="FF0000"/>
                </a:solidFill>
              </a:rPr>
              <a:t>Relevant Odd-Numbered Exercises first</a:t>
            </a:r>
          </a:p>
          <a:p>
            <a:pPr marL="274320" indent="-274320">
              <a:spcBef>
                <a:spcPts val="600"/>
              </a:spcBef>
              <a:buFont typeface="Arial" pitchFamily="34" charset="0"/>
              <a:buChar char="•"/>
            </a:pPr>
            <a:r>
              <a:rPr lang="en-US" sz="3200" dirty="0" smtClean="0">
                <a:solidFill>
                  <a:srgbClr val="FF0000"/>
                </a:solidFill>
              </a:rPr>
              <a:t>Then Even-Numbered Exercises</a:t>
            </a:r>
            <a:endParaRPr lang="en-US" sz="3200" dirty="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61732" y="1802837"/>
            <a:ext cx="8064806" cy="2308324"/>
          </a:xfrm>
          <a:prstGeom prst="rect">
            <a:avLst/>
          </a:prstGeom>
          <a:noFill/>
        </p:spPr>
        <p:txBody>
          <a:bodyPr wrap="square" rtlCol="0">
            <a:spAutoFit/>
          </a:bodyPr>
          <a:lstStyle/>
          <a:p>
            <a:pPr marL="457200" lvl="0" indent="-457200">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a:p>
            <a:pPr marL="457200" lvl="0" indent="-457200">
              <a:buAutoNum type="arabicPeriod"/>
            </a:pPr>
            <a:r>
              <a:rPr lang="en-US" sz="2400" dirty="0" smtClean="0"/>
              <a:t>A textbook of Discrete Mathematics by </a:t>
            </a:r>
            <a:r>
              <a:rPr lang="en-US" sz="2400" dirty="0" err="1" smtClean="0"/>
              <a:t>Swapan</a:t>
            </a:r>
            <a:r>
              <a:rPr lang="en-US" sz="2400" dirty="0" smtClean="0"/>
              <a:t> Kumar </a:t>
            </a:r>
            <a:r>
              <a:rPr lang="en-US" sz="2400" dirty="0" err="1" smtClean="0"/>
              <a:t>Sarkar</a:t>
            </a:r>
            <a:endParaRPr lang="en-US" sz="2400" dirty="0"/>
          </a:p>
        </p:txBody>
      </p:sp>
    </p:spTree>
    <p:extLst>
      <p:ext uri="{BB962C8B-B14F-4D97-AF65-F5344CB8AC3E}">
        <p14:creationId xmlns="" xmlns:p14="http://schemas.microsoft.com/office/powerpoint/2010/main" val="1923382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 xmlns:p14="http://schemas.microsoft.com/office/powerpoint/2010/main"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Predicates</a:t>
            </a:r>
            <a:endParaRPr lang="en-US" sz="4000" dirty="0">
              <a:latin typeface="+mn-lt"/>
            </a:endParaRPr>
          </a:p>
        </p:txBody>
      </p:sp>
      <p:sp>
        <p:nvSpPr>
          <p:cNvPr id="4" name="Rectangle 3"/>
          <p:cNvSpPr/>
          <p:nvPr/>
        </p:nvSpPr>
        <p:spPr>
          <a:xfrm>
            <a:off x="339453" y="2255068"/>
            <a:ext cx="8531590" cy="4016484"/>
          </a:xfrm>
          <a:prstGeom prst="rect">
            <a:avLst/>
          </a:prstGeom>
        </p:spPr>
        <p:txBody>
          <a:bodyPr wrap="square">
            <a:spAutoFit/>
          </a:bodyPr>
          <a:lstStyle/>
          <a:p>
            <a:pPr marL="274320" indent="-274320">
              <a:spcBef>
                <a:spcPts val="600"/>
              </a:spcBef>
              <a:buFont typeface="Arial" pitchFamily="34" charset="0"/>
              <a:buChar char="•"/>
            </a:pPr>
            <a:r>
              <a:rPr lang="en-US" altLang="zh-TW" sz="2000" b="1" i="1" u="sng" dirty="0" smtClean="0">
                <a:solidFill>
                  <a:srgbClr val="FF0000"/>
                </a:solidFill>
              </a:rPr>
              <a:t>Predicate</a:t>
            </a:r>
            <a:r>
              <a:rPr lang="en-US" altLang="zh-TW" sz="2000" dirty="0" smtClean="0">
                <a:solidFill>
                  <a:srgbClr val="FF0000"/>
                </a:solidFill>
              </a:rPr>
              <a:t>: </a:t>
            </a:r>
            <a:r>
              <a:rPr lang="en-US" altLang="zh-TW" sz="2000" dirty="0" smtClean="0">
                <a:solidFill>
                  <a:srgbClr val="0000FF"/>
                </a:solidFill>
              </a:rPr>
              <a:t>A property that the subject of the statement can have.</a:t>
            </a:r>
          </a:p>
          <a:p>
            <a:pPr marL="274320" lvl="1" indent="-274320">
              <a:spcBef>
                <a:spcPts val="600"/>
              </a:spcBef>
              <a:buFont typeface="Arial" pitchFamily="34" charset="0"/>
              <a:buChar char="•"/>
            </a:pPr>
            <a:r>
              <a:rPr lang="en-US" altLang="zh-TW" sz="2000" u="sng" dirty="0" smtClean="0">
                <a:solidFill>
                  <a:srgbClr val="FF0000"/>
                </a:solidFill>
              </a:rPr>
              <a:t>Example</a:t>
            </a:r>
            <a:r>
              <a:rPr lang="en-US" altLang="zh-TW" sz="2000" dirty="0" smtClean="0">
                <a:solidFill>
                  <a:srgbClr val="FF0000"/>
                </a:solidFill>
              </a:rPr>
              <a:t>:  </a:t>
            </a:r>
            <a:r>
              <a:rPr lang="en-US" altLang="zh-TW" sz="2000" dirty="0" smtClean="0"/>
              <a:t>“ x &gt; 3 ”</a:t>
            </a:r>
          </a:p>
          <a:p>
            <a:pPr marL="274320" lvl="3" indent="-274320">
              <a:spcBef>
                <a:spcPts val="600"/>
              </a:spcBef>
            </a:pPr>
            <a:r>
              <a:rPr lang="en-US" altLang="zh-TW" sz="2000" dirty="0" smtClean="0">
                <a:solidFill>
                  <a:srgbClr val="0000FF"/>
                </a:solidFill>
              </a:rPr>
              <a:t>			  x: variable</a:t>
            </a:r>
          </a:p>
          <a:p>
            <a:pPr marL="274320" lvl="3" indent="-274320">
              <a:spcBef>
                <a:spcPts val="600"/>
              </a:spcBef>
            </a:pPr>
            <a:r>
              <a:rPr lang="en-US" altLang="zh-TW" sz="2000" dirty="0" smtClean="0">
                <a:solidFill>
                  <a:srgbClr val="0000FF"/>
                </a:solidFill>
              </a:rPr>
              <a:t>			&gt;3: predicate</a:t>
            </a:r>
          </a:p>
          <a:p>
            <a:pPr marL="274320" indent="-274320">
              <a:spcBef>
                <a:spcPts val="600"/>
              </a:spcBef>
              <a:buFont typeface="Arial" pitchFamily="34" charset="0"/>
              <a:buChar char="•"/>
            </a:pPr>
            <a:r>
              <a:rPr lang="en-US" altLang="zh-TW" sz="2000" dirty="0" smtClean="0"/>
              <a:t>We can denote the statement </a:t>
            </a:r>
            <a:r>
              <a:rPr lang="en-US" altLang="zh-TW" sz="2000" dirty="0" smtClean="0">
                <a:solidFill>
                  <a:srgbClr val="0000FF"/>
                </a:solidFill>
              </a:rPr>
              <a:t>“x is greater than 3” </a:t>
            </a:r>
            <a:r>
              <a:rPr lang="en-US" altLang="zh-TW" sz="2000" dirty="0" smtClean="0"/>
              <a:t>by </a:t>
            </a:r>
            <a:r>
              <a:rPr lang="en-US" altLang="zh-TW" sz="2000" i="1" dirty="0" smtClean="0">
                <a:solidFill>
                  <a:srgbClr val="0000FF"/>
                </a:solidFill>
              </a:rPr>
              <a:t>P</a:t>
            </a:r>
            <a:r>
              <a:rPr lang="en-US" altLang="zh-TW" sz="2000" dirty="0" smtClean="0">
                <a:solidFill>
                  <a:srgbClr val="0000FF"/>
                </a:solidFill>
              </a:rPr>
              <a:t>(x)</a:t>
            </a:r>
            <a:r>
              <a:rPr lang="en-US" altLang="zh-TW" sz="2000" dirty="0" smtClean="0"/>
              <a:t>, where </a:t>
            </a:r>
            <a:r>
              <a:rPr lang="en-US" altLang="zh-TW" sz="2000" i="1" dirty="0" smtClean="0"/>
              <a:t>P </a:t>
            </a:r>
            <a:r>
              <a:rPr lang="en-US" altLang="zh-TW" sz="2000" dirty="0" smtClean="0"/>
              <a:t>denotes the predicate “is greater than” and x is the variable. The </a:t>
            </a:r>
            <a:r>
              <a:rPr lang="en-US" altLang="zh-TW" sz="2000" dirty="0" smtClean="0">
                <a:solidFill>
                  <a:srgbClr val="0000FF"/>
                </a:solidFill>
              </a:rPr>
              <a:t>statement </a:t>
            </a:r>
            <a:r>
              <a:rPr lang="en-US" altLang="zh-TW" sz="2000" i="1" dirty="0" smtClean="0">
                <a:solidFill>
                  <a:srgbClr val="0000FF"/>
                </a:solidFill>
              </a:rPr>
              <a:t>P</a:t>
            </a:r>
            <a:r>
              <a:rPr lang="en-US" altLang="zh-TW" sz="2000" dirty="0" smtClean="0">
                <a:solidFill>
                  <a:srgbClr val="0000FF"/>
                </a:solidFill>
              </a:rPr>
              <a:t>(x) </a:t>
            </a:r>
            <a:r>
              <a:rPr lang="en-US" altLang="zh-TW" sz="2000" dirty="0" smtClean="0"/>
              <a:t>is also said to be the </a:t>
            </a:r>
            <a:r>
              <a:rPr lang="en-US" altLang="zh-TW" sz="2000" dirty="0" smtClean="0">
                <a:solidFill>
                  <a:srgbClr val="0000FF"/>
                </a:solidFill>
              </a:rPr>
              <a:t>value of the propositional function </a:t>
            </a:r>
            <a:r>
              <a:rPr lang="en-US" altLang="zh-TW" sz="2000" i="1" dirty="0" smtClean="0">
                <a:solidFill>
                  <a:srgbClr val="0000FF"/>
                </a:solidFill>
              </a:rPr>
              <a:t>P</a:t>
            </a:r>
            <a:r>
              <a:rPr lang="en-US" altLang="zh-TW" sz="2000" dirty="0" smtClean="0">
                <a:solidFill>
                  <a:srgbClr val="0000FF"/>
                </a:solidFill>
              </a:rPr>
              <a:t> at x.</a:t>
            </a:r>
          </a:p>
          <a:p>
            <a:pPr marL="731520" lvl="3" indent="-274320">
              <a:spcBef>
                <a:spcPts val="600"/>
              </a:spcBef>
              <a:buFont typeface="Arial" pitchFamily="34" charset="0"/>
              <a:buChar char="•"/>
            </a:pPr>
            <a:r>
              <a:rPr lang="en-US" altLang="zh-TW" sz="2000" dirty="0" smtClean="0">
                <a:solidFill>
                  <a:srgbClr val="0000FF"/>
                </a:solidFill>
              </a:rPr>
              <a:t>P(x): x&gt;3 </a:t>
            </a:r>
          </a:p>
          <a:p>
            <a:pPr marL="731520" lvl="4" indent="-274320">
              <a:spcBef>
                <a:spcPts val="600"/>
              </a:spcBef>
              <a:buFont typeface="Arial" pitchFamily="34" charset="0"/>
              <a:buChar char="•"/>
            </a:pPr>
            <a:r>
              <a:rPr lang="en-US" altLang="zh-TW" sz="2000" dirty="0" smtClean="0">
                <a:solidFill>
                  <a:srgbClr val="0000FF"/>
                </a:solidFill>
              </a:rPr>
              <a:t>The value of the propositional function </a:t>
            </a:r>
            <a:r>
              <a:rPr lang="en-US" altLang="zh-TW" sz="2000" i="1" dirty="0" smtClean="0">
                <a:solidFill>
                  <a:srgbClr val="0000FF"/>
                </a:solidFill>
              </a:rPr>
              <a:t>P</a:t>
            </a:r>
            <a:r>
              <a:rPr lang="en-US" altLang="zh-TW" sz="2000" dirty="0" smtClean="0">
                <a:solidFill>
                  <a:srgbClr val="0000FF"/>
                </a:solidFill>
              </a:rPr>
              <a:t> at x</a:t>
            </a:r>
          </a:p>
          <a:p>
            <a:pPr marL="274320" indent="-274320">
              <a:spcBef>
                <a:spcPts val="600"/>
              </a:spcBef>
              <a:buFont typeface="Arial" pitchFamily="34" charset="0"/>
              <a:buChar char="•"/>
            </a:pPr>
            <a:r>
              <a:rPr lang="en-US" sz="2000" b="1" u="sng" dirty="0" smtClean="0">
                <a:solidFill>
                  <a:srgbClr val="FF0000"/>
                </a:solidFill>
              </a:rPr>
              <a:t>Note</a:t>
            </a:r>
            <a:r>
              <a:rPr lang="en-US" sz="2000" dirty="0" smtClean="0"/>
              <a:t>: </a:t>
            </a:r>
            <a:r>
              <a:rPr lang="en-US" sz="2000" i="1" dirty="0" smtClean="0">
                <a:solidFill>
                  <a:srgbClr val="FF0000"/>
                </a:solidFill>
              </a:rPr>
              <a:t>Once a value has been assigned to the variable x, the statement P(x) becomes a proposition and has a truth value (either TRUE or FALSE)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Predicates</a:t>
            </a:r>
            <a:endParaRPr lang="en-US" sz="4000" dirty="0">
              <a:latin typeface="+mn-lt"/>
            </a:endParaRPr>
          </a:p>
        </p:txBody>
      </p:sp>
      <p:sp>
        <p:nvSpPr>
          <p:cNvPr id="4" name="Rectangle 3"/>
          <p:cNvSpPr/>
          <p:nvPr/>
        </p:nvSpPr>
        <p:spPr>
          <a:xfrm>
            <a:off x="312157" y="2363828"/>
            <a:ext cx="8531589" cy="3862596"/>
          </a:xfrm>
          <a:prstGeom prst="rect">
            <a:avLst/>
          </a:prstGeom>
        </p:spPr>
        <p:txBody>
          <a:bodyPr wrap="square">
            <a:spAutoFit/>
          </a:bodyPr>
          <a:lstStyle/>
          <a:p>
            <a:pPr marL="274320" indent="-274320">
              <a:spcBef>
                <a:spcPts val="600"/>
              </a:spcBef>
              <a:buFont typeface="Arial" pitchFamily="34" charset="0"/>
              <a:buChar char="•"/>
              <a:defRPr/>
            </a:pPr>
            <a:r>
              <a:rPr lang="en-US" sz="2000" dirty="0" smtClean="0"/>
              <a:t>A predicate is a sentence that contains a finite number of variables and becomes a proposition when specific values are substituted for the variables.</a:t>
            </a:r>
          </a:p>
          <a:p>
            <a:pPr marL="274320" indent="-274320">
              <a:spcBef>
                <a:spcPts val="600"/>
              </a:spcBef>
              <a:buFont typeface="Arial" pitchFamily="34" charset="0"/>
              <a:buChar char="•"/>
              <a:defRPr/>
            </a:pPr>
            <a:r>
              <a:rPr lang="en-US" sz="2000" dirty="0" smtClean="0">
                <a:solidFill>
                  <a:srgbClr val="0000FF"/>
                </a:solidFill>
              </a:rPr>
              <a:t>A </a:t>
            </a:r>
            <a:r>
              <a:rPr lang="en-US" sz="2000" b="1" i="1" dirty="0" smtClean="0">
                <a:solidFill>
                  <a:srgbClr val="0000FF"/>
                </a:solidFill>
              </a:rPr>
              <a:t>predicate</a:t>
            </a:r>
            <a:r>
              <a:rPr lang="en-US" sz="2000" dirty="0" smtClean="0">
                <a:solidFill>
                  <a:srgbClr val="0000FF"/>
                </a:solidFill>
              </a:rPr>
              <a:t>, </a:t>
            </a:r>
            <a:r>
              <a:rPr lang="en-US" sz="2000" b="1" dirty="0" smtClean="0">
                <a:solidFill>
                  <a:srgbClr val="0000FF"/>
                </a:solidFill>
              </a:rPr>
              <a:t>or propositional function</a:t>
            </a:r>
            <a:r>
              <a:rPr lang="en-US" sz="2000" dirty="0" smtClean="0">
                <a:solidFill>
                  <a:srgbClr val="0000FF"/>
                </a:solidFill>
              </a:rPr>
              <a:t>, is a function that takes some variable(s) as arguments and returns True or False.</a:t>
            </a:r>
          </a:p>
          <a:p>
            <a:pPr marL="274320" indent="-274320">
              <a:spcBef>
                <a:spcPts val="600"/>
              </a:spcBef>
              <a:buFont typeface="Arial" pitchFamily="34" charset="0"/>
              <a:buChar char="•"/>
              <a:defRPr/>
            </a:pPr>
            <a:r>
              <a:rPr lang="en-US" sz="2000" dirty="0" smtClean="0"/>
              <a:t>A </a:t>
            </a:r>
            <a:r>
              <a:rPr lang="en-US" sz="2000" b="1" cap="all" dirty="0" smtClean="0">
                <a:solidFill>
                  <a:srgbClr val="FF0000"/>
                </a:solidFill>
              </a:rPr>
              <a:t>predicate</a:t>
            </a:r>
            <a:r>
              <a:rPr lang="en-US" sz="2000" dirty="0" smtClean="0"/>
              <a:t> is symbolized by a </a:t>
            </a:r>
            <a:r>
              <a:rPr lang="en-US" sz="2000" b="1" cap="all" dirty="0" smtClean="0">
                <a:solidFill>
                  <a:srgbClr val="FF0000"/>
                </a:solidFill>
              </a:rPr>
              <a:t>capital letter </a:t>
            </a:r>
            <a:r>
              <a:rPr lang="en-US" sz="2000" dirty="0" smtClean="0"/>
              <a:t>and the </a:t>
            </a:r>
            <a:r>
              <a:rPr lang="en-US" sz="2000" b="1" i="1" dirty="0" smtClean="0">
                <a:solidFill>
                  <a:srgbClr val="FF0000"/>
                </a:solidFill>
              </a:rPr>
              <a:t>variable(s</a:t>
            </a:r>
            <a:r>
              <a:rPr lang="en-US" sz="2000" b="1" dirty="0" smtClean="0">
                <a:solidFill>
                  <a:srgbClr val="FF0000"/>
                </a:solidFill>
              </a:rPr>
              <a:t>)</a:t>
            </a:r>
            <a:r>
              <a:rPr lang="en-US" sz="2000" dirty="0" smtClean="0"/>
              <a:t> by </a:t>
            </a:r>
            <a:r>
              <a:rPr lang="en-US" sz="2000" b="1" i="1" dirty="0" smtClean="0">
                <a:solidFill>
                  <a:srgbClr val="FF0000"/>
                </a:solidFill>
              </a:rPr>
              <a:t>small letter(s).</a:t>
            </a:r>
          </a:p>
          <a:p>
            <a:pPr marL="274320" indent="-274320">
              <a:spcBef>
                <a:spcPts val="600"/>
              </a:spcBef>
              <a:buFont typeface="Arial" pitchFamily="34" charset="0"/>
              <a:buChar char="•"/>
              <a:defRPr/>
            </a:pPr>
            <a:r>
              <a:rPr lang="en-US" sz="2000" dirty="0" smtClean="0"/>
              <a:t>The sentence </a:t>
            </a:r>
            <a:r>
              <a:rPr lang="en-US" sz="2000" i="1" dirty="0" smtClean="0"/>
              <a:t>“</a:t>
            </a:r>
            <a:r>
              <a:rPr lang="en-US" sz="2000" i="1" dirty="0" smtClean="0">
                <a:solidFill>
                  <a:srgbClr val="0000FF"/>
                </a:solidFill>
              </a:rPr>
              <a:t>x </a:t>
            </a:r>
            <a:r>
              <a:rPr lang="en-US" sz="2000" dirty="0" smtClean="0">
                <a:solidFill>
                  <a:srgbClr val="0000FF"/>
                </a:solidFill>
              </a:rPr>
              <a:t>is a bachelor</a:t>
            </a:r>
            <a:r>
              <a:rPr lang="en-US" sz="2000" dirty="0" smtClean="0"/>
              <a:t>” is symbolized as </a:t>
            </a:r>
            <a:r>
              <a:rPr lang="en-US" sz="2000" i="1" dirty="0" smtClean="0">
                <a:solidFill>
                  <a:srgbClr val="0033CC"/>
                </a:solidFill>
              </a:rPr>
              <a:t>P(x</a:t>
            </a:r>
            <a:r>
              <a:rPr lang="en-US" sz="2000" dirty="0" smtClean="0">
                <a:solidFill>
                  <a:srgbClr val="0033CC"/>
                </a:solidFill>
              </a:rPr>
              <a:t>)</a:t>
            </a:r>
            <a:r>
              <a:rPr lang="en-US" sz="2000" dirty="0" smtClean="0"/>
              <a:t>,</a:t>
            </a:r>
          </a:p>
          <a:p>
            <a:pPr marL="274320" indent="-274320">
              <a:spcBef>
                <a:spcPts val="600"/>
              </a:spcBef>
              <a:defRPr/>
            </a:pPr>
            <a:r>
              <a:rPr lang="en-US" sz="2000" dirty="0" smtClean="0"/>
              <a:t>	where </a:t>
            </a:r>
            <a:r>
              <a:rPr lang="en-US" sz="2000" i="1" dirty="0" smtClean="0">
                <a:solidFill>
                  <a:srgbClr val="0033CC"/>
                </a:solidFill>
              </a:rPr>
              <a:t>x</a:t>
            </a:r>
            <a:r>
              <a:rPr lang="en-US" sz="2000" dirty="0" smtClean="0">
                <a:solidFill>
                  <a:srgbClr val="0033CC"/>
                </a:solidFill>
              </a:rPr>
              <a:t> is a variable</a:t>
            </a:r>
            <a:r>
              <a:rPr lang="en-US" sz="2000" dirty="0" smtClean="0"/>
              <a:t>. When concrete values are substituted	in place of </a:t>
            </a:r>
            <a:r>
              <a:rPr lang="en-US" sz="2000" i="1" dirty="0" smtClean="0"/>
              <a:t>x</a:t>
            </a:r>
            <a:r>
              <a:rPr lang="en-US" sz="2000" dirty="0" smtClean="0"/>
              <a:t>, a proposition results(with a truth value, either True or False). </a:t>
            </a:r>
            <a:r>
              <a:rPr lang="en-US" sz="2000" dirty="0" smtClean="0">
                <a:solidFill>
                  <a:srgbClr val="0000FF"/>
                </a:solidFill>
              </a:rPr>
              <a:t>P(</a:t>
            </a:r>
            <a:r>
              <a:rPr lang="en-US" sz="2000" i="1" dirty="0" smtClean="0">
                <a:solidFill>
                  <a:srgbClr val="0000FF"/>
                </a:solidFill>
              </a:rPr>
              <a:t>x</a:t>
            </a:r>
            <a:r>
              <a:rPr lang="en-US" sz="2000" dirty="0" smtClean="0">
                <a:solidFill>
                  <a:srgbClr val="0000FF"/>
                </a:solidFill>
              </a:rPr>
              <a:t>) </a:t>
            </a:r>
            <a:r>
              <a:rPr lang="en-US" sz="2000" dirty="0" smtClean="0"/>
              <a:t>is also called a </a:t>
            </a:r>
            <a:r>
              <a:rPr lang="en-US" sz="2000" i="1" dirty="0" smtClean="0">
                <a:solidFill>
                  <a:srgbClr val="0000FF"/>
                </a:solidFill>
              </a:rPr>
              <a:t>propositional function </a:t>
            </a:r>
            <a:r>
              <a:rPr lang="en-US" sz="2000" dirty="0" smtClean="0"/>
              <a:t>, because each choice of </a:t>
            </a:r>
            <a:r>
              <a:rPr lang="en-US" sz="2000" i="1" dirty="0" smtClean="0"/>
              <a:t>x</a:t>
            </a:r>
            <a:r>
              <a:rPr lang="en-US" sz="2000" dirty="0" smtClean="0"/>
              <a:t> produces a proposition </a:t>
            </a:r>
            <a:r>
              <a:rPr lang="en-US" sz="2000" i="1" dirty="0" smtClean="0"/>
              <a:t>P</a:t>
            </a:r>
            <a:r>
              <a:rPr lang="en-US" sz="2000" dirty="0" smtClean="0"/>
              <a:t>(x) that is either true or false.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a:t>
            </a:r>
            <a:endParaRPr lang="en-US" sz="4000" dirty="0">
              <a:latin typeface="+mn-lt"/>
            </a:endParaRPr>
          </a:p>
        </p:txBody>
      </p:sp>
      <p:sp>
        <p:nvSpPr>
          <p:cNvPr id="4" name="Rectangle 3"/>
          <p:cNvSpPr/>
          <p:nvPr/>
        </p:nvSpPr>
        <p:spPr>
          <a:xfrm>
            <a:off x="218364" y="2198520"/>
            <a:ext cx="8570794" cy="4431983"/>
          </a:xfrm>
          <a:prstGeom prst="rect">
            <a:avLst/>
          </a:prstGeom>
        </p:spPr>
        <p:txBody>
          <a:bodyPr wrap="square">
            <a:spAutoFit/>
          </a:bodyPr>
          <a:lstStyle/>
          <a:p>
            <a:pPr marL="274320" indent="-274320">
              <a:spcBef>
                <a:spcPts val="600"/>
              </a:spcBef>
              <a:buFont typeface="Arial" pitchFamily="34" charset="0"/>
              <a:buChar char="•"/>
            </a:pPr>
            <a:r>
              <a:rPr lang="en-US" sz="2800" dirty="0" smtClean="0"/>
              <a:t>Let </a:t>
            </a:r>
            <a:r>
              <a:rPr lang="en-US" sz="2800" i="1" dirty="0" smtClean="0"/>
              <a:t>P</a:t>
            </a:r>
            <a:r>
              <a:rPr lang="en-US" sz="2800" dirty="0" smtClean="0"/>
              <a:t>(</a:t>
            </a:r>
            <a:r>
              <a:rPr lang="en-US" sz="2800" i="1" dirty="0" smtClean="0"/>
              <a:t>x</a:t>
            </a:r>
            <a:r>
              <a:rPr lang="en-US" sz="2800" dirty="0" smtClean="0"/>
              <a:t>) denote the statement “x&gt;3”. </a:t>
            </a:r>
          </a:p>
          <a:p>
            <a:pPr marL="274320" indent="-274320">
              <a:spcBef>
                <a:spcPts val="600"/>
              </a:spcBef>
            </a:pPr>
            <a:r>
              <a:rPr lang="en-US" sz="2800" dirty="0" smtClean="0"/>
              <a:t> 	What are the truth values of </a:t>
            </a:r>
            <a:r>
              <a:rPr lang="en-US" sz="2800" i="1" dirty="0" smtClean="0"/>
              <a:t>P</a:t>
            </a:r>
            <a:r>
              <a:rPr lang="en-US" sz="2800" dirty="0" smtClean="0"/>
              <a:t>(4) and </a:t>
            </a:r>
            <a:r>
              <a:rPr lang="en-US" sz="2800" i="1" dirty="0" smtClean="0"/>
              <a:t>P</a:t>
            </a:r>
            <a:r>
              <a:rPr lang="en-US" sz="2800" dirty="0" smtClean="0"/>
              <a:t>(2)?</a:t>
            </a:r>
          </a:p>
          <a:p>
            <a:pPr marL="274320" indent="-274320">
              <a:spcBef>
                <a:spcPts val="600"/>
              </a:spcBef>
              <a:buFont typeface="Arial" pitchFamily="34" charset="0"/>
              <a:buChar char="•"/>
            </a:pPr>
            <a:endParaRPr lang="en-US" sz="2800" dirty="0" smtClean="0"/>
          </a:p>
          <a:p>
            <a:pPr marL="274320" indent="-274320">
              <a:spcBef>
                <a:spcPts val="600"/>
              </a:spcBef>
              <a:buFont typeface="Wingdings" pitchFamily="2" charset="2"/>
              <a:buChar char="§"/>
            </a:pPr>
            <a:r>
              <a:rPr lang="en-US" sz="2800" b="1" u="sng" dirty="0" smtClean="0">
                <a:solidFill>
                  <a:srgbClr val="FF0000"/>
                </a:solidFill>
              </a:rPr>
              <a:t>Solution</a:t>
            </a:r>
            <a:r>
              <a:rPr lang="en-US" sz="2800" dirty="0" smtClean="0"/>
              <a:t>: 	</a:t>
            </a:r>
            <a:r>
              <a:rPr lang="en-US" sz="2800" dirty="0" smtClean="0">
                <a:solidFill>
                  <a:srgbClr val="FF0000"/>
                </a:solidFill>
              </a:rPr>
              <a:t>Given ==&gt; </a:t>
            </a:r>
            <a:r>
              <a:rPr lang="en-US" sz="2800" dirty="0" smtClean="0"/>
              <a:t> </a:t>
            </a:r>
            <a:r>
              <a:rPr lang="en-US" sz="2800" i="1" dirty="0" smtClean="0">
                <a:solidFill>
                  <a:srgbClr val="FF0000"/>
                </a:solidFill>
              </a:rPr>
              <a:t>P</a:t>
            </a:r>
            <a:r>
              <a:rPr lang="en-US" sz="2800" dirty="0" smtClean="0">
                <a:solidFill>
                  <a:srgbClr val="FF0000"/>
                </a:solidFill>
              </a:rPr>
              <a:t>(x) : “</a:t>
            </a:r>
            <a:r>
              <a:rPr lang="en-US" sz="2800" i="1" dirty="0" smtClean="0">
                <a:solidFill>
                  <a:srgbClr val="FF0000"/>
                </a:solidFill>
              </a:rPr>
              <a:t>x</a:t>
            </a:r>
            <a:r>
              <a:rPr lang="en-US" sz="2800" dirty="0" smtClean="0">
                <a:solidFill>
                  <a:srgbClr val="FF0000"/>
                </a:solidFill>
              </a:rPr>
              <a:t>&gt;3”  </a:t>
            </a:r>
            <a:r>
              <a:rPr lang="en-US" sz="2800" dirty="0" smtClean="0"/>
              <a:t>			</a:t>
            </a:r>
            <a:endParaRPr lang="en-US" sz="2800" dirty="0" smtClean="0">
              <a:solidFill>
                <a:srgbClr val="FF0000"/>
              </a:solidFill>
            </a:endParaRPr>
          </a:p>
          <a:p>
            <a:pPr marL="274320" indent="-274320">
              <a:spcBef>
                <a:spcPts val="600"/>
              </a:spcBef>
              <a:buFont typeface="Arial" pitchFamily="34" charset="0"/>
              <a:buChar char="•"/>
            </a:pPr>
            <a:r>
              <a:rPr lang="en-US" sz="2800" dirty="0" smtClean="0"/>
              <a:t>We obtain the statement </a:t>
            </a:r>
            <a:r>
              <a:rPr lang="en-US" sz="2800" i="1" dirty="0" smtClean="0"/>
              <a:t>P</a:t>
            </a:r>
            <a:r>
              <a:rPr lang="en-US" sz="2800" dirty="0" smtClean="0"/>
              <a:t>(4) by setting </a:t>
            </a:r>
            <a:r>
              <a:rPr lang="en-US" sz="2800" i="1" dirty="0" smtClean="0"/>
              <a:t>x</a:t>
            </a:r>
            <a:r>
              <a:rPr lang="en-US" sz="2800" dirty="0" smtClean="0"/>
              <a:t> = 4 in the statement “</a:t>
            </a:r>
            <a:r>
              <a:rPr lang="en-US" sz="2800" i="1" dirty="0" smtClean="0"/>
              <a:t>x</a:t>
            </a:r>
            <a:r>
              <a:rPr lang="en-US" sz="2800" dirty="0" smtClean="0"/>
              <a:t>&gt;3”. Hence </a:t>
            </a:r>
            <a:r>
              <a:rPr lang="en-US" sz="2800" i="1" dirty="0" smtClean="0"/>
              <a:t>P</a:t>
            </a:r>
            <a:r>
              <a:rPr lang="en-US" sz="2800" dirty="0" smtClean="0"/>
              <a:t>(4), which is the statement “</a:t>
            </a:r>
            <a:r>
              <a:rPr lang="en-US" sz="2800" b="1" dirty="0" smtClean="0">
                <a:solidFill>
                  <a:srgbClr val="0000FF"/>
                </a:solidFill>
              </a:rPr>
              <a:t>4&gt;3</a:t>
            </a:r>
            <a:r>
              <a:rPr lang="en-US" sz="2800" dirty="0" smtClean="0"/>
              <a:t>”, is </a:t>
            </a:r>
            <a:r>
              <a:rPr lang="en-US" sz="2800" b="1" dirty="0" smtClean="0">
                <a:solidFill>
                  <a:srgbClr val="0000FF"/>
                </a:solidFill>
              </a:rPr>
              <a:t>true</a:t>
            </a:r>
            <a:r>
              <a:rPr lang="en-US" sz="2800" dirty="0" smtClean="0"/>
              <a:t>.</a:t>
            </a:r>
          </a:p>
          <a:p>
            <a:pPr marL="274320" indent="-274320">
              <a:spcBef>
                <a:spcPts val="600"/>
              </a:spcBef>
              <a:buFont typeface="Arial" pitchFamily="34" charset="0"/>
              <a:buChar char="•"/>
            </a:pPr>
            <a:r>
              <a:rPr lang="en-US" sz="2800" dirty="0" smtClean="0"/>
              <a:t>However, </a:t>
            </a:r>
            <a:r>
              <a:rPr lang="en-US" sz="2800" i="1" dirty="0" smtClean="0"/>
              <a:t>P</a:t>
            </a:r>
            <a:r>
              <a:rPr lang="en-US" sz="2800" dirty="0" smtClean="0"/>
              <a:t>(2) which is the statement  “</a:t>
            </a:r>
            <a:r>
              <a:rPr lang="en-US" sz="2800" b="1" dirty="0" smtClean="0">
                <a:solidFill>
                  <a:srgbClr val="FF0000"/>
                </a:solidFill>
              </a:rPr>
              <a:t>2&gt;3</a:t>
            </a:r>
            <a:r>
              <a:rPr lang="en-US" sz="2800" dirty="0" smtClean="0"/>
              <a:t>”, is </a:t>
            </a:r>
            <a:r>
              <a:rPr lang="en-US" sz="2800" b="1" dirty="0" smtClean="0">
                <a:solidFill>
                  <a:srgbClr val="FF0000"/>
                </a:solidFill>
              </a:rPr>
              <a:t>false</a:t>
            </a:r>
            <a:r>
              <a:rPr lang="en-US" sz="2800" dirty="0" smtClean="0"/>
              <a:t>.</a:t>
            </a:r>
          </a:p>
          <a:p>
            <a:pPr marL="274320" indent="-274320">
              <a:spcBef>
                <a:spcPts val="600"/>
              </a:spcBef>
              <a:buFont typeface="Arial" pitchFamily="34" charset="0"/>
              <a:buChar char="•"/>
            </a:pPr>
            <a:r>
              <a:rPr lang="en-US" sz="2800" dirty="0" smtClean="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2 </a:t>
            </a:r>
            <a:endParaRPr lang="en-US" sz="4000" dirty="0">
              <a:latin typeface="+mn-lt"/>
            </a:endParaRPr>
          </a:p>
        </p:txBody>
      </p:sp>
      <p:sp>
        <p:nvSpPr>
          <p:cNvPr id="4" name="Rectangle 3"/>
          <p:cNvSpPr/>
          <p:nvPr/>
        </p:nvSpPr>
        <p:spPr>
          <a:xfrm>
            <a:off x="354836" y="2136546"/>
            <a:ext cx="8475260" cy="3801041"/>
          </a:xfrm>
          <a:prstGeom prst="rect">
            <a:avLst/>
          </a:prstGeom>
        </p:spPr>
        <p:txBody>
          <a:bodyPr wrap="square">
            <a:spAutoFit/>
          </a:bodyPr>
          <a:lstStyle/>
          <a:p>
            <a:pPr marL="274320" indent="-274320">
              <a:spcBef>
                <a:spcPts val="600"/>
              </a:spcBef>
              <a:buFont typeface="Arial" pitchFamily="34" charset="0"/>
              <a:buChar char="•"/>
            </a:pPr>
            <a:r>
              <a:rPr lang="en-US" sz="2400" dirty="0" smtClean="0"/>
              <a:t>Let</a:t>
            </a:r>
            <a:r>
              <a:rPr lang="en-US" sz="2400" dirty="0" smtClean="0">
                <a:solidFill>
                  <a:srgbClr val="FF0000"/>
                </a:solidFill>
              </a:rPr>
              <a:t>, </a:t>
            </a:r>
            <a:r>
              <a:rPr lang="en-US" sz="2400" i="1" dirty="0" smtClean="0">
                <a:solidFill>
                  <a:srgbClr val="FF0000"/>
                </a:solidFill>
              </a:rPr>
              <a:t>A</a:t>
            </a:r>
            <a:r>
              <a:rPr lang="en-US" sz="2400" dirty="0" smtClean="0">
                <a:solidFill>
                  <a:srgbClr val="FF0000"/>
                </a:solidFill>
              </a:rPr>
              <a:t>(x) : “Computer x is under attack by an intruder”. </a:t>
            </a:r>
            <a:r>
              <a:rPr lang="en-US" sz="2400" dirty="0" smtClean="0"/>
              <a:t>Suppose that of the computers on campus, only C1 and C7 are currently under attack by intruders.  What are the truth values of </a:t>
            </a:r>
            <a:r>
              <a:rPr lang="en-US" sz="2400" i="1" dirty="0" smtClean="0"/>
              <a:t>A </a:t>
            </a:r>
            <a:r>
              <a:rPr lang="en-US" sz="2400" dirty="0" smtClean="0"/>
              <a:t>(C1), </a:t>
            </a:r>
            <a:r>
              <a:rPr lang="en-US" sz="2400" i="1" dirty="0" smtClean="0"/>
              <a:t>A</a:t>
            </a:r>
            <a:r>
              <a:rPr lang="en-US" sz="2400" dirty="0" smtClean="0"/>
              <a:t>(C3), </a:t>
            </a:r>
            <a:r>
              <a:rPr lang="en-US" sz="2400" i="1" dirty="0" smtClean="0"/>
              <a:t>A</a:t>
            </a:r>
            <a:r>
              <a:rPr lang="en-US" sz="2400" dirty="0" smtClean="0"/>
              <a:t>(C7)?</a:t>
            </a:r>
          </a:p>
          <a:p>
            <a:pPr marL="274320" indent="-274320">
              <a:spcBef>
                <a:spcPts val="600"/>
              </a:spcBef>
              <a:buFont typeface="Wingdings" pitchFamily="2" charset="2"/>
              <a:buChar char="§"/>
            </a:pPr>
            <a:r>
              <a:rPr lang="en-US" sz="2400" b="1" dirty="0" smtClean="0">
                <a:solidFill>
                  <a:srgbClr val="0000FF"/>
                </a:solidFill>
              </a:rPr>
              <a:t>Solution</a:t>
            </a:r>
            <a:r>
              <a:rPr lang="en-US" sz="2400" dirty="0" smtClean="0"/>
              <a:t>:</a:t>
            </a:r>
          </a:p>
          <a:p>
            <a:pPr marL="274320" indent="-274320">
              <a:spcBef>
                <a:spcPts val="600"/>
              </a:spcBef>
              <a:buFont typeface="Arial" pitchFamily="34" charset="0"/>
              <a:buChar char="•"/>
            </a:pPr>
            <a:r>
              <a:rPr lang="en-US" sz="2400" i="1" dirty="0" smtClean="0"/>
              <a:t>A</a:t>
            </a:r>
            <a:r>
              <a:rPr lang="en-US" sz="2400" dirty="0" smtClean="0"/>
              <a:t>(C1): “Computer C1 is under attack by an intruder” is </a:t>
            </a:r>
            <a:r>
              <a:rPr lang="en-US" sz="2400" dirty="0" smtClean="0">
                <a:solidFill>
                  <a:srgbClr val="0000FF"/>
                </a:solidFill>
              </a:rPr>
              <a:t>true</a:t>
            </a:r>
          </a:p>
          <a:p>
            <a:pPr marL="274320" indent="-274320">
              <a:spcBef>
                <a:spcPts val="600"/>
              </a:spcBef>
              <a:buFont typeface="Arial" pitchFamily="34" charset="0"/>
              <a:buChar char="•"/>
            </a:pPr>
            <a:r>
              <a:rPr lang="en-US" sz="2400" i="1" dirty="0" smtClean="0"/>
              <a:t>A</a:t>
            </a:r>
            <a:r>
              <a:rPr lang="en-US" sz="2400" dirty="0" smtClean="0"/>
              <a:t>(C7):  “Computer C7 is under attack by an intruder” is </a:t>
            </a:r>
            <a:r>
              <a:rPr lang="en-US" sz="2400" dirty="0" smtClean="0">
                <a:solidFill>
                  <a:srgbClr val="0000FF"/>
                </a:solidFill>
              </a:rPr>
              <a:t>true</a:t>
            </a:r>
          </a:p>
          <a:p>
            <a:pPr marL="274320" indent="-274320">
              <a:spcBef>
                <a:spcPts val="600"/>
              </a:spcBef>
              <a:buFont typeface="Arial" pitchFamily="34" charset="0"/>
              <a:buChar char="•"/>
            </a:pPr>
            <a:r>
              <a:rPr lang="en-US" sz="2400" i="1" dirty="0" smtClean="0"/>
              <a:t>A</a:t>
            </a:r>
            <a:r>
              <a:rPr lang="en-US" sz="2400" dirty="0" smtClean="0"/>
              <a:t>(C3): “Computer C3  is under attack by an intruder” is </a:t>
            </a:r>
            <a:r>
              <a:rPr lang="en-US" sz="2400" dirty="0" smtClean="0">
                <a:solidFill>
                  <a:srgbClr val="FF0000"/>
                </a:solidFill>
              </a:rPr>
              <a:t>false</a:t>
            </a:r>
          </a:p>
          <a:p>
            <a:pPr marL="274320" indent="-274320">
              <a:spcBef>
                <a:spcPts val="600"/>
              </a:spcBef>
            </a:pPr>
            <a:r>
              <a:rPr lang="en-US" sz="2400" dirty="0" smtClean="0">
                <a:solidFill>
                  <a:srgbClr val="FF0000"/>
                </a:solidFill>
              </a:rPr>
              <a:t>Why ? </a:t>
            </a:r>
            <a:r>
              <a:rPr lang="en-US" sz="2000" dirty="0" smtClean="0">
                <a:solidFill>
                  <a:srgbClr val="FF0000"/>
                </a:solidFill>
              </a:rPr>
              <a:t>Because C3 is not in the list of computers that are attacked by intruders.</a:t>
            </a:r>
            <a:r>
              <a:rPr lang="en-US" sz="2400" b="1" dirty="0" smtClean="0">
                <a:solidFill>
                  <a:srgbClr val="FF0000"/>
                </a:solidFill>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i="1" dirty="0" smtClean="0">
                <a:latin typeface="+mn-lt"/>
              </a:rPr>
              <a:t>Multivariable</a:t>
            </a:r>
            <a:r>
              <a:rPr lang="en-US" sz="4000" dirty="0" smtClean="0">
                <a:latin typeface="+mn-lt"/>
              </a:rPr>
              <a:t> </a:t>
            </a:r>
            <a:r>
              <a:rPr lang="en-US" sz="4000" b="1" dirty="0" smtClean="0">
                <a:latin typeface="+mn-lt"/>
              </a:rPr>
              <a:t>Predicates</a:t>
            </a:r>
            <a:endParaRPr lang="en-US" sz="4000" dirty="0">
              <a:latin typeface="+mn-lt"/>
            </a:endParaRPr>
          </a:p>
        </p:txBody>
      </p:sp>
      <p:sp>
        <p:nvSpPr>
          <p:cNvPr id="4" name="Rectangle 3"/>
          <p:cNvSpPr/>
          <p:nvPr/>
        </p:nvSpPr>
        <p:spPr>
          <a:xfrm>
            <a:off x="245661" y="1997839"/>
            <a:ext cx="8407020" cy="3924151"/>
          </a:xfrm>
          <a:prstGeom prst="rect">
            <a:avLst/>
          </a:prstGeom>
        </p:spPr>
        <p:txBody>
          <a:bodyPr wrap="square">
            <a:spAutoFit/>
          </a:bodyPr>
          <a:lstStyle/>
          <a:p>
            <a:pPr marL="274320" indent="-274320">
              <a:spcBef>
                <a:spcPts val="600"/>
              </a:spcBef>
              <a:buFont typeface="Arial" pitchFamily="34" charset="0"/>
              <a:buChar char="•"/>
            </a:pPr>
            <a:r>
              <a:rPr lang="en-US" sz="2800" i="1" dirty="0" smtClean="0">
                <a:solidFill>
                  <a:srgbClr val="0000FF"/>
                </a:solidFill>
              </a:rPr>
              <a:t>Multivariable</a:t>
            </a:r>
            <a:r>
              <a:rPr lang="en-US" sz="2800" dirty="0" smtClean="0"/>
              <a:t> </a:t>
            </a:r>
            <a:r>
              <a:rPr lang="en-US" sz="2800" dirty="0" smtClean="0">
                <a:solidFill>
                  <a:srgbClr val="0000FF"/>
                </a:solidFill>
              </a:rPr>
              <a:t>Predicates ==&gt; Predicates that have more than one variable</a:t>
            </a:r>
            <a:r>
              <a:rPr lang="en-US" sz="2800" dirty="0" smtClean="0"/>
              <a:t>. </a:t>
            </a:r>
          </a:p>
          <a:p>
            <a:pPr marL="274320" indent="-274320">
              <a:spcBef>
                <a:spcPts val="600"/>
              </a:spcBef>
              <a:buFont typeface="Arial" pitchFamily="34" charset="0"/>
              <a:buChar char="•"/>
            </a:pPr>
            <a:r>
              <a:rPr lang="en-US" sz="2800" dirty="0" smtClean="0"/>
              <a:t>For example, </a:t>
            </a:r>
            <a:r>
              <a:rPr lang="en-US" sz="2800" i="1" dirty="0" smtClean="0">
                <a:solidFill>
                  <a:srgbClr val="0000FF"/>
                </a:solidFill>
              </a:rPr>
              <a:t>Q</a:t>
            </a:r>
            <a:r>
              <a:rPr lang="en-US" sz="2800" dirty="0" smtClean="0">
                <a:solidFill>
                  <a:srgbClr val="0000FF"/>
                </a:solidFill>
              </a:rPr>
              <a:t>(x, y):  “x = y + 3” </a:t>
            </a:r>
            <a:r>
              <a:rPr lang="en-US" sz="2800" dirty="0" smtClean="0"/>
              <a:t>, </a:t>
            </a:r>
          </a:p>
          <a:p>
            <a:pPr marL="274320" indent="-274320">
              <a:spcBef>
                <a:spcPts val="600"/>
              </a:spcBef>
            </a:pPr>
            <a:r>
              <a:rPr lang="en-US" sz="2800" dirty="0" smtClean="0"/>
              <a:t>	where x and y are variables and </a:t>
            </a:r>
            <a:r>
              <a:rPr lang="en-US" sz="2800" i="1" dirty="0" smtClean="0"/>
              <a:t>Q</a:t>
            </a:r>
            <a:r>
              <a:rPr lang="en-US" sz="2800" dirty="0" smtClean="0"/>
              <a:t> is the predicate.</a:t>
            </a:r>
          </a:p>
          <a:p>
            <a:pPr marL="274320" indent="-274320">
              <a:spcBef>
                <a:spcPts val="600"/>
              </a:spcBef>
              <a:buFont typeface="Arial" pitchFamily="34" charset="0"/>
              <a:buChar char="•"/>
            </a:pPr>
            <a:endParaRPr lang="en-US" sz="2800" dirty="0" smtClean="0"/>
          </a:p>
          <a:p>
            <a:pPr marL="274320" indent="-274320">
              <a:spcBef>
                <a:spcPts val="600"/>
              </a:spcBef>
              <a:buFont typeface="Wingdings" pitchFamily="2" charset="2"/>
              <a:buChar char="§"/>
            </a:pPr>
            <a:r>
              <a:rPr lang="en-US" sz="2800" u="sng" dirty="0" smtClean="0">
                <a:solidFill>
                  <a:srgbClr val="FF0000"/>
                </a:solidFill>
              </a:rPr>
              <a:t>Note</a:t>
            </a:r>
            <a:r>
              <a:rPr lang="en-US" sz="2800" dirty="0" smtClean="0"/>
              <a:t>: </a:t>
            </a:r>
            <a:r>
              <a:rPr lang="en-US" sz="2800" dirty="0" smtClean="0">
                <a:solidFill>
                  <a:srgbClr val="FF0000"/>
                </a:solidFill>
              </a:rPr>
              <a:t>When values are assigned to the variables x and y, the statement </a:t>
            </a:r>
            <a:r>
              <a:rPr lang="en-US" sz="2800" i="1" dirty="0" smtClean="0">
                <a:solidFill>
                  <a:srgbClr val="FF0000"/>
                </a:solidFill>
              </a:rPr>
              <a:t>Q</a:t>
            </a:r>
            <a:r>
              <a:rPr lang="en-US" sz="2800" dirty="0" smtClean="0">
                <a:solidFill>
                  <a:srgbClr val="FF0000"/>
                </a:solidFill>
              </a:rPr>
              <a:t>(x, y) has a truth value.</a:t>
            </a:r>
          </a:p>
          <a:p>
            <a:pPr marL="274320" indent="-274320">
              <a:spcBef>
                <a:spcPts val="600"/>
              </a:spcBef>
            </a:pPr>
            <a:endParaRPr lang="en-US" sz="2800" dirty="0" smtClean="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3</a:t>
            </a:r>
            <a:endParaRPr lang="en-US" sz="4000" dirty="0">
              <a:latin typeface="+mn-lt"/>
            </a:endParaRPr>
          </a:p>
        </p:txBody>
      </p:sp>
      <p:sp>
        <p:nvSpPr>
          <p:cNvPr id="4" name="Rectangle 3"/>
          <p:cNvSpPr/>
          <p:nvPr/>
        </p:nvSpPr>
        <p:spPr>
          <a:xfrm>
            <a:off x="421341" y="2136339"/>
            <a:ext cx="8299577" cy="4001095"/>
          </a:xfrm>
          <a:prstGeom prst="rect">
            <a:avLst/>
          </a:prstGeom>
        </p:spPr>
        <p:txBody>
          <a:bodyPr wrap="square">
            <a:spAutoFit/>
          </a:bodyPr>
          <a:lstStyle/>
          <a:p>
            <a:pPr marL="274320" indent="-274320">
              <a:spcBef>
                <a:spcPts val="600"/>
              </a:spcBef>
            </a:pPr>
            <a:r>
              <a:rPr lang="en-US" sz="2800" dirty="0" smtClean="0">
                <a:solidFill>
                  <a:srgbClr val="FF0000"/>
                </a:solidFill>
              </a:rPr>
              <a:t>Let </a:t>
            </a:r>
            <a:r>
              <a:rPr lang="en-US" sz="2800" i="1" dirty="0" smtClean="0">
                <a:solidFill>
                  <a:srgbClr val="FF0000"/>
                </a:solidFill>
              </a:rPr>
              <a:t>Q</a:t>
            </a:r>
            <a:r>
              <a:rPr lang="en-US" sz="2800" dirty="0" smtClean="0">
                <a:solidFill>
                  <a:srgbClr val="FF0000"/>
                </a:solidFill>
              </a:rPr>
              <a:t>(x, y) denote the statement “x = y + 3”.</a:t>
            </a:r>
          </a:p>
          <a:p>
            <a:pPr marL="274320" indent="-274320">
              <a:spcBef>
                <a:spcPts val="600"/>
              </a:spcBef>
            </a:pPr>
            <a:r>
              <a:rPr lang="en-US" sz="2800" dirty="0" smtClean="0">
                <a:solidFill>
                  <a:srgbClr val="FF0000"/>
                </a:solidFill>
              </a:rPr>
              <a:t>What are the truth values of the propositions </a:t>
            </a:r>
            <a:r>
              <a:rPr lang="en-US" sz="2800" i="1" dirty="0" smtClean="0">
                <a:solidFill>
                  <a:srgbClr val="FF0000"/>
                </a:solidFill>
              </a:rPr>
              <a:t>Q</a:t>
            </a:r>
            <a:r>
              <a:rPr lang="en-US" sz="2800" dirty="0" smtClean="0">
                <a:solidFill>
                  <a:srgbClr val="FF0000"/>
                </a:solidFill>
              </a:rPr>
              <a:t>(1,2)</a:t>
            </a:r>
          </a:p>
          <a:p>
            <a:pPr marL="274320" indent="-274320">
              <a:spcBef>
                <a:spcPts val="600"/>
              </a:spcBef>
            </a:pPr>
            <a:r>
              <a:rPr lang="en-US" sz="2800" dirty="0" smtClean="0">
                <a:solidFill>
                  <a:srgbClr val="FF0000"/>
                </a:solidFill>
              </a:rPr>
              <a:t>and </a:t>
            </a:r>
            <a:r>
              <a:rPr lang="en-US" sz="2800" i="1" dirty="0" smtClean="0">
                <a:solidFill>
                  <a:srgbClr val="FF0000"/>
                </a:solidFill>
              </a:rPr>
              <a:t>Q</a:t>
            </a:r>
            <a:r>
              <a:rPr lang="en-US" sz="2800" dirty="0" smtClean="0">
                <a:solidFill>
                  <a:srgbClr val="FF0000"/>
                </a:solidFill>
              </a:rPr>
              <a:t>(3,0)?</a:t>
            </a:r>
          </a:p>
          <a:p>
            <a:pPr marL="274320" indent="-274320">
              <a:spcBef>
                <a:spcPts val="600"/>
              </a:spcBef>
              <a:buFont typeface="Wingdings" panose="05000000000000000000" pitchFamily="2" charset="2"/>
              <a:buChar char="§"/>
            </a:pPr>
            <a:r>
              <a:rPr lang="en-US" sz="2800" b="1" u="sng" dirty="0" smtClean="0">
                <a:solidFill>
                  <a:srgbClr val="0000FF"/>
                </a:solidFill>
              </a:rPr>
              <a:t>Solution</a:t>
            </a:r>
            <a:r>
              <a:rPr lang="en-US" sz="2800" dirty="0" smtClean="0"/>
              <a:t>:  </a:t>
            </a:r>
          </a:p>
          <a:p>
            <a:pPr marL="274320" indent="-274320">
              <a:spcBef>
                <a:spcPts val="600"/>
              </a:spcBef>
              <a:buFont typeface="Arial" pitchFamily="34" charset="0"/>
              <a:buChar char="•"/>
            </a:pPr>
            <a:r>
              <a:rPr lang="en-US" sz="2800" dirty="0" smtClean="0"/>
              <a:t>To obtain </a:t>
            </a:r>
            <a:r>
              <a:rPr lang="en-US" sz="2800" i="1" dirty="0" smtClean="0"/>
              <a:t>Q</a:t>
            </a:r>
            <a:r>
              <a:rPr lang="en-US" sz="2800" dirty="0" smtClean="0"/>
              <a:t>(1,2), set x=1 and y=2 in the statement Q(</a:t>
            </a:r>
            <a:r>
              <a:rPr lang="en-US" sz="2800" dirty="0" err="1" smtClean="0"/>
              <a:t>x,y</a:t>
            </a:r>
            <a:r>
              <a:rPr lang="en-US" sz="2800" dirty="0" smtClean="0"/>
              <a:t>). </a:t>
            </a:r>
          </a:p>
          <a:p>
            <a:pPr marL="274320" indent="-274320">
              <a:spcBef>
                <a:spcPts val="600"/>
              </a:spcBef>
            </a:pPr>
            <a:r>
              <a:rPr lang="en-US" sz="2800" dirty="0" smtClean="0"/>
              <a:t>	Therefore, </a:t>
            </a:r>
            <a:r>
              <a:rPr lang="en-US" sz="2800" i="1" dirty="0" smtClean="0"/>
              <a:t>Q</a:t>
            </a:r>
            <a:r>
              <a:rPr lang="en-US" sz="2800" dirty="0" smtClean="0"/>
              <a:t>(1,2): “</a:t>
            </a:r>
            <a:r>
              <a:rPr lang="en-US" sz="2800" b="1" dirty="0" smtClean="0">
                <a:solidFill>
                  <a:srgbClr val="FF0000"/>
                </a:solidFill>
              </a:rPr>
              <a:t>1 = 2 + 3</a:t>
            </a:r>
            <a:r>
              <a:rPr lang="en-US" sz="2800" dirty="0" smtClean="0"/>
              <a:t>” is </a:t>
            </a:r>
            <a:r>
              <a:rPr lang="en-US" sz="2800" b="1" dirty="0" smtClean="0">
                <a:solidFill>
                  <a:srgbClr val="FF0000"/>
                </a:solidFill>
              </a:rPr>
              <a:t>false</a:t>
            </a:r>
          </a:p>
          <a:p>
            <a:pPr marL="274320" indent="-274320">
              <a:spcBef>
                <a:spcPts val="600"/>
              </a:spcBef>
            </a:pPr>
            <a:r>
              <a:rPr lang="en-US" sz="2800" dirty="0" smtClean="0"/>
              <a:t> 	Similarly, </a:t>
            </a:r>
            <a:r>
              <a:rPr lang="en-US" sz="2800" i="1" dirty="0" smtClean="0"/>
              <a:t>Q</a:t>
            </a:r>
            <a:r>
              <a:rPr lang="en-US" sz="2800" dirty="0" smtClean="0"/>
              <a:t>(3,0): “</a:t>
            </a:r>
            <a:r>
              <a:rPr lang="en-US" sz="2800" b="1" dirty="0" smtClean="0">
                <a:solidFill>
                  <a:srgbClr val="FF0000"/>
                </a:solidFill>
              </a:rPr>
              <a:t>3 = 0 + 3</a:t>
            </a:r>
            <a:r>
              <a:rPr lang="en-US" sz="2800" dirty="0" smtClean="0"/>
              <a:t>” is </a:t>
            </a:r>
            <a:r>
              <a:rPr lang="en-US" sz="2800" b="1" dirty="0" smtClean="0">
                <a:solidFill>
                  <a:srgbClr val="0000FF"/>
                </a:solidFill>
              </a:rPr>
              <a:t>true</a:t>
            </a:r>
            <a:r>
              <a:rPr lang="en-US" sz="2800" dirty="0" smtClean="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9</a:t>
            </a:fld>
            <a:endParaRPr lang="en-US"/>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2" ma:contentTypeDescription="Create a new document." ma:contentTypeScope="" ma:versionID="972efad13fc26e585539d0407513cae9">
  <xsd:schema xmlns:xsd="http://www.w3.org/2001/XMLSchema" xmlns:xs="http://www.w3.org/2001/XMLSchema" xmlns:p="http://schemas.microsoft.com/office/2006/metadata/properties" xmlns:ns2="364996f5-ba29-4a91-a323-6c6875f41cf0" targetNamespace="http://schemas.microsoft.com/office/2006/metadata/properties" ma:root="true" ma:fieldsID="f31eea21fb0f50b1caec02190709a7ae" ns2:_="">
    <xsd:import namespace="364996f5-ba29-4a91-a323-6c6875f41cf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E995E3-CADB-447D-93A1-4F0C635B4356}"/>
</file>

<file path=customXml/itemProps2.xml><?xml version="1.0" encoding="utf-8"?>
<ds:datastoreItem xmlns:ds="http://schemas.openxmlformats.org/officeDocument/2006/customXml" ds:itemID="{EE3C66E4-61EF-433D-A673-8A3E251F458A}"/>
</file>

<file path=customXml/itemProps3.xml><?xml version="1.0" encoding="utf-8"?>
<ds:datastoreItem xmlns:ds="http://schemas.openxmlformats.org/officeDocument/2006/customXml" ds:itemID="{B2AD2CCB-D5D8-4438-AD93-81B0A70871E8}"/>
</file>

<file path=docProps/app.xml><?xml version="1.0" encoding="utf-8"?>
<Properties xmlns="http://schemas.openxmlformats.org/officeDocument/2006/extended-properties" xmlns:vt="http://schemas.openxmlformats.org/officeDocument/2006/docPropsVTypes">
  <Template>Spectrum.thmx</Template>
  <TotalTime>1371</TotalTime>
  <Words>2474</Words>
  <Application>Microsoft Office PowerPoint</Application>
  <PresentationFormat>On-screen Show (4:3)</PresentationFormat>
  <Paragraphs>290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Spectrum</vt:lpstr>
      <vt:lpstr>Predicates and Quantifiers</vt:lpstr>
      <vt:lpstr>Lecture Outline</vt:lpstr>
      <vt:lpstr>Objectives and Outcomes</vt:lpstr>
      <vt:lpstr>Predicates</vt:lpstr>
      <vt:lpstr>Predicates</vt:lpstr>
      <vt:lpstr>Example 1</vt:lpstr>
      <vt:lpstr>Example 2 </vt:lpstr>
      <vt:lpstr>Multivariable Predicates</vt:lpstr>
      <vt:lpstr>Example 3</vt:lpstr>
      <vt:lpstr>Quantifiers</vt:lpstr>
      <vt:lpstr>Quantifiers</vt:lpstr>
      <vt:lpstr>The Universal Quantifier</vt:lpstr>
      <vt:lpstr>The Universal Quantifier</vt:lpstr>
      <vt:lpstr>Example 8</vt:lpstr>
      <vt:lpstr>Example 9</vt:lpstr>
      <vt:lpstr>(Modified) Example 10</vt:lpstr>
      <vt:lpstr>Example 11</vt:lpstr>
      <vt:lpstr>Another Example</vt:lpstr>
      <vt:lpstr>The Existential Quantifier</vt:lpstr>
      <vt:lpstr>The Existential Quantifier</vt:lpstr>
      <vt:lpstr>Example 14</vt:lpstr>
      <vt:lpstr>Example 15</vt:lpstr>
      <vt:lpstr>Example 16</vt:lpstr>
      <vt:lpstr>Class Work</vt:lpstr>
      <vt:lpstr>Answers </vt:lpstr>
      <vt:lpstr>Universal &amp; Existential Quantifiers:  When True? When False?</vt:lpstr>
      <vt:lpstr>Precedence of Quantifiers</vt:lpstr>
      <vt:lpstr>Negating Quantified Expressions: De Morgan’s Laws for Quantifiers</vt:lpstr>
      <vt:lpstr>Translating from English into Logical Expressions</vt:lpstr>
      <vt:lpstr>Example 23 (p.40)</vt:lpstr>
      <vt:lpstr>Extra Example</vt:lpstr>
      <vt:lpstr>Exercise 9 (p.43) </vt:lpstr>
      <vt:lpstr>Answers </vt:lpstr>
      <vt:lpstr>Exercise 25 (p. 44)</vt:lpstr>
      <vt:lpstr>Solution </vt:lpstr>
      <vt:lpstr>Practice @ Home</vt:lpstr>
      <vt:lpstr>Slide 37</vt:lpstr>
      <vt:lpstr>Slide 38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35</cp:revision>
  <dcterms:created xsi:type="dcterms:W3CDTF">2018-12-10T17:20:29Z</dcterms:created>
  <dcterms:modified xsi:type="dcterms:W3CDTF">2020-05-06T14:00:36Z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