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11" r:id="rId4"/>
    <p:sldId id="266" r:id="rId5"/>
    <p:sldId id="258" r:id="rId6"/>
    <p:sldId id="264" r:id="rId7"/>
    <p:sldId id="270" r:id="rId8"/>
    <p:sldId id="271" r:id="rId9"/>
    <p:sldId id="272" r:id="rId10"/>
    <p:sldId id="273" r:id="rId11"/>
    <p:sldId id="281" r:id="rId12"/>
    <p:sldId id="282" r:id="rId13"/>
    <p:sldId id="283" r:id="rId14"/>
    <p:sldId id="276" r:id="rId15"/>
    <p:sldId id="284" r:id="rId16"/>
    <p:sldId id="277" r:id="rId17"/>
    <p:sldId id="278" r:id="rId18"/>
    <p:sldId id="279" r:id="rId19"/>
    <p:sldId id="285" r:id="rId20"/>
    <p:sldId id="274" r:id="rId21"/>
    <p:sldId id="286" r:id="rId22"/>
    <p:sldId id="287" r:id="rId23"/>
    <p:sldId id="288" r:id="rId24"/>
    <p:sldId id="289" r:id="rId25"/>
    <p:sldId id="290" r:id="rId26"/>
    <p:sldId id="275" r:id="rId27"/>
    <p:sldId id="293" r:id="rId28"/>
    <p:sldId id="292" r:id="rId29"/>
    <p:sldId id="327" r:id="rId30"/>
    <p:sldId id="32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6/11/relationships/changesInfo" Target="changesInfos/changesInfo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cs.pitt.edu/~milos/courses/cs441/lectures/Class21b.pdf" TargetMode="External"/><Relationship Id="rId2" Type="http://schemas.openxmlformats.org/officeDocument/2006/relationships/hyperlink" Target="https://www.tutorialspoint.com/discrete_mathematics/discrete_mathematics_relations.htm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 and Their 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00090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5900247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Discrete Mathematics</a:t>
            </a:r>
          </a:p>
        </p:txBody>
      </p:sp>
    </p:spTree>
    <p:extLst>
      <p:ext uri="{BB962C8B-B14F-4D97-AF65-F5344CB8AC3E}">
        <p14:creationId xmlns:p14="http://schemas.microsoft.com/office/powerpoint/2010/main" xmlns="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559410" y="595100"/>
            <a:ext cx="4901524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Relations on a Set(cont.)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31FE328-4273-426B-B1B4-9191EE0F28B6}"/>
              </a:ext>
            </a:extLst>
          </p:cNvPr>
          <p:cNvSpPr txBox="1">
            <a:spLocks/>
          </p:cNvSpPr>
          <p:nvPr/>
        </p:nvSpPr>
        <p:spPr bwMode="auto">
          <a:xfrm>
            <a:off x="457200" y="16764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1" indent="-27432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3000"/>
              <a:buFont typeface="Arial" pitchFamily="34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4: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 the set {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1, 2, 3, 4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}. </a:t>
            </a:r>
          </a:p>
          <a:p>
            <a:pPr marL="274320" marR="0" lvl="1" indent="-27432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3000"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Which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ordered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pairs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are in the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274320" marR="0" lvl="1" indent="-27432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3000"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|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divides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} ?</a:t>
            </a:r>
          </a:p>
          <a:p>
            <a:pPr marL="274320" marR="0" lvl="1" indent="-27432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3000"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Cambria Math"/>
              <a:cs typeface="+mn-cs"/>
            </a:endParaRPr>
          </a:p>
          <a:p>
            <a:pPr marL="274320" marR="0" lvl="1" indent="-27432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3000"/>
              <a:buFont typeface="Arial" pitchFamily="34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Solution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Because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is in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if and only if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are positive integers not exceeding 4 such that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divides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we see that</a:t>
            </a:r>
          </a:p>
          <a:p>
            <a:pPr marL="274320" marR="0" lvl="1" indent="-27432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3000"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R = {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(1,1), (1, 2), (1,3), (1, 4), (2, 2), (2, 4), (3, 3),(4, 4)}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3000"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87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531274" y="595100"/>
            <a:ext cx="541816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Relations on a </a:t>
            </a:r>
            <a:r>
              <a:rPr lang="en-US" sz="3600" b="1" dirty="0" smtClean="0">
                <a:solidFill>
                  <a:schemeClr val="tx1"/>
                </a:solidFill>
              </a:rPr>
              <a:t>Set (</a:t>
            </a:r>
            <a:r>
              <a:rPr lang="en-US" sz="3600" b="1" dirty="0">
                <a:solidFill>
                  <a:schemeClr val="tx1"/>
                </a:solidFill>
              </a:rPr>
              <a:t>cont.)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684C4D9-4FBF-4C23-BB7F-24CC5C05D89D}"/>
              </a:ext>
            </a:extLst>
          </p:cNvPr>
          <p:cNvSpPr txBox="1">
            <a:spLocks/>
          </p:cNvSpPr>
          <p:nvPr/>
        </p:nvSpPr>
        <p:spPr bwMode="auto">
          <a:xfrm>
            <a:off x="304800" y="16002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6: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 many relations are there on a set with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elements?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E468D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altLang="en-US" sz="2800" b="0" i="0" u="sng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relation on a set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a subset of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X A.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Because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X A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has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altLang="en-US" sz="2800" b="1" i="1" u="none" strike="noStrike" kern="1200" cap="none" spc="0" normalizeH="0" baseline="30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elements when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has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elements and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set with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elements has 2</a:t>
            </a:r>
            <a:r>
              <a:rPr kumimoji="0" lang="en-US" altLang="en-US" sz="2800" b="0" i="0" u="none" strike="noStrike" kern="1200" cap="none" spc="0" normalizeH="0" baseline="30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subsets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there are 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altLang="en-US" sz="2800" b="1" i="0" u="none" strike="noStrike" kern="1200" cap="none" spc="0" normalizeH="0" baseline="30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altLang="en-US" sz="2800" b="1" i="0" u="none" strike="noStrike" kern="1200" cap="none" spc="0" normalizeH="0" baseline="44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altLang="en-US" sz="2800" b="1" i="0" u="none" strike="noStrike" kern="1200" cap="none" spc="0" normalizeH="0" baseline="30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subsets of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X A.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Thus, 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 are 2</a:t>
            </a:r>
            <a:r>
              <a:rPr kumimoji="0" lang="en-US" altLang="en-US" sz="2800" b="1" i="1" u="none" strike="noStrike" kern="1200" cap="none" spc="0" normalizeH="0" baseline="30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altLang="en-US" sz="2800" b="1" i="1" u="none" strike="noStrike" kern="1200" cap="none" spc="0" normalizeH="0" baseline="46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relations on a set with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elements.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8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example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there are 2</a:t>
            </a:r>
            <a:r>
              <a:rPr kumimoji="0" lang="en-US" altLang="en-US" sz="2800" b="0" i="0" u="none" strike="noStrike" kern="1200" cap="none" spc="0" normalizeH="0" baseline="30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altLang="en-US" sz="2800" b="0" i="0" u="none" strike="noStrike" kern="1200" cap="none" spc="0" normalizeH="0" baseline="48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2</a:t>
            </a:r>
            <a:r>
              <a:rPr kumimoji="0" lang="en-US" altLang="en-US" sz="2800" b="0" i="0" u="none" strike="noStrike" kern="1200" cap="none" spc="0" normalizeH="0" baseline="30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512 relations on the set {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 b, c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9663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43466" y="595100"/>
            <a:ext cx="661394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Relations on a </a:t>
            </a:r>
            <a:r>
              <a:rPr lang="en-US" sz="3600" b="1" dirty="0" smtClean="0">
                <a:solidFill>
                  <a:schemeClr val="tx1"/>
                </a:solidFill>
              </a:rPr>
              <a:t>Set (</a:t>
            </a:r>
            <a:r>
              <a:rPr lang="en-US" sz="3600" b="1" dirty="0">
                <a:solidFill>
                  <a:schemeClr val="tx1"/>
                </a:solidFill>
              </a:rPr>
              <a:t>cont.) 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5A20F14C-BA96-4832-AF72-6DFEC909117E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Consider these relations on the set of integers: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|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≤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},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  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4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|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=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},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|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&gt;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},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  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5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|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=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+ 1},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|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=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or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a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=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−b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},      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6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|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+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≤ 3}.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indent="-285750">
              <a:buFont typeface="Arial" charset="0"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Which of these relations contain each of the pairs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1,1), (1, 2), (2, 1), (1, −1),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Cambria Math"/>
              <a:cs typeface="+mn-cs"/>
            </a:endParaRPr>
          </a:p>
          <a:p>
            <a:pPr indent="-285750">
              <a:buFont typeface="Arial" charset="0"/>
              <a:buNone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and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(2, 2)?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Checking the conditions that define each relation,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we see that the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pair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(1,1) is in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4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 and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6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(1,2) is in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and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6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	(2,1) is in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5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and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6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(1, −1) is in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and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6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;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(2,2) is in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and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4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879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545342" y="595100"/>
            <a:ext cx="4901524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Properties of Relations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97C5639-F5C4-4625-9E71-4CE097D45BEC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 are several properties that are used to classify relations on a set. We will introduce the most important of these here.</a:t>
            </a:r>
          </a:p>
          <a:p>
            <a:pPr marL="1021080" marR="0" lvl="0" indent="-381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Reflexive</a:t>
            </a:r>
          </a:p>
          <a:p>
            <a:pPr marL="1021080" marR="0" lvl="0" indent="-381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Symmetric</a:t>
            </a:r>
          </a:p>
          <a:p>
            <a:pPr marL="1021080" marR="0" lvl="0" indent="-381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antisymmetric</a:t>
            </a:r>
          </a:p>
          <a:p>
            <a:pPr marL="1021080" marR="0" lvl="0" indent="-381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Transitive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371911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898213" y="595100"/>
            <a:ext cx="5010229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Reflexive Relation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62480F75-0FFF-4682-A8D9-616E2E4C4AF6}"/>
              </a:ext>
            </a:extLst>
          </p:cNvPr>
          <p:cNvSpPr txBox="1">
            <a:spLocks/>
          </p:cNvSpPr>
          <p:nvPr/>
        </p:nvSpPr>
        <p:spPr bwMode="auto">
          <a:xfrm>
            <a:off x="228600" y="1471240"/>
            <a:ext cx="8382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400" b="1" i="1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Definition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relation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on a set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called reflexive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if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(a, a)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 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for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every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element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a  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Using quantifiers, a relation on the set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A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is reflexive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	if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∀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 ((a, a 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∊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), where  universe of discourse is the set of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ALL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elements in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A.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a reflexive relation,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every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element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related to itself.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i.e.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R a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for all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A 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en-US" sz="24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400" b="1" i="1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Example: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The relation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 =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{(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1, 1), (1, 2), (2, 1), (2, 2), (3, 3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)}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on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the set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{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1, 2, 3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}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,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is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reflexive.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4127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7278964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Determining whether a Relation is Reflexive 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659DDC56-8058-4C48-B1F7-4730DEEA8F41}"/>
              </a:ext>
            </a:extLst>
          </p:cNvPr>
          <p:cNvSpPr txBox="1">
            <a:spLocks/>
          </p:cNvSpPr>
          <p:nvPr/>
        </p:nvSpPr>
        <p:spPr bwMode="auto">
          <a:xfrm>
            <a:off x="457200" y="13716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Example7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Consider the following relations on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{1, 2, 3, 4}: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{(1,1), (1,2), (2,1), (2,2), (3,4), (4,1), (4,4)}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{(1,1), (1,2), (2,1)}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3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{(1,1), (1,2), (1,4), (2,1), (2,2), (3,3), (4,1), (4,4)}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4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{(2,1), (3,1), (3,2), (4,1), (4,2), (4,3)}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5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{(1,1), (1,2), (1,3), (1,4), (2,2), (2,3), (2,4), (3,3), (3,4), (4,4)},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6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{(3,4)}.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Which of these relations are reflexive?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Solution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The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relations R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3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 and R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5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are reflexive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because they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both contain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ALL pairs of the form (a, a)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, namely (1,1) (2,2), (3,3)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and (4,4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). 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8608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100"/>
            <a:ext cx="7062833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smtClean="0">
                <a:solidFill>
                  <a:schemeClr val="tx1"/>
                </a:solidFill>
              </a:rPr>
              <a:t>      Reflexive </a:t>
            </a:r>
            <a:r>
              <a:rPr lang="en-US" sz="3200" b="1" dirty="0">
                <a:solidFill>
                  <a:schemeClr val="tx1"/>
                </a:solidFill>
              </a:rPr>
              <a:t>Relation: Another Example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7D57FCAF-31B8-41B6-8FD0-C08A0CCADAFA}"/>
              </a:ext>
            </a:extLst>
          </p:cNvPr>
          <p:cNvSpPr txBox="1">
            <a:spLocks/>
          </p:cNvSpPr>
          <p:nvPr/>
        </p:nvSpPr>
        <p:spPr bwMode="auto">
          <a:xfrm>
            <a:off x="457200" y="16764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Example 8 (modified)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: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The following relations  on the set of integers are </a:t>
            </a:r>
            <a:r>
              <a:rPr kumimoji="0" lang="en-US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reflexive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|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≤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},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|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=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 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or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a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=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−b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},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4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|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=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}.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The following relations are NOT reflexive: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|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&gt;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}  			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(note that  3 ≯ 3),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5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|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=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+ 1} 		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(note that  3 ≠3 + 1),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6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|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≤ 3}  		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(note that 4  + 4 ≰ 3).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Cambria Math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0193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734546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Reflexive </a:t>
            </a:r>
            <a:r>
              <a:rPr lang="en-US" sz="3200" b="1" dirty="0" smtClean="0">
                <a:solidFill>
                  <a:schemeClr val="tx1"/>
                </a:solidFill>
              </a:rPr>
              <a:t>Relation: More Examples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CCCF311F-0548-430F-A7E0-783845F35EAC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Example 9: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the “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divides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” relation on the set of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positive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integers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reflexive?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Yes. Because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|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whenever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a positive integer, the “divides” relation is reflexive.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Is the “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divides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” relation on the set of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integers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reflexive?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No. Because 0 | 0   	     (0 does not divide 0 )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7D61516F-2420-49DB-A85C-751B09C3CE4D}"/>
              </a:ext>
            </a:extLst>
          </p:cNvPr>
          <p:cNvCxnSpPr/>
          <p:nvPr/>
        </p:nvCxnSpPr>
        <p:spPr>
          <a:xfrm flipV="1">
            <a:off x="4343400" y="5029200"/>
            <a:ext cx="228600" cy="3048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xmlns="" val="2818636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735780"/>
            <a:ext cx="623411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Symmetric Relation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47DE4AF-0A3D-4629-B39B-0FF097FCCC16}"/>
              </a:ext>
            </a:extLst>
          </p:cNvPr>
          <p:cNvSpPr txBox="1">
            <a:spLocks/>
          </p:cNvSpPr>
          <p:nvPr/>
        </p:nvSpPr>
        <p:spPr bwMode="auto">
          <a:xfrm>
            <a:off x="457200" y="17526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Definition</a:t>
            </a:r>
            <a:r>
              <a:rPr kumimoji="0" lang="en-US" sz="28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relation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on a set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called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symmetric 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(b, a)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whenever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(a, b)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for all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 b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>
              <a:ln>
                <a:noFill/>
              </a:ln>
              <a:solidFill>
                <a:srgbClr val="FF3399"/>
              </a:solidFill>
              <a:effectLst/>
              <a:uLnTx/>
              <a:uFillTx/>
              <a:latin typeface="Calibri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Example: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The relation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 = {(1,1), (1,2), (2,1), (2,2), (3,4), (4,1), (4,3), (1, 4)}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on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the set {1, 2, 3, 4}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is  symmetric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.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4929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665440"/>
            <a:ext cx="661394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smtClean="0">
                <a:solidFill>
                  <a:schemeClr val="tx1"/>
                </a:solidFill>
              </a:rPr>
              <a:t>      </a:t>
            </a:r>
            <a:r>
              <a:rPr lang="en-US" sz="3600" b="1" dirty="0" err="1" smtClean="0">
                <a:solidFill>
                  <a:schemeClr val="tx1"/>
                </a:solidFill>
              </a:rPr>
              <a:t>Antisymmetric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>
                <a:solidFill>
                  <a:schemeClr val="tx1"/>
                </a:solidFill>
              </a:rPr>
              <a:t>Relation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A541E34A-A4A5-433D-9682-DA4EF8097F76}"/>
              </a:ext>
            </a:extLst>
          </p:cNvPr>
          <p:cNvSpPr txBox="1">
            <a:spLocks/>
          </p:cNvSpPr>
          <p:nvPr/>
        </p:nvSpPr>
        <p:spPr bwMode="auto">
          <a:xfrm>
            <a:off x="304800" y="1600200"/>
            <a:ext cx="8534400" cy="475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relation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on a set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such that for all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a, b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∊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A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∊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R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∊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R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then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 = b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is called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antisymmetric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other words,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antisymmetric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if whenever a = b, then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R 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or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 R 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 follows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antisymmetric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if we have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a = b, and both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R 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or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 R 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terms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symmetric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antisymmetric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are NOT opposite, because a relation can have both of these properties or may lack both of them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{ (1,1), (2,2) } </a:t>
            </a:r>
            <a:r>
              <a:rPr lang="en-US" sz="2000" dirty="0" smtClean="0">
                <a:solidFill>
                  <a:srgbClr val="0000FF"/>
                </a:solidFill>
                <a:sym typeface="Wingdings" pitchFamily="2" charset="2"/>
              </a:rPr>
              <a:t> the relation is both symmetric &amp; </a:t>
            </a:r>
            <a:r>
              <a:rPr lang="en-US" sz="2000" dirty="0" err="1" smtClean="0">
                <a:solidFill>
                  <a:srgbClr val="0000FF"/>
                </a:solidFill>
                <a:sym typeface="Wingdings" pitchFamily="2" charset="2"/>
              </a:rPr>
              <a:t>antisymmetric</a:t>
            </a:r>
            <a:endParaRPr lang="en-US" sz="2000" dirty="0" smtClean="0">
              <a:solidFill>
                <a:srgbClr val="0000FF"/>
              </a:solidFill>
              <a:sym typeface="Wingdings" pitchFamily="2" charset="2"/>
            </a:endParaRPr>
          </a:p>
          <a:p>
            <a:pPr lvl="1">
              <a:buNone/>
            </a:pPr>
            <a:r>
              <a:rPr lang="en-US" sz="2000" dirty="0" smtClean="0">
                <a:solidFill>
                  <a:srgbClr val="0000FF"/>
                </a:solidFill>
                <a:sym typeface="Wingdings" pitchFamily="2" charset="2"/>
              </a:rPr>
              <a:t>{ (0,1), (1,2), (2,1)}  the relation is neither symmetric nor </a:t>
            </a:r>
            <a:r>
              <a:rPr lang="en-US" sz="2000" dirty="0" err="1" smtClean="0">
                <a:solidFill>
                  <a:srgbClr val="0000FF"/>
                </a:solidFill>
                <a:sym typeface="Wingdings" pitchFamily="2" charset="2"/>
              </a:rPr>
              <a:t>antisymmetric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xmlns="" id="{DECF1D47-A677-445F-AD4C-A0F1B309AFB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EE87A2-2729-4BF6-A9D8-DED2E84D7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D612A1A-909D-477C-ABAF-C9E7D4D50405}"/>
              </a:ext>
            </a:extLst>
          </p:cNvPr>
          <p:cNvCxnSpPr/>
          <p:nvPr/>
        </p:nvCxnSpPr>
        <p:spPr>
          <a:xfrm flipV="1">
            <a:off x="914400" y="2971800"/>
            <a:ext cx="228600" cy="38100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58F97E3-443F-4890-81C7-CCE0E89213CF}"/>
              </a:ext>
            </a:extLst>
          </p:cNvPr>
          <p:cNvCxnSpPr/>
          <p:nvPr/>
        </p:nvCxnSpPr>
        <p:spPr>
          <a:xfrm flipV="1">
            <a:off x="948396" y="3886200"/>
            <a:ext cx="152400" cy="30480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33E6A644-DE36-4B3B-9F5B-E7129BF8C113}"/>
              </a:ext>
            </a:extLst>
          </p:cNvPr>
          <p:cNvCxnSpPr/>
          <p:nvPr/>
        </p:nvCxnSpPr>
        <p:spPr>
          <a:xfrm flipV="1">
            <a:off x="2057400" y="2971800"/>
            <a:ext cx="228600" cy="38100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xmlns="" val="50990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813" y="2039815"/>
            <a:ext cx="7754112" cy="414485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7.1 Relations and Their Properties</a:t>
            </a:r>
          </a:p>
          <a:p>
            <a:pPr marL="274320" indent="-27432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Relations </a:t>
            </a:r>
            <a:r>
              <a:rPr lang="en-US" sz="2400" dirty="0">
                <a:solidFill>
                  <a:schemeClr val="tx1"/>
                </a:solidFill>
              </a:rPr>
              <a:t>and Functions</a:t>
            </a:r>
          </a:p>
          <a:p>
            <a:pPr marL="274320" indent="-27432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Properties of Relations</a:t>
            </a:r>
          </a:p>
          <a:p>
            <a:pPr marL="731520" indent="-274320">
              <a:buClrTx/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Reflexive Relations</a:t>
            </a:r>
          </a:p>
          <a:p>
            <a:pPr marL="731520" indent="-274320">
              <a:buClrTx/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Symmetric Relations</a:t>
            </a:r>
          </a:p>
          <a:p>
            <a:pPr marL="731520" indent="-274320">
              <a:buClrTx/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Antisymmetric  Relations</a:t>
            </a:r>
          </a:p>
          <a:p>
            <a:pPr marL="731520" indent="-274320">
              <a:buClrTx/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Transitive Relations</a:t>
            </a:r>
          </a:p>
          <a:p>
            <a:pPr marL="274320" indent="-27432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Combining Relations</a:t>
            </a:r>
          </a:p>
          <a:p>
            <a:pPr marL="274320" indent="-27432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Composite of Relations 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100"/>
            <a:ext cx="7129335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Symmetric &amp; Antisymmetric Relation: Example 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71A0571-F148-4A48-B6CC-491E8F49D579}"/>
              </a:ext>
            </a:extLst>
          </p:cNvPr>
          <p:cNvSpPr txBox="1">
            <a:spLocks/>
          </p:cNvSpPr>
          <p:nvPr/>
        </p:nvSpPr>
        <p:spPr bwMode="auto">
          <a:xfrm>
            <a:off x="304800" y="1371600"/>
            <a:ext cx="8686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10 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Consider the following relations on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{1, 2, 3, 4}: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{(1,1), (1,2), (2,1), (2,2), (3,4), (4,1), (4,4)}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{(1,1), (1,2), (2,1)}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3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{(1,1), (1,2), (1,4), (2,1), (2,2), (3,3), (4,1), (4,4)}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4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{(2,1), (3,1), (3,2), (4,1), (4,2), (4,3)}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5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{(1,1), (1,2), (1,3), (1,4), (2,2), (2,3), (2,4), (3,3), (3,4), (4,4)},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6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{(3,4)}.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Which of the relations are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symmetric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which are 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antisymmetric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The relations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and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3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symmetric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The relations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4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,</a:t>
            </a:r>
            <a:r>
              <a:rPr kumimoji="0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5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,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and </a:t>
            </a:r>
            <a:r>
              <a:rPr kumimoji="0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6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are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antisymmetric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What about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Neither symmetric nor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antisymmetric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2556653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100"/>
            <a:ext cx="6290389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Transitive Relation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7E0249E-84F7-4CC5-B3F1-7D87A780E3FC}"/>
              </a:ext>
            </a:extLst>
          </p:cNvPr>
          <p:cNvSpPr txBox="1">
            <a:spLocks/>
          </p:cNvSpPr>
          <p:nvPr/>
        </p:nvSpPr>
        <p:spPr bwMode="auto">
          <a:xfrm>
            <a:off x="457200" y="16764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Definition</a:t>
            </a:r>
            <a:r>
              <a:rPr kumimoji="0" lang="en-US" altLang="en-US" sz="28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relation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on a set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called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transitive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if whenever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(a, b)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(b, c)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then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(a, c)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R,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for all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 b, c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Example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: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The relation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 = {(1,1), (1,2),(1, 3), (1, 4), (2,2), (2,3), (2, 4), (3, 3), (3,4), (4, 4)}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on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the set {1, 2, 3, 4}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is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transitive.</a:t>
            </a:r>
            <a:endParaRPr kumimoji="0" lang="en-US" altLang="en-US" sz="2800" b="0" i="1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0607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7162586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Transitive Relation: Example 13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8AEDEB8-A379-43F0-920E-AC5572DE309F}"/>
              </a:ext>
            </a:extLst>
          </p:cNvPr>
          <p:cNvSpPr txBox="1">
            <a:spLocks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Consider the following relations on</a:t>
            </a:r>
            <a:r>
              <a:rPr kumimoji="0" lang="en-US" altLang="en-US" sz="26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{1, 2, 3, 4}:</a:t>
            </a:r>
            <a:endParaRPr kumimoji="0" lang="en-US" altLang="en-US" sz="2600" b="0" i="1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0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{(1,1), (1,2), (2,1), (2,2), (3,4), (4,1), (4,4)}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0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{(1,1), (1,2), (2,1)}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0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3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{(1,1), (1,2), (1,4), (2,1), (2,2), (3,3), (4,1), (4,4)}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0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4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{(2,1), (3,1), (3,2), (4,1), (4,2), (4,3)}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0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5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{(1,1), (1,2), (1,3), (1,4), (2,2), (2,3), (2,4), (3,3), (3,4), (4,4)},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0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6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{(3,4)}.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Which of the relations are </a:t>
            </a:r>
            <a:r>
              <a:rPr kumimoji="0" lang="en-US" sz="26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transitive</a:t>
            </a: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2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, R</a:t>
            </a:r>
            <a:r>
              <a:rPr kumimoji="0" lang="en-US" sz="22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&amp; R</a:t>
            </a:r>
            <a:r>
              <a:rPr kumimoji="0" lang="en-US" sz="22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: transitive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 verify that if (a, b) and (b, c) belong to this relation then (a, c) belongs also to the relation.</a:t>
            </a:r>
            <a:b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</a:b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sz="22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4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transitive since (3,2) and (2,1), (4,2) and (2,1), (4,3) and (3,1),  and (4,3) and (3,2) are the only such sets of pairs, and (3,1) , (4,1) and (4,2) belong to R</a:t>
            </a:r>
            <a:r>
              <a:rPr kumimoji="0" lang="en-US" sz="22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4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.</a:t>
            </a:r>
            <a:b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</a:b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Same reasoning for R</a:t>
            </a:r>
            <a:r>
              <a:rPr kumimoji="0" lang="en-US" sz="22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5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and R</a:t>
            </a:r>
            <a:r>
              <a:rPr kumimoji="0" lang="en-US" sz="22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6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sz="22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: not transitive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 (3,4) and (4,1) belong to R</a:t>
            </a:r>
            <a:r>
              <a:rPr kumimoji="0" lang="en-US" sz="22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, but (3,1) does not.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sz="22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: not transitive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 (2,1) and (1,2) belong to R</a:t>
            </a:r>
            <a:r>
              <a:rPr kumimoji="0" lang="en-US" sz="22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, but (2,2) does not.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sz="22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3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: not transitive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 (4,1) and (1,2) belong to R</a:t>
            </a:r>
            <a:r>
              <a:rPr kumimoji="0" lang="en-US" sz="22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3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, but (4,2) does not.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7881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100"/>
            <a:ext cx="7245713" cy="61855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prstClr val="black"/>
                </a:solidFill>
                <a:ea typeface="+mj-ea"/>
                <a:cs typeface="+mj-cs"/>
              </a:rPr>
              <a:t>Transitive Relation: </a:t>
            </a:r>
            <a:r>
              <a:rPr lang="en-US" sz="4000" b="1" dirty="0">
                <a:solidFill>
                  <a:srgbClr val="FF0000"/>
                </a:solidFill>
                <a:ea typeface="+mj-ea"/>
                <a:cs typeface="+mj-cs"/>
              </a:rPr>
              <a:t>Another Example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B013FA34-2CCE-4A8B-816A-8D8899CD5895}"/>
              </a:ext>
            </a:extLst>
          </p:cNvPr>
          <p:cNvSpPr txBox="1">
            <a:spLocks/>
          </p:cNvSpPr>
          <p:nvPr/>
        </p:nvSpPr>
        <p:spPr bwMode="auto">
          <a:xfrm>
            <a:off x="457200" y="1676400"/>
            <a:ext cx="8458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the relation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 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 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b, 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c, 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d, 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)} on the set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 b, c, 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is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transitive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No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800" dirty="0" smtClean="0">
                <a:solidFill>
                  <a:sysClr val="windowText" lastClr="000000"/>
                </a:solidFill>
                <a:latin typeface="Calibri"/>
              </a:rPr>
              <a:t>	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Because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b, 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and 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c, 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are in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but 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b, 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is not in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5885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419901" y="679508"/>
            <a:ext cx="5474463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smtClean="0">
                <a:solidFill>
                  <a:schemeClr val="tx1"/>
                </a:solidFill>
              </a:rPr>
              <a:t>          Combining </a:t>
            </a:r>
            <a:r>
              <a:rPr lang="en-US" sz="3600" b="1" dirty="0">
                <a:solidFill>
                  <a:schemeClr val="tx1"/>
                </a:solidFill>
              </a:rPr>
              <a:t>Relations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1EDC8E80-588B-400B-85AC-D1ED633B983D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Because relations from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are subsets of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X B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two relations from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can be combined in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any way two sets can be combined.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Given two relations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we can combine them using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basic set operations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form new relations such as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∪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∩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−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−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713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099"/>
            <a:ext cx="7262339" cy="651809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Combining Relations : Example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DE36EF14-DF9C-4235-8B01-900672E5F555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1,2,3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1,2,3,4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}. The relations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R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1,1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2,2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3,3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)} and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1,1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1,2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1,3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1,4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)} can be combined using basic set operations to form new relations: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5245399-45D0-490F-BFF5-C97B2EB8466F}"/>
              </a:ext>
            </a:extLst>
          </p:cNvPr>
          <p:cNvSpPr txBox="1"/>
          <p:nvPr/>
        </p:nvSpPr>
        <p:spPr>
          <a:xfrm>
            <a:off x="1066800" y="29718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R</a:t>
            </a:r>
            <a:r>
              <a:rPr lang="en-US" sz="2800" baseline="-250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1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ea typeface="Cambria Math"/>
                <a:cs typeface="Arial" charset="0"/>
              </a:rPr>
              <a:t>∪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R</a:t>
            </a:r>
            <a:r>
              <a:rPr lang="en-US" sz="2800" baseline="-250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2 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={(</a:t>
            </a:r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1,1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),(</a:t>
            </a:r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1,2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),(</a:t>
            </a:r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1,3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),(</a:t>
            </a:r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1,4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),(</a:t>
            </a:r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2,2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),(</a:t>
            </a:r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3,3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)}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54EAB61-0F8A-4010-8614-F911FD37F415}"/>
              </a:ext>
            </a:extLst>
          </p:cNvPr>
          <p:cNvSpPr txBox="1"/>
          <p:nvPr/>
        </p:nvSpPr>
        <p:spPr>
          <a:xfrm>
            <a:off x="1066800" y="3733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R</a:t>
            </a:r>
            <a:r>
              <a:rPr lang="en-US" sz="2800" baseline="-250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1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ea typeface="Cambria Math"/>
                <a:cs typeface="Arial" charset="0"/>
              </a:rPr>
              <a:t>∩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R</a:t>
            </a:r>
            <a:r>
              <a:rPr lang="en-US" sz="2800" baseline="-250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2 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={(</a:t>
            </a:r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1,1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)}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0EF7D9F-380A-480A-82AD-03A80A72D1A2}"/>
              </a:ext>
            </a:extLst>
          </p:cNvPr>
          <p:cNvSpPr txBox="1"/>
          <p:nvPr/>
        </p:nvSpPr>
        <p:spPr>
          <a:xfrm>
            <a:off x="1066800" y="4419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R</a:t>
            </a:r>
            <a:r>
              <a:rPr lang="en-US" sz="2800" baseline="-250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1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ea typeface="Cambria Math"/>
                <a:cs typeface="Arial" charset="0"/>
              </a:rPr>
              <a:t>− 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R</a:t>
            </a:r>
            <a:r>
              <a:rPr lang="en-US" sz="2800" baseline="-250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2 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={(</a:t>
            </a:r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2,2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),(</a:t>
            </a:r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3,3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)}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6C92F19-45FF-4F1D-8452-E3FE9A189D5D}"/>
              </a:ext>
            </a:extLst>
          </p:cNvPr>
          <p:cNvSpPr txBox="1"/>
          <p:nvPr/>
        </p:nvSpPr>
        <p:spPr>
          <a:xfrm>
            <a:off x="1066800" y="51816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R</a:t>
            </a:r>
            <a:r>
              <a:rPr lang="en-US" sz="2800" baseline="-250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2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ea typeface="Cambria Math"/>
                <a:cs typeface="Arial" charset="0"/>
              </a:rPr>
              <a:t>−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R</a:t>
            </a:r>
            <a:r>
              <a:rPr lang="en-US" sz="2800" baseline="-250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1 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={(</a:t>
            </a:r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1,2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),(</a:t>
            </a:r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1,3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),(</a:t>
            </a:r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1,4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)} </a:t>
            </a:r>
          </a:p>
        </p:txBody>
      </p:sp>
    </p:spTree>
    <p:extLst>
      <p:ext uri="{BB962C8B-B14F-4D97-AF65-F5344CB8AC3E}">
        <p14:creationId xmlns:p14="http://schemas.microsoft.com/office/powerpoint/2010/main" xmlns="" val="42143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Composite of Relations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BECB7678-1D54-40E1-B9BA-7A92D1408178}"/>
              </a:ext>
            </a:extLst>
          </p:cNvPr>
          <p:cNvSpPr txBox="1">
            <a:spLocks/>
          </p:cNvSpPr>
          <p:nvPr/>
        </p:nvSpPr>
        <p:spPr bwMode="auto">
          <a:xfrm>
            <a:off x="457200" y="16764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 </a:t>
            </a:r>
            <a:r>
              <a:rPr kumimoji="0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 a relation from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relation from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a set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C.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composite of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the relation consisting of ordered pairs (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 c),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where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A, c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C,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for which there exists an element b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such that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(a,b)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(b, c)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denote the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composite of</a:t>
            </a:r>
            <a:r>
              <a:rPr kumimoji="0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</a:t>
            </a:r>
            <a:r>
              <a:rPr kumimoji="0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by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∘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endParaRPr kumimoji="0" lang="en-US" altLang="en-US" sz="2400" b="0" i="1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en-US" sz="2400" b="1" i="1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400" b="1" i="1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</a:t>
            </a:r>
            <a:r>
              <a:rPr kumimoji="0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Computing the composite of two relations requires that we find elements that are the 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elements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ordered pairs in the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first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 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first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element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ordered pairs in the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</a:t>
            </a:r>
            <a:endParaRPr kumimoji="0" lang="en-US" altLang="en-US" sz="24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5810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651372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Composite of Relations : Example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06BCFA44-29FA-4E33-94FF-10F6F935665D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382000" cy="511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20 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What is the composite of the relations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S,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where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the relation from {1, 2, 3} to {1, 2, 3, 4} with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R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{(1,1), (1,4), (2,3), (3,1), (3,4)}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the relation from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{1, 2, 3, 4} to {0, 1, 2}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with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{(1,0), (2,0), (3,1), (3,2), (4,1)}?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∘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constructed using all ordered pairs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ordered pairs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where the second element of the ordered pair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agrees with the first element of the ordered pair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example, the ordered pairs (2,3) 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(3,1)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produce the ordered pair (2,1) in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∘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R.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Computing all the ordered pairs in the composite, we find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	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∘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{(1,0), (1,1),(2,1), (2,2),(3,0), (3,1) }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3455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657886" y="595100"/>
            <a:ext cx="323289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Exercise 30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9D463750-047C-4E16-A9C3-AE79539BE0E9}"/>
              </a:ext>
            </a:extLst>
          </p:cNvPr>
          <p:cNvSpPr txBox="1">
            <a:spLocks/>
          </p:cNvSpPr>
          <p:nvPr/>
        </p:nvSpPr>
        <p:spPr bwMode="auto">
          <a:xfrm>
            <a:off x="457200" y="16764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 the relation {(1,2), (1,3),(2,3), (2,4),(3,1)}, and let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 the relation {(2,1), (3,1),(3,2), (4,2)}.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Find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∘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endParaRPr kumimoji="0" lang="en-US" sz="2800" b="1" i="1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Solution: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Try out yourself!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endParaRPr kumimoji="0" lang="en-US" sz="2800" b="1" i="1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Answer: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∘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=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{(1,1), (1,2),(2,1), (2,2)}  </a:t>
            </a:r>
            <a:endParaRPr kumimoji="0" lang="en-US" sz="2800" b="1" i="1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6604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4D4C03A-E8EF-4A32-8E65-D1DF5EC3C2DF}"/>
              </a:ext>
            </a:extLst>
          </p:cNvPr>
          <p:cNvSpPr/>
          <p:nvPr/>
        </p:nvSpPr>
        <p:spPr>
          <a:xfrm>
            <a:off x="562707" y="1767006"/>
            <a:ext cx="789197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Rosen, K. H., &amp; </a:t>
            </a:r>
            <a:r>
              <a:rPr lang="en-US" sz="2000" dirty="0" err="1"/>
              <a:t>Krithivasan</a:t>
            </a:r>
            <a:r>
              <a:rPr lang="en-US" sz="2000" dirty="0"/>
              <a:t>, K. (2012). Discrete mathematics and its applications: with combinatorics and graph theory. Tata McGraw-Hill Education. (7</a:t>
            </a:r>
            <a:r>
              <a:rPr lang="en-US" sz="2000" baseline="30000" dirty="0"/>
              <a:t>th</a:t>
            </a:r>
            <a:r>
              <a:rPr lang="en-US" sz="2000" dirty="0"/>
              <a:t> Edition</a:t>
            </a:r>
            <a:r>
              <a:rPr lang="en-US" sz="20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Discrete Mathematics, </a:t>
            </a:r>
            <a:r>
              <a:rPr lang="en-US" sz="2000" i="1" dirty="0" smtClean="0"/>
              <a:t>Richard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Johnsonbaugh</a:t>
            </a:r>
            <a:r>
              <a:rPr lang="en-US" sz="2000" dirty="0" smtClean="0"/>
              <a:t>, Pearson education, Inc.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08871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and Outcomes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EF7B7DB-1C61-4A31-9556-3F1709B5AB91}"/>
              </a:ext>
            </a:extLst>
          </p:cNvPr>
          <p:cNvSpPr txBox="1">
            <a:spLocks/>
          </p:cNvSpPr>
          <p:nvPr/>
        </p:nvSpPr>
        <p:spPr bwMode="auto">
          <a:xfrm>
            <a:off x="98474" y="2028306"/>
            <a:ext cx="8904849" cy="408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u="sng" dirty="0">
                <a:solidFill>
                  <a:srgbClr val="FF0000"/>
                </a:solidFill>
              </a:rPr>
              <a:t>Objectives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To </a:t>
            </a:r>
            <a:r>
              <a:rPr lang="en-US" sz="2400" dirty="0" smtClean="0"/>
              <a:t>understand the Relations and the difference between function and relation, to analyze a relation to determine whether it contains certain property, how to combine two relations, how to find the composite of two relations.</a:t>
            </a:r>
          </a:p>
          <a:p>
            <a:pPr lvl="0"/>
            <a:r>
              <a:rPr lang="en-US" sz="2400" u="sng" dirty="0" smtClean="0">
                <a:solidFill>
                  <a:srgbClr val="FF0000"/>
                </a:solidFill>
              </a:rPr>
              <a:t>Outcomes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 smtClean="0"/>
              <a:t>The students are expected to be able to explain relation and how it is differs from function; be able to determine whether a relation is reflexive, whether it symmetric, whether it is </a:t>
            </a:r>
            <a:r>
              <a:rPr lang="en-US" sz="2400" dirty="0" err="1" smtClean="0"/>
              <a:t>antisymmetric</a:t>
            </a:r>
            <a:r>
              <a:rPr lang="en-US" sz="2400" dirty="0" smtClean="0"/>
              <a:t> and/or whether it is </a:t>
            </a:r>
            <a:r>
              <a:rPr lang="en-US" sz="2400" dirty="0" err="1" smtClean="0"/>
              <a:t>antisymmetric</a:t>
            </a:r>
            <a:r>
              <a:rPr lang="en-US" sz="2400" dirty="0" smtClean="0"/>
              <a:t>; be able to combine two relations; be able to find out the composite relations of two relations.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07560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182880" y="1789566"/>
            <a:ext cx="882044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Discrete Mathematics, </a:t>
            </a:r>
            <a:r>
              <a:rPr lang="en-US" sz="2000" i="1" dirty="0" smtClean="0"/>
              <a:t>Richard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Johnsonbaugh</a:t>
            </a:r>
            <a:r>
              <a:rPr lang="en-US" sz="2000" dirty="0" smtClean="0"/>
              <a:t>, Pearson education,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Discrete Mathematical Structures, </a:t>
            </a:r>
            <a:r>
              <a:rPr lang="en-US" sz="2000" i="1" dirty="0" smtClean="0"/>
              <a:t>Bernard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Kolman</a:t>
            </a:r>
            <a:r>
              <a:rPr lang="en-US" sz="2000" dirty="0" smtClean="0"/>
              <a:t>, </a:t>
            </a:r>
            <a:r>
              <a:rPr lang="en-US" sz="2000" i="1" dirty="0" smtClean="0"/>
              <a:t>Robert C. Busby</a:t>
            </a:r>
            <a:r>
              <a:rPr lang="en-US" sz="2000" dirty="0" smtClean="0"/>
              <a:t>, </a:t>
            </a:r>
            <a:r>
              <a:rPr lang="en-US" sz="2000" i="1" dirty="0" smtClean="0"/>
              <a:t>Sharon</a:t>
            </a:r>
            <a:r>
              <a:rPr lang="en-US" sz="2000" dirty="0" smtClean="0"/>
              <a:t> </a:t>
            </a:r>
            <a:r>
              <a:rPr lang="en-US" sz="2000" i="1" dirty="0" smtClean="0"/>
              <a:t>Ross, </a:t>
            </a:r>
            <a:r>
              <a:rPr lang="en-US" sz="2000" dirty="0" smtClean="0"/>
              <a:t>Prentice-Hall,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SCHAUM’S  outlines Discrete Mathematics(2</a:t>
            </a:r>
            <a:r>
              <a:rPr lang="en-US" sz="2000" i="1" baseline="30000" dirty="0" smtClean="0"/>
              <a:t>nd</a:t>
            </a:r>
            <a:r>
              <a:rPr lang="en-US" sz="2000" i="1" dirty="0" smtClean="0"/>
              <a:t> edition)</a:t>
            </a:r>
            <a:r>
              <a:rPr lang="en-US" sz="2000" dirty="0" smtClean="0"/>
              <a:t>, by </a:t>
            </a:r>
            <a:r>
              <a:rPr lang="en-US" sz="2000" i="1" dirty="0" smtClean="0"/>
              <a:t>Seymour</a:t>
            </a:r>
            <a:r>
              <a:rPr lang="en-US" sz="2000" dirty="0" smtClean="0"/>
              <a:t> </a:t>
            </a:r>
            <a:r>
              <a:rPr lang="en-US" sz="2000" i="1" dirty="0" err="1" smtClean="0"/>
              <a:t>Lipschutz</a:t>
            </a:r>
            <a:r>
              <a:rPr lang="en-US" sz="2000" dirty="0" smtClean="0"/>
              <a:t>, </a:t>
            </a:r>
            <a:r>
              <a:rPr lang="en-US" sz="2000" i="1" dirty="0" smtClean="0"/>
              <a:t>Marc</a:t>
            </a:r>
            <a:r>
              <a:rPr lang="en-US" sz="2000" dirty="0" smtClean="0"/>
              <a:t> </a:t>
            </a:r>
            <a:r>
              <a:rPr lang="en-US" sz="2000" i="1" dirty="0" smtClean="0"/>
              <a:t>Lipson</a:t>
            </a:r>
          </a:p>
          <a:p>
            <a:pPr marL="285750" indent="-285750"/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Online </a:t>
            </a:r>
            <a:r>
              <a:rPr lang="en-US" sz="2000" dirty="0"/>
              <a:t>tutorial</a:t>
            </a:r>
          </a:p>
          <a:p>
            <a:r>
              <a:rPr lang="en-US" sz="2000" dirty="0">
                <a:hlinkClick r:id="rId2"/>
              </a:rPr>
              <a:t>https://www.tutorialspoint.com/discrete_mathematics/discrete_mathematics_relations.htm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University of Pittsburgh</a:t>
            </a:r>
          </a:p>
          <a:p>
            <a:r>
              <a:rPr lang="en-US" sz="2000" dirty="0">
                <a:hlinkClick r:id="rId3"/>
              </a:rPr>
              <a:t>https://people.cs.pitt.edu/~milos/courses/cs441/lectures/Class21b.pdf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127302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8F3BB1E0-A03A-4C0E-9E4C-B4664DD879E7}"/>
              </a:ext>
            </a:extLst>
          </p:cNvPr>
          <p:cNvSpPr txBox="1">
            <a:spLocks/>
          </p:cNvSpPr>
          <p:nvPr/>
        </p:nvSpPr>
        <p:spPr bwMode="auto">
          <a:xfrm>
            <a:off x="249382" y="2078182"/>
            <a:ext cx="8711738" cy="4322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most direct way to express a relationship between elements of two sets is to use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ordered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pairs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made up of two related elements. For this reason, 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sets of ordered pairs are called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binary relations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this section, we introduce the basic terminology used to describe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binary relations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can use relations to solve problems involving communications networks, project scheduling, and identifying elements in sets with common properties.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Binary </a:t>
            </a:r>
            <a:r>
              <a:rPr lang="en-US" sz="3600" b="1" dirty="0" smtClean="0">
                <a:solidFill>
                  <a:schemeClr val="tx1"/>
                </a:solidFill>
              </a:rPr>
              <a:t>Relations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0FF7D3C6-7E76-477D-BAFF-21757EF8832E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077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Definition: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 sets. A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binary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from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to 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a subset of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×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B.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other words, a 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binary relation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from 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a set 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ordered pairs where the </a:t>
            </a:r>
            <a:r>
              <a:rPr kumimoji="0" lang="en-US" altLang="en-US" sz="28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first element of each ordered pair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comes from 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the </a:t>
            </a:r>
            <a:r>
              <a:rPr kumimoji="0" lang="en-US" altLang="en-US" sz="28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 element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comes from 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use the notation 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R b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denote that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 b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	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 b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belongs to 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said to be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related to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by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R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2400" b="1" i="1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R b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means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related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by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i.e.,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(a, b)∈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Cambria Math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8CC3CC3A-3A4C-4DEC-92F1-619B39AB88FD}"/>
              </a:ext>
            </a:extLst>
          </p:cNvPr>
          <p:cNvCxnSpPr/>
          <p:nvPr/>
        </p:nvCxnSpPr>
        <p:spPr>
          <a:xfrm flipV="1">
            <a:off x="1676400" y="5943600"/>
            <a:ext cx="228600" cy="381000"/>
          </a:xfrm>
          <a:prstGeom prst="line">
            <a:avLst/>
          </a:prstGeom>
          <a:noFill/>
          <a:ln w="25400" cap="flat" cmpd="sng" algn="ctr">
            <a:solidFill>
              <a:srgbClr val="0000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033DD194-3C64-4711-B416-E3D202E5D306}"/>
              </a:ext>
            </a:extLst>
          </p:cNvPr>
          <p:cNvCxnSpPr/>
          <p:nvPr/>
        </p:nvCxnSpPr>
        <p:spPr>
          <a:xfrm flipV="1">
            <a:off x="7391400" y="5943600"/>
            <a:ext cx="228600" cy="381000"/>
          </a:xfrm>
          <a:prstGeom prst="line">
            <a:avLst/>
          </a:prstGeom>
          <a:noFill/>
          <a:ln w="25400" cap="flat" cmpd="sng" algn="ctr">
            <a:solidFill>
              <a:srgbClr val="0000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xmlns="" val="282376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136198" y="595100"/>
            <a:ext cx="323289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rgbClr val="FF0000"/>
                </a:solidFill>
              </a:rPr>
              <a:t>Example 3 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908418C4-69C8-40E0-9E82-EBB2009DF2C7}"/>
              </a:ext>
            </a:extLst>
          </p:cNvPr>
          <p:cNvSpPr txBox="1">
            <a:spLocks/>
          </p:cNvSpPr>
          <p:nvPr/>
        </p:nvSpPr>
        <p:spPr bwMode="auto">
          <a:xfrm>
            <a:off x="457200" y="12192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Let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 =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{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0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1,2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}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and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B =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{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a, b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} 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Then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{(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0,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)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0,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)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1,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)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)}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is a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relation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from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to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This means, for instance, 0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a , but that 1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Relations can be represented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graphically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or using a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table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A126041C-8C24-480E-A064-F64C3649261A}"/>
              </a:ext>
            </a:extLst>
          </p:cNvPr>
          <p:cNvCxnSpPr/>
          <p:nvPr/>
        </p:nvCxnSpPr>
        <p:spPr>
          <a:xfrm flipV="1">
            <a:off x="5791200" y="2133600"/>
            <a:ext cx="152400" cy="3810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pic>
        <p:nvPicPr>
          <p:cNvPr id="14" name="Picture 13" descr="0801.jpg">
            <a:extLst>
              <a:ext uri="{FF2B5EF4-FFF2-40B4-BE49-F238E27FC236}">
                <a16:creationId xmlns:a16="http://schemas.microsoft.com/office/drawing/2014/main" xmlns="" id="{612BBB75-7F8D-4480-BCEB-38C0CA32477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3200400"/>
            <a:ext cx="6248400" cy="2286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0F1EBC0-D4F8-4759-A4C0-60D6D86EB331}"/>
              </a:ext>
            </a:extLst>
          </p:cNvPr>
          <p:cNvSpPr txBox="1"/>
          <p:nvPr/>
        </p:nvSpPr>
        <p:spPr>
          <a:xfrm>
            <a:off x="533400" y="5791200"/>
            <a:ext cx="830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i="1" u="sng" dirty="0">
                <a:solidFill>
                  <a:srgbClr val="FF0000"/>
                </a:solidFill>
                <a:latin typeface="Arial" charset="0"/>
                <a:cs typeface="Arial" charset="0"/>
              </a:rPr>
              <a:t>Note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: 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If a relation is given as a table, the </a:t>
            </a:r>
            <a:r>
              <a:rPr lang="en-US" b="1" dirty="0">
                <a:solidFill>
                  <a:prstClr val="black"/>
                </a:solidFill>
                <a:latin typeface="Arial" charset="0"/>
                <a:cs typeface="Arial" charset="0"/>
              </a:rPr>
              <a:t>domain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consists of the members of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the </a:t>
            </a:r>
            <a:r>
              <a:rPr lang="en-US" u="sng" dirty="0">
                <a:solidFill>
                  <a:prstClr val="black"/>
                </a:solidFill>
                <a:latin typeface="Arial" charset="0"/>
                <a:cs typeface="Arial" charset="0"/>
              </a:rPr>
              <a:t>first column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and the </a:t>
            </a:r>
            <a:r>
              <a:rPr lang="en-US" b="1" dirty="0">
                <a:solidFill>
                  <a:prstClr val="black"/>
                </a:solidFill>
                <a:latin typeface="Arial" charset="0"/>
                <a:cs typeface="Arial" charset="0"/>
              </a:rPr>
              <a:t>range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consists of the members of the </a:t>
            </a:r>
            <a:r>
              <a:rPr lang="en-US" u="sng" dirty="0">
                <a:solidFill>
                  <a:prstClr val="black"/>
                </a:solidFill>
                <a:latin typeface="Arial" charset="0"/>
                <a:cs typeface="Arial" charset="0"/>
              </a:rPr>
              <a:t>second column.</a:t>
            </a:r>
          </a:p>
        </p:txBody>
      </p:sp>
    </p:spTree>
    <p:extLst>
      <p:ext uri="{BB962C8B-B14F-4D97-AF65-F5344CB8AC3E}">
        <p14:creationId xmlns:p14="http://schemas.microsoft.com/office/powerpoint/2010/main" xmlns="" val="1923382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100"/>
            <a:ext cx="6093441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rgbClr val="FF0000"/>
                </a:solidFill>
              </a:rPr>
              <a:t>Functions as Relations 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649316B4-83D3-4B14-9E56-EF5D8392B601}"/>
              </a:ext>
            </a:extLst>
          </p:cNvPr>
          <p:cNvSpPr txBox="1">
            <a:spLocks/>
          </p:cNvSpPr>
          <p:nvPr/>
        </p:nvSpPr>
        <p:spPr bwMode="auto">
          <a:xfrm>
            <a:off x="304800" y="1676400"/>
            <a:ext cx="8458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Recall that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function </a:t>
            </a: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from a set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a set </a:t>
            </a: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assigns exactly one element of </a:t>
            </a: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each element of </a:t>
            </a: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The graph of 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the set of ordered pairs 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(a, b)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such that </a:t>
            </a: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 = f(a).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Because the graph of </a:t>
            </a: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a </a:t>
            </a:r>
            <a:r>
              <a:rPr kumimoji="0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subset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</a:t>
            </a: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X B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it is a </a:t>
            </a:r>
            <a:r>
              <a:rPr kumimoji="0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from </a:t>
            </a: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Moreover, 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graph of a function has the property that every element of 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the first element of exactly one ordered pair of the graph.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Conversely, if 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a relation from 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to B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such that every element in 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the first element of exactly one ordered pair of 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R,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then a function can be defined with 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 its graph. This can be done by assigning to an element 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</a:t>
            </a: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unique element 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 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 </a:t>
            </a: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such that </a:t>
            </a: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(a, b)</a:t>
            </a:r>
            <a:r>
              <a:rPr kumimoji="0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4977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517205" y="595100"/>
            <a:ext cx="5671411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rgbClr val="FF0000"/>
                </a:solidFill>
              </a:rPr>
              <a:t>Functions VS Relations 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64D2E24-B0D2-471B-9C93-FD00A64A9917}"/>
              </a:ext>
            </a:extLst>
          </p:cNvPr>
          <p:cNvSpPr txBox="1">
            <a:spLocks/>
          </p:cNvSpPr>
          <p:nvPr/>
        </p:nvSpPr>
        <p:spPr bwMode="auto">
          <a:xfrm>
            <a:off x="304800" y="1413164"/>
            <a:ext cx="8458200" cy="4987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altLang="en-US" sz="2800" b="1" i="1" u="sng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can be used to express a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one-to-many relationship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between the elements of the sets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where an element of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may be related to more than one element of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</a:t>
            </a:r>
            <a:r>
              <a:rPr kumimoji="0" lang="en-US" altLang="en-US" sz="2800" b="1" i="1" u="sng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function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represents a relation where exactly one element of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related to each element of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A.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are more general than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functions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function is a relation where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exactly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element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related to each element of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6510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912281" y="595100"/>
            <a:ext cx="6023103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Relations on a Set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4235B92F-4C4D-4E5F-99ED-89169A3C2ADD}"/>
              </a:ext>
            </a:extLst>
          </p:cNvPr>
          <p:cNvSpPr txBox="1">
            <a:spLocks/>
          </p:cNvSpPr>
          <p:nvPr/>
        </p:nvSpPr>
        <p:spPr bwMode="auto">
          <a:xfrm>
            <a:off x="457200" y="1638892"/>
            <a:ext cx="8382000" cy="4693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Relations from a set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itself are of special interest.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6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Definition 2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 on a set A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a relation from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to 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other words,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relation on a set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is a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subset of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× A.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600" b="1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6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Suppose that 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=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 b, c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Then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 =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{(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 a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 b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 c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)} is a relation on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187932455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553790A8DEC42B7A1CCD43E5A3538" ma:contentTypeVersion="2" ma:contentTypeDescription="Create a new document." ma:contentTypeScope="" ma:versionID="972efad13fc26e585539d0407513cae9">
  <xsd:schema xmlns:xsd="http://www.w3.org/2001/XMLSchema" xmlns:xs="http://www.w3.org/2001/XMLSchema" xmlns:p="http://schemas.microsoft.com/office/2006/metadata/properties" xmlns:ns2="364996f5-ba29-4a91-a323-6c6875f41cf0" targetNamespace="http://schemas.microsoft.com/office/2006/metadata/properties" ma:root="true" ma:fieldsID="f31eea21fb0f50b1caec02190709a7ae" ns2:_="">
    <xsd:import namespace="364996f5-ba29-4a91-a323-6c6875f41c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4996f5-ba29-4a91-a323-6c6875f41c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593200-5948-42B9-9259-C5F13E81A690}"/>
</file>

<file path=customXml/itemProps2.xml><?xml version="1.0" encoding="utf-8"?>
<ds:datastoreItem xmlns:ds="http://schemas.openxmlformats.org/officeDocument/2006/customXml" ds:itemID="{2E5463DF-1023-45EA-A95E-A71E4B23C0C6}"/>
</file>

<file path=customXml/itemProps3.xml><?xml version="1.0" encoding="utf-8"?>
<ds:datastoreItem xmlns:ds="http://schemas.openxmlformats.org/officeDocument/2006/customXml" ds:itemID="{CF495B59-FCE9-4BF6-A474-D8613B583458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165</TotalTime>
  <Words>2293</Words>
  <Application>Microsoft Office PowerPoint</Application>
  <PresentationFormat>On-screen Show (4:3)</PresentationFormat>
  <Paragraphs>223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Spectrum</vt:lpstr>
      <vt:lpstr>Relations and Their Properties</vt:lpstr>
      <vt:lpstr>Lecture Outline</vt:lpstr>
      <vt:lpstr>Objectives and Outcomes</vt:lpstr>
      <vt:lpstr>Introduction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ASUS</cp:lastModifiedBy>
  <cp:revision>58</cp:revision>
  <dcterms:created xsi:type="dcterms:W3CDTF">2018-12-10T17:20:29Z</dcterms:created>
  <dcterms:modified xsi:type="dcterms:W3CDTF">2020-04-30T13:34:24Z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0x010100277553790A8DEC42B7A1CCD43E5A3538</vt:lpwstr>
  </property>
</Properties>
</file>