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301" r:id="rId5"/>
    <p:sldId id="330" r:id="rId6"/>
    <p:sldId id="328" r:id="rId7"/>
    <p:sldId id="302" r:id="rId8"/>
    <p:sldId id="303" r:id="rId9"/>
    <p:sldId id="258" r:id="rId10"/>
    <p:sldId id="309" r:id="rId11"/>
    <p:sldId id="310" r:id="rId12"/>
    <p:sldId id="311" r:id="rId13"/>
    <p:sldId id="305" r:id="rId14"/>
    <p:sldId id="312" r:id="rId15"/>
    <p:sldId id="313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5" r:id="rId25"/>
    <p:sldId id="326" r:id="rId26"/>
    <p:sldId id="322" r:id="rId27"/>
    <p:sldId id="264" r:id="rId28"/>
    <p:sldId id="327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ics.hawaii.edu/ReviewICS241/morea/graphs/Graphs5-QA.pdf" TargetMode="External"/><Relationship Id="rId2" Type="http://schemas.openxmlformats.org/officeDocument/2006/relationships/hyperlink" Target="https://courses.lumenlearning.com/math4liberalarts/chapter/introduction-euler-path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geeksforgeeks.org/mathematics-euler-hamiltonian-path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and Hamilton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97147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99C2565-8377-4F83-A359-B351D8D860B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graph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an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circuit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for example, 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a, g, c, b, g, e, d, f, a.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Neither 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nor 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an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circuit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an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path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namely, c, a, b, c, d, b, 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but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does not have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path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34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3D90B09-D9B6-486B-8AA2-4193FED9153C}"/>
              </a:ext>
            </a:extLst>
          </p:cNvPr>
          <p:cNvSpPr txBox="1">
            <a:spLocks/>
          </p:cNvSpPr>
          <p:nvPr/>
        </p:nvSpPr>
        <p:spPr bwMode="auto">
          <a:xfrm>
            <a:off x="457200" y="1874162"/>
            <a:ext cx="8229600" cy="425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4(p.575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):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Which graphs shown in Figure 7 have an Euler path?</a:t>
            </a:r>
            <a:b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E628E5E4-CAD4-4ED2-9615-CC40E8BB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108325"/>
            <a:ext cx="777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4726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FF6203B-F6AA-4ACE-A72A-045EC15A225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contains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exactly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two vertices of odd degree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namely, b and d. Hence, it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has an Euler path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that must have b and d as its endpoints.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such Euler path is d, a, b, c, d, b.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Similarly,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has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exactly two vertices of odd degree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namely, b and d. So it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has an Euler path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that must have b and d as endpoints.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such Euler path is b, a, g, f, e, d, c, g, b, c, f, d.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has no Euler path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because it has six vertices of odd degree.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16" y="6318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Hamilton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Paths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571920B-95E6-4DDA-8CEB-035C1488ECE2}"/>
              </a:ext>
            </a:extLst>
          </p:cNvPr>
          <p:cNvSpPr txBox="1">
            <a:spLocks/>
          </p:cNvSpPr>
          <p:nvPr/>
        </p:nvSpPr>
        <p:spPr bwMode="auto">
          <a:xfrm>
            <a:off x="457200" y="2277687"/>
            <a:ext cx="8229600" cy="384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that passes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vertex exactly once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circuit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G that passes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vertex exactly once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circuit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Hamilton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path/circuit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 not necessarily pass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 the edges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53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16" y="6318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Hamilton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Paths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Circuits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9AE9CF1-266D-4C7C-AE48-E1BF31D11BBB}"/>
              </a:ext>
            </a:extLst>
          </p:cNvPr>
          <p:cNvSpPr txBox="1">
            <a:spLocks/>
          </p:cNvSpPr>
          <p:nvPr/>
        </p:nvSpPr>
        <p:spPr bwMode="auto">
          <a:xfrm>
            <a:off x="282633" y="2077268"/>
            <a:ext cx="8562109" cy="404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5(p.577)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Which of the simple graphs in Figure 10 have 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Hamilton circuit or, if not, a Hamilton path?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11C83F46-521A-4895-AEE2-AD0B32BA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623" y="3102068"/>
            <a:ext cx="6576753" cy="277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xmlns="" id="{45CAD585-BB21-44E6-B093-D1738474C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15000"/>
            <a:ext cx="491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Figure 10 : Three Simple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214359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16" y="6318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Hamilton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Paths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Circuits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74877E2-9862-4629-83D4-6CAD45630706}"/>
              </a:ext>
            </a:extLst>
          </p:cNvPr>
          <p:cNvSpPr txBox="1">
            <a:spLocks/>
          </p:cNvSpPr>
          <p:nvPr/>
        </p:nvSpPr>
        <p:spPr bwMode="auto">
          <a:xfrm>
            <a:off x="216131" y="1995054"/>
            <a:ext cx="8623069" cy="440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has a Hamilton circuit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a, b, c, d, e, 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There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 Hamilton circuit in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(this can be seen by noting that any circuit containing every vertex  must contain the edge {a, b} twice),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but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does have a Hamilton path, namely, a, b, c, 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neither a Hamilton circuit nor a Hamilton 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because any path containing all vertices must contain one of the edges {a, b},{e, f }, and {c, d} more than once.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4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Necessary &amp; Sufficient Criteria for Hamilton 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80F25ED-DC5C-4A06-8366-41CC21AEEF98}"/>
              </a:ext>
            </a:extLst>
          </p:cNvPr>
          <p:cNvSpPr txBox="1">
            <a:spLocks/>
          </p:cNvSpPr>
          <p:nvPr/>
        </p:nvSpPr>
        <p:spPr bwMode="auto">
          <a:xfrm>
            <a:off x="335494" y="1600200"/>
            <a:ext cx="83513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known simple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necessary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sufficient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criteria for the existence of Hamilton circuits.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However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 theorems are known that give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sufficient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the existence of Hamilton circuits.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Certain properties can be used to show that a graph has no Hamilton circuit. For instance, a graph with a vertex of degree one cannot have a Hamilton circuit, because in a Hamilton circuit, each vertex is incident with two edges in the circuit. Moreover, if a vertex in the graph has degree two, then both edges that are incident with this vertex must be part of any Hamilton circuit.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a Hamilton circuit is being constructed and this circuit has passed through a vertex, then all remaining edges incident with this vertex, other than the two used in the circuit, can be removed from consideration.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Hamilton circuit cannot contain a smaller circuit within 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0583CE16-0643-4039-8513-DFF451197FA6}"/>
              </a:ext>
            </a:extLst>
          </p:cNvPr>
          <p:cNvSpPr txBox="1">
            <a:spLocks/>
          </p:cNvSpPr>
          <p:nvPr/>
        </p:nvSpPr>
        <p:spPr bwMode="auto">
          <a:xfrm>
            <a:off x="335494" y="1579418"/>
            <a:ext cx="8351306" cy="45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(p.577): Show that neither graph displayed in Figure 11 has 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circuit.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C718295D-7CB1-46ED-9101-1F6F22AC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7073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1FD754DB-23A8-4C37-B967-ACF53456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86400"/>
            <a:ext cx="1535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xmlns="" val="385657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6B530A1-8D44-4824-A6F3-3D5EA2C35A9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Hamilton circuit in G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G has a vertex of degree one, namely, 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consider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H. Because the degrees of the vertices a, b, d, and e are all two, every edge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incident with these vertices must be part of any Hamilton circuit. It is now easy to see that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Hamilton circuit can exist in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any Hamilton circuit would have to contain four edges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incident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which is impossible.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61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738AA61-23C5-4A45-B636-A9AA4777F3A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 Question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Is there any Hamilton paths in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graphs of Example 6?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Yes, both graph contains Hamilton paths.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graph 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e, d, a, b,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In graph H 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a, b, c, d, 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What are other answers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(Hamilton paths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xmlns="" val="4131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8.5 Euler </a:t>
            </a:r>
            <a:r>
              <a:rPr lang="en-US" sz="2800" b="1" dirty="0">
                <a:solidFill>
                  <a:schemeClr val="tx1"/>
                </a:solidFill>
              </a:rPr>
              <a:t>and Hamilton Paths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Euler Paths &amp; Circuits (Edge based)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Hamilton Paths &amp; Circuits (Vertex based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5281076-6EB8-4F17-A166-CC6B7588AB2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(DIRAC’S THEOREM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G is a simple graph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&gt;=3 such that the degree of every vertex in G is at least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/2, then G has a Hamilton circuit.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4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(ORE’S THEOREM)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G is a simple graph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&gt;=3 such that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deg(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+ deg(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&gt;=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every pair of non-adjacent vertices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G, then G has a Hamilton circuit.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88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F99919E-7A5E-43BE-A47D-DB0EF2E2952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Ore’s Theorem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Dirac’s Theorem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sufficient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 connected simple graph to have a Hamilton circuit. However,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theorems do not provide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necessary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the existence of a Hamilton circuit.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 graph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a Hamilton circuit but does not satisfy the hypotheses of either Ore’s Theorem or Dirac’s Theorem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32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Exercise 37 (p.583)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C3CA2E2-2AED-4C09-BB96-8543422163A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 the following graph have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path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If so, find such a path. If it does not, give an argument to show why no such path exists.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				    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c            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b 				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96C8477-B28A-4BAF-B877-71314770DF67}"/>
              </a:ext>
            </a:extLst>
          </p:cNvPr>
          <p:cNvCxnSpPr/>
          <p:nvPr/>
        </p:nvCxnSpPr>
        <p:spPr>
          <a:xfrm>
            <a:off x="1295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19C1FB-087B-46E3-8BCB-2E78BB766911}"/>
              </a:ext>
            </a:extLst>
          </p:cNvPr>
          <p:cNvCxnSpPr/>
          <p:nvPr/>
        </p:nvCxnSpPr>
        <p:spPr>
          <a:xfrm>
            <a:off x="1295400" y="3505200"/>
            <a:ext cx="9906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875FF49-EBA6-4BF8-BBBE-EFDBE90B24FA}"/>
              </a:ext>
            </a:extLst>
          </p:cNvPr>
          <p:cNvCxnSpPr/>
          <p:nvPr/>
        </p:nvCxnSpPr>
        <p:spPr>
          <a:xfrm flipH="1">
            <a:off x="1295400" y="4191000"/>
            <a:ext cx="9906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626089B-6DC3-4F3A-AE52-D64F45960836}"/>
              </a:ext>
            </a:extLst>
          </p:cNvPr>
          <p:cNvCxnSpPr/>
          <p:nvPr/>
        </p:nvCxnSpPr>
        <p:spPr>
          <a:xfrm>
            <a:off x="4343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E14051C-9CD7-4569-BF06-C22F1DD48A17}"/>
              </a:ext>
            </a:extLst>
          </p:cNvPr>
          <p:cNvCxnSpPr/>
          <p:nvPr/>
        </p:nvCxnSpPr>
        <p:spPr>
          <a:xfrm flipH="1">
            <a:off x="2286000" y="4191000"/>
            <a:ext cx="9906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CBBB45A-B1FA-4EBA-807E-131C1B022C30}"/>
              </a:ext>
            </a:extLst>
          </p:cNvPr>
          <p:cNvCxnSpPr/>
          <p:nvPr/>
        </p:nvCxnSpPr>
        <p:spPr>
          <a:xfrm flipH="1">
            <a:off x="3276600" y="3505200"/>
            <a:ext cx="10668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094B1C4-DE6E-4C95-8AC1-DAFD79860DD6}"/>
              </a:ext>
            </a:extLst>
          </p:cNvPr>
          <p:cNvCxnSpPr/>
          <p:nvPr/>
        </p:nvCxnSpPr>
        <p:spPr>
          <a:xfrm>
            <a:off x="3276600" y="4191000"/>
            <a:ext cx="10668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F3608BE3-4BC7-4ABF-9027-512CC6BE4C4F}"/>
              </a:ext>
            </a:extLst>
          </p:cNvPr>
          <p:cNvSpPr/>
          <p:nvPr/>
        </p:nvSpPr>
        <p:spPr>
          <a:xfrm>
            <a:off x="1219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xmlns="" id="{906D28CB-182A-41D4-89BD-1412C08A75E3}"/>
              </a:ext>
            </a:extLst>
          </p:cNvPr>
          <p:cNvSpPr/>
          <p:nvPr/>
        </p:nvSpPr>
        <p:spPr>
          <a:xfrm>
            <a:off x="1219200" y="4876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xmlns="" id="{192F40D5-A9AF-4B80-8467-1C586425A898}"/>
              </a:ext>
            </a:extLst>
          </p:cNvPr>
          <p:cNvSpPr/>
          <p:nvPr/>
        </p:nvSpPr>
        <p:spPr>
          <a:xfrm>
            <a:off x="21336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xmlns="" id="{C498FA43-5D89-454A-9655-84D51C937342}"/>
              </a:ext>
            </a:extLst>
          </p:cNvPr>
          <p:cNvSpPr/>
          <p:nvPr/>
        </p:nvSpPr>
        <p:spPr>
          <a:xfrm>
            <a:off x="4267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87E1957C-21B0-4BD8-98FB-2671FFA42DFD}"/>
              </a:ext>
            </a:extLst>
          </p:cNvPr>
          <p:cNvSpPr/>
          <p:nvPr/>
        </p:nvSpPr>
        <p:spPr>
          <a:xfrm>
            <a:off x="4267200" y="4953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208AD6A2-7B03-4012-B695-E9EB9475AF47}"/>
              </a:ext>
            </a:extLst>
          </p:cNvPr>
          <p:cNvSpPr/>
          <p:nvPr/>
        </p:nvSpPr>
        <p:spPr>
          <a:xfrm>
            <a:off x="32004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16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Exercise 37 (p.645)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37A2C3EE-E1F1-49A5-8C0F-04E0CDAC303B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graph has the Hamilton path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c, f, d, 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This simple path hits each vertex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				    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c             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b 			         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110742D3-36EC-45AE-8B9C-E5E5A7721F2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317B0-948B-421C-82FD-F997D3AA0F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16A569D9-36E1-4EB8-8C54-B6B9321BDC68}"/>
              </a:ext>
            </a:extLst>
          </p:cNvPr>
          <p:cNvCxnSpPr/>
          <p:nvPr/>
        </p:nvCxnSpPr>
        <p:spPr>
          <a:xfrm>
            <a:off x="1295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DCA4076C-9BA6-4D8A-B398-4254F83A4660}"/>
              </a:ext>
            </a:extLst>
          </p:cNvPr>
          <p:cNvCxnSpPr/>
          <p:nvPr/>
        </p:nvCxnSpPr>
        <p:spPr>
          <a:xfrm>
            <a:off x="1295400" y="3505200"/>
            <a:ext cx="9906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F20E9BE-07A6-4A2B-9EB9-EC2DAC501787}"/>
              </a:ext>
            </a:extLst>
          </p:cNvPr>
          <p:cNvCxnSpPr/>
          <p:nvPr/>
        </p:nvCxnSpPr>
        <p:spPr>
          <a:xfrm flipH="1">
            <a:off x="1295400" y="4191000"/>
            <a:ext cx="9906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A0165036-EB41-4F77-A296-2E818C193571}"/>
              </a:ext>
            </a:extLst>
          </p:cNvPr>
          <p:cNvCxnSpPr/>
          <p:nvPr/>
        </p:nvCxnSpPr>
        <p:spPr>
          <a:xfrm>
            <a:off x="4343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5D471F0-29D5-407D-A006-E60E66FBC801}"/>
              </a:ext>
            </a:extLst>
          </p:cNvPr>
          <p:cNvCxnSpPr/>
          <p:nvPr/>
        </p:nvCxnSpPr>
        <p:spPr>
          <a:xfrm flipH="1">
            <a:off x="2286000" y="4191000"/>
            <a:ext cx="9906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80FE2A30-9CEC-4D17-8721-E0A3284B30A3}"/>
              </a:ext>
            </a:extLst>
          </p:cNvPr>
          <p:cNvCxnSpPr/>
          <p:nvPr/>
        </p:nvCxnSpPr>
        <p:spPr>
          <a:xfrm flipH="1">
            <a:off x="3276600" y="3505200"/>
            <a:ext cx="10668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DD20FD89-840C-4083-80A5-8395448F3AE1}"/>
              </a:ext>
            </a:extLst>
          </p:cNvPr>
          <p:cNvCxnSpPr/>
          <p:nvPr/>
        </p:nvCxnSpPr>
        <p:spPr>
          <a:xfrm>
            <a:off x="3276600" y="4191000"/>
            <a:ext cx="10668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5B0BE8BB-7113-4046-A24A-DF1B8986623B}"/>
              </a:ext>
            </a:extLst>
          </p:cNvPr>
          <p:cNvSpPr/>
          <p:nvPr/>
        </p:nvSpPr>
        <p:spPr>
          <a:xfrm>
            <a:off x="1219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0EDDC819-0A2F-4E95-9F3F-EED038CFDAD0}"/>
              </a:ext>
            </a:extLst>
          </p:cNvPr>
          <p:cNvSpPr/>
          <p:nvPr/>
        </p:nvSpPr>
        <p:spPr>
          <a:xfrm>
            <a:off x="1219200" y="4876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xmlns="" id="{02FEEC7C-1749-4510-8A97-7E5AC81BD82E}"/>
              </a:ext>
            </a:extLst>
          </p:cNvPr>
          <p:cNvSpPr/>
          <p:nvPr/>
        </p:nvSpPr>
        <p:spPr>
          <a:xfrm>
            <a:off x="21336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xmlns="" id="{0714D430-E578-4715-8A95-9542603DFC13}"/>
              </a:ext>
            </a:extLst>
          </p:cNvPr>
          <p:cNvSpPr/>
          <p:nvPr/>
        </p:nvSpPr>
        <p:spPr>
          <a:xfrm>
            <a:off x="4267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xmlns="" id="{C0CC5A4E-7925-4709-9FBC-182B6474DF57}"/>
              </a:ext>
            </a:extLst>
          </p:cNvPr>
          <p:cNvSpPr/>
          <p:nvPr/>
        </p:nvSpPr>
        <p:spPr>
          <a:xfrm>
            <a:off x="4267200" y="4953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xmlns="" id="{F6020299-3BB1-48F7-98A5-8E9CEF980FD5}"/>
              </a:ext>
            </a:extLst>
          </p:cNvPr>
          <p:cNvSpPr/>
          <p:nvPr/>
        </p:nvSpPr>
        <p:spPr>
          <a:xfrm>
            <a:off x="32004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18">
            <a:extLst>
              <a:ext uri="{FF2B5EF4-FFF2-40B4-BE49-F238E27FC236}">
                <a16:creationId xmlns:a16="http://schemas.microsoft.com/office/drawing/2014/main" xmlns="" id="{3CF25FE0-80DA-4B69-B6E1-846C203C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5638800"/>
            <a:ext cx="759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Question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Does the above graph have Hamilton Circuit? Explain.</a:t>
            </a:r>
          </a:p>
        </p:txBody>
      </p:sp>
    </p:spTree>
    <p:extLst>
      <p:ext uri="{BB962C8B-B14F-4D97-AF65-F5344CB8AC3E}">
        <p14:creationId xmlns:p14="http://schemas.microsoft.com/office/powerpoint/2010/main" xmlns="" val="285985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</a:rPr>
              <a:t>Euler vs. Hamilton </a:t>
            </a:r>
            <a:r>
              <a:rPr lang="fr-FR" sz="2800" b="1" dirty="0" err="1" smtClean="0">
                <a:solidFill>
                  <a:schemeClr val="tx1"/>
                </a:solidFill>
              </a:rPr>
              <a:t>Paths</a:t>
            </a:r>
            <a:r>
              <a:rPr lang="fr-FR" sz="2800" b="1" dirty="0" smtClean="0">
                <a:solidFill>
                  <a:schemeClr val="tx1"/>
                </a:solidFill>
              </a:rPr>
              <a:t>  </a:t>
            </a:r>
            <a:r>
              <a:rPr lang="fr-FR" sz="2800" b="1" dirty="0">
                <a:solidFill>
                  <a:schemeClr val="tx1"/>
                </a:solidFill>
              </a:rPr>
              <a:t>&amp; Circuits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110742D3-36EC-45AE-8B9C-E5E5A7721F2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317B0-948B-421C-82FD-F997D3AA0F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3DDFDA88-8B4D-441B-BA8F-4CB89F33F80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dirty="0"/>
              <a:t>On the surface, there is a one-word difference between </a:t>
            </a:r>
            <a:r>
              <a:rPr lang="en-US" b="1" dirty="0">
                <a:solidFill>
                  <a:srgbClr val="FF0000"/>
                </a:solidFill>
              </a:rPr>
              <a:t>Euler paths/circuits</a:t>
            </a:r>
            <a:r>
              <a:rPr lang="en-US" b="1" dirty="0">
                <a:solidFill>
                  <a:srgbClr val="FF0000"/>
                </a:solidFill>
                <a:latin typeface="Helvetica" pitchFamily="1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Hamilton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paths/circuits</a:t>
            </a:r>
            <a:r>
              <a:rPr lang="en-US" dirty="0"/>
              <a:t>: The former covers </a:t>
            </a:r>
            <a:r>
              <a:rPr lang="en-US" b="1" i="1" dirty="0">
                <a:solidFill>
                  <a:srgbClr val="FF0000"/>
                </a:solidFill>
              </a:rPr>
              <a:t>all edges</a:t>
            </a:r>
            <a:r>
              <a:rPr lang="en-US" dirty="0"/>
              <a:t>; the latter covers </a:t>
            </a:r>
            <a:r>
              <a:rPr lang="en-US" b="1" i="1" dirty="0">
                <a:solidFill>
                  <a:srgbClr val="0000FF"/>
                </a:solidFill>
              </a:rPr>
              <a:t>all vertices</a:t>
            </a:r>
            <a:r>
              <a:rPr lang="en-US" dirty="0" smtClean="0"/>
              <a:t>.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Euler</a:t>
            </a:r>
            <a:r>
              <a:rPr lang="en-US" dirty="0" smtClean="0"/>
              <a:t> path/circuit  == &gt;  main concern </a:t>
            </a:r>
            <a:r>
              <a:rPr lang="en-US" b="1" dirty="0" smtClean="0">
                <a:solidFill>
                  <a:srgbClr val="0000FF"/>
                </a:solidFill>
              </a:rPr>
              <a:t>Edge</a:t>
            </a:r>
          </a:p>
          <a:p>
            <a:pPr marL="734695" lvl="1" indent="-274320">
              <a:buClrTx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FF"/>
                </a:solidFill>
              </a:rPr>
              <a:t>ALL the EDGES must be visited exactly ONCE</a:t>
            </a:r>
          </a:p>
          <a:p>
            <a:pPr marL="734695" lvl="1" indent="-274320">
              <a:buClrTx/>
              <a:buNone/>
              <a:defRPr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Hamilton</a:t>
            </a:r>
            <a:r>
              <a:rPr lang="en-US" dirty="0" smtClean="0"/>
              <a:t> path/circuit  </a:t>
            </a:r>
            <a:r>
              <a:rPr lang="en-US" dirty="0" smtClean="0">
                <a:sym typeface="Wingdings" pitchFamily="2" charset="2"/>
              </a:rPr>
              <a:t>==&gt; main concern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Vertex</a:t>
            </a:r>
          </a:p>
          <a:p>
            <a:pPr marL="734695" lvl="1" indent="-274320">
              <a:buClrTx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ALL the VERTICES must be visited exactly ONCE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510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</a:rPr>
              <a:t>Euler vs. Hamilton </a:t>
            </a:r>
            <a:r>
              <a:rPr lang="fr-FR" sz="2800" b="1" dirty="0" err="1">
                <a:solidFill>
                  <a:schemeClr val="tx1"/>
                </a:solidFill>
              </a:rPr>
              <a:t>Paths</a:t>
            </a:r>
            <a:r>
              <a:rPr lang="fr-FR" sz="2800" b="1" dirty="0">
                <a:solidFill>
                  <a:schemeClr val="tx1"/>
                </a:solidFill>
              </a:rPr>
              <a:t> &amp; Circuits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110742D3-36EC-45AE-8B9C-E5E5A7721F2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317B0-948B-421C-82FD-F997D3AA0F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C2D6969-DC99-445D-81AF-4A94BEA61772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0"/>
            <a:ext cx="85344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a graph has a Hamilton circuit, then it automatically has a Hamilton path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–the Hamilton circuit can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be truncated into a Hamilton path by dropping the last vertex of the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circuit. (For example, the Hamilton circuit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truncated into the Hamilton path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							  ==&gt; See next slide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Contrast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with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mutually exclusive relationship between Euler circuits and Euler paths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a graph has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circuit it cannot have an Euler path and vice versa.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06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8882" y="632685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Example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A45A12B1-FB3A-489D-8AD3-340BAC7C9C7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1FCCD8-2212-429A-82F1-477B852D91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8" descr="Picture 16">
            <a:extLst>
              <a:ext uri="{FF2B5EF4-FFF2-40B4-BE49-F238E27FC236}">
                <a16:creationId xmlns:a16="http://schemas.microsoft.com/office/drawing/2014/main" xmlns="" id="{BDBDF30A-2B17-4B0E-BCB6-D8E16465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2650" y="1600200"/>
            <a:ext cx="30289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79D3F579-ABB7-4AFB-9136-83F0918E6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518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cs typeface="Arial" pitchFamily="34" charset="0"/>
              </a:rPr>
              <a:t>The figure shows a graph that (1) has Euler circuits (the vertices are all</a:t>
            </a:r>
            <a:r>
              <a:rPr lang="en-US" sz="3200" dirty="0">
                <a:solidFill>
                  <a:prstClr val="black"/>
                </a:solidFill>
                <a:latin typeface="Helvetica" pitchFamily="1" charset="0"/>
                <a:cs typeface="Arial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cs typeface="Arial" pitchFamily="34" charset="0"/>
              </a:rPr>
              <a:t>even-degree) and (2) has Hamilton circuits. 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F6E79C28-4AEC-4169-98D1-6FCF4F2C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464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One such Hamilton circuit is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F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B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C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G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E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A 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– there are plenty more.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Arial" pitchFamily="34" charset="0"/>
              </a:rPr>
              <a:t>Can you identify an Euler circuit in this graph?</a:t>
            </a:r>
          </a:p>
        </p:txBody>
      </p:sp>
    </p:spTree>
    <p:extLst>
      <p:ext uri="{BB962C8B-B14F-4D97-AF65-F5344CB8AC3E}">
        <p14:creationId xmlns:p14="http://schemas.microsoft.com/office/powerpoint/2010/main" xmlns="" val="393024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Practice @ Home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6937A84-DC73-47DD-84B7-971193C3437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19, 21, 31, 35, 37, 39, 43, 47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08871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583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457200" lvl="0" indent="-45720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learning platform</a:t>
            </a:r>
          </a:p>
          <a:p>
            <a:r>
              <a:rPr lang="en-US" dirty="0">
                <a:hlinkClick r:id="rId2"/>
              </a:rPr>
              <a:t>https://courses.lumenlearning.com/math4liberalarts/chapter/introduction-euler-paths/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of Hawaii materials</a:t>
            </a:r>
          </a:p>
          <a:p>
            <a:r>
              <a:rPr lang="en-US" dirty="0">
                <a:hlinkClick r:id="rId3"/>
              </a:rPr>
              <a:t>http://courses.ics.hawaii.edu/ReviewICS241/morea/graphs/Graphs5-QA.pdf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learning </a:t>
            </a:r>
          </a:p>
          <a:p>
            <a:r>
              <a:rPr lang="en-US" dirty="0">
                <a:hlinkClick r:id="rId4"/>
              </a:rPr>
              <a:t>https://www.geeksforgeeks.org/mathematics-euler-hamiltonian-paths/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7DBC53D-38F0-463F-9583-0E45C4084993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To understand terms Euler path, Euler circuit, Hamilton path, Hamilton circuit; to determine whether a graph contains Euler or Hamilton path or circuit.</a:t>
            </a:r>
          </a:p>
          <a:p>
            <a:pPr lvl="0"/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Outcomes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The </a:t>
            </a:r>
            <a:r>
              <a:rPr lang="en-US" sz="2800" dirty="0" smtClean="0"/>
              <a:t>students are expected to be able to explain the terms Euler path, Euler circuit, Hamilton path, Hamilton circuit with examples; be able to determine whether a given graph contains Euler or Hamilton path or circuit.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826D75A-068A-4410-8BC8-7530B118046E}"/>
              </a:ext>
            </a:extLst>
          </p:cNvPr>
          <p:cNvSpPr txBox="1">
            <a:spLocks/>
          </p:cNvSpPr>
          <p:nvPr/>
        </p:nvSpPr>
        <p:spPr bwMode="auto">
          <a:xfrm>
            <a:off x="457200" y="2443942"/>
            <a:ext cx="8229600" cy="368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Euler path</a:t>
            </a:r>
            <a:r>
              <a:rPr kumimoji="0" lang="en-US" altLang="ja-JP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 Euler path in G is a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simple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path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containing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every edge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of 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Euler circuit: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 Euler circuit in a graph G is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simple circuit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containing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every edge of G.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61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CA94B0-9D26-41BC-A0DB-7030C96AB0BD}"/>
              </a:ext>
            </a:extLst>
          </p:cNvPr>
          <p:cNvSpPr txBox="1">
            <a:spLocks/>
          </p:cNvSpPr>
          <p:nvPr/>
        </p:nvSpPr>
        <p:spPr bwMode="auto">
          <a:xfrm>
            <a:off x="457200" y="2344189"/>
            <a:ext cx="8229600" cy="378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connected multigraph with at least two vertices has 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 each of its vertices has even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connected multigraph has 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(but not an Euler circuit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 it has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two vertices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degree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42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1022CB1-9754-4E73-9539-22C1F19640FA}"/>
              </a:ext>
            </a:extLst>
          </p:cNvPr>
          <p:cNvSpPr txBox="1">
            <a:spLocks/>
          </p:cNvSpPr>
          <p:nvPr/>
        </p:nvSpPr>
        <p:spPr bwMode="auto">
          <a:xfrm>
            <a:off x="228599" y="2044930"/>
            <a:ext cx="8699269" cy="431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 graph contains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Euler circuit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all of its vertices have even degre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Calibri"/>
              </a:rPr>
              <a:t>A graph contains </a:t>
            </a:r>
            <a:r>
              <a:rPr lang="en-US" sz="2000" b="1" dirty="0" smtClean="0">
                <a:latin typeface="Calibri"/>
              </a:rPr>
              <a:t>Euler path if exactly two of it’s vertices have odd degree</a:t>
            </a:r>
            <a:r>
              <a:rPr lang="en-US" sz="2000" dirty="0" smtClean="0">
                <a:latin typeface="Calibri"/>
              </a:rPr>
              <a:t>. End points of the Euler path are the two vertices with 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does NOT contain any Euler path or Euler circuit if the graph contains more than two vertices of 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noProof="0" dirty="0" smtClean="0">
                <a:latin typeface="Calibri"/>
              </a:rPr>
              <a:t>Euler circuit and Euler path are mutual exclusive </a:t>
            </a:r>
            <a:r>
              <a:rPr lang="en-US" sz="2000" noProof="0" dirty="0" smtClean="0">
                <a:latin typeface="Calibri"/>
              </a:rPr>
              <a:t>(i.e., if a graph contains Euler circuit, it does not contain Euler path ; if a graph contains Euler path, it does not contain Euler circuit).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 path is a path that uses every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exactly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circuit is a circuit that uses every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exactly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path starts and ends at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circuit starts and ends at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vertex.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5077F40-8B1C-41F1-87FD-E79FE201E1DD}"/>
              </a:ext>
            </a:extLst>
          </p:cNvPr>
          <p:cNvSpPr txBox="1">
            <a:spLocks/>
          </p:cNvSpPr>
          <p:nvPr/>
        </p:nvSpPr>
        <p:spPr bwMode="auto">
          <a:xfrm>
            <a:off x="457200" y="1995055"/>
            <a:ext cx="8229600" cy="413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1 (p.572):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Which of the undirected graphs in Figure below have an Euler circuit? Of those that do not, which have an Euler path?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E474A2B2-510C-42B5-86D8-41E3BD48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82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D0B8380-0996-4948-8868-43D205E506B2}"/>
              </a:ext>
            </a:extLst>
          </p:cNvPr>
          <p:cNvSpPr txBox="1">
            <a:spLocks/>
          </p:cNvSpPr>
          <p:nvPr/>
        </p:nvSpPr>
        <p:spPr bwMode="auto">
          <a:xfrm>
            <a:off x="299259" y="2194560"/>
            <a:ext cx="8562108" cy="393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graph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G1 has an Euler circuit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for example,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a, e, c, d, e, b, a.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Neither of the graphs G2 or G3 has an Euler circuit.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G3 has an Euler path,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namely,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a, c, d, e, b, d, a, b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G2 does not have an Euler path.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71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0C5A043-0CAC-415E-96A5-6CC71E33ECB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 (p.572):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Which of the directed graphs in Figure 4 have an Euler circuit? Of those that do not, which have an Euler path?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285779DC-7BE5-49DF-9D9F-237DE8E2D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67945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8BFC3D4D-AFF7-460F-8FD0-D96F15BD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6019800"/>
            <a:ext cx="1381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82BD2E-135C-46D5-8266-2F4C81C25162}"/>
</file>

<file path=customXml/itemProps2.xml><?xml version="1.0" encoding="utf-8"?>
<ds:datastoreItem xmlns:ds="http://schemas.openxmlformats.org/officeDocument/2006/customXml" ds:itemID="{75F29901-E6CB-431E-9F7A-7B2F4CE8654A}"/>
</file>

<file path=customXml/itemProps3.xml><?xml version="1.0" encoding="utf-8"?>
<ds:datastoreItem xmlns:ds="http://schemas.openxmlformats.org/officeDocument/2006/customXml" ds:itemID="{55AF90F8-8041-4F5E-A68D-449C04AA8A9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192</TotalTime>
  <Words>1834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Euler and Hamilton Paths</vt:lpstr>
      <vt:lpstr>Lecture Outline</vt:lpstr>
      <vt:lpstr>Objectives and Outcomes</vt:lpstr>
      <vt:lpstr>Euler paths and circuits</vt:lpstr>
      <vt:lpstr>Euler paths and circuits</vt:lpstr>
      <vt:lpstr>Euler paths and circuits </vt:lpstr>
      <vt:lpstr>Euler paths and circuits</vt:lpstr>
      <vt:lpstr>Euler paths and circuits</vt:lpstr>
      <vt:lpstr>Slide 9</vt:lpstr>
      <vt:lpstr>Slide 10</vt:lpstr>
      <vt:lpstr>Slide 11</vt:lpstr>
      <vt:lpstr>Slide 12</vt:lpstr>
      <vt:lpstr>Hamilton Paths and Circuits</vt:lpstr>
      <vt:lpstr>Hamilton Paths and Circuits</vt:lpstr>
      <vt:lpstr>Hamilton Paths and Circuits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63</cp:revision>
  <dcterms:created xsi:type="dcterms:W3CDTF">2018-12-10T17:20:29Z</dcterms:created>
  <dcterms:modified xsi:type="dcterms:W3CDTF">2020-04-30T13:36:00Z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